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72"/>
  </p:notesMasterIdLst>
  <p:handoutMasterIdLst>
    <p:handoutMasterId r:id="rId73"/>
  </p:handoutMasterIdLst>
  <p:sldIdLst>
    <p:sldId id="362" r:id="rId2"/>
    <p:sldId id="406" r:id="rId3"/>
    <p:sldId id="410" r:id="rId4"/>
    <p:sldId id="409" r:id="rId5"/>
    <p:sldId id="372" r:id="rId6"/>
    <p:sldId id="375" r:id="rId7"/>
    <p:sldId id="378" r:id="rId8"/>
    <p:sldId id="380" r:id="rId9"/>
    <p:sldId id="407" r:id="rId10"/>
    <p:sldId id="425" r:id="rId11"/>
    <p:sldId id="379" r:id="rId12"/>
    <p:sldId id="418" r:id="rId13"/>
    <p:sldId id="424" r:id="rId14"/>
    <p:sldId id="423" r:id="rId15"/>
    <p:sldId id="420" r:id="rId16"/>
    <p:sldId id="421" r:id="rId17"/>
    <p:sldId id="422" r:id="rId18"/>
    <p:sldId id="412" r:id="rId19"/>
    <p:sldId id="414" r:id="rId20"/>
    <p:sldId id="415" r:id="rId21"/>
    <p:sldId id="430" r:id="rId22"/>
    <p:sldId id="431" r:id="rId23"/>
    <p:sldId id="433" r:id="rId24"/>
    <p:sldId id="419" r:id="rId25"/>
    <p:sldId id="426" r:id="rId26"/>
    <p:sldId id="381" r:id="rId27"/>
    <p:sldId id="434" r:id="rId28"/>
    <p:sldId id="435" r:id="rId29"/>
    <p:sldId id="441" r:id="rId30"/>
    <p:sldId id="427" r:id="rId31"/>
    <p:sldId id="383" r:id="rId32"/>
    <p:sldId id="384" r:id="rId33"/>
    <p:sldId id="439" r:id="rId34"/>
    <p:sldId id="438" r:id="rId35"/>
    <p:sldId id="400" r:id="rId36"/>
    <p:sldId id="401" r:id="rId37"/>
    <p:sldId id="402" r:id="rId38"/>
    <p:sldId id="403" r:id="rId39"/>
    <p:sldId id="428" r:id="rId40"/>
    <p:sldId id="440" r:id="rId41"/>
    <p:sldId id="385" r:id="rId42"/>
    <p:sldId id="446" r:id="rId43"/>
    <p:sldId id="447" r:id="rId44"/>
    <p:sldId id="448" r:id="rId45"/>
    <p:sldId id="449" r:id="rId46"/>
    <p:sldId id="393" r:id="rId47"/>
    <p:sldId id="370" r:id="rId48"/>
    <p:sldId id="444" r:id="rId49"/>
    <p:sldId id="398" r:id="rId50"/>
    <p:sldId id="390" r:id="rId51"/>
    <p:sldId id="392" r:id="rId52"/>
    <p:sldId id="404" r:id="rId53"/>
    <p:sldId id="394" r:id="rId54"/>
    <p:sldId id="405" r:id="rId55"/>
    <p:sldId id="445" r:id="rId56"/>
    <p:sldId id="386" r:id="rId57"/>
    <p:sldId id="443" r:id="rId58"/>
    <p:sldId id="408" r:id="rId59"/>
    <p:sldId id="397" r:id="rId60"/>
    <p:sldId id="347" r:id="rId61"/>
    <p:sldId id="395" r:id="rId62"/>
    <p:sldId id="396" r:id="rId63"/>
    <p:sldId id="442" r:id="rId64"/>
    <p:sldId id="450" r:id="rId65"/>
    <p:sldId id="451" r:id="rId66"/>
    <p:sldId id="452" r:id="rId67"/>
    <p:sldId id="453" r:id="rId68"/>
    <p:sldId id="454" r:id="rId69"/>
    <p:sldId id="455" r:id="rId70"/>
    <p:sldId id="391" r:id="rId71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" userDrawn="1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pos="70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04"/>
      </p:cViewPr>
      <p:guideLst>
        <p:guide orient="horz" pos="391"/>
        <p:guide pos="733"/>
        <p:guide pos="70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799FD-2025-416F-B7F6-86E613FBC2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D86DC-DA71-4638-BF1E-BBB28278C29F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0099"/>
              </a:solidFill>
            </a:rPr>
            <a:t>Чтение и понимание текстов </a:t>
          </a:r>
          <a:r>
            <a:rPr lang="en-US" sz="3200" dirty="0" smtClean="0">
              <a:solidFill>
                <a:srgbClr val="000099"/>
              </a:solidFill>
            </a:rPr>
            <a:t>(PIRLS)</a:t>
          </a:r>
        </a:p>
        <a:p>
          <a:r>
            <a:rPr lang="ru-RU" sz="3200" dirty="0" smtClean="0">
              <a:solidFill>
                <a:srgbClr val="000099"/>
              </a:solidFill>
            </a:rPr>
            <a:t>Читательская грамотность</a:t>
          </a:r>
          <a:r>
            <a:rPr lang="en-US" sz="3200" dirty="0" smtClean="0">
              <a:solidFill>
                <a:srgbClr val="000099"/>
              </a:solidFill>
            </a:rPr>
            <a:t>(PISA)</a:t>
          </a:r>
          <a:endParaRPr lang="ru-RU" sz="3200" dirty="0"/>
        </a:p>
      </dgm:t>
    </dgm:pt>
    <dgm:pt modelId="{C89BDA32-6A9C-4A7B-93CE-FF1E3A9C9354}" type="parTrans" cxnId="{A7507CF4-AE9A-49CC-9B3B-32D5A80C5EC3}">
      <dgm:prSet/>
      <dgm:spPr/>
      <dgm:t>
        <a:bodyPr/>
        <a:lstStyle/>
        <a:p>
          <a:endParaRPr lang="ru-RU"/>
        </a:p>
      </dgm:t>
    </dgm:pt>
    <dgm:pt modelId="{8C42623E-E8B1-4B9F-8A86-4A4CC2459B2D}" type="sibTrans" cxnId="{A7507CF4-AE9A-49CC-9B3B-32D5A80C5EC3}">
      <dgm:prSet/>
      <dgm:spPr/>
      <dgm:t>
        <a:bodyPr/>
        <a:lstStyle/>
        <a:p>
          <a:endParaRPr lang="ru-RU"/>
        </a:p>
      </dgm:t>
    </dgm:pt>
    <dgm:pt modelId="{5581E131-84B1-4C6D-B2A4-223B417DB4CC}">
      <dgm:prSet phldrT="[Текст]" custT="1"/>
      <dgm:spPr/>
      <dgm:t>
        <a:bodyPr/>
        <a:lstStyle/>
        <a:p>
          <a:r>
            <a:rPr lang="ru-RU" sz="2400" dirty="0" smtClean="0"/>
            <a:t>Опора на текст</a:t>
          </a:r>
          <a:endParaRPr lang="ru-RU" sz="2400" dirty="0"/>
        </a:p>
      </dgm:t>
    </dgm:pt>
    <dgm:pt modelId="{B2B32EB9-49E6-42F9-926B-E7B013FFC323}" type="parTrans" cxnId="{B809BD51-7F8E-45F2-B0FB-97DB984733B3}">
      <dgm:prSet/>
      <dgm:spPr/>
      <dgm:t>
        <a:bodyPr/>
        <a:lstStyle/>
        <a:p>
          <a:endParaRPr lang="ru-RU"/>
        </a:p>
      </dgm:t>
    </dgm:pt>
    <dgm:pt modelId="{4F9942F0-7CB5-4E83-82E8-E8F0822DD17D}" type="sibTrans" cxnId="{B809BD51-7F8E-45F2-B0FB-97DB984733B3}">
      <dgm:prSet/>
      <dgm:spPr/>
      <dgm:t>
        <a:bodyPr/>
        <a:lstStyle/>
        <a:p>
          <a:endParaRPr lang="ru-RU"/>
        </a:p>
      </dgm:t>
    </dgm:pt>
    <dgm:pt modelId="{D69065E6-EF6C-437B-AE96-5267BC14870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1. найти и извлечь </a:t>
          </a:r>
        </a:p>
        <a:p>
          <a:r>
            <a:rPr lang="ru-RU" sz="2400" i="1" dirty="0" smtClean="0">
              <a:solidFill>
                <a:srgbClr val="002060"/>
              </a:solidFill>
            </a:rPr>
            <a:t>(информацию</a:t>
          </a:r>
          <a:r>
            <a:rPr lang="ru-RU" sz="1500" i="1" dirty="0" smtClean="0">
              <a:solidFill>
                <a:srgbClr val="002060"/>
              </a:solidFill>
            </a:rPr>
            <a:t>)</a:t>
          </a:r>
          <a:endParaRPr lang="ru-RU" sz="1500" dirty="0"/>
        </a:p>
      </dgm:t>
    </dgm:pt>
    <dgm:pt modelId="{4E02C886-8565-453A-A378-F4B5A8C73D26}" type="parTrans" cxnId="{1666D94C-CE1F-40DB-AB75-298F73D012FE}">
      <dgm:prSet/>
      <dgm:spPr/>
      <dgm:t>
        <a:bodyPr/>
        <a:lstStyle/>
        <a:p>
          <a:endParaRPr lang="ru-RU"/>
        </a:p>
      </dgm:t>
    </dgm:pt>
    <dgm:pt modelId="{73BB8B8F-525F-440F-81CE-A7CCF3B43D49}" type="sibTrans" cxnId="{1666D94C-CE1F-40DB-AB75-298F73D012FE}">
      <dgm:prSet/>
      <dgm:spPr/>
      <dgm:t>
        <a:bodyPr/>
        <a:lstStyle/>
        <a:p>
          <a:endParaRPr lang="ru-RU"/>
        </a:p>
      </dgm:t>
    </dgm:pt>
    <dgm:pt modelId="{1F3F1DDD-E13E-4B12-8FF4-42A677023C1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2. интегрировать и </a:t>
          </a:r>
        </a:p>
        <a:p>
          <a:r>
            <a:rPr lang="ru-RU" sz="2400" dirty="0" smtClean="0">
              <a:solidFill>
                <a:srgbClr val="002060"/>
              </a:solidFill>
            </a:rPr>
            <a:t>интерпретировать </a:t>
          </a:r>
        </a:p>
        <a:p>
          <a:r>
            <a:rPr lang="ru-RU" sz="2400" i="1" dirty="0" smtClean="0">
              <a:solidFill>
                <a:srgbClr val="002060"/>
              </a:solidFill>
            </a:rPr>
            <a:t>(сообщения текста)</a:t>
          </a:r>
          <a:r>
            <a:rPr lang="ru-RU" sz="2400" dirty="0" smtClean="0"/>
            <a:t> </a:t>
          </a:r>
          <a:endParaRPr lang="ru-RU" sz="2400" dirty="0"/>
        </a:p>
      </dgm:t>
    </dgm:pt>
    <dgm:pt modelId="{AA1BF11E-F9D0-4513-8C66-E91270E0E52F}" type="parTrans" cxnId="{EA70F32D-9551-4D31-9475-37950544C929}">
      <dgm:prSet/>
      <dgm:spPr/>
      <dgm:t>
        <a:bodyPr/>
        <a:lstStyle/>
        <a:p>
          <a:endParaRPr lang="ru-RU"/>
        </a:p>
      </dgm:t>
    </dgm:pt>
    <dgm:pt modelId="{78926FAD-67B4-400C-BFAC-2BFA6B600905}" type="sibTrans" cxnId="{EA70F32D-9551-4D31-9475-37950544C929}">
      <dgm:prSet/>
      <dgm:spPr/>
      <dgm:t>
        <a:bodyPr/>
        <a:lstStyle/>
        <a:p>
          <a:endParaRPr lang="ru-RU"/>
        </a:p>
      </dgm:t>
    </dgm:pt>
    <dgm:pt modelId="{D8A8E1C8-B434-47DE-8DFC-CE33B0142C3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Опора на </a:t>
          </a:r>
          <a:r>
            <a:rPr lang="ru-RU" sz="2400" dirty="0" err="1" smtClean="0">
              <a:solidFill>
                <a:srgbClr val="002060"/>
              </a:solidFill>
            </a:rPr>
            <a:t>внетекстовое</a:t>
          </a:r>
          <a:r>
            <a:rPr lang="ru-RU" sz="2400" dirty="0" smtClean="0">
              <a:solidFill>
                <a:srgbClr val="002060"/>
              </a:solidFill>
            </a:rPr>
            <a:t> знание</a:t>
          </a:r>
          <a:endParaRPr lang="ru-RU" sz="2400" dirty="0"/>
        </a:p>
      </dgm:t>
    </dgm:pt>
    <dgm:pt modelId="{C5C1B03D-7EB9-4EDF-93A1-A98045F26312}" type="parTrans" cxnId="{79085156-E904-47B5-A5DB-C50F164CF038}">
      <dgm:prSet/>
      <dgm:spPr/>
      <dgm:t>
        <a:bodyPr/>
        <a:lstStyle/>
        <a:p>
          <a:endParaRPr lang="ru-RU"/>
        </a:p>
      </dgm:t>
    </dgm:pt>
    <dgm:pt modelId="{B477D813-FDE2-440B-8E03-3BA8A0E11FC0}" type="sibTrans" cxnId="{79085156-E904-47B5-A5DB-C50F164CF038}">
      <dgm:prSet/>
      <dgm:spPr/>
      <dgm:t>
        <a:bodyPr/>
        <a:lstStyle/>
        <a:p>
          <a:endParaRPr lang="ru-RU"/>
        </a:p>
      </dgm:t>
    </dgm:pt>
    <dgm:pt modelId="{626E7FC3-A847-469E-8AD6-4E296FCF93D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3. Осмыслить </a:t>
          </a:r>
        </a:p>
        <a:p>
          <a:r>
            <a:rPr lang="ru-RU" sz="2400" dirty="0" smtClean="0">
              <a:solidFill>
                <a:srgbClr val="002060"/>
              </a:solidFill>
            </a:rPr>
            <a:t>и оценить </a:t>
          </a:r>
          <a:endParaRPr lang="ru-RU" sz="2400" dirty="0"/>
        </a:p>
      </dgm:t>
    </dgm:pt>
    <dgm:pt modelId="{0DB3C2DC-E335-48A5-B499-2B1897289704}" type="parTrans" cxnId="{268F2744-5067-4EE8-BFCD-7D32DD0E4359}">
      <dgm:prSet/>
      <dgm:spPr/>
      <dgm:t>
        <a:bodyPr/>
        <a:lstStyle/>
        <a:p>
          <a:endParaRPr lang="ru-RU"/>
        </a:p>
      </dgm:t>
    </dgm:pt>
    <dgm:pt modelId="{F9BDE706-69C8-4364-8F74-DF45D7DB401E}" type="sibTrans" cxnId="{268F2744-5067-4EE8-BFCD-7D32DD0E4359}">
      <dgm:prSet/>
      <dgm:spPr/>
      <dgm:t>
        <a:bodyPr/>
        <a:lstStyle/>
        <a:p>
          <a:endParaRPr lang="ru-RU"/>
        </a:p>
      </dgm:t>
    </dgm:pt>
    <dgm:pt modelId="{595194D4-9332-4A11-A870-EAF74BBCE2F6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форму</a:t>
          </a:r>
        </a:p>
        <a:p>
          <a:r>
            <a:rPr lang="ru-RU" sz="2400" dirty="0" smtClean="0">
              <a:solidFill>
                <a:srgbClr val="002060"/>
              </a:solidFill>
            </a:rPr>
            <a:t>текста </a:t>
          </a:r>
          <a:endParaRPr lang="ru-RU" sz="2400" dirty="0"/>
        </a:p>
      </dgm:t>
    </dgm:pt>
    <dgm:pt modelId="{EF58895D-B48A-41E9-9DE5-F5F5C3308D95}" type="parTrans" cxnId="{B02EC019-2437-4293-94A5-DEBC6B69E471}">
      <dgm:prSet/>
      <dgm:spPr/>
      <dgm:t>
        <a:bodyPr/>
        <a:lstStyle/>
        <a:p>
          <a:endParaRPr lang="ru-RU"/>
        </a:p>
      </dgm:t>
    </dgm:pt>
    <dgm:pt modelId="{DDF86BA1-6A1C-42B2-9744-B42ABE39AE52}" type="sibTrans" cxnId="{B02EC019-2437-4293-94A5-DEBC6B69E471}">
      <dgm:prSet/>
      <dgm:spPr/>
      <dgm:t>
        <a:bodyPr/>
        <a:lstStyle/>
        <a:p>
          <a:endParaRPr lang="ru-RU"/>
        </a:p>
      </dgm:t>
    </dgm:pt>
    <dgm:pt modelId="{048621E9-64AB-4FAB-B86B-4C090CEA3705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содержание</a:t>
          </a:r>
        </a:p>
        <a:p>
          <a:r>
            <a:rPr lang="ru-RU" sz="2400" dirty="0" smtClean="0">
              <a:solidFill>
                <a:srgbClr val="002060"/>
              </a:solidFill>
            </a:rPr>
            <a:t>текста </a:t>
          </a:r>
          <a:endParaRPr lang="ru-RU" sz="2400" dirty="0"/>
        </a:p>
      </dgm:t>
    </dgm:pt>
    <dgm:pt modelId="{35D26B6F-763A-47EB-9F4F-ED71A6E3D567}" type="parTrans" cxnId="{BE0B109A-E149-4543-AF72-BCDB269F81D6}">
      <dgm:prSet/>
      <dgm:spPr/>
      <dgm:t>
        <a:bodyPr/>
        <a:lstStyle/>
        <a:p>
          <a:endParaRPr lang="ru-RU"/>
        </a:p>
      </dgm:t>
    </dgm:pt>
    <dgm:pt modelId="{8EB675D3-D5D2-46DF-8DB2-50CF47180BC2}" type="sibTrans" cxnId="{BE0B109A-E149-4543-AF72-BCDB269F81D6}">
      <dgm:prSet/>
      <dgm:spPr/>
      <dgm:t>
        <a:bodyPr/>
        <a:lstStyle/>
        <a:p>
          <a:endParaRPr lang="ru-RU"/>
        </a:p>
      </dgm:t>
    </dgm:pt>
    <dgm:pt modelId="{D742EBFC-1F1D-4EA7-8E0B-E69DCC91FB38}" type="pres">
      <dgm:prSet presAssocID="{95B799FD-2025-416F-B7F6-86E613FBC2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4320AC-C919-49E3-AA47-25F2EE3566DB}" type="pres">
      <dgm:prSet presAssocID="{806D86DC-DA71-4638-BF1E-BBB28278C29F}" presName="hierRoot1" presStyleCnt="0"/>
      <dgm:spPr/>
    </dgm:pt>
    <dgm:pt modelId="{E5FF1162-4E6C-4273-80C7-C9037B9C5414}" type="pres">
      <dgm:prSet presAssocID="{806D86DC-DA71-4638-BF1E-BBB28278C29F}" presName="composite" presStyleCnt="0"/>
      <dgm:spPr/>
    </dgm:pt>
    <dgm:pt modelId="{0F72F2D8-3F74-4265-B85C-6C76C7F7617D}" type="pres">
      <dgm:prSet presAssocID="{806D86DC-DA71-4638-BF1E-BBB28278C29F}" presName="background" presStyleLbl="node0" presStyleIdx="0" presStyleCnt="1"/>
      <dgm:spPr>
        <a:solidFill>
          <a:schemeClr val="accent6">
            <a:lumMod val="20000"/>
            <a:lumOff val="80000"/>
          </a:schemeClr>
        </a:solidFill>
      </dgm:spPr>
    </dgm:pt>
    <dgm:pt modelId="{DAE98270-4CA6-4729-937E-8A4218AD62C9}" type="pres">
      <dgm:prSet presAssocID="{806D86DC-DA71-4638-BF1E-BBB28278C29F}" presName="text" presStyleLbl="fgAcc0" presStyleIdx="0" presStyleCnt="1" custScaleX="419844" custLinFactNeighborX="-56259" custLinFactNeighborY="-12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19CC8-505E-46E5-A64A-D1C7F79DE484}" type="pres">
      <dgm:prSet presAssocID="{806D86DC-DA71-4638-BF1E-BBB28278C29F}" presName="hierChild2" presStyleCnt="0"/>
      <dgm:spPr/>
    </dgm:pt>
    <dgm:pt modelId="{3644A781-8652-4E2B-AFAB-98E071BFF52E}" type="pres">
      <dgm:prSet presAssocID="{B2B32EB9-49E6-42F9-926B-E7B013FFC32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2EF8925-ECF4-4DDC-9207-4C47D620BC7A}" type="pres">
      <dgm:prSet presAssocID="{5581E131-84B1-4C6D-B2A4-223B417DB4CC}" presName="hierRoot2" presStyleCnt="0"/>
      <dgm:spPr/>
    </dgm:pt>
    <dgm:pt modelId="{11C3100D-D3D7-47F1-B345-4FF77A3E82C1}" type="pres">
      <dgm:prSet presAssocID="{5581E131-84B1-4C6D-B2A4-223B417DB4CC}" presName="composite2" presStyleCnt="0"/>
      <dgm:spPr/>
    </dgm:pt>
    <dgm:pt modelId="{C02729C4-4A9E-4FAD-93BA-E699D85DA5CE}" type="pres">
      <dgm:prSet presAssocID="{5581E131-84B1-4C6D-B2A4-223B417DB4CC}" presName="background2" presStyleLbl="node2" presStyleIdx="0" presStyleCnt="2"/>
      <dgm:spPr>
        <a:solidFill>
          <a:srgbClr val="00B050"/>
        </a:solidFill>
      </dgm:spPr>
    </dgm:pt>
    <dgm:pt modelId="{10BE4B09-ABB9-4203-A114-F5FEAE045852}" type="pres">
      <dgm:prSet presAssocID="{5581E131-84B1-4C6D-B2A4-223B417DB4CC}" presName="text2" presStyleLbl="fgAcc2" presStyleIdx="0" presStyleCnt="2" custScaleY="69795" custLinFactNeighborX="-27484" custLinFactNeighborY="-18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2CA3AB-D77C-4E90-B756-5192BDDAB577}" type="pres">
      <dgm:prSet presAssocID="{5581E131-84B1-4C6D-B2A4-223B417DB4CC}" presName="hierChild3" presStyleCnt="0"/>
      <dgm:spPr/>
    </dgm:pt>
    <dgm:pt modelId="{EBFCC04E-73AC-4AD6-9EA9-31373F13B0F7}" type="pres">
      <dgm:prSet presAssocID="{4E02C886-8565-453A-A378-F4B5A8C73D2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B775FE8-92D1-4815-B074-968FFEB0B294}" type="pres">
      <dgm:prSet presAssocID="{D69065E6-EF6C-437B-AE96-5267BC148706}" presName="hierRoot3" presStyleCnt="0"/>
      <dgm:spPr/>
    </dgm:pt>
    <dgm:pt modelId="{638AE7B6-F130-4B7B-B920-69D656F55572}" type="pres">
      <dgm:prSet presAssocID="{D69065E6-EF6C-437B-AE96-5267BC148706}" presName="composite3" presStyleCnt="0"/>
      <dgm:spPr/>
    </dgm:pt>
    <dgm:pt modelId="{5A6470D9-2601-45FE-9A5A-B5E6FD126B59}" type="pres">
      <dgm:prSet presAssocID="{D69065E6-EF6C-437B-AE96-5267BC148706}" presName="background3" presStyleLbl="node3" presStyleIdx="0" presStyleCnt="3"/>
      <dgm:spPr/>
    </dgm:pt>
    <dgm:pt modelId="{C5D3CC46-F0DF-4BDC-A6FF-9B886132CEB2}" type="pres">
      <dgm:prSet presAssocID="{D69065E6-EF6C-437B-AE96-5267BC148706}" presName="text3" presStyleLbl="fgAcc3" presStyleIdx="0" presStyleCnt="3" custScaleX="130760" custLinFactNeighborX="-18076" custLinFactNeighborY="-14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C3D5D-4135-4787-AE64-1D68763E4D48}" type="pres">
      <dgm:prSet presAssocID="{D69065E6-EF6C-437B-AE96-5267BC148706}" presName="hierChild4" presStyleCnt="0"/>
      <dgm:spPr/>
    </dgm:pt>
    <dgm:pt modelId="{199BC5DC-E80D-41B3-9C3D-397B4D5BEE6E}" type="pres">
      <dgm:prSet presAssocID="{AA1BF11E-F9D0-4513-8C66-E91270E0E52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51B94B90-FF48-4AB2-A571-C7B96DF878A3}" type="pres">
      <dgm:prSet presAssocID="{1F3F1DDD-E13E-4B12-8FF4-42A677023C1F}" presName="hierRoot3" presStyleCnt="0"/>
      <dgm:spPr/>
    </dgm:pt>
    <dgm:pt modelId="{7391CA3C-4626-45C1-B919-8D917702F0AD}" type="pres">
      <dgm:prSet presAssocID="{1F3F1DDD-E13E-4B12-8FF4-42A677023C1F}" presName="composite3" presStyleCnt="0"/>
      <dgm:spPr/>
    </dgm:pt>
    <dgm:pt modelId="{1F355588-AF66-436B-A43C-B1ECE19F6AA7}" type="pres">
      <dgm:prSet presAssocID="{1F3F1DDD-E13E-4B12-8FF4-42A677023C1F}" presName="background3" presStyleLbl="node3" presStyleIdx="1" presStyleCnt="3"/>
      <dgm:spPr/>
    </dgm:pt>
    <dgm:pt modelId="{377C396B-BFAA-46EF-995D-1AF08BB7E851}" type="pres">
      <dgm:prSet presAssocID="{1F3F1DDD-E13E-4B12-8FF4-42A677023C1F}" presName="text3" presStyleLbl="fgAcc3" presStyleIdx="1" presStyleCnt="3" custScaleX="169627" custLinFactNeighborX="-20761" custLinFactNeighborY="-14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0737E-D3AA-4DA9-AF6C-279C1457F7C8}" type="pres">
      <dgm:prSet presAssocID="{1F3F1DDD-E13E-4B12-8FF4-42A677023C1F}" presName="hierChild4" presStyleCnt="0"/>
      <dgm:spPr/>
    </dgm:pt>
    <dgm:pt modelId="{1AC82134-B7B7-4F32-8D7B-4924F53A51D7}" type="pres">
      <dgm:prSet presAssocID="{C5C1B03D-7EB9-4EDF-93A1-A98045F2631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91018AD-D369-418A-AAB6-17C568FF308B}" type="pres">
      <dgm:prSet presAssocID="{D8A8E1C8-B434-47DE-8DFC-CE33B0142C39}" presName="hierRoot2" presStyleCnt="0"/>
      <dgm:spPr/>
    </dgm:pt>
    <dgm:pt modelId="{56C1F86E-7221-47CC-8848-8D6EEEBFB28B}" type="pres">
      <dgm:prSet presAssocID="{D8A8E1C8-B434-47DE-8DFC-CE33B0142C39}" presName="composite2" presStyleCnt="0"/>
      <dgm:spPr/>
    </dgm:pt>
    <dgm:pt modelId="{662EC3A1-1F4A-4812-AF69-8C2B1FE180BB}" type="pres">
      <dgm:prSet presAssocID="{D8A8E1C8-B434-47DE-8DFC-CE33B0142C39}" presName="background2" presStyleLbl="node2" presStyleIdx="1" presStyleCnt="2"/>
      <dgm:spPr>
        <a:solidFill>
          <a:srgbClr val="00B050"/>
        </a:solidFill>
      </dgm:spPr>
    </dgm:pt>
    <dgm:pt modelId="{BE6DAA69-25CB-4D22-A68C-E32BF590D1F4}" type="pres">
      <dgm:prSet presAssocID="{D8A8E1C8-B434-47DE-8DFC-CE33B0142C39}" presName="text2" presStyleLbl="fgAcc2" presStyleIdx="1" presStyleCnt="2" custScaleX="176020" custScaleY="68627" custLinFactNeighborX="2235" custLinFactNeighborY="-18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A0FA0-4DCC-4FD1-B1D3-7548A89B78B4}" type="pres">
      <dgm:prSet presAssocID="{D8A8E1C8-B434-47DE-8DFC-CE33B0142C39}" presName="hierChild3" presStyleCnt="0"/>
      <dgm:spPr/>
    </dgm:pt>
    <dgm:pt modelId="{32F693E2-612C-497B-B296-EEF6FB5DA844}" type="pres">
      <dgm:prSet presAssocID="{0DB3C2DC-E335-48A5-B499-2B189728970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37561F3-ADFB-46A6-BDE5-6DA59D0F1E13}" type="pres">
      <dgm:prSet presAssocID="{626E7FC3-A847-469E-8AD6-4E296FCF93DD}" presName="hierRoot3" presStyleCnt="0"/>
      <dgm:spPr/>
    </dgm:pt>
    <dgm:pt modelId="{0A5A50EB-F40E-4AC0-BE7B-FAE3D7365828}" type="pres">
      <dgm:prSet presAssocID="{626E7FC3-A847-469E-8AD6-4E296FCF93DD}" presName="composite3" presStyleCnt="0"/>
      <dgm:spPr/>
    </dgm:pt>
    <dgm:pt modelId="{47F007AE-4584-4AA1-B99A-005B0ED92EF3}" type="pres">
      <dgm:prSet presAssocID="{626E7FC3-A847-469E-8AD6-4E296FCF93DD}" presName="background3" presStyleLbl="node3" presStyleIdx="2" presStyleCnt="3"/>
      <dgm:spPr>
        <a:solidFill>
          <a:srgbClr val="FFC000"/>
        </a:solidFill>
      </dgm:spPr>
    </dgm:pt>
    <dgm:pt modelId="{0DF0C31D-0AC0-4CAF-9E47-DB82C098CF90}" type="pres">
      <dgm:prSet presAssocID="{626E7FC3-A847-469E-8AD6-4E296FCF93DD}" presName="text3" presStyleLbl="fgAcc3" presStyleIdx="2" presStyleCnt="3" custScaleX="171594" custScaleY="72433" custLinFactNeighborX="32" custLinFactNeighborY="-41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584BD8-7DAF-4BC0-BD6D-0D6552A6F1DE}" type="pres">
      <dgm:prSet presAssocID="{626E7FC3-A847-469E-8AD6-4E296FCF93DD}" presName="hierChild4" presStyleCnt="0"/>
      <dgm:spPr/>
    </dgm:pt>
    <dgm:pt modelId="{38E125E0-F0BD-4B96-9A03-8A1C7147F7D5}" type="pres">
      <dgm:prSet presAssocID="{35D26B6F-763A-47EB-9F4F-ED71A6E3D567}" presName="Name23" presStyleLbl="parChTrans1D4" presStyleIdx="0" presStyleCnt="2"/>
      <dgm:spPr/>
      <dgm:t>
        <a:bodyPr/>
        <a:lstStyle/>
        <a:p>
          <a:endParaRPr lang="ru-RU"/>
        </a:p>
      </dgm:t>
    </dgm:pt>
    <dgm:pt modelId="{59BA7F7C-441B-4F5A-BFFD-7EC9D364A7A4}" type="pres">
      <dgm:prSet presAssocID="{048621E9-64AB-4FAB-B86B-4C090CEA3705}" presName="hierRoot4" presStyleCnt="0"/>
      <dgm:spPr/>
    </dgm:pt>
    <dgm:pt modelId="{FB363F1E-B808-48C8-BEF0-25FF5DFA71C6}" type="pres">
      <dgm:prSet presAssocID="{048621E9-64AB-4FAB-B86B-4C090CEA3705}" presName="composite4" presStyleCnt="0"/>
      <dgm:spPr/>
    </dgm:pt>
    <dgm:pt modelId="{7CEBAAB3-5F95-4B20-96F3-21558ADF1CD4}" type="pres">
      <dgm:prSet presAssocID="{048621E9-64AB-4FAB-B86B-4C090CEA3705}" presName="background4" presStyleLbl="node4" presStyleIdx="0" presStyleCnt="2"/>
      <dgm:spPr>
        <a:solidFill>
          <a:srgbClr val="FFC000"/>
        </a:solidFill>
      </dgm:spPr>
    </dgm:pt>
    <dgm:pt modelId="{7B02782C-D362-4145-A477-E02FECAC0862}" type="pres">
      <dgm:prSet presAssocID="{048621E9-64AB-4FAB-B86B-4C090CEA3705}" presName="text4" presStyleLbl="fgAcc4" presStyleIdx="0" presStyleCnt="2" custLinFactNeighborX="8517" custLinFactNeighborY="-42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676DAF-A2C3-4273-A300-279EFD5120DB}" type="pres">
      <dgm:prSet presAssocID="{048621E9-64AB-4FAB-B86B-4C090CEA3705}" presName="hierChild5" presStyleCnt="0"/>
      <dgm:spPr/>
    </dgm:pt>
    <dgm:pt modelId="{0CEBF800-F4ED-4195-AFB8-6E5B2C35DCC8}" type="pres">
      <dgm:prSet presAssocID="{EF58895D-B48A-41E9-9DE5-F5F5C3308D95}" presName="Name23" presStyleLbl="parChTrans1D4" presStyleIdx="1" presStyleCnt="2"/>
      <dgm:spPr/>
      <dgm:t>
        <a:bodyPr/>
        <a:lstStyle/>
        <a:p>
          <a:endParaRPr lang="ru-RU"/>
        </a:p>
      </dgm:t>
    </dgm:pt>
    <dgm:pt modelId="{A1D2EDEC-E1D7-4A2D-8CAC-72963C913402}" type="pres">
      <dgm:prSet presAssocID="{595194D4-9332-4A11-A870-EAF74BBCE2F6}" presName="hierRoot4" presStyleCnt="0"/>
      <dgm:spPr/>
    </dgm:pt>
    <dgm:pt modelId="{2A0FF018-C95B-436A-BA1E-07F70392FE3C}" type="pres">
      <dgm:prSet presAssocID="{595194D4-9332-4A11-A870-EAF74BBCE2F6}" presName="composite4" presStyleCnt="0"/>
      <dgm:spPr/>
    </dgm:pt>
    <dgm:pt modelId="{057A49BD-9F5B-4B92-8B77-1F765598A370}" type="pres">
      <dgm:prSet presAssocID="{595194D4-9332-4A11-A870-EAF74BBCE2F6}" presName="background4" presStyleLbl="node4" presStyleIdx="1" presStyleCnt="2"/>
      <dgm:spPr>
        <a:solidFill>
          <a:srgbClr val="FFC000"/>
        </a:solidFill>
      </dgm:spPr>
    </dgm:pt>
    <dgm:pt modelId="{A61F1A95-7AB8-4FA8-8773-68BE406DF6C1}" type="pres">
      <dgm:prSet presAssocID="{595194D4-9332-4A11-A870-EAF74BBCE2F6}" presName="text4" presStyleLbl="fgAcc4" presStyleIdx="1" presStyleCnt="2" custScaleX="101380" custLinFactNeighborX="528" custLinFactNeighborY="-43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0D0E28-A0D8-4380-A071-7DECACCB65E1}" type="pres">
      <dgm:prSet presAssocID="{595194D4-9332-4A11-A870-EAF74BBCE2F6}" presName="hierChild5" presStyleCnt="0"/>
      <dgm:spPr/>
    </dgm:pt>
  </dgm:ptLst>
  <dgm:cxnLst>
    <dgm:cxn modelId="{B809BD51-7F8E-45F2-B0FB-97DB984733B3}" srcId="{806D86DC-DA71-4638-BF1E-BBB28278C29F}" destId="{5581E131-84B1-4C6D-B2A4-223B417DB4CC}" srcOrd="0" destOrd="0" parTransId="{B2B32EB9-49E6-42F9-926B-E7B013FFC323}" sibTransId="{4F9942F0-7CB5-4E83-82E8-E8F0822DD17D}"/>
    <dgm:cxn modelId="{1347013A-C7A2-4756-80F9-61CD22693C47}" type="presOf" srcId="{4E02C886-8565-453A-A378-F4B5A8C73D26}" destId="{EBFCC04E-73AC-4AD6-9EA9-31373F13B0F7}" srcOrd="0" destOrd="0" presId="urn:microsoft.com/office/officeart/2005/8/layout/hierarchy1"/>
    <dgm:cxn modelId="{BEA771C2-F042-4C8F-9CA0-4330241B23AE}" type="presOf" srcId="{806D86DC-DA71-4638-BF1E-BBB28278C29F}" destId="{DAE98270-4CA6-4729-937E-8A4218AD62C9}" srcOrd="0" destOrd="0" presId="urn:microsoft.com/office/officeart/2005/8/layout/hierarchy1"/>
    <dgm:cxn modelId="{B97A12A8-ABC7-4687-9E63-03D5C6249B31}" type="presOf" srcId="{0DB3C2DC-E335-48A5-B499-2B1897289704}" destId="{32F693E2-612C-497B-B296-EEF6FB5DA844}" srcOrd="0" destOrd="0" presId="urn:microsoft.com/office/officeart/2005/8/layout/hierarchy1"/>
    <dgm:cxn modelId="{E3293167-0422-4C10-9424-3E375072C2A1}" type="presOf" srcId="{595194D4-9332-4A11-A870-EAF74BBCE2F6}" destId="{A61F1A95-7AB8-4FA8-8773-68BE406DF6C1}" srcOrd="0" destOrd="0" presId="urn:microsoft.com/office/officeart/2005/8/layout/hierarchy1"/>
    <dgm:cxn modelId="{EA70F32D-9551-4D31-9475-37950544C929}" srcId="{5581E131-84B1-4C6D-B2A4-223B417DB4CC}" destId="{1F3F1DDD-E13E-4B12-8FF4-42A677023C1F}" srcOrd="1" destOrd="0" parTransId="{AA1BF11E-F9D0-4513-8C66-E91270E0E52F}" sibTransId="{78926FAD-67B4-400C-BFAC-2BFA6B600905}"/>
    <dgm:cxn modelId="{1666D94C-CE1F-40DB-AB75-298F73D012FE}" srcId="{5581E131-84B1-4C6D-B2A4-223B417DB4CC}" destId="{D69065E6-EF6C-437B-AE96-5267BC148706}" srcOrd="0" destOrd="0" parTransId="{4E02C886-8565-453A-A378-F4B5A8C73D26}" sibTransId="{73BB8B8F-525F-440F-81CE-A7CCF3B43D49}"/>
    <dgm:cxn modelId="{81C131C5-5666-47A3-911E-11300BC72B51}" type="presOf" srcId="{048621E9-64AB-4FAB-B86B-4C090CEA3705}" destId="{7B02782C-D362-4145-A477-E02FECAC0862}" srcOrd="0" destOrd="0" presId="urn:microsoft.com/office/officeart/2005/8/layout/hierarchy1"/>
    <dgm:cxn modelId="{CC5C53F9-D514-4F14-B14A-620A5FB62F49}" type="presOf" srcId="{1F3F1DDD-E13E-4B12-8FF4-42A677023C1F}" destId="{377C396B-BFAA-46EF-995D-1AF08BB7E851}" srcOrd="0" destOrd="0" presId="urn:microsoft.com/office/officeart/2005/8/layout/hierarchy1"/>
    <dgm:cxn modelId="{BE0B109A-E149-4543-AF72-BCDB269F81D6}" srcId="{626E7FC3-A847-469E-8AD6-4E296FCF93DD}" destId="{048621E9-64AB-4FAB-B86B-4C090CEA3705}" srcOrd="0" destOrd="0" parTransId="{35D26B6F-763A-47EB-9F4F-ED71A6E3D567}" sibTransId="{8EB675D3-D5D2-46DF-8DB2-50CF47180BC2}"/>
    <dgm:cxn modelId="{B9B02018-D4D9-4BB4-94B9-99725455E78D}" type="presOf" srcId="{B2B32EB9-49E6-42F9-926B-E7B013FFC323}" destId="{3644A781-8652-4E2B-AFAB-98E071BFF52E}" srcOrd="0" destOrd="0" presId="urn:microsoft.com/office/officeart/2005/8/layout/hierarchy1"/>
    <dgm:cxn modelId="{B02EC019-2437-4293-94A5-DEBC6B69E471}" srcId="{626E7FC3-A847-469E-8AD6-4E296FCF93DD}" destId="{595194D4-9332-4A11-A870-EAF74BBCE2F6}" srcOrd="1" destOrd="0" parTransId="{EF58895D-B48A-41E9-9DE5-F5F5C3308D95}" sibTransId="{DDF86BA1-6A1C-42B2-9744-B42ABE39AE52}"/>
    <dgm:cxn modelId="{9C981E6D-77FD-4193-A3E8-6F51C4B345F6}" type="presOf" srcId="{C5C1B03D-7EB9-4EDF-93A1-A98045F26312}" destId="{1AC82134-B7B7-4F32-8D7B-4924F53A51D7}" srcOrd="0" destOrd="0" presId="urn:microsoft.com/office/officeart/2005/8/layout/hierarchy1"/>
    <dgm:cxn modelId="{052A3E30-1A4F-464F-AA39-D76731FA5C25}" type="presOf" srcId="{5581E131-84B1-4C6D-B2A4-223B417DB4CC}" destId="{10BE4B09-ABB9-4203-A114-F5FEAE045852}" srcOrd="0" destOrd="0" presId="urn:microsoft.com/office/officeart/2005/8/layout/hierarchy1"/>
    <dgm:cxn modelId="{E662FA70-ED8E-4A7B-B6A2-2242F9B55829}" type="presOf" srcId="{D69065E6-EF6C-437B-AE96-5267BC148706}" destId="{C5D3CC46-F0DF-4BDC-A6FF-9B886132CEB2}" srcOrd="0" destOrd="0" presId="urn:microsoft.com/office/officeart/2005/8/layout/hierarchy1"/>
    <dgm:cxn modelId="{09985699-5C27-4D31-BED9-C2F4CF5675F1}" type="presOf" srcId="{AA1BF11E-F9D0-4513-8C66-E91270E0E52F}" destId="{199BC5DC-E80D-41B3-9C3D-397B4D5BEE6E}" srcOrd="0" destOrd="0" presId="urn:microsoft.com/office/officeart/2005/8/layout/hierarchy1"/>
    <dgm:cxn modelId="{0F6E607A-E492-4522-B22D-9965556D5BBE}" type="presOf" srcId="{95B799FD-2025-416F-B7F6-86E613FBC2DF}" destId="{D742EBFC-1F1D-4EA7-8E0B-E69DCC91FB38}" srcOrd="0" destOrd="0" presId="urn:microsoft.com/office/officeart/2005/8/layout/hierarchy1"/>
    <dgm:cxn modelId="{ED7945F9-1643-4451-87F9-11F60B807A37}" type="presOf" srcId="{35D26B6F-763A-47EB-9F4F-ED71A6E3D567}" destId="{38E125E0-F0BD-4B96-9A03-8A1C7147F7D5}" srcOrd="0" destOrd="0" presId="urn:microsoft.com/office/officeart/2005/8/layout/hierarchy1"/>
    <dgm:cxn modelId="{79085156-E904-47B5-A5DB-C50F164CF038}" srcId="{806D86DC-DA71-4638-BF1E-BBB28278C29F}" destId="{D8A8E1C8-B434-47DE-8DFC-CE33B0142C39}" srcOrd="1" destOrd="0" parTransId="{C5C1B03D-7EB9-4EDF-93A1-A98045F26312}" sibTransId="{B477D813-FDE2-440B-8E03-3BA8A0E11FC0}"/>
    <dgm:cxn modelId="{54E9AAF5-FA71-4617-B8FE-8BD8B2DCB968}" type="presOf" srcId="{626E7FC3-A847-469E-8AD6-4E296FCF93DD}" destId="{0DF0C31D-0AC0-4CAF-9E47-DB82C098CF90}" srcOrd="0" destOrd="0" presId="urn:microsoft.com/office/officeart/2005/8/layout/hierarchy1"/>
    <dgm:cxn modelId="{49DB88BA-6569-4244-9AD0-9AD4C5605485}" type="presOf" srcId="{EF58895D-B48A-41E9-9DE5-F5F5C3308D95}" destId="{0CEBF800-F4ED-4195-AFB8-6E5B2C35DCC8}" srcOrd="0" destOrd="0" presId="urn:microsoft.com/office/officeart/2005/8/layout/hierarchy1"/>
    <dgm:cxn modelId="{A7507CF4-AE9A-49CC-9B3B-32D5A80C5EC3}" srcId="{95B799FD-2025-416F-B7F6-86E613FBC2DF}" destId="{806D86DC-DA71-4638-BF1E-BBB28278C29F}" srcOrd="0" destOrd="0" parTransId="{C89BDA32-6A9C-4A7B-93CE-FF1E3A9C9354}" sibTransId="{8C42623E-E8B1-4B9F-8A86-4A4CC2459B2D}"/>
    <dgm:cxn modelId="{268F2744-5067-4EE8-BFCD-7D32DD0E4359}" srcId="{D8A8E1C8-B434-47DE-8DFC-CE33B0142C39}" destId="{626E7FC3-A847-469E-8AD6-4E296FCF93DD}" srcOrd="0" destOrd="0" parTransId="{0DB3C2DC-E335-48A5-B499-2B1897289704}" sibTransId="{F9BDE706-69C8-4364-8F74-DF45D7DB401E}"/>
    <dgm:cxn modelId="{4DD95CE5-9CC0-4838-A8C9-5544D54473A9}" type="presOf" srcId="{D8A8E1C8-B434-47DE-8DFC-CE33B0142C39}" destId="{BE6DAA69-25CB-4D22-A68C-E32BF590D1F4}" srcOrd="0" destOrd="0" presId="urn:microsoft.com/office/officeart/2005/8/layout/hierarchy1"/>
    <dgm:cxn modelId="{2BC56365-7BBC-47BB-A0C5-A6B84CA5CFD8}" type="presParOf" srcId="{D742EBFC-1F1D-4EA7-8E0B-E69DCC91FB38}" destId="{E14320AC-C919-49E3-AA47-25F2EE3566DB}" srcOrd="0" destOrd="0" presId="urn:microsoft.com/office/officeart/2005/8/layout/hierarchy1"/>
    <dgm:cxn modelId="{5AAB0964-87DA-49F7-8983-15F68C503136}" type="presParOf" srcId="{E14320AC-C919-49E3-AA47-25F2EE3566DB}" destId="{E5FF1162-4E6C-4273-80C7-C9037B9C5414}" srcOrd="0" destOrd="0" presId="urn:microsoft.com/office/officeart/2005/8/layout/hierarchy1"/>
    <dgm:cxn modelId="{EE891264-2F5B-4645-9C95-7E491E3C147E}" type="presParOf" srcId="{E5FF1162-4E6C-4273-80C7-C9037B9C5414}" destId="{0F72F2D8-3F74-4265-B85C-6C76C7F7617D}" srcOrd="0" destOrd="0" presId="urn:microsoft.com/office/officeart/2005/8/layout/hierarchy1"/>
    <dgm:cxn modelId="{8A5E8A3B-B675-47A6-BCA0-22F4869B969B}" type="presParOf" srcId="{E5FF1162-4E6C-4273-80C7-C9037B9C5414}" destId="{DAE98270-4CA6-4729-937E-8A4218AD62C9}" srcOrd="1" destOrd="0" presId="urn:microsoft.com/office/officeart/2005/8/layout/hierarchy1"/>
    <dgm:cxn modelId="{2651DB01-2DD7-4BDD-A694-7A9285A91782}" type="presParOf" srcId="{E14320AC-C919-49E3-AA47-25F2EE3566DB}" destId="{97619CC8-505E-46E5-A64A-D1C7F79DE484}" srcOrd="1" destOrd="0" presId="urn:microsoft.com/office/officeart/2005/8/layout/hierarchy1"/>
    <dgm:cxn modelId="{61D09CB6-E45C-426B-ACA4-D9B66D3B110A}" type="presParOf" srcId="{97619CC8-505E-46E5-A64A-D1C7F79DE484}" destId="{3644A781-8652-4E2B-AFAB-98E071BFF52E}" srcOrd="0" destOrd="0" presId="urn:microsoft.com/office/officeart/2005/8/layout/hierarchy1"/>
    <dgm:cxn modelId="{14BB6D94-9E86-44AD-8A55-61110A6106C2}" type="presParOf" srcId="{97619CC8-505E-46E5-A64A-D1C7F79DE484}" destId="{D2EF8925-ECF4-4DDC-9207-4C47D620BC7A}" srcOrd="1" destOrd="0" presId="urn:microsoft.com/office/officeart/2005/8/layout/hierarchy1"/>
    <dgm:cxn modelId="{E210A3E0-9D8B-484A-B34A-3600A424B0F8}" type="presParOf" srcId="{D2EF8925-ECF4-4DDC-9207-4C47D620BC7A}" destId="{11C3100D-D3D7-47F1-B345-4FF77A3E82C1}" srcOrd="0" destOrd="0" presId="urn:microsoft.com/office/officeart/2005/8/layout/hierarchy1"/>
    <dgm:cxn modelId="{4C6CFD3A-C020-4B58-8774-87442163240D}" type="presParOf" srcId="{11C3100D-D3D7-47F1-B345-4FF77A3E82C1}" destId="{C02729C4-4A9E-4FAD-93BA-E699D85DA5CE}" srcOrd="0" destOrd="0" presId="urn:microsoft.com/office/officeart/2005/8/layout/hierarchy1"/>
    <dgm:cxn modelId="{32C78A94-ED66-49E1-8C87-057995ABAC69}" type="presParOf" srcId="{11C3100D-D3D7-47F1-B345-4FF77A3E82C1}" destId="{10BE4B09-ABB9-4203-A114-F5FEAE045852}" srcOrd="1" destOrd="0" presId="urn:microsoft.com/office/officeart/2005/8/layout/hierarchy1"/>
    <dgm:cxn modelId="{C0DEC456-63FF-42FA-A5A2-2FD7930E67CD}" type="presParOf" srcId="{D2EF8925-ECF4-4DDC-9207-4C47D620BC7A}" destId="{262CA3AB-D77C-4E90-B756-5192BDDAB577}" srcOrd="1" destOrd="0" presId="urn:microsoft.com/office/officeart/2005/8/layout/hierarchy1"/>
    <dgm:cxn modelId="{0445EB2C-AC7A-4AA3-83A6-4A7F748C82EB}" type="presParOf" srcId="{262CA3AB-D77C-4E90-B756-5192BDDAB577}" destId="{EBFCC04E-73AC-4AD6-9EA9-31373F13B0F7}" srcOrd="0" destOrd="0" presId="urn:microsoft.com/office/officeart/2005/8/layout/hierarchy1"/>
    <dgm:cxn modelId="{2DF3B68C-B221-46FB-B47B-CF3AD589852D}" type="presParOf" srcId="{262CA3AB-D77C-4E90-B756-5192BDDAB577}" destId="{2B775FE8-92D1-4815-B074-968FFEB0B294}" srcOrd="1" destOrd="0" presId="urn:microsoft.com/office/officeart/2005/8/layout/hierarchy1"/>
    <dgm:cxn modelId="{E2737D6A-7378-4299-ACAD-02B4A4805478}" type="presParOf" srcId="{2B775FE8-92D1-4815-B074-968FFEB0B294}" destId="{638AE7B6-F130-4B7B-B920-69D656F55572}" srcOrd="0" destOrd="0" presId="urn:microsoft.com/office/officeart/2005/8/layout/hierarchy1"/>
    <dgm:cxn modelId="{A416A3F3-0222-440C-9448-0BF7B79CEFAD}" type="presParOf" srcId="{638AE7B6-F130-4B7B-B920-69D656F55572}" destId="{5A6470D9-2601-45FE-9A5A-B5E6FD126B59}" srcOrd="0" destOrd="0" presId="urn:microsoft.com/office/officeart/2005/8/layout/hierarchy1"/>
    <dgm:cxn modelId="{569BAAEE-0834-4D3F-B7E2-151DB06E4BC4}" type="presParOf" srcId="{638AE7B6-F130-4B7B-B920-69D656F55572}" destId="{C5D3CC46-F0DF-4BDC-A6FF-9B886132CEB2}" srcOrd="1" destOrd="0" presId="urn:microsoft.com/office/officeart/2005/8/layout/hierarchy1"/>
    <dgm:cxn modelId="{3E588AB5-E565-4771-A01B-19A2C7EF1797}" type="presParOf" srcId="{2B775FE8-92D1-4815-B074-968FFEB0B294}" destId="{5BFC3D5D-4135-4787-AE64-1D68763E4D48}" srcOrd="1" destOrd="0" presId="urn:microsoft.com/office/officeart/2005/8/layout/hierarchy1"/>
    <dgm:cxn modelId="{9DEAFB95-271B-4A70-93EF-8A27E0C0444A}" type="presParOf" srcId="{262CA3AB-D77C-4E90-B756-5192BDDAB577}" destId="{199BC5DC-E80D-41B3-9C3D-397B4D5BEE6E}" srcOrd="2" destOrd="0" presId="urn:microsoft.com/office/officeart/2005/8/layout/hierarchy1"/>
    <dgm:cxn modelId="{32573150-BB3C-4BBE-BCD9-5169FAC21555}" type="presParOf" srcId="{262CA3AB-D77C-4E90-B756-5192BDDAB577}" destId="{51B94B90-FF48-4AB2-A571-C7B96DF878A3}" srcOrd="3" destOrd="0" presId="urn:microsoft.com/office/officeart/2005/8/layout/hierarchy1"/>
    <dgm:cxn modelId="{D95EADD5-B37F-44C0-ADF7-B11B2084DC99}" type="presParOf" srcId="{51B94B90-FF48-4AB2-A571-C7B96DF878A3}" destId="{7391CA3C-4626-45C1-B919-8D917702F0AD}" srcOrd="0" destOrd="0" presId="urn:microsoft.com/office/officeart/2005/8/layout/hierarchy1"/>
    <dgm:cxn modelId="{83A81D1B-2266-4019-9CF7-4771B4547064}" type="presParOf" srcId="{7391CA3C-4626-45C1-B919-8D917702F0AD}" destId="{1F355588-AF66-436B-A43C-B1ECE19F6AA7}" srcOrd="0" destOrd="0" presId="urn:microsoft.com/office/officeart/2005/8/layout/hierarchy1"/>
    <dgm:cxn modelId="{DE86626A-18AB-466C-B650-E7DDB68C3361}" type="presParOf" srcId="{7391CA3C-4626-45C1-B919-8D917702F0AD}" destId="{377C396B-BFAA-46EF-995D-1AF08BB7E851}" srcOrd="1" destOrd="0" presId="urn:microsoft.com/office/officeart/2005/8/layout/hierarchy1"/>
    <dgm:cxn modelId="{809A5975-7A1A-4E0B-89DE-EB881E666413}" type="presParOf" srcId="{51B94B90-FF48-4AB2-A571-C7B96DF878A3}" destId="{4950737E-D3AA-4DA9-AF6C-279C1457F7C8}" srcOrd="1" destOrd="0" presId="urn:microsoft.com/office/officeart/2005/8/layout/hierarchy1"/>
    <dgm:cxn modelId="{3E0AB9C7-487F-4882-863B-C2635F7A692B}" type="presParOf" srcId="{97619CC8-505E-46E5-A64A-D1C7F79DE484}" destId="{1AC82134-B7B7-4F32-8D7B-4924F53A51D7}" srcOrd="2" destOrd="0" presId="urn:microsoft.com/office/officeart/2005/8/layout/hierarchy1"/>
    <dgm:cxn modelId="{1CB6CA5A-D0CD-49C9-BD11-1779A857900D}" type="presParOf" srcId="{97619CC8-505E-46E5-A64A-D1C7F79DE484}" destId="{991018AD-D369-418A-AAB6-17C568FF308B}" srcOrd="3" destOrd="0" presId="urn:microsoft.com/office/officeart/2005/8/layout/hierarchy1"/>
    <dgm:cxn modelId="{C9F9BC67-6F4B-4817-B092-731178ADFE19}" type="presParOf" srcId="{991018AD-D369-418A-AAB6-17C568FF308B}" destId="{56C1F86E-7221-47CC-8848-8D6EEEBFB28B}" srcOrd="0" destOrd="0" presId="urn:microsoft.com/office/officeart/2005/8/layout/hierarchy1"/>
    <dgm:cxn modelId="{456E5BCA-15A2-4003-9D45-765818C3F1D9}" type="presParOf" srcId="{56C1F86E-7221-47CC-8848-8D6EEEBFB28B}" destId="{662EC3A1-1F4A-4812-AF69-8C2B1FE180BB}" srcOrd="0" destOrd="0" presId="urn:microsoft.com/office/officeart/2005/8/layout/hierarchy1"/>
    <dgm:cxn modelId="{4907F91F-5C26-4BB9-9239-FF9A3E7AC43E}" type="presParOf" srcId="{56C1F86E-7221-47CC-8848-8D6EEEBFB28B}" destId="{BE6DAA69-25CB-4D22-A68C-E32BF590D1F4}" srcOrd="1" destOrd="0" presId="urn:microsoft.com/office/officeart/2005/8/layout/hierarchy1"/>
    <dgm:cxn modelId="{56B4A48E-ABB9-464A-B8BD-850DD6627536}" type="presParOf" srcId="{991018AD-D369-418A-AAB6-17C568FF308B}" destId="{C63A0FA0-4DCC-4FD1-B1D3-7548A89B78B4}" srcOrd="1" destOrd="0" presId="urn:microsoft.com/office/officeart/2005/8/layout/hierarchy1"/>
    <dgm:cxn modelId="{6AB4F6F8-9564-47B4-BC27-43CB79A74067}" type="presParOf" srcId="{C63A0FA0-4DCC-4FD1-B1D3-7548A89B78B4}" destId="{32F693E2-612C-497B-B296-EEF6FB5DA844}" srcOrd="0" destOrd="0" presId="urn:microsoft.com/office/officeart/2005/8/layout/hierarchy1"/>
    <dgm:cxn modelId="{5395092B-9269-4646-B620-2E91CFACE9FC}" type="presParOf" srcId="{C63A0FA0-4DCC-4FD1-B1D3-7548A89B78B4}" destId="{E37561F3-ADFB-46A6-BDE5-6DA59D0F1E13}" srcOrd="1" destOrd="0" presId="urn:microsoft.com/office/officeart/2005/8/layout/hierarchy1"/>
    <dgm:cxn modelId="{FC7CCB7C-FAD7-4C83-88DC-037FE5594F12}" type="presParOf" srcId="{E37561F3-ADFB-46A6-BDE5-6DA59D0F1E13}" destId="{0A5A50EB-F40E-4AC0-BE7B-FAE3D7365828}" srcOrd="0" destOrd="0" presId="urn:microsoft.com/office/officeart/2005/8/layout/hierarchy1"/>
    <dgm:cxn modelId="{4BA1BDBF-121B-4D51-A35A-F9E29D3325D2}" type="presParOf" srcId="{0A5A50EB-F40E-4AC0-BE7B-FAE3D7365828}" destId="{47F007AE-4584-4AA1-B99A-005B0ED92EF3}" srcOrd="0" destOrd="0" presId="urn:microsoft.com/office/officeart/2005/8/layout/hierarchy1"/>
    <dgm:cxn modelId="{081EF2A3-EF59-4434-B627-B9768786E1A3}" type="presParOf" srcId="{0A5A50EB-F40E-4AC0-BE7B-FAE3D7365828}" destId="{0DF0C31D-0AC0-4CAF-9E47-DB82C098CF90}" srcOrd="1" destOrd="0" presId="urn:microsoft.com/office/officeart/2005/8/layout/hierarchy1"/>
    <dgm:cxn modelId="{FC1823F4-1B27-41FF-90BF-D32CFB2E22C2}" type="presParOf" srcId="{E37561F3-ADFB-46A6-BDE5-6DA59D0F1E13}" destId="{9C584BD8-7DAF-4BC0-BD6D-0D6552A6F1DE}" srcOrd="1" destOrd="0" presId="urn:microsoft.com/office/officeart/2005/8/layout/hierarchy1"/>
    <dgm:cxn modelId="{78525DB7-686C-4832-B7A4-E47F0B9614AE}" type="presParOf" srcId="{9C584BD8-7DAF-4BC0-BD6D-0D6552A6F1DE}" destId="{38E125E0-F0BD-4B96-9A03-8A1C7147F7D5}" srcOrd="0" destOrd="0" presId="urn:microsoft.com/office/officeart/2005/8/layout/hierarchy1"/>
    <dgm:cxn modelId="{2BE80ECF-1271-4EA5-8639-1080CDEE4C97}" type="presParOf" srcId="{9C584BD8-7DAF-4BC0-BD6D-0D6552A6F1DE}" destId="{59BA7F7C-441B-4F5A-BFFD-7EC9D364A7A4}" srcOrd="1" destOrd="0" presId="urn:microsoft.com/office/officeart/2005/8/layout/hierarchy1"/>
    <dgm:cxn modelId="{0D869D50-F90A-49A8-AAA2-6234A459B244}" type="presParOf" srcId="{59BA7F7C-441B-4F5A-BFFD-7EC9D364A7A4}" destId="{FB363F1E-B808-48C8-BEF0-25FF5DFA71C6}" srcOrd="0" destOrd="0" presId="urn:microsoft.com/office/officeart/2005/8/layout/hierarchy1"/>
    <dgm:cxn modelId="{4733E86C-CB74-4670-8E81-AD0C7449D6B8}" type="presParOf" srcId="{FB363F1E-B808-48C8-BEF0-25FF5DFA71C6}" destId="{7CEBAAB3-5F95-4B20-96F3-21558ADF1CD4}" srcOrd="0" destOrd="0" presId="urn:microsoft.com/office/officeart/2005/8/layout/hierarchy1"/>
    <dgm:cxn modelId="{80EAFE3F-BBE2-474C-A2AF-28B7904AC0BC}" type="presParOf" srcId="{FB363F1E-B808-48C8-BEF0-25FF5DFA71C6}" destId="{7B02782C-D362-4145-A477-E02FECAC0862}" srcOrd="1" destOrd="0" presId="urn:microsoft.com/office/officeart/2005/8/layout/hierarchy1"/>
    <dgm:cxn modelId="{D0CAC532-28BA-462B-B405-F4F2097BCE9C}" type="presParOf" srcId="{59BA7F7C-441B-4F5A-BFFD-7EC9D364A7A4}" destId="{3F676DAF-A2C3-4273-A300-279EFD5120DB}" srcOrd="1" destOrd="0" presId="urn:microsoft.com/office/officeart/2005/8/layout/hierarchy1"/>
    <dgm:cxn modelId="{27472AA7-5C24-4541-AB1A-B31F93E37CC6}" type="presParOf" srcId="{9C584BD8-7DAF-4BC0-BD6D-0D6552A6F1DE}" destId="{0CEBF800-F4ED-4195-AFB8-6E5B2C35DCC8}" srcOrd="2" destOrd="0" presId="urn:microsoft.com/office/officeart/2005/8/layout/hierarchy1"/>
    <dgm:cxn modelId="{3A0BCAF5-9892-4EA2-AB09-5FE847584D8E}" type="presParOf" srcId="{9C584BD8-7DAF-4BC0-BD6D-0D6552A6F1DE}" destId="{A1D2EDEC-E1D7-4A2D-8CAC-72963C913402}" srcOrd="3" destOrd="0" presId="urn:microsoft.com/office/officeart/2005/8/layout/hierarchy1"/>
    <dgm:cxn modelId="{D804C914-6149-430E-938E-5FD7E055F386}" type="presParOf" srcId="{A1D2EDEC-E1D7-4A2D-8CAC-72963C913402}" destId="{2A0FF018-C95B-436A-BA1E-07F70392FE3C}" srcOrd="0" destOrd="0" presId="urn:microsoft.com/office/officeart/2005/8/layout/hierarchy1"/>
    <dgm:cxn modelId="{EF20C799-3DF2-4B33-9BA0-D0F5DF2700B9}" type="presParOf" srcId="{2A0FF018-C95B-436A-BA1E-07F70392FE3C}" destId="{057A49BD-9F5B-4B92-8B77-1F765598A370}" srcOrd="0" destOrd="0" presId="urn:microsoft.com/office/officeart/2005/8/layout/hierarchy1"/>
    <dgm:cxn modelId="{4547E61E-120C-477D-85E5-C79BE14BE0CC}" type="presParOf" srcId="{2A0FF018-C95B-436A-BA1E-07F70392FE3C}" destId="{A61F1A95-7AB8-4FA8-8773-68BE406DF6C1}" srcOrd="1" destOrd="0" presId="urn:microsoft.com/office/officeart/2005/8/layout/hierarchy1"/>
    <dgm:cxn modelId="{9866D001-E60D-4733-A749-1B6DAE092EF8}" type="presParOf" srcId="{A1D2EDEC-E1D7-4A2D-8CAC-72963C913402}" destId="{300D0E28-A0D8-4380-A071-7DECACCB65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BF800-F4ED-4195-AFB8-6E5B2C35DCC8}">
      <dsp:nvSpPr>
        <dsp:cNvPr id="0" name=""/>
        <dsp:cNvSpPr/>
      </dsp:nvSpPr>
      <dsp:spPr>
        <a:xfrm>
          <a:off x="8682334" y="3656889"/>
          <a:ext cx="1216319" cy="543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71"/>
              </a:lnTo>
              <a:lnTo>
                <a:pt x="1216319" y="360771"/>
              </a:lnTo>
              <a:lnTo>
                <a:pt x="1216319" y="5436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125E0-F0BD-4B96-9A03-8A1C7147F7D5}">
      <dsp:nvSpPr>
        <dsp:cNvPr id="0" name=""/>
        <dsp:cNvSpPr/>
      </dsp:nvSpPr>
      <dsp:spPr>
        <a:xfrm>
          <a:off x="7629705" y="3656889"/>
          <a:ext cx="1052629" cy="554188"/>
        </a:xfrm>
        <a:custGeom>
          <a:avLst/>
          <a:gdLst/>
          <a:ahLst/>
          <a:cxnLst/>
          <a:rect l="0" t="0" r="0" b="0"/>
          <a:pathLst>
            <a:path>
              <a:moveTo>
                <a:pt x="1052629" y="0"/>
              </a:moveTo>
              <a:lnTo>
                <a:pt x="1052629" y="371289"/>
              </a:lnTo>
              <a:lnTo>
                <a:pt x="0" y="371289"/>
              </a:lnTo>
              <a:lnTo>
                <a:pt x="0" y="5541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693E2-612C-497B-B296-EEF6FB5DA844}">
      <dsp:nvSpPr>
        <dsp:cNvPr id="0" name=""/>
        <dsp:cNvSpPr/>
      </dsp:nvSpPr>
      <dsp:spPr>
        <a:xfrm>
          <a:off x="8636614" y="2458667"/>
          <a:ext cx="91440" cy="290135"/>
        </a:xfrm>
        <a:custGeom>
          <a:avLst/>
          <a:gdLst/>
          <a:ahLst/>
          <a:cxnLst/>
          <a:rect l="0" t="0" r="0" b="0"/>
          <a:pathLst>
            <a:path>
              <a:moveTo>
                <a:pt x="89214" y="0"/>
              </a:moveTo>
              <a:lnTo>
                <a:pt x="89214" y="107237"/>
              </a:lnTo>
              <a:lnTo>
                <a:pt x="45720" y="107237"/>
              </a:lnTo>
              <a:lnTo>
                <a:pt x="45720" y="2901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82134-B7B7-4F32-8D7B-4924F53A51D7}">
      <dsp:nvSpPr>
        <dsp:cNvPr id="0" name=""/>
        <dsp:cNvSpPr/>
      </dsp:nvSpPr>
      <dsp:spPr>
        <a:xfrm>
          <a:off x="5287537" y="1100361"/>
          <a:ext cx="3438291" cy="497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36"/>
              </a:lnTo>
              <a:lnTo>
                <a:pt x="3438291" y="315036"/>
              </a:lnTo>
              <a:lnTo>
                <a:pt x="3438291" y="4979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BC5DC-E80D-41B3-9C3D-397B4D5BEE6E}">
      <dsp:nvSpPr>
        <dsp:cNvPr id="0" name=""/>
        <dsp:cNvSpPr/>
      </dsp:nvSpPr>
      <dsp:spPr>
        <a:xfrm>
          <a:off x="2821774" y="2475604"/>
          <a:ext cx="1642910" cy="621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926"/>
              </a:lnTo>
              <a:lnTo>
                <a:pt x="1642910" y="438926"/>
              </a:lnTo>
              <a:lnTo>
                <a:pt x="1642910" y="6218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CC04E-73AC-4AD6-9EA9-31373F13B0F7}">
      <dsp:nvSpPr>
        <dsp:cNvPr id="0" name=""/>
        <dsp:cNvSpPr/>
      </dsp:nvSpPr>
      <dsp:spPr>
        <a:xfrm>
          <a:off x="1113662" y="2475604"/>
          <a:ext cx="1708112" cy="621812"/>
        </a:xfrm>
        <a:custGeom>
          <a:avLst/>
          <a:gdLst/>
          <a:ahLst/>
          <a:cxnLst/>
          <a:rect l="0" t="0" r="0" b="0"/>
          <a:pathLst>
            <a:path>
              <a:moveTo>
                <a:pt x="1708112" y="0"/>
              </a:moveTo>
              <a:lnTo>
                <a:pt x="1708112" y="438913"/>
              </a:lnTo>
              <a:lnTo>
                <a:pt x="0" y="438913"/>
              </a:lnTo>
              <a:lnTo>
                <a:pt x="0" y="6218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A781-8652-4E2B-AFAB-98E071BFF52E}">
      <dsp:nvSpPr>
        <dsp:cNvPr id="0" name=""/>
        <dsp:cNvSpPr/>
      </dsp:nvSpPr>
      <dsp:spPr>
        <a:xfrm>
          <a:off x="2821774" y="1100361"/>
          <a:ext cx="2465762" cy="500229"/>
        </a:xfrm>
        <a:custGeom>
          <a:avLst/>
          <a:gdLst/>
          <a:ahLst/>
          <a:cxnLst/>
          <a:rect l="0" t="0" r="0" b="0"/>
          <a:pathLst>
            <a:path>
              <a:moveTo>
                <a:pt x="2465762" y="0"/>
              </a:moveTo>
              <a:lnTo>
                <a:pt x="2465762" y="317330"/>
              </a:lnTo>
              <a:lnTo>
                <a:pt x="0" y="317330"/>
              </a:lnTo>
              <a:lnTo>
                <a:pt x="0" y="5002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2F2D8-3F74-4265-B85C-6C76C7F7617D}">
      <dsp:nvSpPr>
        <dsp:cNvPr id="0" name=""/>
        <dsp:cNvSpPr/>
      </dsp:nvSpPr>
      <dsp:spPr>
        <a:xfrm>
          <a:off x="1143011" y="-153329"/>
          <a:ext cx="8289051" cy="125369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98270-4CA6-4729-937E-8A4218AD62C9}">
      <dsp:nvSpPr>
        <dsp:cNvPr id="0" name=""/>
        <dsp:cNvSpPr/>
      </dsp:nvSpPr>
      <dsp:spPr>
        <a:xfrm>
          <a:off x="1362379" y="55070"/>
          <a:ext cx="8289051" cy="125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99"/>
              </a:solidFill>
            </a:rPr>
            <a:t>Чтение и понимание текстов </a:t>
          </a:r>
          <a:r>
            <a:rPr lang="en-US" sz="3200" kern="1200" dirty="0" smtClean="0">
              <a:solidFill>
                <a:srgbClr val="000099"/>
              </a:solidFill>
            </a:rPr>
            <a:t>(PIRLS)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99"/>
              </a:solidFill>
            </a:rPr>
            <a:t>Читательская грамотность</a:t>
          </a:r>
          <a:r>
            <a:rPr lang="en-US" sz="3200" kern="1200" dirty="0" smtClean="0">
              <a:solidFill>
                <a:srgbClr val="000099"/>
              </a:solidFill>
            </a:rPr>
            <a:t>(PISA)</a:t>
          </a:r>
          <a:endParaRPr lang="ru-RU" sz="3200" kern="1200" dirty="0"/>
        </a:p>
      </dsp:txBody>
      <dsp:txXfrm>
        <a:off x="1399098" y="91789"/>
        <a:ext cx="8215613" cy="1180253"/>
      </dsp:txXfrm>
    </dsp:sp>
    <dsp:sp modelId="{C02729C4-4A9E-4FAD-93BA-E699D85DA5CE}">
      <dsp:nvSpPr>
        <dsp:cNvPr id="0" name=""/>
        <dsp:cNvSpPr/>
      </dsp:nvSpPr>
      <dsp:spPr>
        <a:xfrm>
          <a:off x="1834616" y="1600591"/>
          <a:ext cx="1974317" cy="875013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E4B09-ABB9-4203-A114-F5FEAE045852}">
      <dsp:nvSpPr>
        <dsp:cNvPr id="0" name=""/>
        <dsp:cNvSpPr/>
      </dsp:nvSpPr>
      <dsp:spPr>
        <a:xfrm>
          <a:off x="2053984" y="1808991"/>
          <a:ext cx="1974317" cy="875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Опора на текст</a:t>
          </a:r>
          <a:endParaRPr lang="ru-RU" sz="2400" kern="1200" dirty="0"/>
        </a:p>
      </dsp:txBody>
      <dsp:txXfrm>
        <a:off x="2079612" y="1834619"/>
        <a:ext cx="1923061" cy="823757"/>
      </dsp:txXfrm>
    </dsp:sp>
    <dsp:sp modelId="{5A6470D9-2601-45FE-9A5A-B5E6FD126B59}">
      <dsp:nvSpPr>
        <dsp:cNvPr id="0" name=""/>
        <dsp:cNvSpPr/>
      </dsp:nvSpPr>
      <dsp:spPr>
        <a:xfrm>
          <a:off x="-177145" y="3097417"/>
          <a:ext cx="2581617" cy="1253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3CC46-F0DF-4BDC-A6FF-9B886132CEB2}">
      <dsp:nvSpPr>
        <dsp:cNvPr id="0" name=""/>
        <dsp:cNvSpPr/>
      </dsp:nvSpPr>
      <dsp:spPr>
        <a:xfrm>
          <a:off x="42222" y="3305817"/>
          <a:ext cx="2581617" cy="125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1. найти и извлечь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002060"/>
              </a:solidFill>
            </a:rPr>
            <a:t>(информацию</a:t>
          </a:r>
          <a:r>
            <a:rPr lang="ru-RU" sz="1500" i="1" kern="1200" dirty="0" smtClean="0">
              <a:solidFill>
                <a:srgbClr val="002060"/>
              </a:solidFill>
            </a:rPr>
            <a:t>)</a:t>
          </a:r>
          <a:endParaRPr lang="ru-RU" sz="1500" kern="1200" dirty="0"/>
        </a:p>
      </dsp:txBody>
      <dsp:txXfrm>
        <a:off x="78941" y="3342536"/>
        <a:ext cx="2508179" cy="1180253"/>
      </dsp:txXfrm>
    </dsp:sp>
    <dsp:sp modelId="{1F355588-AF66-436B-A43C-B1ECE19F6AA7}">
      <dsp:nvSpPr>
        <dsp:cNvPr id="0" name=""/>
        <dsp:cNvSpPr/>
      </dsp:nvSpPr>
      <dsp:spPr>
        <a:xfrm>
          <a:off x="2790197" y="3097429"/>
          <a:ext cx="3348974" cy="1253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C396B-BFAA-46EF-995D-1AF08BB7E851}">
      <dsp:nvSpPr>
        <dsp:cNvPr id="0" name=""/>
        <dsp:cNvSpPr/>
      </dsp:nvSpPr>
      <dsp:spPr>
        <a:xfrm>
          <a:off x="3009566" y="3305829"/>
          <a:ext cx="3348974" cy="125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2. интегрировать 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интерпретировать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002060"/>
              </a:solidFill>
            </a:rPr>
            <a:t>(сообщения текста)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046285" y="3342548"/>
        <a:ext cx="3275536" cy="1180253"/>
      </dsp:txXfrm>
    </dsp:sp>
    <dsp:sp modelId="{662EC3A1-1F4A-4812-AF69-8C2B1FE180BB}">
      <dsp:nvSpPr>
        <dsp:cNvPr id="0" name=""/>
        <dsp:cNvSpPr/>
      </dsp:nvSpPr>
      <dsp:spPr>
        <a:xfrm>
          <a:off x="6988231" y="1598296"/>
          <a:ext cx="3475192" cy="86037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DAA69-25CB-4D22-A68C-E32BF590D1F4}">
      <dsp:nvSpPr>
        <dsp:cNvPr id="0" name=""/>
        <dsp:cNvSpPr/>
      </dsp:nvSpPr>
      <dsp:spPr>
        <a:xfrm>
          <a:off x="7207600" y="1806696"/>
          <a:ext cx="3475192" cy="86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Опора на </a:t>
          </a:r>
          <a:r>
            <a:rPr lang="ru-RU" sz="2400" kern="1200" dirty="0" err="1" smtClean="0">
              <a:solidFill>
                <a:srgbClr val="002060"/>
              </a:solidFill>
            </a:rPr>
            <a:t>внетекстовое</a:t>
          </a:r>
          <a:r>
            <a:rPr lang="ru-RU" sz="2400" kern="1200" dirty="0" smtClean="0">
              <a:solidFill>
                <a:srgbClr val="002060"/>
              </a:solidFill>
            </a:rPr>
            <a:t> знание</a:t>
          </a:r>
          <a:endParaRPr lang="ru-RU" sz="2400" kern="1200" dirty="0"/>
        </a:p>
      </dsp:txBody>
      <dsp:txXfrm>
        <a:off x="7232799" y="1831895"/>
        <a:ext cx="3424794" cy="809972"/>
      </dsp:txXfrm>
    </dsp:sp>
    <dsp:sp modelId="{47F007AE-4584-4AA1-B99A-005B0ED92EF3}">
      <dsp:nvSpPr>
        <dsp:cNvPr id="0" name=""/>
        <dsp:cNvSpPr/>
      </dsp:nvSpPr>
      <dsp:spPr>
        <a:xfrm>
          <a:off x="6988429" y="2748803"/>
          <a:ext cx="3387809" cy="908086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0C31D-0AC0-4CAF-9E47-DB82C098CF90}">
      <dsp:nvSpPr>
        <dsp:cNvPr id="0" name=""/>
        <dsp:cNvSpPr/>
      </dsp:nvSpPr>
      <dsp:spPr>
        <a:xfrm>
          <a:off x="7207797" y="2957203"/>
          <a:ext cx="3387809" cy="908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3. Осмыслить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и оценить </a:t>
          </a:r>
          <a:endParaRPr lang="ru-RU" sz="2400" kern="1200" dirty="0"/>
        </a:p>
      </dsp:txBody>
      <dsp:txXfrm>
        <a:off x="7234394" y="2983800"/>
        <a:ext cx="3334615" cy="854892"/>
      </dsp:txXfrm>
    </dsp:sp>
    <dsp:sp modelId="{7CEBAAB3-5F95-4B20-96F3-21558ADF1CD4}">
      <dsp:nvSpPr>
        <dsp:cNvPr id="0" name=""/>
        <dsp:cNvSpPr/>
      </dsp:nvSpPr>
      <dsp:spPr>
        <a:xfrm>
          <a:off x="6642546" y="4211077"/>
          <a:ext cx="1974317" cy="1253691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2782C-D362-4145-A477-E02FECAC0862}">
      <dsp:nvSpPr>
        <dsp:cNvPr id="0" name=""/>
        <dsp:cNvSpPr/>
      </dsp:nvSpPr>
      <dsp:spPr>
        <a:xfrm>
          <a:off x="6861915" y="4419478"/>
          <a:ext cx="1974317" cy="125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содержание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текста </a:t>
          </a:r>
          <a:endParaRPr lang="ru-RU" sz="2400" kern="1200" dirty="0"/>
        </a:p>
      </dsp:txBody>
      <dsp:txXfrm>
        <a:off x="6898634" y="4456197"/>
        <a:ext cx="1900879" cy="1180253"/>
      </dsp:txXfrm>
    </dsp:sp>
    <dsp:sp modelId="{057A49BD-9F5B-4B92-8B77-1F765598A370}">
      <dsp:nvSpPr>
        <dsp:cNvPr id="0" name=""/>
        <dsp:cNvSpPr/>
      </dsp:nvSpPr>
      <dsp:spPr>
        <a:xfrm>
          <a:off x="8897872" y="4200559"/>
          <a:ext cx="2001562" cy="1253691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F1A95-7AB8-4FA8-8773-68BE406DF6C1}">
      <dsp:nvSpPr>
        <dsp:cNvPr id="0" name=""/>
        <dsp:cNvSpPr/>
      </dsp:nvSpPr>
      <dsp:spPr>
        <a:xfrm>
          <a:off x="9117241" y="4408959"/>
          <a:ext cx="2001562" cy="125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форму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текста </a:t>
          </a:r>
          <a:endParaRPr lang="ru-RU" sz="2400" kern="1200" dirty="0"/>
        </a:p>
      </dsp:txBody>
      <dsp:txXfrm>
        <a:off x="9153960" y="4445678"/>
        <a:ext cx="1928124" cy="118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8FF0-C126-4BBD-9DAE-F912765A011F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55E12-2983-448B-82F7-B2143F378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55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FDB46-151F-434B-BD8F-D9D856E0013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D6C6-8A6A-47F8-A248-5B768140B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99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13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DD6C6-8A6A-47F8-A248-5B768140B544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01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95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16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65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=""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8" y="1162263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750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5" y="0"/>
            <a:ext cx="11243192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8" y="4454762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750" spc="15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338" y="6412309"/>
            <a:ext cx="486283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429" y="1557602"/>
            <a:ext cx="6943090" cy="4805892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447675" indent="-447675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>
                <a:solidFill>
                  <a:schemeClr val="tx2"/>
                </a:solidFill>
              </a:defRPr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065193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4294967295" orient="horz" pos="4320">
          <p15:clr>
            <a:srgbClr val="FBAE40"/>
          </p15:clr>
        </p15:guide>
        <p15:guide id="4294967295" pos="7679">
          <p15:clr>
            <a:srgbClr val="FBAE40"/>
          </p15:clr>
        </p15:guide>
        <p15:guide id="4294967295" pos="581">
          <p15:clr>
            <a:srgbClr val="FBAE40"/>
          </p15:clr>
        </p15:guide>
        <p15:guide id="4294967295" pos="14756">
          <p15:clr>
            <a:srgbClr val="FBAE40"/>
          </p15:clr>
        </p15:guide>
        <p15:guide id="4294967295" pos="7884">
          <p15:clr>
            <a:srgbClr val="FBAE40"/>
          </p15:clr>
        </p15:guide>
        <p15:guide id="4294967295" pos="7453">
          <p15:clr>
            <a:srgbClr val="FBAE40"/>
          </p15:clr>
        </p15:guide>
        <p15:guide id="4294967295" pos="5434">
          <p15:clr>
            <a:srgbClr val="FBAE40"/>
          </p15:clr>
        </p15:guide>
        <p15:guide id="4294967295" pos="4981">
          <p15:clr>
            <a:srgbClr val="FBAE40"/>
          </p15:clr>
        </p15:guide>
        <p15:guide id="4294967295" pos="2985">
          <p15:clr>
            <a:srgbClr val="FBAE40"/>
          </p15:clr>
        </p15:guide>
        <p15:guide id="4294967295" pos="2509">
          <p15:clr>
            <a:srgbClr val="FBAE40"/>
          </p15:clr>
        </p15:guide>
        <p15:guide id="4294967295" pos="9902">
          <p15:clr>
            <a:srgbClr val="FBAE40"/>
          </p15:clr>
        </p15:guide>
        <p15:guide id="4294967295" pos="10356">
          <p15:clr>
            <a:srgbClr val="FBAE40"/>
          </p15:clr>
        </p15:guide>
        <p15:guide id="4294967295" pos="12374">
          <p15:clr>
            <a:srgbClr val="FBAE40"/>
          </p15:clr>
        </p15:guide>
        <p15:guide id="4294967295" pos="12828">
          <p15:clr>
            <a:srgbClr val="FBAE40"/>
          </p15:clr>
        </p15:guide>
        <p15:guide id="4294967295" orient="horz" pos="1939">
          <p15:clr>
            <a:srgbClr val="FBAE40"/>
          </p15:clr>
        </p15:guide>
        <p15:guide id="4294967295" orient="horz" pos="80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05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5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5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0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26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2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0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92644-4D22-4054-928F-990B2B4478F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4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-for-schools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prosv.ru/metapredmetnye-rezultaty--standartizirovannye-materialy-dlya-promezhutochnoj-attestacii--6-klass--varianty-1-21726" TargetMode="External"/><Relationship Id="rId3" Type="http://schemas.openxmlformats.org/officeDocument/2006/relationships/hyperlink" Target="https://shop.prosv.ru/metapredmetnye-rezultaty-standartizirovannye-materialy-dlya-ocenki-chitatelskoj-gramotnosti-9-klass-posobie-dlya-uchitelya2799" TargetMode="External"/><Relationship Id="rId7" Type="http://schemas.openxmlformats.org/officeDocument/2006/relationships/hyperlink" Target="https://shop.prosv.ru/metapredmetnye-rezultaty--standartizirovannye-materialy-dlya-promezhutochnoj-attestacii--7-klass--posobie-dlya-uchitelya1689" TargetMode="External"/><Relationship Id="rId2" Type="http://schemas.openxmlformats.org/officeDocument/2006/relationships/hyperlink" Target="https://shop.prosv.ru/metapredmetnye-rezultaty-standartizirovannye-materialy-dlya-ocenki-chitatelskoj-gramotnosti-9-klass-varianty-1-428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op.prosv.ru/metapredmetnye-rezultaty--standartizirovannye-materialy-dlya-promezhutochnoj-attestacii--7-klass--varianty-1-410490" TargetMode="External"/><Relationship Id="rId5" Type="http://schemas.openxmlformats.org/officeDocument/2006/relationships/hyperlink" Target="https://shop.prosv.ru/metapredmetnye-rezultaty--standartizirovannye-materialy-dlya-promezhutochnoj-attestacii--8-klass--posobie-dlya-uchitelya1690" TargetMode="External"/><Relationship Id="rId4" Type="http://schemas.openxmlformats.org/officeDocument/2006/relationships/hyperlink" Target="https://shop.prosv.ru/metapredmetnye-rezultaty--standartizirovannye-materialy-dlya-promezhutochnoj-attestacii--8-klass--varianty-1-41691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ozp.instrao.ru/images/nomera/OZP_4.1.61.2019.pdf" TargetMode="External"/><Relationship Id="rId2" Type="http://schemas.openxmlformats.org/officeDocument/2006/relationships/hyperlink" Target="http://ozp.instrao.ru/images/nomera/a_4.1.61.2019_rus-mi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www.elibrary.ru/contents.asp?id=44358172" TargetMode="External"/><Relationship Id="rId4" Type="http://schemas.openxmlformats.org/officeDocument/2006/relationships/hyperlink" Target="http://ozp.instrao.ru/annotacii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chitatelskaya-gramotnost-sbornik-etalonnyx-zadanij-vypusk-1-chast-215098" TargetMode="External"/><Relationship Id="rId2" Type="http://schemas.openxmlformats.org/officeDocument/2006/relationships/hyperlink" Target="https://shop.prosv.ru/chitatelskaya-gramotnost-sbornik-etalonnyx-zadanij-vypusk-1-chast-11509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birint.ru/books/762924/" TargetMode="External"/><Relationship Id="rId4" Type="http://schemas.openxmlformats.org/officeDocument/2006/relationships/hyperlink" Target="https://www.labirint.ru/books/762925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skiv.instrao.ru/support/demonstratsionnye-materialya/index.php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support/demonstratsionnye-materialya/%D0%A7%D0%93_5_2019_%D0%B4%D0%B5%D0%BC%D0%BE%D0%B2%D0%B5%D1%80%D1%81%D0%B8%D1%8F.pdf" TargetMode="External"/><Relationship Id="rId2" Type="http://schemas.openxmlformats.org/officeDocument/2006/relationships/hyperlink" Target="http://skiv.instrao.ru/support/demonstratsionnye-materialya/%D0%A7%D0%93_2019_%D0%BE%D1%81%D0%BD%D0%BE%D0%B2%D0%BD%D1%8B%D0%B5%20%D0%BF%D0%BE%D0%B4%D1%85%D0%BE%D0%B4%D1%8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support/demonstratsionnye-materialya/%D0%A7%D0%93_7_2019_%D1%85%D0%B0%D1%80%D0%B0%D0%BA%D1%82%D0%B5%D1%80%D0%B8%D1%81%D1%82%D0%B8%D0%BA%D0%B8%20%D0%B8%20%D1%81%D0%B8%D1%81%D1%82%D0%B5%D0%BC%D0%B0%20%D0%BE%D1%86%D0%B5%D0%BD%D0%B8%D0%B2%D0%B0%D0%BD%D0%B8%D1%8F.pdf" TargetMode="External"/><Relationship Id="rId5" Type="http://schemas.openxmlformats.org/officeDocument/2006/relationships/hyperlink" Target="http://skiv.instrao.ru/support/demonstratsionnye-materialya/%D0%A7%D0%93_7_2019_%D0%B4%D0%B5%D0%BC%D0%BE%D0%B2%D0%B5%D1%80%D1%81%D0%B8%D1%8F.pdf" TargetMode="External"/><Relationship Id="rId4" Type="http://schemas.openxmlformats.org/officeDocument/2006/relationships/hyperlink" Target="http://skiv.instrao.ru/support/demonstratsionnye-materialya/%D0%A7%D0%93_5_2019_%D1%85%D0%B0%D1%80%D0%B0%D0%BA%D1%82%D0%B5%D1%80%D0%B8%D1%81%D1%82%D0%B8%D0%BA%D0%B8%20%D0%B8%20%D1%81%D0%B8%D1%81%D1%82%D0%B5%D0%BC%D0%B0%20%D0%BE%D1%86%D0%B5%D0%BD%D0%B8%D0%B2%D0%B0%D0%BD%D0%B8%D1%8F.pd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chitatelskaya-gramotnost/%D0%A7%D0%A2_5_2020_%D1%81%D0%BF%D0%B8%D1%81%D0%BE%D0%BA%20%D0%B7%D0%B0%D0%B4%D0%B0%D0%BD%D0%B8%D0%B9.pdf" TargetMode="External"/><Relationship Id="rId2" Type="http://schemas.openxmlformats.org/officeDocument/2006/relationships/hyperlink" Target="http://skiv.instrao.ru/bank-zadaniy/chitatelskaya-gramotno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chitatelskaya-gramotnost/%D0%A7%D0%A2_5_2020_%D0%BC%D0%B5%D1%82%D0%BE%D0%B4%D0%B8%D1%87%D0%B5%D1%81%D0%BA%D0%B8%D0%B5%20%D0%BA%D0%BE%D0%BC%D0%BC%D0%B5%D0%BD%D1%82%D0%B0%D1%80%D0%B8%D0%B8%20%D0%BA%20%D0%B7%D0%B0%D0%B4%D0%B0%D0%BD%D0%B8%D1%8F%D0%BC.pdf" TargetMode="External"/><Relationship Id="rId5" Type="http://schemas.openxmlformats.org/officeDocument/2006/relationships/hyperlink" Target="http://skiv.instrao.ru/bank-zadaniy/chitatelskaya-gramotnost/%D0%A7%D0%A2_5_2020_%D1%85%D0%B0%D1%80%D0%B0%D0%BA%D1%82%D0%B5%D1%80%D0%B8%D1%81%D1%82%D0%B8%D0%BA%D0%B8%20%D0%B8%20%D1%81%D0%B8%D1%81%D1%82%D0%B5%D0%BC%D0%B0%20%D0%BE%D1%86%D0%B5%D0%BD%D0%B8%D0%B2%D0%B0%D0%BD%D0%B8%D1%8F.pdf" TargetMode="External"/><Relationship Id="rId4" Type="http://schemas.openxmlformats.org/officeDocument/2006/relationships/hyperlink" Target="http://skiv.instrao.ru/bank-zadaniy/chitatelskaya-gramotnost/%D0%A7%D0%A2_5_2020_%D0%B7%D0%B0%D0%B4%D0%B0%D0%BD%D0%B8%D1%8F_%D1%81%D0%B0%D0%B9%D1%82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hop.prosv.ru/chitatelskaya-gramotnost--smyslovoe-chtenie--trenazher--6-8-klassy1625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vo.hse.ru/arhiv.aspx?catid=252&amp;z=710&amp;t_no=711&amp;ob_no=738" TargetMode="External"/><Relationship Id="rId2" Type="http://schemas.openxmlformats.org/officeDocument/2006/relationships/hyperlink" Target="http://www.centeroko.ru/publ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v.instrao.ru/support/demonstratsionnye-materialya/index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638" y="1066184"/>
            <a:ext cx="10058400" cy="241943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Читательская грамотность</a:t>
            </a:r>
            <a:b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4400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ru-RU" sz="4400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4400" dirty="0">
                <a:solidFill>
                  <a:srgbClr val="FF0000"/>
                </a:solidFill>
              </a:rPr>
              <a:t>и </a:t>
            </a:r>
            <a:r>
              <a:rPr lang="ru-RU" sz="4400" dirty="0" smtClean="0">
                <a:solidFill>
                  <a:srgbClr val="FF0000"/>
                </a:solidFill>
              </a:rPr>
              <a:t>оценка)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ru-RU" sz="4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1986" y="4437888"/>
            <a:ext cx="8144247" cy="983812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latin typeface="Arial Narrow" panose="020B0606020202030204" pitchFamily="34" charset="0"/>
              </a:rPr>
              <a:t>Рябинина любовь </a:t>
            </a:r>
            <a:r>
              <a:rPr lang="ru-RU" sz="2600" dirty="0" err="1" smtClean="0">
                <a:latin typeface="Arial Narrow" panose="020B0606020202030204" pitchFamily="34" charset="0"/>
              </a:rPr>
              <a:t>анатольевна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algn="l"/>
            <a:r>
              <a:rPr lang="ru-RU" sz="2600" dirty="0" smtClean="0">
                <a:latin typeface="Arial Narrow" panose="020B0606020202030204" pitchFamily="34" charset="0"/>
              </a:rPr>
              <a:t> 19.12.2020</a:t>
            </a:r>
            <a:endParaRPr lang="ru-RU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4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Группа читательских умений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Находить и извлекать информацию»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определять место, где содержится искомая информация (фрагмент текста, гиперссылка, ссылка на сайт и т.д.); </a:t>
            </a:r>
          </a:p>
          <a:p>
            <a:r>
              <a:rPr lang="ru-RU" dirty="0"/>
              <a:t>2) уточнять поисковый запрос; </a:t>
            </a:r>
          </a:p>
          <a:p>
            <a:r>
              <a:rPr lang="ru-RU" dirty="0"/>
              <a:t>3) находить и извлекать одну единицу информации; </a:t>
            </a:r>
          </a:p>
          <a:p>
            <a:r>
              <a:rPr lang="ru-RU" dirty="0"/>
              <a:t>4) находить и извлекать несколько единиц информации, расположенных в одном фрагменте текста; </a:t>
            </a:r>
          </a:p>
          <a:p>
            <a:r>
              <a:rPr lang="ru-RU" dirty="0"/>
              <a:t>5) находить и извлекать несколько единиц информации, расположенных в разных фрагментах текста;  </a:t>
            </a:r>
          </a:p>
          <a:p>
            <a:r>
              <a:rPr lang="ru-RU" dirty="0"/>
              <a:t>6) находить и извлекать несколько единиц информации, расположенных в разных текстах; </a:t>
            </a:r>
          </a:p>
          <a:p>
            <a:r>
              <a:rPr lang="ru-RU" dirty="0"/>
              <a:t>7) определять наличие/отсутствие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08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Умение найти и извлечь информацию из текста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9548697"/>
              </p:ext>
            </p:extLst>
          </p:nvPr>
        </p:nvGraphicFramePr>
        <p:xfrm>
          <a:off x="1096963" y="1846263"/>
          <a:ext cx="10058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41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умеют наши школьники?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Над чем надо работать?</a:t>
                      </a:r>
                      <a:endParaRPr lang="ru-RU" dirty="0"/>
                    </a:p>
                  </a:txBody>
                  <a:tcPr/>
                </a:tc>
              </a:tr>
              <a:tr h="4092324">
                <a:tc>
                  <a:txBody>
                    <a:bodyPr/>
                    <a:lstStyle/>
                    <a:p>
                      <a:pPr algn="just"/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Искать ответ по ключевым словам (ключевые слова вопроса и содержащегося в тексте ответа практически совпадают).  Иными словами, наши 15-летние школьники </a:t>
                      </a:r>
                      <a:r>
                        <a:rPr lang="ru-RU" sz="2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успешны там, где</a:t>
                      </a:r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обязательно понимать тот фрагмент текста, который служит ответом на вопрос. Достаточно его процитировать.</a:t>
                      </a: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Понимать синонимические замены, когда между текстом вопроса и ответом нет однозначного лексического соответствия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 нельзя найти по ключевым словам вопроса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Фрагмент или фрагменты текста, содержащие ответ на вопрос,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вычленить из контекста, содержащего избыточную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информацию, часть которой может противоречить искомой. 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72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аходить </a:t>
            </a:r>
            <a:r>
              <a:rPr lang="ru-RU" b="1" dirty="0">
                <a:solidFill>
                  <a:srgbClr val="FF0000"/>
                </a:solidFill>
              </a:rPr>
              <a:t>и извлекать одну единицу </a:t>
            </a:r>
            <a:r>
              <a:rPr lang="ru-RU" b="1" dirty="0" smtClean="0">
                <a:solidFill>
                  <a:srgbClr val="FF0000"/>
                </a:solidFill>
              </a:rPr>
              <a:t>информации (задание 1)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ru-RU" sz="4000" dirty="0"/>
              <a:t>При крайней опасности осьминог выбросит густое чернильное облако и под прикрытием этой дымовой завесы удерёт, оставив врага блуждать в потёмках.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200" b="1" dirty="0" smtClean="0"/>
              <a:t>     Задание</a:t>
            </a:r>
            <a:r>
              <a:rPr lang="ru-RU" altLang="ru-RU" sz="3200" b="1" dirty="0"/>
              <a:t>. </a:t>
            </a:r>
            <a:r>
              <a:rPr lang="ru-RU" altLang="ru-RU" sz="3200" dirty="0"/>
              <a:t>Что представляет собой дымовая завеса осьминога?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986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Ответы учеников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altLang="ru-RU" sz="2400" dirty="0" smtClean="0"/>
              <a:t>  При </a:t>
            </a:r>
            <a:r>
              <a:rPr lang="ru-RU" altLang="ru-RU" sz="2400" dirty="0"/>
              <a:t>крайней опасности осьминог выбросит </a:t>
            </a:r>
            <a:r>
              <a:rPr lang="ru-RU" altLang="ru-RU" sz="2400" u="sng" dirty="0"/>
              <a:t>густое чернильное облако </a:t>
            </a:r>
            <a:r>
              <a:rPr lang="ru-RU" altLang="ru-RU" sz="2400" dirty="0"/>
              <a:t>и под прикрытием этой </a:t>
            </a:r>
            <a:r>
              <a:rPr lang="ru-RU" altLang="ru-RU" sz="2400" u="sng" dirty="0"/>
              <a:t>дымовой завесы </a:t>
            </a:r>
            <a:r>
              <a:rPr lang="ru-RU" altLang="ru-RU" sz="2400" dirty="0"/>
              <a:t>удерёт, оставив врага блуждать в потёмках.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 smtClean="0"/>
              <a:t>Задание</a:t>
            </a:r>
            <a:r>
              <a:rPr lang="ru-RU" altLang="ru-RU" sz="2400" b="1" dirty="0"/>
              <a:t>. </a:t>
            </a:r>
            <a:r>
              <a:rPr lang="ru-RU" altLang="ru-RU" sz="2400" dirty="0"/>
              <a:t>Что представляет собой дымовая завеса осьминога?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u="sng" dirty="0"/>
              <a:t>Ответы детей:</a:t>
            </a:r>
            <a:endParaRPr lang="ru-RU" altLang="ru-RU" sz="2400" dirty="0"/>
          </a:p>
          <a:p>
            <a:r>
              <a:rPr lang="ru-RU" altLang="ru-RU" sz="2400" dirty="0"/>
              <a:t>Чёрный дым</a:t>
            </a:r>
          </a:p>
          <a:p>
            <a:r>
              <a:rPr lang="ru-RU" altLang="ru-RU" sz="2400" i="1" dirty="0" smtClean="0"/>
              <a:t>Чернила</a:t>
            </a:r>
            <a:endParaRPr lang="ru-RU" altLang="ru-RU" sz="2400" dirty="0"/>
          </a:p>
          <a:p>
            <a:r>
              <a:rPr lang="ru-RU" altLang="ru-RU" sz="2400" dirty="0"/>
              <a:t>Из </a:t>
            </a:r>
            <a:r>
              <a:rPr lang="ru-RU" altLang="ru-RU" sz="2400" dirty="0" err="1"/>
              <a:t>потёмков</a:t>
            </a:r>
            <a:r>
              <a:rPr lang="ru-RU" altLang="ru-RU" sz="2400" dirty="0"/>
              <a:t> и чёрного облака, в котором ничего не видно.</a:t>
            </a:r>
          </a:p>
          <a:p>
            <a:r>
              <a:rPr lang="ru-RU" altLang="ru-RU" sz="2400" i="1" dirty="0"/>
              <a:t>Густое чернильное облако</a:t>
            </a:r>
            <a:endParaRPr lang="ru-RU" alt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158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Находить и извлекать одну единицу информации (задание </a:t>
            </a:r>
            <a:r>
              <a:rPr lang="ru-RU" b="1" dirty="0" smtClean="0">
                <a:solidFill>
                  <a:srgbClr val="FF0000"/>
                </a:solidFill>
              </a:rPr>
              <a:t>2)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Чтобы избежать атаки осьминога, достаточно оставить его в покое и освободить путь к отступлению. Он сам постарается нырнуть в какую-нибудь расщелину или расплющить </a:t>
            </a:r>
            <a:r>
              <a:rPr lang="ru-RU" sz="2400" dirty="0" smtClean="0"/>
              <a:t>своё </a:t>
            </a:r>
            <a:r>
              <a:rPr lang="ru-RU" sz="2400" dirty="0"/>
              <a:t>«резиновое» тело так, чтобы его не заметили. </a:t>
            </a:r>
            <a:r>
              <a:rPr lang="ru-RU" altLang="ru-RU" sz="2400" dirty="0" smtClean="0"/>
              <a:t>При </a:t>
            </a:r>
            <a:r>
              <a:rPr lang="ru-RU" altLang="ru-RU" sz="2400" dirty="0"/>
              <a:t>крайней опасности осьминог выбросит густое чернильное облако и под прикрытием этой дымовой завесы удерёт, оставив врага блуждать в потёмках.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/>
              <a:t>Задание. </a:t>
            </a:r>
            <a:r>
              <a:rPr lang="ru-RU" altLang="ru-RU" dirty="0"/>
              <a:t>Как ведёт себя (что делает) осьминог, если опасность невелика?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u="sng" dirty="0"/>
              <a:t>Ответы детей:</a:t>
            </a:r>
            <a:endParaRPr lang="ru-RU" altLang="ru-RU" dirty="0"/>
          </a:p>
          <a:p>
            <a:r>
              <a:rPr lang="ru-RU" altLang="ru-RU" i="1" dirty="0"/>
              <a:t>Постарается нырнуть в какую-нибудь расщелину</a:t>
            </a:r>
            <a:r>
              <a:rPr lang="ru-RU" altLang="ru-RU" i="1" dirty="0" smtClean="0"/>
              <a:t>.</a:t>
            </a:r>
          </a:p>
          <a:p>
            <a:r>
              <a:rPr lang="ru-RU" altLang="ru-RU" dirty="0" smtClean="0"/>
              <a:t>Выпускает дым.</a:t>
            </a:r>
            <a:endParaRPr lang="ru-RU" altLang="ru-RU" dirty="0"/>
          </a:p>
          <a:p>
            <a:r>
              <a:rPr lang="ru-RU" altLang="ru-RU" i="1" dirty="0"/>
              <a:t>Он прячется.</a:t>
            </a:r>
            <a:endParaRPr lang="ru-RU" altLang="ru-RU" dirty="0"/>
          </a:p>
          <a:p>
            <a:r>
              <a:rPr lang="ru-RU" altLang="ru-RU" dirty="0"/>
              <a:t>Плохо.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1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2136775" y="1803400"/>
            <a:ext cx="8153400" cy="455168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altLang="ru-RU" dirty="0" smtClean="0"/>
              <a:t>		</a:t>
            </a:r>
            <a:r>
              <a:rPr altLang="ru-RU" sz="2800" dirty="0" err="1"/>
              <a:t>Посадил</a:t>
            </a:r>
            <a:r>
              <a:rPr altLang="ru-RU" sz="2800" dirty="0"/>
              <a:t> я </a:t>
            </a:r>
            <a:r>
              <a:rPr altLang="ru-RU" sz="2800" dirty="0" err="1"/>
              <a:t>осьминожка</a:t>
            </a:r>
            <a:r>
              <a:rPr altLang="ru-RU" sz="2800" dirty="0"/>
              <a:t> в </a:t>
            </a:r>
            <a:r>
              <a:rPr altLang="ru-RU" sz="2800" dirty="0" err="1"/>
              <a:t>банку</a:t>
            </a:r>
            <a:r>
              <a:rPr altLang="ru-RU" sz="2800" dirty="0"/>
              <a:t> </a:t>
            </a:r>
            <a:r>
              <a:rPr altLang="ru-RU" sz="2800" dirty="0" err="1"/>
              <a:t>от</a:t>
            </a:r>
            <a:r>
              <a:rPr altLang="ru-RU" sz="2800" dirty="0"/>
              <a:t> </a:t>
            </a:r>
            <a:r>
              <a:rPr altLang="ru-RU" sz="2800" dirty="0" err="1"/>
              <a:t>варенья</a:t>
            </a:r>
            <a:r>
              <a:rPr altLang="ru-RU" sz="2800" dirty="0"/>
              <a:t>, а </a:t>
            </a:r>
            <a:r>
              <a:rPr altLang="ru-RU" sz="2800" dirty="0" err="1"/>
              <a:t>банку</a:t>
            </a:r>
            <a:r>
              <a:rPr altLang="ru-RU" sz="2800" dirty="0"/>
              <a:t> </a:t>
            </a:r>
            <a:r>
              <a:rPr altLang="ru-RU" sz="2800" dirty="0" err="1"/>
              <a:t>поставил</a:t>
            </a:r>
            <a:r>
              <a:rPr altLang="ru-RU" sz="2800" dirty="0"/>
              <a:t> </a:t>
            </a:r>
            <a:r>
              <a:rPr altLang="ru-RU" sz="2800" dirty="0" err="1"/>
              <a:t>на</a:t>
            </a:r>
            <a:r>
              <a:rPr altLang="ru-RU" sz="2800" dirty="0"/>
              <a:t> </a:t>
            </a:r>
            <a:r>
              <a:rPr altLang="ru-RU" sz="2800" dirty="0" err="1"/>
              <a:t>стол</a:t>
            </a:r>
            <a:r>
              <a:rPr altLang="ru-RU" sz="2800" dirty="0"/>
              <a:t>. </a:t>
            </a:r>
            <a:r>
              <a:rPr altLang="ru-RU" sz="2800" dirty="0" err="1"/>
              <a:t>Так</a:t>
            </a:r>
            <a:r>
              <a:rPr altLang="ru-RU" sz="2800" dirty="0"/>
              <a:t> и </a:t>
            </a:r>
            <a:r>
              <a:rPr altLang="ru-RU" sz="2800" dirty="0" err="1"/>
              <a:t>жил</a:t>
            </a:r>
            <a:r>
              <a:rPr altLang="ru-RU" sz="2800" dirty="0"/>
              <a:t> у </a:t>
            </a:r>
            <a:r>
              <a:rPr altLang="ru-RU" sz="2800" dirty="0" err="1"/>
              <a:t>меня</a:t>
            </a:r>
            <a:r>
              <a:rPr altLang="ru-RU" sz="2800" dirty="0"/>
              <a:t> в </a:t>
            </a:r>
            <a:r>
              <a:rPr altLang="ru-RU" sz="2800" dirty="0" err="1"/>
              <a:t>банке</a:t>
            </a:r>
            <a:r>
              <a:rPr altLang="ru-RU" sz="2800" dirty="0"/>
              <a:t> </a:t>
            </a:r>
            <a:r>
              <a:rPr altLang="ru-RU" sz="2800" dirty="0" err="1"/>
              <a:t>осьминожек</a:t>
            </a:r>
            <a:r>
              <a:rPr altLang="ru-RU" sz="2800" dirty="0"/>
              <a:t>. Я </a:t>
            </a:r>
            <a:r>
              <a:rPr altLang="ru-RU" sz="2800" dirty="0" err="1"/>
              <a:t>что-нибудь</a:t>
            </a:r>
            <a:r>
              <a:rPr altLang="ru-RU" sz="2800" dirty="0"/>
              <a:t> </a:t>
            </a:r>
            <a:r>
              <a:rPr altLang="ru-RU" sz="2800" dirty="0" err="1"/>
              <a:t>делаю</a:t>
            </a:r>
            <a:r>
              <a:rPr altLang="ru-RU" sz="2800" dirty="0"/>
              <a:t>, а </a:t>
            </a:r>
            <a:r>
              <a:rPr altLang="ru-RU" sz="2800" dirty="0" err="1"/>
              <a:t>он</a:t>
            </a:r>
            <a:r>
              <a:rPr altLang="ru-RU" sz="2800" dirty="0"/>
              <a:t> </a:t>
            </a:r>
            <a:r>
              <a:rPr altLang="ru-RU" sz="2800" dirty="0" err="1"/>
              <a:t>за</a:t>
            </a:r>
            <a:r>
              <a:rPr altLang="ru-RU" sz="2800" dirty="0"/>
              <a:t> </a:t>
            </a:r>
            <a:r>
              <a:rPr altLang="ru-RU" sz="2800" dirty="0" err="1"/>
              <a:t>камушком</a:t>
            </a:r>
            <a:r>
              <a:rPr altLang="ru-RU" sz="2800" dirty="0"/>
              <a:t> </a:t>
            </a:r>
            <a:r>
              <a:rPr altLang="ru-RU" sz="2800" dirty="0" err="1"/>
              <a:t>притаится</a:t>
            </a:r>
            <a:r>
              <a:rPr altLang="ru-RU" sz="2800" dirty="0"/>
              <a:t> и </a:t>
            </a:r>
            <a:r>
              <a:rPr altLang="ru-RU" sz="2800" dirty="0" err="1"/>
              <a:t>за</a:t>
            </a:r>
            <a:r>
              <a:rPr altLang="ru-RU" sz="2800" dirty="0"/>
              <a:t> </a:t>
            </a:r>
            <a:r>
              <a:rPr altLang="ru-RU" sz="2800" dirty="0" err="1"/>
              <a:t>мной</a:t>
            </a:r>
            <a:r>
              <a:rPr altLang="ru-RU" sz="2800" dirty="0"/>
              <a:t> </a:t>
            </a:r>
            <a:r>
              <a:rPr altLang="ru-RU" sz="2800" dirty="0" err="1"/>
              <a:t>подглядывает</a:t>
            </a:r>
            <a:r>
              <a:rPr altLang="ru-RU" sz="2800" dirty="0"/>
              <a:t>. </a:t>
            </a:r>
            <a:r>
              <a:rPr altLang="ru-RU" sz="2800" dirty="0" err="1"/>
              <a:t>Камушек</a:t>
            </a:r>
            <a:r>
              <a:rPr altLang="ru-RU" sz="2800" dirty="0"/>
              <a:t> </a:t>
            </a:r>
            <a:r>
              <a:rPr altLang="ru-RU" sz="2800" dirty="0" err="1"/>
              <a:t>серый</a:t>
            </a:r>
            <a:r>
              <a:rPr altLang="ru-RU" sz="2800" dirty="0"/>
              <a:t> и </a:t>
            </a:r>
            <a:r>
              <a:rPr altLang="ru-RU" sz="2800" dirty="0" err="1"/>
              <a:t>осьминожек</a:t>
            </a:r>
            <a:r>
              <a:rPr altLang="ru-RU" sz="2800" dirty="0"/>
              <a:t> </a:t>
            </a:r>
            <a:r>
              <a:rPr altLang="ru-RU" sz="2800" dirty="0" err="1"/>
              <a:t>серый</a:t>
            </a:r>
            <a:r>
              <a:rPr altLang="ru-RU" sz="2800" dirty="0"/>
              <a:t>. </a:t>
            </a:r>
            <a:r>
              <a:rPr altLang="ru-RU" sz="2800" dirty="0" err="1"/>
              <a:t>Солнце</a:t>
            </a:r>
            <a:r>
              <a:rPr altLang="ru-RU" sz="2800" dirty="0"/>
              <a:t> </a:t>
            </a:r>
            <a:r>
              <a:rPr altLang="ru-RU" sz="2800" dirty="0" err="1"/>
              <a:t>его</a:t>
            </a:r>
            <a:r>
              <a:rPr altLang="ru-RU" sz="2800" dirty="0"/>
              <a:t> </a:t>
            </a:r>
            <a:r>
              <a:rPr altLang="ru-RU" sz="2800" dirty="0" err="1"/>
              <a:t>осветит</a:t>
            </a:r>
            <a:r>
              <a:rPr altLang="ru-RU" sz="2800" dirty="0"/>
              <a:t> – </a:t>
            </a:r>
            <a:r>
              <a:rPr altLang="ru-RU" sz="2800" dirty="0" err="1"/>
              <a:t>жёлтым</a:t>
            </a:r>
            <a:r>
              <a:rPr altLang="ru-RU" sz="2800" dirty="0"/>
              <a:t> </a:t>
            </a:r>
            <a:r>
              <a:rPr altLang="ru-RU" sz="2800" dirty="0" err="1"/>
              <a:t>станет</a:t>
            </a:r>
            <a:r>
              <a:rPr altLang="ru-RU" sz="2800" dirty="0"/>
              <a:t>, </a:t>
            </a:r>
            <a:r>
              <a:rPr altLang="ru-RU" sz="2800" dirty="0" err="1"/>
              <a:t>он</a:t>
            </a:r>
            <a:r>
              <a:rPr altLang="ru-RU" sz="2800" dirty="0"/>
              <a:t> </a:t>
            </a:r>
            <a:r>
              <a:rPr altLang="ru-RU" sz="2800" dirty="0" err="1"/>
              <a:t>так</a:t>
            </a:r>
            <a:r>
              <a:rPr altLang="ru-RU" sz="2800" dirty="0"/>
              <a:t> </a:t>
            </a:r>
            <a:r>
              <a:rPr altLang="ru-RU" sz="2800" dirty="0" err="1"/>
              <a:t>маскируется</a:t>
            </a:r>
            <a:r>
              <a:rPr altLang="ru-RU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altLang="ru-RU" sz="2800" dirty="0"/>
              <a:t>		</a:t>
            </a:r>
            <a:r>
              <a:rPr altLang="ru-RU" sz="2800" dirty="0" err="1"/>
              <a:t>Однажды</a:t>
            </a:r>
            <a:r>
              <a:rPr altLang="ru-RU" sz="2800" dirty="0"/>
              <a:t> я </a:t>
            </a:r>
            <a:r>
              <a:rPr altLang="ru-RU" sz="2800" dirty="0" err="1"/>
              <a:t>читал</a:t>
            </a:r>
            <a:r>
              <a:rPr altLang="ru-RU" sz="2800" dirty="0"/>
              <a:t> </a:t>
            </a:r>
            <a:r>
              <a:rPr altLang="ru-RU" sz="2800" dirty="0" err="1"/>
              <a:t>книгу</a:t>
            </a:r>
            <a:r>
              <a:rPr altLang="ru-RU" sz="2800" dirty="0"/>
              <a:t>. </a:t>
            </a:r>
            <a:r>
              <a:rPr altLang="ru-RU" sz="2800" dirty="0" err="1"/>
              <a:t>Сначала</a:t>
            </a:r>
            <a:r>
              <a:rPr altLang="ru-RU" sz="2800" dirty="0"/>
              <a:t> </a:t>
            </a:r>
            <a:r>
              <a:rPr altLang="ru-RU" sz="2800" dirty="0" err="1"/>
              <a:t>тихо</a:t>
            </a:r>
            <a:r>
              <a:rPr altLang="ru-RU" sz="2800" dirty="0"/>
              <a:t> </a:t>
            </a:r>
            <a:r>
              <a:rPr altLang="ru-RU" sz="2800" dirty="0" err="1"/>
              <a:t>сидел</a:t>
            </a:r>
            <a:r>
              <a:rPr altLang="ru-RU" sz="2800" dirty="0"/>
              <a:t>, а </a:t>
            </a:r>
            <a:r>
              <a:rPr altLang="ru-RU" sz="2800" dirty="0" err="1"/>
              <a:t>потом</a:t>
            </a:r>
            <a:r>
              <a:rPr altLang="ru-RU" sz="2800" dirty="0"/>
              <a:t> </a:t>
            </a:r>
            <a:r>
              <a:rPr altLang="ru-RU" sz="2800" dirty="0" err="1"/>
              <a:t>стал</a:t>
            </a:r>
            <a:r>
              <a:rPr altLang="ru-RU" sz="2800" dirty="0"/>
              <a:t> </a:t>
            </a:r>
            <a:r>
              <a:rPr altLang="ru-RU" sz="2800" dirty="0" err="1"/>
              <a:t>быстро</a:t>
            </a:r>
            <a:r>
              <a:rPr altLang="ru-RU" sz="2800" dirty="0"/>
              <a:t> </a:t>
            </a:r>
            <a:r>
              <a:rPr altLang="ru-RU" sz="2800" dirty="0" err="1"/>
              <a:t>перелистывать</a:t>
            </a:r>
            <a:r>
              <a:rPr altLang="ru-RU" sz="2800" dirty="0"/>
              <a:t> </a:t>
            </a:r>
            <a:r>
              <a:rPr altLang="ru-RU" sz="2800" dirty="0" err="1"/>
              <a:t>страницы</a:t>
            </a:r>
            <a:r>
              <a:rPr altLang="ru-RU" sz="2800" dirty="0"/>
              <a:t>. </a:t>
            </a:r>
            <a:r>
              <a:rPr altLang="ru-RU" sz="2800" dirty="0" err="1"/>
              <a:t>Осьминожек</a:t>
            </a:r>
            <a:r>
              <a:rPr altLang="ru-RU" sz="2800" dirty="0"/>
              <a:t> </a:t>
            </a:r>
            <a:r>
              <a:rPr altLang="ru-RU" sz="2800" dirty="0" err="1"/>
              <a:t>вдруг</a:t>
            </a:r>
            <a:r>
              <a:rPr altLang="ru-RU" sz="2800" dirty="0"/>
              <a:t> </a:t>
            </a:r>
            <a:r>
              <a:rPr altLang="ru-RU" sz="2800" dirty="0" err="1"/>
              <a:t>стал</a:t>
            </a:r>
            <a:r>
              <a:rPr altLang="ru-RU" sz="2800" dirty="0"/>
              <a:t> </a:t>
            </a:r>
            <a:r>
              <a:rPr altLang="ru-RU" sz="2800" dirty="0" err="1"/>
              <a:t>красным</a:t>
            </a:r>
            <a:r>
              <a:rPr altLang="ru-RU" sz="2800" dirty="0"/>
              <a:t>, </a:t>
            </a:r>
            <a:r>
              <a:rPr altLang="ru-RU" sz="2800" dirty="0" err="1"/>
              <a:t>потом</a:t>
            </a:r>
            <a:r>
              <a:rPr altLang="ru-RU" sz="2800" dirty="0"/>
              <a:t> </a:t>
            </a:r>
            <a:r>
              <a:rPr altLang="ru-RU" sz="2800" dirty="0" err="1"/>
              <a:t>жёлтым</a:t>
            </a:r>
            <a:r>
              <a:rPr altLang="ru-RU" sz="2800" dirty="0"/>
              <a:t>, </a:t>
            </a:r>
            <a:r>
              <a:rPr altLang="ru-RU" sz="2800" dirty="0" err="1"/>
              <a:t>потом</a:t>
            </a:r>
            <a:r>
              <a:rPr altLang="ru-RU" sz="2800" dirty="0"/>
              <a:t> </a:t>
            </a:r>
            <a:r>
              <a:rPr altLang="ru-RU" sz="2800" dirty="0" err="1"/>
              <a:t>зелёным</a:t>
            </a:r>
            <a:r>
              <a:rPr altLang="ru-RU" sz="2800" dirty="0"/>
              <a:t>. </a:t>
            </a:r>
            <a:r>
              <a:rPr altLang="ru-RU" sz="2800" dirty="0" err="1"/>
              <a:t>Он</a:t>
            </a:r>
            <a:r>
              <a:rPr altLang="ru-RU" sz="2800" dirty="0"/>
              <a:t> </a:t>
            </a:r>
            <a:r>
              <a:rPr altLang="ru-RU" sz="2800" dirty="0" err="1"/>
              <a:t>испугался</a:t>
            </a:r>
            <a:r>
              <a:rPr altLang="ru-RU" sz="2800" dirty="0"/>
              <a:t>, </a:t>
            </a:r>
            <a:r>
              <a:rPr altLang="ru-RU" sz="2800" dirty="0" err="1"/>
              <a:t>когда</a:t>
            </a:r>
            <a:r>
              <a:rPr altLang="ru-RU" sz="2800" dirty="0"/>
              <a:t> </a:t>
            </a:r>
            <a:r>
              <a:rPr altLang="ru-RU" sz="2800" dirty="0" err="1"/>
              <a:t>страницы</a:t>
            </a:r>
            <a:r>
              <a:rPr altLang="ru-RU" sz="2800" dirty="0"/>
              <a:t> </a:t>
            </a:r>
            <a:r>
              <a:rPr altLang="ru-RU" sz="2800" dirty="0" err="1"/>
              <a:t>замелькали</a:t>
            </a:r>
            <a:r>
              <a:rPr altLang="ru-RU" sz="2800" dirty="0"/>
              <a:t>. </a:t>
            </a:r>
            <a:r>
              <a:rPr lang="ru-RU" altLang="ru-RU" sz="2800" dirty="0" smtClean="0"/>
              <a:t>(Г. Снегирёв)</a:t>
            </a:r>
            <a:endParaRPr altLang="ru-RU" sz="2800" dirty="0"/>
          </a:p>
        </p:txBody>
      </p:sp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alt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Фрагмент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00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>
          <a:xfrm>
            <a:off x="2136775" y="1803400"/>
            <a:ext cx="8153400" cy="2421128"/>
          </a:xfrm>
        </p:spPr>
        <p:txBody>
          <a:bodyPr>
            <a:normAutofit/>
          </a:bodyPr>
          <a:lstStyle/>
          <a:p>
            <a:r>
              <a:rPr altLang="ru-RU" sz="3600" b="1" dirty="0" err="1" smtClean="0"/>
              <a:t>Задание</a:t>
            </a:r>
            <a:r>
              <a:rPr altLang="ru-RU" sz="3600" b="1" dirty="0" smtClean="0"/>
              <a:t>. </a:t>
            </a:r>
            <a:r>
              <a:rPr altLang="ru-RU" sz="3600" dirty="0" err="1" smtClean="0"/>
              <a:t>Чего</a:t>
            </a:r>
            <a:r>
              <a:rPr altLang="ru-RU" sz="3600" dirty="0" smtClean="0"/>
              <a:t> </a:t>
            </a:r>
            <a:r>
              <a:rPr altLang="ru-RU" sz="3600" dirty="0" err="1" smtClean="0"/>
              <a:t>испугался</a:t>
            </a:r>
            <a:r>
              <a:rPr altLang="ru-RU" sz="3600" dirty="0" smtClean="0"/>
              <a:t> </a:t>
            </a:r>
            <a:r>
              <a:rPr altLang="ru-RU" sz="3600" dirty="0" err="1" smtClean="0"/>
              <a:t>осьминожек</a:t>
            </a:r>
            <a:r>
              <a:rPr altLang="ru-RU" sz="3600" dirty="0" smtClean="0"/>
              <a:t>, </a:t>
            </a:r>
            <a:r>
              <a:rPr altLang="ru-RU" sz="3600" dirty="0" err="1" smtClean="0"/>
              <a:t>когда</a:t>
            </a:r>
            <a:r>
              <a:rPr altLang="ru-RU" sz="3600" dirty="0" smtClean="0"/>
              <a:t> </a:t>
            </a:r>
            <a:r>
              <a:rPr altLang="ru-RU" sz="3600" dirty="0" err="1" smtClean="0"/>
              <a:t>страницы</a:t>
            </a:r>
            <a:r>
              <a:rPr altLang="ru-RU" sz="3600" dirty="0" smtClean="0"/>
              <a:t> </a:t>
            </a:r>
            <a:r>
              <a:rPr altLang="ru-RU" sz="3600" dirty="0" err="1" smtClean="0"/>
              <a:t>замелькали</a:t>
            </a:r>
            <a:r>
              <a:rPr altLang="ru-RU" sz="3600" dirty="0" smtClean="0"/>
              <a:t>?</a:t>
            </a:r>
          </a:p>
          <a:p>
            <a:endParaRPr altLang="ru-RU" sz="3600" dirty="0" smtClean="0"/>
          </a:p>
        </p:txBody>
      </p:sp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Находить неявную информацию</a:t>
            </a:r>
            <a:endParaRPr alt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3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>
          <a:xfrm>
            <a:off x="2136775" y="1803400"/>
            <a:ext cx="8153400" cy="4387088"/>
          </a:xfrm>
        </p:spPr>
        <p:txBody>
          <a:bodyPr>
            <a:normAutofit/>
          </a:bodyPr>
          <a:lstStyle/>
          <a:p>
            <a:r>
              <a:rPr altLang="ru-RU" sz="2400" b="1" dirty="0" err="1" smtClean="0"/>
              <a:t>Задание</a:t>
            </a:r>
            <a:r>
              <a:rPr altLang="ru-RU" sz="2400" b="1" dirty="0" smtClean="0"/>
              <a:t>. </a:t>
            </a:r>
            <a:r>
              <a:rPr altLang="ru-RU" sz="2400" dirty="0" err="1" smtClean="0"/>
              <a:t>Чего</a:t>
            </a:r>
            <a:r>
              <a:rPr altLang="ru-RU" sz="2400" dirty="0" smtClean="0"/>
              <a:t> </a:t>
            </a:r>
            <a:r>
              <a:rPr altLang="ru-RU" sz="2400" dirty="0" err="1" smtClean="0"/>
              <a:t>испугался</a:t>
            </a:r>
            <a:r>
              <a:rPr altLang="ru-RU" sz="2400" dirty="0" smtClean="0"/>
              <a:t> </a:t>
            </a:r>
            <a:r>
              <a:rPr altLang="ru-RU" sz="2400" dirty="0" err="1" smtClean="0"/>
              <a:t>осьминожек</a:t>
            </a:r>
            <a:r>
              <a:rPr altLang="ru-RU" sz="2400" dirty="0" smtClean="0"/>
              <a:t>, </a:t>
            </a:r>
            <a:r>
              <a:rPr altLang="ru-RU" sz="2400" dirty="0" err="1" smtClean="0"/>
              <a:t>когда</a:t>
            </a:r>
            <a:r>
              <a:rPr altLang="ru-RU" sz="2400" dirty="0" smtClean="0"/>
              <a:t> </a:t>
            </a:r>
            <a:r>
              <a:rPr altLang="ru-RU" sz="2400" dirty="0" err="1" smtClean="0"/>
              <a:t>страницы</a:t>
            </a:r>
            <a:r>
              <a:rPr altLang="ru-RU" sz="2400" dirty="0" smtClean="0"/>
              <a:t> </a:t>
            </a:r>
            <a:r>
              <a:rPr altLang="ru-RU" sz="2400" dirty="0" err="1" smtClean="0"/>
              <a:t>замелькали</a:t>
            </a:r>
            <a:r>
              <a:rPr altLang="ru-RU" sz="2400" dirty="0" smtClean="0"/>
              <a:t>?</a:t>
            </a:r>
          </a:p>
          <a:p>
            <a:r>
              <a:rPr altLang="ru-RU" sz="2400" u="sng" dirty="0" err="1" smtClean="0"/>
              <a:t>Ответы</a:t>
            </a:r>
            <a:r>
              <a:rPr altLang="ru-RU" sz="2400" u="sng" dirty="0" smtClean="0"/>
              <a:t> </a:t>
            </a:r>
            <a:r>
              <a:rPr altLang="ru-RU" sz="2400" u="sng" dirty="0" err="1" smtClean="0"/>
              <a:t>детей</a:t>
            </a:r>
            <a:r>
              <a:rPr altLang="ru-RU" sz="2400" u="sng" dirty="0" smtClean="0"/>
              <a:t>:</a:t>
            </a:r>
            <a:endParaRPr altLang="ru-RU" sz="2400" dirty="0" smtClean="0"/>
          </a:p>
          <a:p>
            <a:r>
              <a:rPr altLang="ru-RU" sz="2400" dirty="0" err="1" smtClean="0"/>
              <a:t>Шума</a:t>
            </a:r>
            <a:endParaRPr altLang="ru-RU" sz="2400" dirty="0" smtClean="0"/>
          </a:p>
          <a:p>
            <a:r>
              <a:rPr altLang="ru-RU" sz="2400" dirty="0" err="1" smtClean="0"/>
              <a:t>Звука</a:t>
            </a:r>
            <a:endParaRPr altLang="ru-RU" sz="2400" dirty="0" smtClean="0"/>
          </a:p>
          <a:p>
            <a:r>
              <a:rPr altLang="ru-RU" sz="2400" dirty="0" err="1" smtClean="0"/>
              <a:t>Шороха</a:t>
            </a:r>
            <a:endParaRPr altLang="ru-RU" sz="2400" dirty="0" smtClean="0"/>
          </a:p>
          <a:p>
            <a:r>
              <a:rPr altLang="ru-RU" sz="2400" dirty="0" err="1" smtClean="0"/>
              <a:t>Быстрого</a:t>
            </a:r>
            <a:r>
              <a:rPr altLang="ru-RU" sz="2400" dirty="0" smtClean="0"/>
              <a:t> </a:t>
            </a:r>
            <a:r>
              <a:rPr altLang="ru-RU" sz="2400" dirty="0" err="1" smtClean="0"/>
              <a:t>движения</a:t>
            </a:r>
            <a:endParaRPr altLang="ru-RU" sz="2400" dirty="0" smtClean="0"/>
          </a:p>
          <a:p>
            <a:r>
              <a:rPr altLang="ru-RU" sz="2400" i="1" dirty="0" err="1" smtClean="0"/>
              <a:t>Что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не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успеет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замаскироваться</a:t>
            </a:r>
            <a:endParaRPr altLang="ru-RU" sz="2400" dirty="0" smtClean="0"/>
          </a:p>
          <a:p>
            <a:r>
              <a:rPr altLang="ru-RU" sz="2400" i="1" dirty="0" err="1" smtClean="0"/>
              <a:t>Он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не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знал</a:t>
            </a:r>
            <a:r>
              <a:rPr altLang="ru-RU" sz="2400" i="1" dirty="0" smtClean="0"/>
              <a:t>, </a:t>
            </a:r>
            <a:r>
              <a:rPr altLang="ru-RU" sz="2400" i="1" dirty="0" err="1" smtClean="0"/>
              <a:t>каким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же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цветом</a:t>
            </a:r>
            <a:r>
              <a:rPr altLang="ru-RU" sz="2400" i="1" dirty="0" smtClean="0"/>
              <a:t> </a:t>
            </a:r>
            <a:r>
              <a:rPr altLang="ru-RU" sz="2400" i="1" dirty="0" err="1" smtClean="0"/>
              <a:t>быть</a:t>
            </a:r>
            <a:endParaRPr altLang="ru-RU" sz="2400" dirty="0" smtClean="0"/>
          </a:p>
          <a:p>
            <a:endParaRPr altLang="ru-RU" sz="2400" dirty="0" smtClean="0"/>
          </a:p>
        </p:txBody>
      </p:sp>
      <p:sp>
        <p:nvSpPr>
          <p:cNvPr id="348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Ответы учеников</a:t>
            </a:r>
            <a:endParaRPr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286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ru-RU" sz="3600"/>
              <a:t>Определить, в какой части текста находится запрашиваемая информация.</a:t>
            </a:r>
          </a:p>
        </p:txBody>
      </p:sp>
      <p:sp>
        <p:nvSpPr>
          <p:cNvPr id="358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ru-RU" b="1" dirty="0" err="1" smtClean="0">
                <a:solidFill>
                  <a:srgbClr val="FF0000"/>
                </a:solidFill>
              </a:rPr>
              <a:t>Ориентация</a:t>
            </a:r>
            <a:r>
              <a:rPr altLang="ru-RU" b="1" dirty="0" smtClean="0">
                <a:solidFill>
                  <a:srgbClr val="FF0000"/>
                </a:solidFill>
              </a:rPr>
              <a:t> в </a:t>
            </a:r>
            <a:r>
              <a:rPr altLang="ru-RU" b="1" dirty="0" err="1" smtClean="0">
                <a:solidFill>
                  <a:srgbClr val="FF0000"/>
                </a:solidFill>
              </a:rPr>
              <a:t>тексте</a:t>
            </a:r>
            <a:endParaRPr alt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2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ТРУДНОСТИ УЧЕНИКОВ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795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3600" dirty="0"/>
              <a:t>Не </a:t>
            </a:r>
            <a:r>
              <a:rPr lang="ru-RU" altLang="ru-RU" sz="3600" dirty="0" smtClean="0"/>
              <a:t>умеют </a:t>
            </a:r>
            <a:r>
              <a:rPr lang="ru-RU" altLang="ru-RU" sz="3600" dirty="0"/>
              <a:t>работать с разрозненной информацией, соединяя ее воедино для более полного ответа:</a:t>
            </a:r>
          </a:p>
          <a:p>
            <a:pPr algn="just"/>
            <a:r>
              <a:rPr lang="ru-RU" altLang="ru-RU" sz="3600" dirty="0"/>
              <a:t>«Предшественниками самолётов были планеры – летательные аппараты, похожие на птиц. Мотора у них не было. Их запускали с холма или с обрыва».</a:t>
            </a:r>
          </a:p>
          <a:p>
            <a:pPr algn="just"/>
            <a:r>
              <a:rPr lang="ru-RU" altLang="ru-RU" sz="3600" u="sng" dirty="0"/>
              <a:t>Задание: </a:t>
            </a:r>
            <a:r>
              <a:rPr lang="ru-RU" altLang="ru-RU" sz="3600" dirty="0"/>
              <a:t>Что означает слово «планер»? Дай объяснение для толкового словаря на основе текста.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1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 Narrow" panose="020B0606020202030204" pitchFamily="34" charset="0"/>
              </a:rPr>
              <a:t>Что такое </a:t>
            </a:r>
            <a:r>
              <a:rPr lang="ru-RU" sz="4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ЧИТАТЕЛЬСКАЯ ГРАМОТНОСТЬ</a:t>
            </a:r>
            <a:endParaRPr lang="ru-RU" sz="4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9529" y="2615861"/>
            <a:ext cx="3686951" cy="444342"/>
          </a:xfrm>
        </p:spPr>
        <p:txBody>
          <a:bodyPr anchor="b" anchorCtr="0">
            <a:normAutofit fontScale="85000" lnSpcReduction="10000"/>
          </a:bodyPr>
          <a:lstStyle/>
          <a:p>
            <a:pPr algn="r"/>
            <a:r>
              <a:rPr lang="ru-RU" sz="2400" cap="none" dirty="0">
                <a:solidFill>
                  <a:schemeClr val="accent2"/>
                </a:solidFill>
              </a:rPr>
              <a:t>ч</a:t>
            </a:r>
            <a:r>
              <a:rPr lang="ru-RU" sz="2400" cap="none" dirty="0" smtClean="0">
                <a:solidFill>
                  <a:schemeClr val="accent2"/>
                </a:solidFill>
              </a:rPr>
              <a:t>итательская грамотность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PIRLS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3060203"/>
            <a:ext cx="4937760" cy="290033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     Читательская </a:t>
            </a:r>
            <a:r>
              <a:rPr lang="ru-RU" sz="2400" dirty="0"/>
              <a:t>грамотность – способность понимать и использовать письменную речь во всём разнообразии её форм для целей, требуемых обществом и (или) ценных для индивида. Они читают, чтобы учиться, чтобы участвовать в школьных и внешкольных читательских сообществах и для </a:t>
            </a:r>
            <a:r>
              <a:rPr lang="ru-RU" sz="2400" dirty="0" smtClean="0"/>
              <a:t>удовольствия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3060203"/>
            <a:ext cx="4937760" cy="290033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     Читательская </a:t>
            </a:r>
            <a:r>
              <a:rPr lang="ru-RU" sz="2200" dirty="0"/>
              <a:t>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7535546" y="2615861"/>
            <a:ext cx="3637279" cy="44434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400" cap="none" dirty="0">
                <a:solidFill>
                  <a:schemeClr val="accent2"/>
                </a:solidFill>
              </a:rPr>
              <a:t>читательская грамотность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PISA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638" y="1767151"/>
            <a:ext cx="1183324" cy="11833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8" t="11398" r="11398" b="11398"/>
          <a:stretch/>
        </p:blipFill>
        <p:spPr>
          <a:xfrm>
            <a:off x="6217920" y="1767151"/>
            <a:ext cx="1183324" cy="11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93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Ответы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5882"/>
          </a:xfrm>
        </p:spPr>
        <p:txBody>
          <a:bodyPr>
            <a:noAutofit/>
          </a:bodyPr>
          <a:lstStyle/>
          <a:p>
            <a:pPr algn="just"/>
            <a:r>
              <a:rPr lang="ru-RU" altLang="ru-RU" sz="3600" u="sng" dirty="0"/>
              <a:t>Ответ</a:t>
            </a:r>
            <a:r>
              <a:rPr lang="ru-RU" altLang="ru-RU" sz="3600" dirty="0"/>
              <a:t>: </a:t>
            </a:r>
            <a:r>
              <a:rPr lang="ru-RU" altLang="ru-RU" sz="3600" i="1" dirty="0"/>
              <a:t>Планер – это </a:t>
            </a:r>
            <a:r>
              <a:rPr lang="ru-RU" altLang="ru-RU" sz="3600" dirty="0"/>
              <a:t>летательный аппарат похожий на птицу. </a:t>
            </a:r>
          </a:p>
          <a:p>
            <a:pPr algn="just"/>
            <a:r>
              <a:rPr lang="ru-RU" altLang="ru-RU" sz="3600" dirty="0"/>
              <a:t> Ученик в своём ответе упускает важную деталь – у планера не было мотора. Эта информация содержится во втором предложении. Ответ строится на информации только из первого предложения, хотя предложения следуют одно за другим.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9027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ТРУДНОСТИ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Выписывают часть авторского текста, где встречаются слова из вопроса, часто не вникая в суть вопроса.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u="sng" dirty="0"/>
              <a:t>Отрывок текста: </a:t>
            </a:r>
            <a:endParaRPr lang="ru-RU" altLang="ru-RU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«А японцы строили дома… из рисовой бумаги; конечно, из специальной, промасленной».</a:t>
            </a:r>
          </a:p>
          <a:p>
            <a:r>
              <a:rPr lang="ru-RU" altLang="ru-RU" u="sng" dirty="0"/>
              <a:t>Задание</a:t>
            </a:r>
            <a:r>
              <a:rPr lang="ru-RU" altLang="ru-RU" dirty="0"/>
              <a:t>: Из чего делали бумагу, которую использовали при строительстве японских домов?</a:t>
            </a:r>
          </a:p>
          <a:p>
            <a:r>
              <a:rPr lang="ru-RU" altLang="ru-RU" u="sng" dirty="0"/>
              <a:t>Ответ</a:t>
            </a:r>
            <a:r>
              <a:rPr lang="ru-RU" altLang="ru-RU" dirty="0"/>
              <a:t>: из рисовой </a:t>
            </a:r>
            <a:r>
              <a:rPr lang="ru-RU" altLang="ru-RU" dirty="0" smtClean="0"/>
              <a:t>бумаги.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11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ТРУДНОСТИ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altLang="ru-RU" sz="3600" dirty="0"/>
              <a:t>Выписывают часть авторского текста (целиком предложение) из-за </a:t>
            </a:r>
            <a:r>
              <a:rPr lang="ru-RU" altLang="ru-RU" sz="3600" dirty="0" smtClean="0"/>
              <a:t>неумения переформулировать </a:t>
            </a:r>
            <a:r>
              <a:rPr lang="ru-RU" altLang="ru-RU" sz="3600" dirty="0"/>
              <a:t>ответ более кратко.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600" dirty="0"/>
              <a:t> </a:t>
            </a:r>
            <a:r>
              <a:rPr lang="ru-RU" altLang="ru-RU" sz="3600" b="1" dirty="0"/>
              <a:t>Задание</a:t>
            </a:r>
            <a:r>
              <a:rPr lang="ru-RU" altLang="ru-RU" sz="3600" dirty="0"/>
              <a:t>. С кем в тексте сравнивают печь?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600" b="1" dirty="0"/>
              <a:t>Ответ</a:t>
            </a:r>
            <a:r>
              <a:rPr lang="ru-RU" altLang="ru-RU" sz="3600" dirty="0"/>
              <a:t>: Печка греет, печка кормит, печка- мать родная.</a:t>
            </a:r>
          </a:p>
          <a:p>
            <a:pPr algn="just"/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101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ТРУДНОСТИ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6194"/>
          </a:xfrm>
        </p:spPr>
        <p:txBody>
          <a:bodyPr>
            <a:noAutofit/>
          </a:bodyPr>
          <a:lstStyle/>
          <a:p>
            <a:pPr algn="just"/>
            <a:r>
              <a:rPr lang="ru-RU" altLang="ru-RU" sz="2800" dirty="0" smtClean="0"/>
              <a:t>Им трудно </a:t>
            </a:r>
            <a:r>
              <a:rPr lang="ru-RU" altLang="ru-RU" sz="2800" dirty="0"/>
              <a:t>объяснить значение слова </a:t>
            </a:r>
            <a:r>
              <a:rPr lang="ru-RU" altLang="ru-RU" sz="2800" dirty="0" smtClean="0"/>
              <a:t>с помощью другого слова </a:t>
            </a:r>
            <a:r>
              <a:rPr lang="ru-RU" altLang="ru-RU" sz="2800" dirty="0"/>
              <a:t>из текста. Например, «С помощью велосипеда братья Райт установили, что в воздухе легче повернуть, если наклонить машину в сторону поворота, как это делают велосипедисты на вираже</a:t>
            </a:r>
            <a:r>
              <a:rPr lang="ru-RU" altLang="ru-RU" sz="2800" dirty="0" smtClean="0"/>
              <a:t>».</a:t>
            </a:r>
            <a:endParaRPr lang="ru-RU" altLang="ru-RU" sz="2800" dirty="0"/>
          </a:p>
          <a:p>
            <a:pPr algn="just"/>
            <a:r>
              <a:rPr lang="ru-RU" altLang="ru-RU" sz="2800" u="sng" dirty="0"/>
              <a:t>Задание</a:t>
            </a:r>
            <a:r>
              <a:rPr lang="ru-RU" altLang="ru-RU" sz="2800" dirty="0"/>
              <a:t>: Каким словом </a:t>
            </a:r>
            <a:r>
              <a:rPr lang="ru-RU" altLang="ru-RU" sz="2800" u="sng" dirty="0"/>
              <a:t>из текста</a:t>
            </a:r>
            <a:r>
              <a:rPr lang="ru-RU" altLang="ru-RU" sz="2800" dirty="0"/>
              <a:t> можно заменить слово «вираж»? ______________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dirty="0"/>
              <a:t>Ответы: </a:t>
            </a:r>
            <a:r>
              <a:rPr lang="ru-RU" altLang="ru-RU" sz="2800" i="1" dirty="0"/>
              <a:t>велосипед, земля, воздух, дорога, тропинка, большая гора.</a:t>
            </a:r>
            <a:r>
              <a:rPr lang="ru-RU" altLang="ru-RU" sz="2800" dirty="0"/>
              <a:t> </a:t>
            </a:r>
          </a:p>
          <a:p>
            <a:pPr algn="just"/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879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Группа читательских умений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Интегрировать и интерпретировать информацию»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) умение понимать </a:t>
            </a:r>
            <a:r>
              <a:rPr lang="ru-RU" dirty="0" err="1"/>
              <a:t>фактологическую</a:t>
            </a:r>
            <a:r>
              <a:rPr lang="ru-RU" dirty="0"/>
              <a:t> информацию (сюжет, последовательность событий и т.п.); </a:t>
            </a:r>
          </a:p>
          <a:p>
            <a:r>
              <a:rPr lang="ru-RU" dirty="0"/>
              <a:t>2) умение понимать смысловую структуру текста (определять тему, главную мысль/идею текста); </a:t>
            </a:r>
          </a:p>
          <a:p>
            <a:r>
              <a:rPr lang="ru-RU" dirty="0"/>
              <a:t>3) понимать значение слова или выражения на основе контекста; </a:t>
            </a:r>
          </a:p>
          <a:p>
            <a:r>
              <a:rPr lang="ru-RU" dirty="0"/>
              <a:t>4) делать выводы на основе информации, представленной в одном фрагменте текста; </a:t>
            </a:r>
          </a:p>
          <a:p>
            <a:r>
              <a:rPr lang="ru-RU" dirty="0"/>
              <a:t>5) устанавливать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др.); </a:t>
            </a:r>
          </a:p>
          <a:p>
            <a:r>
              <a:rPr lang="ru-RU" dirty="0"/>
              <a:t>6) понимать графическую информацию; </a:t>
            </a:r>
          </a:p>
          <a:p>
            <a:r>
              <a:rPr lang="ru-RU" dirty="0"/>
              <a:t>7) соотносить графическую и вербальную информацию; </a:t>
            </a:r>
          </a:p>
        </p:txBody>
      </p:sp>
    </p:spTree>
    <p:extLst>
      <p:ext uri="{BB962C8B-B14F-4D97-AF65-F5344CB8AC3E}">
        <p14:creationId xmlns:p14="http://schemas.microsoft.com/office/powerpoint/2010/main" xmlns="" val="29063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Группа читательских умений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«Интегрировать и интерпретировать информацию»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8</a:t>
            </a:r>
            <a:r>
              <a:rPr lang="ru-RU" sz="2400" dirty="0"/>
              <a:t>) делать выводы на основе сравнения данных; </a:t>
            </a:r>
          </a:p>
          <a:p>
            <a:r>
              <a:rPr lang="ru-RU" sz="2400" dirty="0"/>
              <a:t>9) делать выводы на основе интеграции информации из разных частей текста или разных текстов; </a:t>
            </a:r>
          </a:p>
          <a:p>
            <a:r>
              <a:rPr lang="ru-RU" sz="2400" dirty="0"/>
              <a:t>10) понимать чувства, мотивы, характеры героев; </a:t>
            </a:r>
          </a:p>
          <a:p>
            <a:r>
              <a:rPr lang="ru-RU" sz="2400" dirty="0"/>
              <a:t>11) понимать авторскую позицию по отношению к обсуждаемой проблеме;</a:t>
            </a:r>
          </a:p>
          <a:p>
            <a:r>
              <a:rPr lang="ru-RU" sz="2400" dirty="0" smtClean="0"/>
              <a:t>12) </a:t>
            </a:r>
            <a:r>
              <a:rPr lang="ru-RU" sz="2400" dirty="0"/>
              <a:t>интерпретировать текст или его фрагмент, учитывая жанр или ситуацию функционирования текста.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332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Умение: интегрировать и интерпретировать сообщения текста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0907346"/>
              </p:ext>
            </p:extLst>
          </p:nvPr>
        </p:nvGraphicFramePr>
        <p:xfrm>
          <a:off x="1096963" y="1846263"/>
          <a:ext cx="100584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умеют наши школьники?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Над чем надо работать?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вопросы, с которыми российские учащиеся справились лучше, относятся к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сплошным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текстам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где нет необходимости объединять информацию вербальную и графическую. Устанавливать причинно-следственные связи между единицами информации текста, отличать главное от второстепенного – эти и подобные мыслительные операции с текстовой информацией российские учащиеся выполняют вполне успешно там, где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 не содержит противоречий и возможностей разной трактовки.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Неоднозначность 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вызывает у российских учащихся существенно большие трудности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чем у их сверстников из других стран. Ответить на вопрос, имеющий несколько правильных ответов, найти сходство в противоположных точках зрения, различить общепринятую и оригинальную, авторскую трактовку события – вот какие читательские задачи затрудняли российских учащихся.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92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ПРИМЕР (ФРАГМЕНТ ТЕКСТА)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56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Но в этом году птицы в него </a:t>
            </a:r>
            <a:r>
              <a:rPr lang="ru-RU" sz="2900" dirty="0" smtClean="0"/>
              <a:t>не вписались</a:t>
            </a:r>
            <a:r>
              <a:rPr lang="ru-RU" sz="2900" dirty="0"/>
              <a:t>. Главной «</a:t>
            </a:r>
            <a:r>
              <a:rPr lang="ru-RU" sz="2900" dirty="0" smtClean="0"/>
              <a:t>транжирой» оказалась </a:t>
            </a:r>
            <a:r>
              <a:rPr lang="ru-RU" sz="2900" dirty="0"/>
              <a:t>орлица Мин родом </a:t>
            </a:r>
            <a:r>
              <a:rPr lang="ru-RU" sz="2900" dirty="0" smtClean="0"/>
              <a:t>из Хакасии</a:t>
            </a:r>
            <a:r>
              <a:rPr lang="ru-RU" sz="2900" dirty="0"/>
              <a:t>. «Птица, проведшая </a:t>
            </a:r>
            <a:r>
              <a:rPr lang="ru-RU" sz="2900" dirty="0" smtClean="0"/>
              <a:t>это лето в Казахстане </a:t>
            </a:r>
            <a:r>
              <a:rPr lang="ru-RU" sz="2900" dirty="0"/>
              <a:t>вне зоны </a:t>
            </a:r>
            <a:r>
              <a:rPr lang="ru-RU" sz="2900" dirty="0" smtClean="0"/>
              <a:t>действия мобильных </a:t>
            </a:r>
            <a:r>
              <a:rPr lang="ru-RU" sz="2900" dirty="0"/>
              <a:t>операторов, умудрилась </a:t>
            </a:r>
            <a:r>
              <a:rPr lang="ru-RU" sz="2900" dirty="0" smtClean="0"/>
              <a:t>так стремительно </a:t>
            </a:r>
            <a:r>
              <a:rPr lang="ru-RU" sz="2900" dirty="0"/>
              <a:t>выскочить в Иран, что </a:t>
            </a:r>
            <a:r>
              <a:rPr lang="ru-RU" sz="2900" dirty="0" smtClean="0"/>
              <a:t>все её </a:t>
            </a:r>
            <a:r>
              <a:rPr lang="ru-RU" sz="2900" dirty="0"/>
              <a:t>летние локации </a:t>
            </a:r>
            <a:r>
              <a:rPr lang="ru-RU" sz="2900" dirty="0" smtClean="0"/>
              <a:t>остались неотправленными</a:t>
            </a:r>
            <a:r>
              <a:rPr lang="ru-RU" sz="2900" dirty="0"/>
              <a:t>. И теперь она </a:t>
            </a:r>
            <a:r>
              <a:rPr lang="ru-RU" sz="2900" dirty="0" smtClean="0"/>
              <a:t>шлёт нам </a:t>
            </a:r>
            <a:r>
              <a:rPr lang="ru-RU" sz="2900" dirty="0"/>
              <a:t>сотни дорогущих SMS со </a:t>
            </a:r>
            <a:r>
              <a:rPr lang="ru-RU" sz="2900" dirty="0" smtClean="0"/>
              <a:t>своими летними </a:t>
            </a:r>
            <a:r>
              <a:rPr lang="ru-RU" sz="2900" dirty="0"/>
              <a:t>локациями по 49 рублей за штуку, истратив весь </a:t>
            </a:r>
            <a:r>
              <a:rPr lang="ru-RU" sz="2900" dirty="0" smtClean="0"/>
              <a:t>коллективный кредит </a:t>
            </a:r>
            <a:r>
              <a:rPr lang="ru-RU" sz="2900" dirty="0"/>
              <a:t>наших орлов», – написала научный руководитель </a:t>
            </a:r>
            <a:r>
              <a:rPr lang="ru-RU" sz="2900" dirty="0" smtClean="0"/>
              <a:t>новосибирского Центра </a:t>
            </a:r>
            <a:r>
              <a:rPr lang="ru-RU" sz="2900" dirty="0"/>
              <a:t>реабилитации диких животных Елена </a:t>
            </a:r>
            <a:r>
              <a:rPr lang="ru-RU" sz="2900" dirty="0" smtClean="0"/>
              <a:t>Шнайдер.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30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ПРИМЕР </a:t>
            </a:r>
            <a:r>
              <a:rPr lang="ru-RU" b="1" dirty="0" smtClean="0">
                <a:solidFill>
                  <a:srgbClr val="FF0000"/>
                </a:solidFill>
              </a:rPr>
              <a:t>(ЗАДАНИЕ)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20" t="30480" r="4477" b="18830"/>
          <a:stretch/>
        </p:blipFill>
        <p:spPr>
          <a:xfrm>
            <a:off x="736359" y="2075688"/>
            <a:ext cx="9824961" cy="34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6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ПРИМЕР (ФРАГМЕНТ ТЕКСТА)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56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Но в этом году птицы в него </a:t>
            </a:r>
            <a:r>
              <a:rPr lang="ru-RU" sz="2900" dirty="0" smtClean="0"/>
              <a:t>не вписались</a:t>
            </a:r>
            <a:r>
              <a:rPr lang="ru-RU" sz="2900" dirty="0"/>
              <a:t>. Главной «</a:t>
            </a:r>
            <a:r>
              <a:rPr lang="ru-RU" sz="2900" dirty="0" smtClean="0"/>
              <a:t>транжирой» оказалась </a:t>
            </a:r>
            <a:r>
              <a:rPr lang="ru-RU" sz="2900" dirty="0"/>
              <a:t>орлица Мин родом </a:t>
            </a:r>
            <a:r>
              <a:rPr lang="ru-RU" sz="2900" dirty="0" smtClean="0"/>
              <a:t>из Хакасии</a:t>
            </a:r>
            <a:r>
              <a:rPr lang="ru-RU" sz="2900" dirty="0"/>
              <a:t>. «Птица, </a:t>
            </a:r>
            <a:r>
              <a:rPr lang="ru-RU" sz="2900" u="sng" dirty="0"/>
              <a:t>проведшая </a:t>
            </a:r>
            <a:r>
              <a:rPr lang="ru-RU" sz="2900" u="sng" dirty="0" smtClean="0"/>
              <a:t>это лето в Казахстане </a:t>
            </a:r>
            <a:r>
              <a:rPr lang="ru-RU" sz="2900" u="sng" dirty="0"/>
              <a:t>вне зоны </a:t>
            </a:r>
            <a:r>
              <a:rPr lang="ru-RU" sz="2900" u="sng" dirty="0" smtClean="0"/>
              <a:t>действия мобильных </a:t>
            </a:r>
            <a:r>
              <a:rPr lang="ru-RU" sz="2900" u="sng" dirty="0"/>
              <a:t>операторов</a:t>
            </a:r>
            <a:r>
              <a:rPr lang="ru-RU" sz="2900" dirty="0"/>
              <a:t>, умудрилась </a:t>
            </a:r>
            <a:r>
              <a:rPr lang="ru-RU" sz="2900" dirty="0" smtClean="0"/>
              <a:t>так стремительно </a:t>
            </a:r>
            <a:r>
              <a:rPr lang="ru-RU" sz="2900" dirty="0"/>
              <a:t>выскочить в Иран, что </a:t>
            </a:r>
            <a:r>
              <a:rPr lang="ru-RU" sz="2900" dirty="0" smtClean="0"/>
              <a:t>все её </a:t>
            </a:r>
            <a:r>
              <a:rPr lang="ru-RU" sz="2900" dirty="0"/>
              <a:t>летние локации </a:t>
            </a:r>
            <a:r>
              <a:rPr lang="ru-RU" sz="2900" dirty="0" smtClean="0"/>
              <a:t>остались неотправленными</a:t>
            </a:r>
            <a:r>
              <a:rPr lang="ru-RU" sz="2900" dirty="0"/>
              <a:t>. И теперь она </a:t>
            </a:r>
            <a:r>
              <a:rPr lang="ru-RU" sz="2900" u="sng" dirty="0" smtClean="0"/>
              <a:t>шлёт нам </a:t>
            </a:r>
            <a:r>
              <a:rPr lang="ru-RU" sz="2900" u="sng" dirty="0"/>
              <a:t>сотни </a:t>
            </a:r>
            <a:r>
              <a:rPr lang="ru-RU" sz="2900" dirty="0"/>
              <a:t>дорогущих SMS со </a:t>
            </a:r>
            <a:r>
              <a:rPr lang="ru-RU" sz="2900" dirty="0" smtClean="0"/>
              <a:t>своими летними </a:t>
            </a:r>
            <a:r>
              <a:rPr lang="ru-RU" sz="2900" dirty="0"/>
              <a:t>локациями по 49 рублей за штуку, истратив весь </a:t>
            </a:r>
            <a:r>
              <a:rPr lang="ru-RU" sz="2900" dirty="0" smtClean="0"/>
              <a:t>коллективный кредит </a:t>
            </a:r>
            <a:r>
              <a:rPr lang="ru-RU" sz="2900" dirty="0"/>
              <a:t>наших орлов», – написала научный руководитель </a:t>
            </a:r>
            <a:r>
              <a:rPr lang="ru-RU" sz="2900" dirty="0" smtClean="0"/>
              <a:t>новосибирского Центра </a:t>
            </a:r>
            <a:r>
              <a:rPr lang="ru-RU" sz="2900" dirty="0"/>
              <a:t>реабилитации диких животных Елена </a:t>
            </a:r>
            <a:r>
              <a:rPr lang="ru-RU" sz="2900" dirty="0" smtClean="0"/>
              <a:t>Шнайдер.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84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ЦЕЛИ ЧТЕНИЯ</a:t>
            </a:r>
            <a:endParaRPr lang="ru-RU" sz="4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9529" y="2615861"/>
            <a:ext cx="3686951" cy="444342"/>
          </a:xfrm>
        </p:spPr>
        <p:txBody>
          <a:bodyPr anchor="b" anchorCtr="0">
            <a:normAutofit fontScale="85000" lnSpcReduction="10000"/>
          </a:bodyPr>
          <a:lstStyle/>
          <a:p>
            <a:pPr algn="r"/>
            <a:r>
              <a:rPr lang="ru-RU" sz="2400" cap="none" dirty="0">
                <a:solidFill>
                  <a:schemeClr val="accent2"/>
                </a:solidFill>
              </a:rPr>
              <a:t>ч</a:t>
            </a:r>
            <a:r>
              <a:rPr lang="ru-RU" sz="2400" cap="none" dirty="0" smtClean="0">
                <a:solidFill>
                  <a:schemeClr val="accent2"/>
                </a:solidFill>
              </a:rPr>
              <a:t>итательская грамотность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PIRLS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3060203"/>
            <a:ext cx="4937760" cy="2900330"/>
          </a:xfrm>
        </p:spPr>
        <p:txBody>
          <a:bodyPr>
            <a:normAutofit/>
          </a:bodyPr>
          <a:lstStyle/>
          <a:p>
            <a:pPr algn="just"/>
            <a:r>
              <a:rPr lang="ru-RU" sz="4400" dirty="0"/>
              <a:t>Ц</a:t>
            </a:r>
            <a:r>
              <a:rPr lang="ru-RU" sz="4400" dirty="0" smtClean="0"/>
              <a:t>ели </a:t>
            </a:r>
            <a:r>
              <a:rPr lang="ru-RU" sz="4400" dirty="0"/>
              <a:t>ребенка и его педагогов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3060203"/>
            <a:ext cx="4937760" cy="290033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    </a:t>
            </a:r>
            <a:r>
              <a:rPr lang="ru-RU" sz="4400" dirty="0" smtClean="0"/>
              <a:t>Цели  </a:t>
            </a:r>
            <a:r>
              <a:rPr lang="ru-RU" sz="4400" dirty="0"/>
              <a:t>взрослого самостоятельного человека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7535546" y="2615861"/>
            <a:ext cx="3637279" cy="44434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400" cap="none" dirty="0">
                <a:solidFill>
                  <a:schemeClr val="accent2"/>
                </a:solidFill>
              </a:rPr>
              <a:t>читательская грамотность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PISA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638" y="1767151"/>
            <a:ext cx="1183324" cy="11833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8" t="11398" r="11398" b="11398"/>
          <a:stretch/>
        </p:blipFill>
        <p:spPr>
          <a:xfrm>
            <a:off x="6217920" y="1767151"/>
            <a:ext cx="1183324" cy="11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827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>
                <a:solidFill>
                  <a:srgbClr val="FF0000"/>
                </a:solidFill>
              </a:rPr>
              <a:t>Группа </a:t>
            </a:r>
            <a:r>
              <a:rPr lang="ru-RU" sz="4000" b="1" dirty="0">
                <a:solidFill>
                  <a:srgbClr val="FF0000"/>
                </a:solidFill>
              </a:rPr>
              <a:t>читательских умений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«Осмыслить и оценить </a:t>
            </a:r>
            <a:r>
              <a:rPr lang="ru-RU" sz="4000" b="1" dirty="0">
                <a:solidFill>
                  <a:srgbClr val="FF0000"/>
                </a:solidFill>
              </a:rPr>
              <a:t>содержание и форму текста»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80744"/>
            <a:ext cx="10058400" cy="47457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определять адресата текста; </a:t>
            </a:r>
          </a:p>
          <a:p>
            <a:r>
              <a:rPr lang="ru-RU" dirty="0"/>
              <a:t>2) понимать коммуникативное намерение автора, назначение текста;  </a:t>
            </a:r>
          </a:p>
          <a:p>
            <a:r>
              <a:rPr lang="ru-RU" dirty="0"/>
              <a:t>3) оценивать содержание текста или его элементов (примеров, аргументов, иллюстраций и т.п.) относительно целей автора; </a:t>
            </a:r>
          </a:p>
          <a:p>
            <a:r>
              <a:rPr lang="ru-RU" dirty="0"/>
              <a:t>4) оценивать форму текста (структуру, стиль и т.д.), целесообразность использованных автором приемов; </a:t>
            </a:r>
          </a:p>
          <a:p>
            <a:r>
              <a:rPr lang="ru-RU" dirty="0"/>
              <a:t>5) понимать назначение структурной единицы текста, использованного автором приёма; </a:t>
            </a:r>
          </a:p>
          <a:p>
            <a:r>
              <a:rPr lang="ru-RU" dirty="0"/>
              <a:t>6) оценивать полноту, достоверность информации, содержащуюся в одном или нескольких текстах; </a:t>
            </a:r>
          </a:p>
          <a:p>
            <a:r>
              <a:rPr lang="ru-RU" dirty="0"/>
              <a:t>7) оценивать объективность, надёжность источника информации;</a:t>
            </a:r>
          </a:p>
          <a:p>
            <a:r>
              <a:rPr lang="ru-RU" dirty="0"/>
              <a:t>8) обнаруживать противоречия, содержащиеся в одном или нескольких текстах; </a:t>
            </a:r>
          </a:p>
          <a:p>
            <a:r>
              <a:rPr lang="ru-RU" dirty="0"/>
              <a:t>9) высказывать и обосновывать собственную точку зрения по вопросу, обсуждаемому в тексте; </a:t>
            </a:r>
          </a:p>
          <a:p>
            <a:r>
              <a:rPr lang="ru-RU" dirty="0"/>
              <a:t>10) устанавливать и оценивать взаимосвязи между элементами/частями текста или текстами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11) различать </a:t>
            </a:r>
            <a:r>
              <a:rPr lang="ru-RU" dirty="0"/>
              <a:t>факт и мнение;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21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Умение</a:t>
            </a:r>
            <a:r>
              <a:rPr lang="ru-RU" b="1" dirty="0" smtClean="0">
                <a:solidFill>
                  <a:srgbClr val="FF0000"/>
                </a:solidFill>
              </a:rPr>
              <a:t>: размышлять о тексте, оценивать его содержание и форму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7638070"/>
              </p:ext>
            </p:extLst>
          </p:nvPr>
        </p:nvGraphicFramePr>
        <p:xfrm>
          <a:off x="1311007" y="1846263"/>
          <a:ext cx="9844356" cy="426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178"/>
                <a:gridCol w="4922178"/>
              </a:tblGrid>
              <a:tr h="3565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умеют наши школьники?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Над чем надо работать?</a:t>
                      </a:r>
                      <a:endParaRPr lang="ru-RU" dirty="0"/>
                    </a:p>
                  </a:txBody>
                  <a:tcPr/>
                </a:tc>
              </a:tr>
              <a:tr h="3897659"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Областей успеха не выделено.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15-летним российский школьникам трудно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выразить свое мнение по поводу прочитанного,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включить сообщение текста в контекст собственного опыта,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критически отнестись к авторскому сообщению.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Одними из самых трудных являются задания на выявление и анализ противоречий и оценку качества и надежности информации.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22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динамике освоения умений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Еще в 2009 году умение осмыслить и оценить сообщения текста было «провальным», </a:t>
            </a:r>
            <a:r>
              <a:rPr lang="ru-RU" i="1" dirty="0" smtClean="0"/>
              <a:t>однако </a:t>
            </a:r>
            <a:r>
              <a:rPr lang="ru-RU" i="1" dirty="0"/>
              <a:t>к 2018 году результаты по всем умениям уже были </a:t>
            </a:r>
            <a:r>
              <a:rPr lang="ru-RU" i="1" dirty="0" smtClean="0"/>
              <a:t>сопоставимы.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205" t="53841" r="31054" b="6119"/>
          <a:stretch/>
        </p:blipFill>
        <p:spPr bwMode="auto">
          <a:xfrm>
            <a:off x="2930162" y="2421044"/>
            <a:ext cx="5872315" cy="355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597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ПРИМЕР (ФРАГМЕНТ ТЕКСТА)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22" t="21615" r="8184" b="9283"/>
          <a:stretch/>
        </p:blipFill>
        <p:spPr>
          <a:xfrm>
            <a:off x="1975103" y="1828306"/>
            <a:ext cx="8281095" cy="42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4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82" t="19869" r="6778" b="8643"/>
          <a:stretch/>
        </p:blipFill>
        <p:spPr>
          <a:xfrm>
            <a:off x="1778362" y="1603915"/>
            <a:ext cx="8696236" cy="44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3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Новые умения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Осмысливать и оценивать содержание и форму текста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 Оценивать содержание текста или его элементов (примеров, аргументов, иллюстраций и т.п.) относительно целей автора</a:t>
            </a:r>
          </a:p>
          <a:p>
            <a:pPr marL="0" indent="0" algn="just">
              <a:buNone/>
            </a:pPr>
            <a:r>
              <a:rPr lang="ru-RU" dirty="0"/>
              <a:t>2. Оценивать форму текста (структуру, стиль и т.д.), целесообразность использованных автором приемов </a:t>
            </a:r>
          </a:p>
          <a:p>
            <a:pPr marL="0" indent="0" algn="just">
              <a:buNone/>
            </a:pPr>
            <a:r>
              <a:rPr lang="ru-RU" dirty="0"/>
              <a:t>3. Понимать назначение структурной единицы текста</a:t>
            </a:r>
          </a:p>
          <a:p>
            <a:pPr marL="0" indent="0" algn="just">
              <a:buNone/>
            </a:pPr>
            <a:r>
              <a:rPr lang="ru-RU" dirty="0"/>
              <a:t>4. </a:t>
            </a:r>
            <a:r>
              <a:rPr lang="ru-RU" b="1" dirty="0"/>
              <a:t>Оценивать полноту, достоверность информации</a:t>
            </a:r>
          </a:p>
          <a:p>
            <a:pPr marL="0" indent="0" algn="just">
              <a:buNone/>
            </a:pPr>
            <a:r>
              <a:rPr lang="ru-RU" dirty="0"/>
              <a:t>5. Обнаруживать противоречия, содержащиеся в одном или нескольких текстах.</a:t>
            </a:r>
          </a:p>
          <a:p>
            <a:pPr marL="0" indent="0" algn="just">
              <a:buNone/>
            </a:pPr>
            <a:r>
              <a:rPr lang="ru-RU" dirty="0"/>
              <a:t>6. </a:t>
            </a:r>
            <a:r>
              <a:rPr lang="ru-RU" b="1" dirty="0"/>
              <a:t>Оценивать нейтральность (объективность) источника информации</a:t>
            </a:r>
          </a:p>
          <a:p>
            <a:pPr marL="0" indent="0" algn="just">
              <a:buNone/>
            </a:pPr>
            <a:r>
              <a:rPr lang="ru-RU" dirty="0"/>
              <a:t>7. </a:t>
            </a:r>
            <a:r>
              <a:rPr lang="ru-RU" b="1" dirty="0"/>
              <a:t>Различать факт и мнение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9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Задача «</a:t>
            </a:r>
            <a:r>
              <a:rPr lang="ru-RU" b="1" dirty="0" err="1" smtClean="0">
                <a:solidFill>
                  <a:srgbClr val="FF0000"/>
                </a:solidFill>
              </a:rPr>
              <a:t>Бездрожжевой</a:t>
            </a:r>
            <a:r>
              <a:rPr lang="ru-RU" b="1" dirty="0" smtClean="0">
                <a:solidFill>
                  <a:srgbClr val="FF0000"/>
                </a:solidFill>
              </a:rPr>
              <a:t> хлеб»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Тип текста - множественный: плакат, блог, статья, интервью.</a:t>
            </a:r>
          </a:p>
          <a:p>
            <a:pPr marL="0" indent="0" algn="just">
              <a:buNone/>
            </a:pPr>
            <a:r>
              <a:rPr lang="ru-RU" sz="2800" dirty="0"/>
              <a:t>Умения: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оценивать информационные источники с точки зрения достоверности, объективности;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различать нейтральную и коммерческую информацию;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обнаруживать противоречащие друг другу высказывания;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/>
              <a:t>отделять,  находить компетентные мнения, которым можно доверять.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917" t="9647" r="23626" b="75171"/>
          <a:stretch/>
        </p:blipFill>
        <p:spPr bwMode="auto">
          <a:xfrm>
            <a:off x="1097280" y="286603"/>
            <a:ext cx="3482340" cy="700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757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Пример задания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760" t="37058" r="56547" b="23145"/>
          <a:stretch/>
        </p:blipFill>
        <p:spPr bwMode="auto">
          <a:xfrm>
            <a:off x="2880360" y="1846263"/>
            <a:ext cx="5577840" cy="40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917" t="9647" r="23626" b="75171"/>
          <a:stretch/>
        </p:blipFill>
        <p:spPr bwMode="auto">
          <a:xfrm>
            <a:off x="1097280" y="177700"/>
            <a:ext cx="3482340" cy="700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139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42651" t="36488" r="20149" b="24459"/>
          <a:stretch/>
        </p:blipFill>
        <p:spPr bwMode="auto">
          <a:xfrm>
            <a:off x="3291523" y="2183716"/>
            <a:ext cx="5669280" cy="33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3917" t="9647" r="23626" b="75171"/>
          <a:stretch/>
        </p:blipFill>
        <p:spPr bwMode="auto">
          <a:xfrm>
            <a:off x="1097280" y="286603"/>
            <a:ext cx="3482340" cy="700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371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Группа читательских умений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Использовать информацию из текста для различных целей»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9890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1</a:t>
            </a:r>
            <a:r>
              <a:rPr lang="ru-RU" sz="3000" dirty="0"/>
              <a:t>) использовать информацию из текста для решения практической задачи без привлечения фоновых знаний; </a:t>
            </a:r>
          </a:p>
          <a:p>
            <a:r>
              <a:rPr lang="ru-RU" sz="3000" dirty="0"/>
              <a:t>2) использовать информацию из текста для решения практической задачи с привлечением фоновых знаний; </a:t>
            </a:r>
          </a:p>
          <a:p>
            <a:r>
              <a:rPr lang="ru-RU" sz="3000" dirty="0"/>
              <a:t>3) формулировать на основе полученной из текста информации собственную гипотезу, прогнозировать события, течение процесса, результаты эксперимента на основе информации текста; </a:t>
            </a:r>
          </a:p>
          <a:p>
            <a:r>
              <a:rPr lang="ru-RU" sz="3000" dirty="0"/>
              <a:t>4) предлагать интерпретацию нового явления, принадлежащего к тому же классу явлений, который обсуждается в тексте (в том числе с переносом из одной предметной области в другую); </a:t>
            </a:r>
          </a:p>
          <a:p>
            <a:r>
              <a:rPr lang="ru-RU" sz="3000" dirty="0"/>
              <a:t>5) выявлять связь между прочитанным и современной реальностью или другой эпохой. </a:t>
            </a:r>
          </a:p>
          <a:p>
            <a:r>
              <a:rPr lang="ru-RU" sz="3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51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ЧТО ПРОВЕРЯЕМ</a:t>
            </a:r>
            <a:endParaRPr lang="ru-RU" sz="4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9529" y="2615861"/>
            <a:ext cx="3686951" cy="444342"/>
          </a:xfrm>
        </p:spPr>
        <p:txBody>
          <a:bodyPr anchor="b" anchorCtr="0">
            <a:normAutofit fontScale="85000" lnSpcReduction="10000"/>
          </a:bodyPr>
          <a:lstStyle/>
          <a:p>
            <a:pPr algn="r"/>
            <a:r>
              <a:rPr lang="ru-RU" sz="2400" cap="none" dirty="0">
                <a:solidFill>
                  <a:schemeClr val="accent2"/>
                </a:solidFill>
              </a:rPr>
              <a:t>ч</a:t>
            </a:r>
            <a:r>
              <a:rPr lang="ru-RU" sz="2400" cap="none" dirty="0" smtClean="0">
                <a:solidFill>
                  <a:schemeClr val="accent2"/>
                </a:solidFill>
              </a:rPr>
              <a:t>итательская грамотность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PIRLS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3060203"/>
            <a:ext cx="4937760" cy="2900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</a:t>
            </a:r>
            <a:r>
              <a:rPr lang="en-US" sz="2400" dirty="0"/>
              <a:t>PIRLS </a:t>
            </a:r>
            <a:r>
              <a:rPr lang="ru-RU" sz="2400" dirty="0"/>
              <a:t>проводится на рубеже начальной и основной школы, когда закончено </a:t>
            </a:r>
            <a:r>
              <a:rPr lang="ru-RU" sz="2400" i="1" dirty="0"/>
              <a:t>обучение чтению</a:t>
            </a:r>
            <a:r>
              <a:rPr lang="ru-RU" sz="2400" dirty="0"/>
              <a:t>, и от ребенка требуется умение читать для обучения. Исследование фиксирует, насколько дети к этому готовы. Это одна из важнейших задач </a:t>
            </a:r>
            <a:r>
              <a:rPr lang="en-US" sz="2400" dirty="0"/>
              <a:t>PIRLS</a:t>
            </a:r>
            <a:r>
              <a:rPr lang="ru-RU" sz="2400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3060203"/>
            <a:ext cx="4937760" cy="290033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Ч</a:t>
            </a:r>
            <a:r>
              <a:rPr lang="ru-RU" sz="2400" dirty="0" smtClean="0"/>
              <a:t>тение </a:t>
            </a:r>
            <a:r>
              <a:rPr lang="ru-RU" sz="2400" dirty="0"/>
              <a:t>в учебных целях становится одним из видов </a:t>
            </a:r>
            <a:r>
              <a:rPr lang="ru-RU" sz="2400" i="1" dirty="0"/>
              <a:t>чтения для жизни, </a:t>
            </a:r>
            <a:r>
              <a:rPr lang="ru-RU" sz="2400" dirty="0"/>
              <a:t>т. е</a:t>
            </a:r>
            <a:r>
              <a:rPr lang="ru-RU" sz="2400" i="1" dirty="0"/>
              <a:t>. </a:t>
            </a:r>
            <a:r>
              <a:rPr lang="ru-RU" sz="2400" dirty="0"/>
              <a:t>для практических, общественных, профессиональных задач, для саморазвитии и самореализации. </a:t>
            </a:r>
            <a:r>
              <a:rPr lang="ru-RU" sz="2400" dirty="0" smtClean="0"/>
              <a:t>PISA </a:t>
            </a:r>
            <a:r>
              <a:rPr lang="ru-RU" sz="2400" dirty="0"/>
              <a:t>призвана показать, насколько школа «оснащает» молодых людей, отпуская их в свободное плавание самостоятельной жизни. </a:t>
            </a:r>
          </a:p>
          <a:p>
            <a:pPr algn="just"/>
            <a:endParaRPr lang="ru-RU" sz="2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7535546" y="2615861"/>
            <a:ext cx="3637279" cy="44434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400" cap="none" dirty="0">
                <a:solidFill>
                  <a:schemeClr val="accent2"/>
                </a:solidFill>
              </a:rPr>
              <a:t>читательская грамотность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PISA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638" y="1767151"/>
            <a:ext cx="1183324" cy="11833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8" t="11398" r="11398" b="11398"/>
          <a:stretch/>
        </p:blipFill>
        <p:spPr>
          <a:xfrm>
            <a:off x="6217920" y="1767151"/>
            <a:ext cx="1183324" cy="11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16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048" y="286603"/>
            <a:ext cx="10058400" cy="92954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Задание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64163" y="3598545"/>
          <a:ext cx="1524000" cy="51816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Ответ. А – 1, Б – 2, В – 3, Г – 1.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675" t="19333" r="7675" b="9333"/>
          <a:stretch/>
        </p:blipFill>
        <p:spPr>
          <a:xfrm>
            <a:off x="1450848" y="1490472"/>
            <a:ext cx="9345168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9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Какие тексты самые трудные?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2800" i="1" dirty="0"/>
              <a:t>Одна из основных проблем российских пятнадцатилетних учащихся – трудность с пониманием текстов, не похожих на учебные: тех, где информации больше, чем нужно для решения задачи, и текстов бытового и газетного типа (инструкция, объявление и проч</a:t>
            </a:r>
            <a:r>
              <a:rPr lang="ru-RU" sz="2800" i="1" dirty="0" smtClean="0"/>
              <a:t>.).</a:t>
            </a:r>
          </a:p>
          <a:p>
            <a:pPr marL="201168" lvl="1" indent="0">
              <a:buNone/>
            </a:pPr>
            <a:endParaRPr lang="ru-RU" sz="2800" dirty="0"/>
          </a:p>
          <a:p>
            <a:pPr lvl="1"/>
            <a:r>
              <a:rPr lang="ru-RU" sz="2800" i="1" dirty="0"/>
              <a:t>Особенно сложная ситуация с чтением и пониманием нескольких текстов, объединенных одной темой, но предназначенных для разных целей (множественный текст).</a:t>
            </a:r>
            <a:r>
              <a:rPr lang="ru-RU" sz="2800" dirty="0"/>
              <a:t> </a:t>
            </a:r>
            <a:endParaRPr lang="ru-RU" sz="2800" dirty="0" smtClean="0"/>
          </a:p>
          <a:p>
            <a:pPr lvl="1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3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3125" t="15250" r="26343" b="25423"/>
          <a:stretch/>
        </p:blipFill>
        <p:spPr>
          <a:xfrm>
            <a:off x="1618488" y="0"/>
            <a:ext cx="7802880" cy="64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«Какие источники считаются объективными?»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Во всех заданиях с таким вопросом российские учащиеся показали заметно более низкие </a:t>
            </a:r>
            <a:r>
              <a:rPr lang="ru-RU" sz="2400" dirty="0" smtClean="0"/>
              <a:t>результаты</a:t>
            </a:r>
            <a:r>
              <a:rPr lang="ru-RU" sz="2400" dirty="0"/>
              <a:t>, чем их сверстники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 smtClean="0"/>
              <a:t>Какова цель сообщения «Птичьи предложения?»</a:t>
            </a:r>
          </a:p>
          <a:p>
            <a:pPr algn="just"/>
            <a:r>
              <a:rPr lang="ru-RU" sz="2400" dirty="0" smtClean="0"/>
              <a:t>Является ли совет участника форума Мани нейтральным? Можно ли ему доверять?» </a:t>
            </a:r>
            <a:endParaRPr lang="ru-RU" sz="2400" dirty="0"/>
          </a:p>
          <a:p>
            <a:pPr algn="just"/>
            <a:r>
              <a:rPr lang="ru-RU" sz="2400" dirty="0" smtClean="0"/>
              <a:t>Каковы критерии </a:t>
            </a:r>
            <a:r>
              <a:rPr lang="ru-RU" sz="2400" dirty="0"/>
              <a:t>оценки советов, которые даются со ссылкой на профессионалов: дает ли автор возможность проверить правильность своего совета в других авторитетных источниках, не противоречат ли его рекомендации базовым правилам безопасности.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963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9" t="6612" r="16911" b="4192"/>
          <a:stretch>
            <a:fillRect/>
          </a:stretch>
        </p:blipFill>
        <p:spPr bwMode="auto">
          <a:xfrm>
            <a:off x="612648" y="329184"/>
            <a:ext cx="10158984" cy="5742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05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4632" y="502921"/>
            <a:ext cx="10332720" cy="4937759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/>
              <a:t>Трудность: </a:t>
            </a:r>
            <a:r>
              <a:rPr lang="ru-RU" sz="3000" dirty="0"/>
              <a:t>665 баллов. 5 уровень сложности.</a:t>
            </a:r>
          </a:p>
          <a:p>
            <a:r>
              <a:rPr lang="ru-RU" sz="3000" b="1" dirty="0"/>
              <a:t>Ответ: </a:t>
            </a:r>
            <a:r>
              <a:rPr lang="ru-RU" sz="3000" i="1" dirty="0"/>
              <a:t>Причина (</a:t>
            </a:r>
            <a:r>
              <a:rPr lang="ru-RU" sz="3000" i="1" dirty="0" err="1"/>
              <a:t>Джаред</a:t>
            </a:r>
            <a:r>
              <a:rPr lang="ru-RU" sz="3000" i="1" dirty="0"/>
              <a:t> </a:t>
            </a:r>
            <a:r>
              <a:rPr lang="ru-RU" sz="3000" i="1" dirty="0" err="1"/>
              <a:t>Даймонд</a:t>
            </a:r>
            <a:r>
              <a:rPr lang="ru-RU" sz="3000" i="1" dirty="0"/>
              <a:t>)</a:t>
            </a:r>
            <a:r>
              <a:rPr lang="ru-RU" sz="3000" dirty="0"/>
              <a:t>: Люди вырубили леса, чтобы расчистить землю для земледелия и других нужд.</a:t>
            </a:r>
          </a:p>
          <a:p>
            <a:r>
              <a:rPr lang="ru-RU" sz="3000" i="1" dirty="0"/>
              <a:t>Причина</a:t>
            </a:r>
            <a:r>
              <a:rPr lang="ru-RU" sz="3000" dirty="0"/>
              <a:t> </a:t>
            </a:r>
            <a:r>
              <a:rPr lang="ru-RU" sz="3000" i="1" dirty="0"/>
              <a:t>(Карл </a:t>
            </a:r>
            <a:r>
              <a:rPr lang="ru-RU" sz="3000" i="1" dirty="0" err="1"/>
              <a:t>Липо</a:t>
            </a:r>
            <a:r>
              <a:rPr lang="ru-RU" sz="3000" i="1" dirty="0"/>
              <a:t> и Терри Хант)</a:t>
            </a:r>
            <a:r>
              <a:rPr lang="ru-RU" sz="3000" dirty="0"/>
              <a:t>: Полинезийские крысы съели семена, в результате чего не могло вырасти новых деревьев. </a:t>
            </a:r>
          </a:p>
          <a:p>
            <a:r>
              <a:rPr lang="ru-RU" sz="3000" i="1" dirty="0"/>
              <a:t>Следствие</a:t>
            </a:r>
            <a:r>
              <a:rPr lang="ru-RU" sz="3000" dirty="0"/>
              <a:t>: Большие деревья исчезли с </a:t>
            </a:r>
            <a:r>
              <a:rPr lang="ru-RU" sz="3000" dirty="0" err="1"/>
              <a:t>Рапануи</a:t>
            </a:r>
            <a:r>
              <a:rPr lang="ru-RU" sz="3000" dirty="0" smtClean="0"/>
              <a:t>.</a:t>
            </a:r>
          </a:p>
          <a:p>
            <a:r>
              <a:rPr lang="ru-RU" sz="3000" dirty="0"/>
              <a:t>В задании 4, рассмотренном выше, учащиеся, по сути, уже </a:t>
            </a:r>
            <a:r>
              <a:rPr lang="ru-RU" sz="3000" dirty="0" smtClean="0"/>
              <a:t>обнаруживали </a:t>
            </a:r>
            <a:r>
              <a:rPr lang="ru-RU" sz="3000" dirty="0"/>
              <a:t>общее следствие. </a:t>
            </a:r>
          </a:p>
          <a:p>
            <a:pPr marL="0" indent="0">
              <a:buNone/>
            </a:pPr>
            <a:r>
              <a:rPr lang="ru-RU" sz="3000" dirty="0" smtClean="0"/>
              <a:t>Но из </a:t>
            </a:r>
            <a:r>
              <a:rPr lang="ru-RU" sz="3000" dirty="0"/>
              <a:t>40% российских участников, которые на вопрос 4 ответили правильно, лишь 15% смогли этим воспользоваться и достроили полностью верный ответ, что на 6% ниже среднего международного показателя.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9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к текстам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4244151"/>
              </p:ext>
            </p:extLst>
          </p:nvPr>
        </p:nvGraphicFramePr>
        <p:xfrm>
          <a:off x="1096963" y="1846263"/>
          <a:ext cx="10058400" cy="476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pPr marL="179705" marR="4381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в заданиях PISA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в отечественной учебной литературе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4300" marR="438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4381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группируются </a:t>
                      </a: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«вокруг человека»,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т.е. исходным является представление о том, с какими текстами и в каких ситуациях сталкивается современный человек, какие коммуникативные, организационные, информационные задачи ему приходится решать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4381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которые ставятся по отношению к этим текстам, аналогичны реальным задачам, возникающим в «жизненных ситуациях» встречи с подобным текстом.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7625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11112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Тексты группируются </a:t>
                      </a: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«вокруг предмета», «вокруг концепции авторов учебника»,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лучшем случае – «вокруг проблемы». Привлеченные из других сфер тексты иллюстрируют утверждения, ход мыслей авторов учебника.  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111125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«Привлеченные» тексты «отрываются» от ситуации, в которой они возникают, и становятся материалом для постановки и решения иных, не свойственных им задач.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45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638" y="286604"/>
            <a:ext cx="9992042" cy="1321132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Диагностические работы по читательской грамотности</a:t>
            </a:r>
            <a:endParaRPr lang="ru-RU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5329" y="5597331"/>
            <a:ext cx="10007496" cy="544355"/>
            <a:chOff x="1165329" y="5129504"/>
            <a:chExt cx="10007496" cy="544355"/>
          </a:xfrm>
        </p:grpSpPr>
        <p:sp>
          <p:nvSpPr>
            <p:cNvPr id="5" name="TextBox 4"/>
            <p:cNvSpPr txBox="1"/>
            <p:nvPr/>
          </p:nvSpPr>
          <p:spPr>
            <a:xfrm>
              <a:off x="1909822" y="5273749"/>
              <a:ext cx="9245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Arial Narrow" panose="020B0606020202030204" pitchFamily="34" charset="0"/>
                  <a:hlinkClick r:id="rId3"/>
                </a:rPr>
                <a:t>/</a:t>
              </a:r>
              <a:endParaRPr lang="ru-RU" sz="2000" dirty="0">
                <a:latin typeface="Arial Narrow" panose="020B0606020202030204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165329" y="5129504"/>
              <a:ext cx="10007496" cy="2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Содержимое 4" descr="http://catalog.prosv.ru/images/medium/a05309db-31b0-11e3-995b-0050569c0d55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40092" y="1802291"/>
            <a:ext cx="2682742" cy="3503364"/>
          </a:xfrm>
        </p:spPr>
      </p:pic>
      <p:pic>
        <p:nvPicPr>
          <p:cNvPr id="10" name="Содержимое 4" descr="http://catalog.prosv.ru/images/medium/d70e6eb9-b64f-11e2-82db-0050569c0d55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63638" y="1753748"/>
            <a:ext cx="2376487" cy="3600450"/>
          </a:xfrm>
          <a:prstGeom prst="rect">
            <a:avLst/>
          </a:prstGeom>
        </p:spPr>
      </p:pic>
      <p:pic>
        <p:nvPicPr>
          <p:cNvPr id="13" name="Рисунок 5" descr="http://catalog.prosv.ru/images/medium/ac4d0a74-0625-11e2-b57c-0050569c0d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801" y="1753748"/>
            <a:ext cx="2157642" cy="358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6" descr="http://catalog.prosv.ru/images/medium/ac4d0a81-0625-11e2-b57c-0050569c0d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1559" y="1730715"/>
            <a:ext cx="2169376" cy="36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17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8640" y="192025"/>
            <a:ext cx="11643360" cy="567696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shop.prosv.ru/metapredmetnye-rezultaty-standartizirovannye-materialy-dlya-ocenki-chitatelskoj-gramotnosti-9-klass-varianty-1-42800</a:t>
            </a:r>
            <a:r>
              <a:rPr lang="ru-RU" dirty="0" smtClean="0"/>
              <a:t> (тесты 9 класс)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shop.prosv.ru/metapredmetnye-rezultaty-standartizirovannye-materialy-dlya-ocenki-chitatelskoj-gramotnosti-9-klass-posobie-dlya-uchitelya2799</a:t>
            </a:r>
            <a:r>
              <a:rPr lang="ru-RU" dirty="0" smtClean="0"/>
              <a:t> (пособие для учителя, 9 класс)</a:t>
            </a:r>
          </a:p>
          <a:p>
            <a:r>
              <a:rPr lang="en-US" dirty="0">
                <a:hlinkClick r:id="rId4"/>
              </a:rPr>
              <a:t>https://shop.prosv.ru/metapredmetnye-rezultaty--standartizirovannye-materialy-dlya-promezhutochnoj-attestacii--8-klass--</a:t>
            </a:r>
            <a:r>
              <a:rPr lang="en-US" dirty="0" smtClean="0">
                <a:hlinkClick r:id="rId4"/>
              </a:rPr>
              <a:t>varianty-1-41691</a:t>
            </a:r>
            <a:r>
              <a:rPr lang="ru-RU" dirty="0" smtClean="0"/>
              <a:t> </a:t>
            </a:r>
            <a:r>
              <a:rPr lang="ru-RU" dirty="0"/>
              <a:t>(тесты </a:t>
            </a:r>
            <a:r>
              <a:rPr lang="ru-RU" dirty="0" smtClean="0"/>
              <a:t>8 </a:t>
            </a:r>
            <a:r>
              <a:rPr lang="ru-RU" dirty="0"/>
              <a:t>класс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5"/>
              </a:rPr>
              <a:t>https://shop.prosv.ru/metapredmetnye-rezultaty--standartizirovannye-materialy-dlya-promezhutochnoj-attestacii--8-klass--</a:t>
            </a:r>
            <a:r>
              <a:rPr lang="en-US" dirty="0" smtClean="0">
                <a:hlinkClick r:id="rId5"/>
              </a:rPr>
              <a:t>posobie-dlya-uchitelya1690</a:t>
            </a:r>
            <a:r>
              <a:rPr lang="ru-RU" dirty="0" smtClean="0"/>
              <a:t> (пособие для учителя 8 класс)</a:t>
            </a:r>
          </a:p>
          <a:p>
            <a:r>
              <a:rPr lang="en-US" dirty="0">
                <a:hlinkClick r:id="rId6"/>
              </a:rPr>
              <a:t>https://shop.prosv.ru/metapredmetnye-rezultaty--standartizirovannye-materialy-dlya-promezhutochnoj-attestacii--7-klass--</a:t>
            </a:r>
            <a:r>
              <a:rPr lang="en-US" dirty="0" smtClean="0">
                <a:hlinkClick r:id="rId6"/>
              </a:rPr>
              <a:t>varianty-1-410490</a:t>
            </a:r>
            <a:r>
              <a:rPr lang="ru-RU" dirty="0" smtClean="0"/>
              <a:t> (тесты 7 класс)</a:t>
            </a:r>
          </a:p>
          <a:p>
            <a:r>
              <a:rPr lang="en-US" dirty="0">
                <a:hlinkClick r:id="rId7"/>
              </a:rPr>
              <a:t>https://shop.prosv.ru/metapredmetnye-rezultaty--</a:t>
            </a:r>
            <a:r>
              <a:rPr lang="en-US" dirty="0" smtClean="0">
                <a:hlinkClick r:id="rId7"/>
              </a:rPr>
              <a:t>standartizirovannye-materialy-dlya-prom</a:t>
            </a:r>
            <a:endParaRPr lang="ru-RU" dirty="0" smtClean="0">
              <a:hlinkClick r:id="rId7"/>
            </a:endParaRPr>
          </a:p>
          <a:p>
            <a:r>
              <a:rPr lang="en-US" dirty="0" err="1" smtClean="0">
                <a:hlinkClick r:id="rId7"/>
              </a:rPr>
              <a:t>ezhutochnoj</a:t>
            </a:r>
            <a:r>
              <a:rPr lang="en-US" dirty="0" smtClean="0">
                <a:hlinkClick r:id="rId7"/>
              </a:rPr>
              <a:t>-</a:t>
            </a:r>
            <a:r>
              <a:rPr lang="en-US" dirty="0" err="1" smtClean="0">
                <a:hlinkClick r:id="rId7"/>
              </a:rPr>
              <a:t>attestacii</a:t>
            </a:r>
            <a:r>
              <a:rPr lang="en-US" dirty="0" smtClean="0">
                <a:hlinkClick r:id="rId7"/>
              </a:rPr>
              <a:t>-</a:t>
            </a:r>
            <a:r>
              <a:rPr lang="en-US" dirty="0">
                <a:hlinkClick r:id="rId7"/>
              </a:rPr>
              <a:t>-7-klass--</a:t>
            </a:r>
            <a:r>
              <a:rPr lang="en-US" dirty="0" smtClean="0">
                <a:hlinkClick r:id="rId7"/>
              </a:rPr>
              <a:t>posobie-dlya-uchitelya1689</a:t>
            </a:r>
            <a:r>
              <a:rPr lang="ru-RU" dirty="0" smtClean="0"/>
              <a:t> </a:t>
            </a:r>
            <a:r>
              <a:rPr lang="ru-RU" dirty="0"/>
              <a:t>(пособие для учителя </a:t>
            </a:r>
            <a:r>
              <a:rPr lang="ru-RU" dirty="0" smtClean="0"/>
              <a:t>7 класс)</a:t>
            </a:r>
          </a:p>
          <a:p>
            <a:r>
              <a:rPr lang="en-US" dirty="0">
                <a:hlinkClick r:id="rId8"/>
              </a:rPr>
              <a:t>https://shop.prosv.ru/metapredmetnye-rezultaty--standartizirovannye-materialy-dlya-promezhutochnoj-attestacii--6-klass--</a:t>
            </a:r>
            <a:r>
              <a:rPr lang="en-US" dirty="0" smtClean="0">
                <a:hlinkClick r:id="rId8"/>
              </a:rPr>
              <a:t>varianty-1-21726</a:t>
            </a:r>
            <a:r>
              <a:rPr lang="ru-RU" dirty="0" smtClean="0"/>
              <a:t> (тесты 6 класс, </a:t>
            </a:r>
            <a:r>
              <a:rPr lang="ru-RU" smtClean="0"/>
              <a:t>1-2 варианты)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Мониторинг  читательской грамотности 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1. Семинар с учителями-предметниками «Что такое читательская грамотность?» </a:t>
            </a:r>
          </a:p>
          <a:p>
            <a:pPr lvl="0" algn="just"/>
            <a:r>
              <a:rPr lang="ru-RU" dirty="0" smtClean="0"/>
              <a:t>2. Организация мониторинга читательской грамотности</a:t>
            </a:r>
          </a:p>
          <a:p>
            <a:pPr lvl="0" algn="just"/>
            <a:r>
              <a:rPr lang="ru-RU" dirty="0" smtClean="0"/>
              <a:t>3. </a:t>
            </a:r>
            <a:r>
              <a:rPr lang="ru-RU" dirty="0"/>
              <a:t>С</a:t>
            </a:r>
            <a:r>
              <a:rPr lang="ru-RU" dirty="0" smtClean="0"/>
              <a:t>еминар </a:t>
            </a:r>
            <a:r>
              <a:rPr lang="ru-RU" dirty="0"/>
              <a:t>с педагогами параллели, решающий следующие задачи:</a:t>
            </a:r>
          </a:p>
          <a:p>
            <a:pPr lvl="0" algn="just"/>
            <a:r>
              <a:rPr lang="ru-RU" dirty="0"/>
              <a:t>согласование подходов к интерпретации результатов;</a:t>
            </a:r>
          </a:p>
          <a:p>
            <a:pPr lvl="0" algn="just"/>
            <a:r>
              <a:rPr lang="ru-RU" dirty="0"/>
              <a:t>согласование целей по достижению результатов;</a:t>
            </a:r>
          </a:p>
          <a:p>
            <a:pPr lvl="0" algn="just"/>
            <a:r>
              <a:rPr lang="ru-RU" dirty="0"/>
              <a:t>планирование результатов каждого ученика на определённый период времени (например, на год);</a:t>
            </a:r>
          </a:p>
          <a:p>
            <a:pPr lvl="0" algn="just"/>
            <a:r>
              <a:rPr lang="ru-RU" dirty="0"/>
              <a:t>обсуждение выявленных проблемных областей и оценка их решения с точки зрения ресурсов: ресурсы школы или привлечение ресурсов муниципального образования и др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По итогам обсуждения проблемных областей планируются </a:t>
            </a:r>
            <a:r>
              <a:rPr lang="ru-RU" dirty="0" smtClean="0"/>
              <a:t>изменения.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17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Динамика результатов </a:t>
            </a:r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PISA </a:t>
            </a:r>
            <a: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 читательской грамотности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7418" t="28864" r="48210" b="32802"/>
          <a:stretch/>
        </p:blipFill>
        <p:spPr bwMode="auto">
          <a:xfrm>
            <a:off x="2783299" y="1988153"/>
            <a:ext cx="6685727" cy="3738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Вопросы для всех учителей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 какими текстами работает каждый предмет?</a:t>
            </a:r>
          </a:p>
          <a:p>
            <a:r>
              <a:rPr lang="ru-RU" sz="3200" dirty="0" smtClean="0"/>
              <a:t>За какие ключевые читательские умения «отвечает» предмет?</a:t>
            </a:r>
          </a:p>
          <a:p>
            <a:r>
              <a:rPr lang="ru-RU" sz="3200" dirty="0" smtClean="0"/>
              <a:t>Как преобразовать обычную учебную задачу в задачу, отвечающую требованиям </a:t>
            </a:r>
            <a:r>
              <a:rPr lang="en-US" sz="3200" dirty="0" smtClean="0"/>
              <a:t>PISA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57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 какие читательские умения «отвечает» предмет?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1759053"/>
              </p:ext>
            </p:extLst>
          </p:nvPr>
        </p:nvGraphicFramePr>
        <p:xfrm>
          <a:off x="1586430" y="2071171"/>
          <a:ext cx="7506770" cy="3444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354"/>
                <a:gridCol w="1501354"/>
                <a:gridCol w="1501354"/>
                <a:gridCol w="1501354"/>
                <a:gridCol w="1501354"/>
              </a:tblGrid>
              <a:tr h="381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Русский </a:t>
                      </a:r>
                      <a:r>
                        <a:rPr lang="ru-RU" sz="1100" dirty="0" smtClean="0">
                          <a:effectLst/>
                        </a:rPr>
                        <a:t>язык (пример)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(пример)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История/обществознание (пример)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Естествознание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(пример)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Тексты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Словарная статья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График, </a:t>
                      </a:r>
                      <a:r>
                        <a:rPr lang="ru-RU" sz="1100" dirty="0" smtClean="0">
                          <a:effectLst/>
                        </a:rPr>
                        <a:t>диаграмма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Историческая карта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Произведение историка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Статья с описанием </a:t>
                      </a:r>
                      <a:r>
                        <a:rPr lang="ru-RU" sz="1100" dirty="0" smtClean="0">
                          <a:effectLst/>
                        </a:rPr>
                        <a:t>опыта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940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Читательские умения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Понимать</a:t>
                      </a:r>
                      <a:r>
                        <a:rPr lang="ru-RU" sz="1100" baseline="0" dirty="0" smtClean="0">
                          <a:effectLst/>
                        </a:rPr>
                        <a:t> значение слова на основе контекста, на основе обращения к разным источникам(словарю, визуальным изображениям и т.п.)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Читать и понимать графическую информацию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Устанавливать причинно-следственные связи между утверждениями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Сопоставление информации в легенде и на карте и выводы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Различение факта и мнения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информацию из текста для различных целей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Формулировать гипотезу, прогнозировать результаты эксперимента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97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>
                <a:solidFill>
                  <a:srgbClr val="FF0000"/>
                </a:solidFill>
              </a:rPr>
              <a:t>Различать оценку и формирование читательской </a:t>
            </a:r>
            <a:r>
              <a:rPr lang="ru-RU" sz="4400" b="1" dirty="0" smtClean="0">
                <a:solidFill>
                  <a:srgbClr val="FF0000"/>
                </a:solidFill>
              </a:rPr>
              <a:t>грамотности (поисковые задачи)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4729"/>
          </a:xfrm>
        </p:spPr>
        <p:txBody>
          <a:bodyPr>
            <a:noAutofit/>
          </a:bodyPr>
          <a:lstStyle/>
          <a:p>
            <a:r>
              <a:rPr lang="ru-RU" sz="3200" dirty="0"/>
              <a:t>Объект поиска – факты, имена, даты, упоминания о событиях и т.п., то есть то, что называется </a:t>
            </a:r>
            <a:r>
              <a:rPr lang="ru-RU" sz="3200" dirty="0" err="1"/>
              <a:t>фактуальной</a:t>
            </a:r>
            <a:r>
              <a:rPr lang="ru-RU" sz="3200" dirty="0"/>
              <a:t> информацией. Цель поиска либо не задана, либо определяется ситуацией, которая моделируется в </a:t>
            </a:r>
            <a:r>
              <a:rPr lang="ru-RU" sz="3200" dirty="0" smtClean="0"/>
              <a:t>задании. Для </a:t>
            </a:r>
            <a:r>
              <a:rPr lang="ru-RU" sz="3200" dirty="0"/>
              <a:t>осуществления поиска необходимы два основных умения:</a:t>
            </a:r>
          </a:p>
          <a:p>
            <a:pPr lvl="0"/>
            <a:r>
              <a:rPr lang="ru-RU" sz="3200" b="1" dirty="0"/>
              <a:t>умение ориентироваться в тексте; </a:t>
            </a:r>
            <a:endParaRPr lang="ru-RU" sz="3200" dirty="0"/>
          </a:p>
          <a:p>
            <a:pPr lvl="0"/>
            <a:r>
              <a:rPr lang="ru-RU" sz="3200" b="1" dirty="0"/>
              <a:t>умение выбрать нужную информацию.</a:t>
            </a:r>
            <a:endParaRPr lang="ru-RU" sz="3200" dirty="0"/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156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Различать оценку и формирование читательской грамотности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7373239"/>
              </p:ext>
            </p:extLst>
          </p:nvPr>
        </p:nvGraphicFramePr>
        <p:xfrm>
          <a:off x="1096963" y="1846263"/>
          <a:ext cx="100584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на оценку (пример)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на формирование (пример)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Прочитай текст. Объясни значение выделенного</a:t>
                      </a:r>
                      <a:r>
                        <a:rPr lang="ru-RU" baseline="0" dirty="0" smtClean="0"/>
                        <a:t>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/>
                        <a:t>Ориентация</a:t>
                      </a:r>
                      <a:r>
                        <a:rPr lang="ru-RU" sz="2000" u="sng" baseline="0" dirty="0" smtClean="0"/>
                        <a:t> в тексте</a:t>
                      </a:r>
                    </a:p>
                    <a:p>
                      <a:r>
                        <a:rPr lang="ru-RU" sz="2000" baseline="0" dirty="0" smtClean="0"/>
                        <a:t>Объяснение значения слова может выделено в тексте специальными знаками (тире, скобки, кавычки).</a:t>
                      </a:r>
                    </a:p>
                    <a:p>
                      <a:r>
                        <a:rPr lang="ru-RU" sz="2000" baseline="0" dirty="0" smtClean="0"/>
                        <a:t>Объяснение значения слова может быть в сноске, врезке, на рисунке и т.п.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u="sng" baseline="0" dirty="0" smtClean="0"/>
                        <a:t>Извлечь информацию о значении слова из текста</a:t>
                      </a:r>
                    </a:p>
                    <a:p>
                      <a:r>
                        <a:rPr lang="ru-RU" sz="2000" baseline="0" dirty="0" smtClean="0"/>
                        <a:t>Толкование значения может даваться через родовое слово, синонимию, однокоренные слова  и др. Следовательно, нужно учить разным способам толкования значения.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82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Умение </a:t>
            </a:r>
            <a:r>
              <a:rPr lang="ru-RU" b="1" dirty="0">
                <a:solidFill>
                  <a:srgbClr val="FF0000"/>
                </a:solidFill>
              </a:rPr>
              <a:t>ориентироваться в тексте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умений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по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читательской грамотности (поиск информации)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Действия ученика (формирование</a:t>
                      </a:r>
                      <a:r>
                        <a:rPr lang="ru-RU" baseline="0" dirty="0" smtClean="0"/>
                        <a:t> умений по</a:t>
                      </a:r>
                      <a:r>
                        <a:rPr lang="ru-RU" dirty="0" smtClean="0"/>
                        <a:t> читательской грамотности)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Найти и извлечь одну или несколько единиц информации, разрозненную информацию и 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Найти нужный фрагмент по заданным координатам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Установить связь графически  выделенных элементов с вопросом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Определить, где в тексте может содержаться нужная информация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Определить, в каком/каких текстах  может содержаться нужная информация.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63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0936" y="329185"/>
            <a:ext cx="11561064" cy="55398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2019 г. Отечественная </a:t>
            </a:r>
            <a:r>
              <a:rPr lang="ru-RU" dirty="0"/>
              <a:t>и зарубежная педагогика № 4 (61) Т.1     </a:t>
            </a:r>
            <a:r>
              <a:rPr lang="ru-RU" dirty="0" smtClean="0">
                <a:hlinkClick r:id="rId2"/>
              </a:rPr>
              <a:t>аннотация</a:t>
            </a:r>
            <a:r>
              <a:rPr lang="ru-RU" dirty="0" smtClean="0"/>
              <a:t>      </a:t>
            </a:r>
            <a:r>
              <a:rPr lang="ru-RU" dirty="0" smtClean="0">
                <a:hlinkClick r:id="rId3"/>
              </a:rPr>
              <a:t>полный текст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ozp.instrao.ru/images/nomera/OZP_4.1.61.2019.pdf</a:t>
            </a:r>
            <a:r>
              <a:rPr lang="ru-RU" dirty="0" smtClean="0"/>
              <a:t> (с. 34 -58)</a:t>
            </a:r>
          </a:p>
          <a:p>
            <a:endParaRPr lang="ru-RU" dirty="0"/>
          </a:p>
          <a:p>
            <a:r>
              <a:rPr lang="ru-RU" dirty="0" smtClean="0"/>
              <a:t>2020 г. Электронная версия </a:t>
            </a:r>
            <a:r>
              <a:rPr lang="ru-RU" dirty="0" err="1" smtClean="0"/>
              <a:t>спецвыпуска</a:t>
            </a:r>
            <a:r>
              <a:rPr lang="ru-RU" dirty="0" smtClean="0"/>
              <a:t> журнала "Отечественная и зарубежная педагогика" № 2 (70) Т.2 размещена на сайте нашего журнала</a:t>
            </a:r>
            <a:br>
              <a:rPr lang="ru-RU" dirty="0" smtClean="0"/>
            </a:br>
            <a:r>
              <a:rPr lang="ru-RU" u="sng" dirty="0" smtClean="0">
                <a:hlinkClick r:id="rId4"/>
              </a:rPr>
              <a:t>http://ozp.instrao.ru/annotacii</a:t>
            </a:r>
            <a:r>
              <a:rPr lang="ru-RU" dirty="0" smtClean="0"/>
              <a:t>, а также в РИНЦ</a:t>
            </a:r>
            <a:br>
              <a:rPr lang="ru-RU" dirty="0" smtClean="0"/>
            </a:br>
            <a:r>
              <a:rPr lang="ru-RU" dirty="0" smtClean="0"/>
              <a:t>  </a:t>
            </a:r>
            <a:r>
              <a:rPr lang="ru-RU" u="sng" dirty="0" smtClean="0">
                <a:hlinkClick r:id="rId5"/>
              </a:rPr>
              <a:t>https://www.elibrary.ru/contents.asp?id=44358172</a:t>
            </a:r>
            <a:r>
              <a:rPr lang="ru-RU" u="sng" dirty="0" smtClean="0"/>
              <a:t> (с. 155-181)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6"/>
          <a:srcRect l="15265" t="15051" r="17007" b="44356"/>
          <a:stretch/>
        </p:blipFill>
        <p:spPr bwMode="auto">
          <a:xfrm>
            <a:off x="467233" y="204978"/>
            <a:ext cx="9728327" cy="2565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449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чем работать?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60930" t="31118" r="24319" b="14312"/>
          <a:stretch/>
        </p:blipFill>
        <p:spPr bwMode="auto">
          <a:xfrm>
            <a:off x="5581145" y="1861532"/>
            <a:ext cx="3058301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60930" t="32348" r="24158" b="14312"/>
          <a:stretch/>
        </p:blipFill>
        <p:spPr bwMode="auto">
          <a:xfrm>
            <a:off x="2072260" y="1861532"/>
            <a:ext cx="3105668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32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shop.prosv.ru/chitatelskaya-gramotnost-sbornik-etalonnyx-zadanij-vypusk-1-chast-115099</a:t>
            </a:r>
            <a:r>
              <a:rPr lang="ru-RU" dirty="0" smtClean="0"/>
              <a:t>  (Выпуск 1, часть 1 (5 класс)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shop.prosv.ru/chitatelskaya-gramotnost-sbornik-etalonnyx-zadanij-vypusk-1-chast-215098</a:t>
            </a:r>
            <a:r>
              <a:rPr lang="ru-RU" dirty="0" smtClean="0"/>
              <a:t> (выпуск 1, часть 2(7 класс)</a:t>
            </a:r>
          </a:p>
          <a:p>
            <a:r>
              <a:rPr lang="en-US" dirty="0">
                <a:hlinkClick r:id="rId4"/>
              </a:rPr>
              <a:t>https://www.labirint.ru/books/762925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(выпуск 2, часть 2, 8-9 класс)</a:t>
            </a:r>
          </a:p>
          <a:p>
            <a:r>
              <a:rPr lang="en-US" dirty="0">
                <a:hlinkClick r:id="rId5"/>
              </a:rPr>
              <a:t>https://www.labirint.ru/books/762924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(выпуск 2, часть 1, 6 класс)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83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Как устроены сборники эталонных заданий?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dirty="0" smtClean="0"/>
              <a:t>сборнике несколько работ. Работа </a:t>
            </a:r>
            <a:r>
              <a:rPr lang="ru-RU" sz="2400" dirty="0"/>
              <a:t>представляет собой текст и ряд заданий к нему. </a:t>
            </a:r>
            <a:r>
              <a:rPr lang="ru-RU" sz="2400" dirty="0" smtClean="0"/>
              <a:t>Тексты сопровождаются </a:t>
            </a:r>
            <a:r>
              <a:rPr lang="ru-RU" sz="2400" dirty="0"/>
              <a:t>рисунками, картами, </a:t>
            </a:r>
            <a:r>
              <a:rPr lang="ru-RU" sz="2400" dirty="0" smtClean="0"/>
              <a:t>схемами, есть задания, где необходимо работать со сносками </a:t>
            </a:r>
            <a:r>
              <a:rPr lang="ru-RU" sz="2400" dirty="0"/>
              <a:t>и </a:t>
            </a:r>
            <a:r>
              <a:rPr lang="ru-RU" sz="2400" dirty="0" smtClean="0"/>
              <a:t>условными обозначениями. 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начала </a:t>
            </a:r>
            <a:r>
              <a:rPr lang="ru-RU" sz="2400" dirty="0"/>
              <a:t>идут работы, к которым есть подробные ответы и комментарии. В комментариях объяснено, что проверяет каждое задание, какой ход рассуждений приводит к верному ответу и почему одни ответы считаются правильными, а другие – нет. </a:t>
            </a:r>
            <a:r>
              <a:rPr lang="ru-RU" sz="2400" dirty="0" smtClean="0"/>
              <a:t>Ученики могут побыть </a:t>
            </a:r>
            <a:r>
              <a:rPr lang="ru-RU" sz="2400" dirty="0"/>
              <a:t>в роли учителей, оценивая свои ответы и ответы других учеников. </a:t>
            </a:r>
          </a:p>
          <a:p>
            <a:pPr algn="just"/>
            <a:r>
              <a:rPr lang="ru-RU" sz="2400" dirty="0"/>
              <a:t>Дальше идут работы, к заданиям которых комментариев нет или почти нет, но есть ответы в конце тетради.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914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Как устроены сборники эталонных заданий?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dirty="0" smtClean="0"/>
              <a:t>сборнике несколько работ. Работа </a:t>
            </a:r>
            <a:r>
              <a:rPr lang="ru-RU" sz="2400" dirty="0"/>
              <a:t>представляет собой текст и ряд заданий к нему. </a:t>
            </a:r>
            <a:r>
              <a:rPr lang="ru-RU" sz="2400" dirty="0" smtClean="0"/>
              <a:t>Тексты сопровождаются </a:t>
            </a:r>
            <a:r>
              <a:rPr lang="ru-RU" sz="2400" dirty="0"/>
              <a:t>рисунками, картами, </a:t>
            </a:r>
            <a:r>
              <a:rPr lang="ru-RU" sz="2400" dirty="0" smtClean="0"/>
              <a:t>схемами, есть задания, где необходимо работать со сносками </a:t>
            </a:r>
            <a:r>
              <a:rPr lang="ru-RU" sz="2400" dirty="0"/>
              <a:t>и </a:t>
            </a:r>
            <a:r>
              <a:rPr lang="ru-RU" sz="2400" dirty="0" smtClean="0"/>
              <a:t>условными обозначениями. 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начала </a:t>
            </a:r>
            <a:r>
              <a:rPr lang="ru-RU" sz="2400" dirty="0"/>
              <a:t>идут работы, к которым есть подробные ответы и комментарии. В комментариях объяснено, что проверяет каждое задание, какой ход рассуждений приводит к верному ответу и почему одни ответы считаются правильными, а другие – нет. </a:t>
            </a:r>
            <a:r>
              <a:rPr lang="ru-RU" sz="2400" dirty="0" smtClean="0"/>
              <a:t>Ученики могут побыть </a:t>
            </a:r>
            <a:r>
              <a:rPr lang="ru-RU" sz="2400" dirty="0"/>
              <a:t>в роли учителей, оценивая свои ответы и ответы других учеников. </a:t>
            </a:r>
          </a:p>
          <a:p>
            <a:pPr algn="just"/>
            <a:r>
              <a:rPr lang="ru-RU" sz="2400" dirty="0"/>
              <a:t>Дальше идут работы, к заданиям которых комментариев нет или почти нет, но есть ответы в конце тетради. </a:t>
            </a:r>
          </a:p>
        </p:txBody>
      </p:sp>
    </p:spTree>
    <p:extLst>
      <p:ext uri="{BB962C8B-B14F-4D97-AF65-F5344CB8AC3E}">
        <p14:creationId xmlns:p14="http://schemas.microsoft.com/office/powerpoint/2010/main" xmlns="" val="970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Читательская грамотность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0666329"/>
              </p:ext>
            </p:extLst>
          </p:nvPr>
        </p:nvGraphicFramePr>
        <p:xfrm>
          <a:off x="1096963" y="1846263"/>
          <a:ext cx="10058400" cy="456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Количествостран</a:t>
                      </a:r>
                      <a:r>
                        <a:rPr lang="ru-R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-участниц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Балл/место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Минимальный балл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462/27-29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442 /32-34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440/37-40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459/41-43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475/38-42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495/19-30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479/26-36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97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638" y="286604"/>
            <a:ext cx="9992042" cy="1321132"/>
          </a:xfrm>
        </p:spPr>
        <p:txBody>
          <a:bodyPr anchor="ctr" anchorCtr="0">
            <a:no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                                         Ресурсы </a:t>
            </a:r>
            <a:endParaRPr lang="ru-RU" sz="1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5329" y="5597331"/>
            <a:ext cx="10007496" cy="605910"/>
            <a:chOff x="1165329" y="5129504"/>
            <a:chExt cx="10007496" cy="605910"/>
          </a:xfrm>
        </p:grpSpPr>
        <p:sp>
          <p:nvSpPr>
            <p:cNvPr id="5" name="TextBox 4"/>
            <p:cNvSpPr txBox="1"/>
            <p:nvPr/>
          </p:nvSpPr>
          <p:spPr>
            <a:xfrm>
              <a:off x="3291840" y="5273749"/>
              <a:ext cx="7863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400" dirty="0">
                <a:latin typeface="Arial Narrow" panose="020B0606020202030204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165329" y="5129504"/>
              <a:ext cx="10007496" cy="21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596639" y="2739116"/>
            <a:ext cx="7576186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w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Читательская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грамотность</a:t>
            </a:r>
          </a:p>
          <a:p>
            <a:pPr marL="268288" indent="-2682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w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Математическая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грамотность</a:t>
            </a:r>
          </a:p>
          <a:p>
            <a:pPr marL="268288" indent="-2682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w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Естественнонаучная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грамотность</a:t>
            </a:r>
          </a:p>
          <a:p>
            <a:pPr marL="268288" indent="-2682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w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Финансовая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грамотность</a:t>
            </a:r>
          </a:p>
          <a:p>
            <a:pPr marL="268288" indent="-2682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w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Глобальные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компетенции</a:t>
            </a:r>
          </a:p>
          <a:p>
            <a:pPr marL="268288" indent="-268288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w"/>
              <a:tabLst>
                <a:tab pos="386958" algn="l"/>
                <a:tab pos="1428487" algn="l"/>
                <a:tab pos="2470017" algn="l"/>
                <a:tab pos="3511547" algn="l"/>
                <a:tab pos="4553076" algn="l"/>
                <a:tab pos="5594606" algn="l"/>
                <a:tab pos="6636136" algn="l"/>
                <a:tab pos="7677665" algn="l"/>
                <a:tab pos="8719195" algn="l"/>
                <a:tab pos="9760724" algn="l"/>
                <a:tab pos="10802254" algn="l"/>
                <a:tab pos="1184378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Креативное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мышление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http://www.centeroko.ru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latin typeface="Arial Narrow" panose="020B0606020202030204" pitchFamily="34" charset="0"/>
                <a:hlinkClick r:id="rId4"/>
              </a:rPr>
              <a:t>http://</a:t>
            </a:r>
            <a:r>
              <a:rPr lang="en-US" dirty="0" smtClean="0">
                <a:latin typeface="Arial Narrow" panose="020B0606020202030204" pitchFamily="34" charset="0"/>
                <a:hlinkClick r:id="rId4"/>
              </a:rPr>
              <a:t>skiv.instrao.ru/support/demonstratsionnye-materialya/index.php</a:t>
            </a:r>
            <a:endParaRPr lang="ru-RU" dirty="0" smtClean="0">
              <a:latin typeface="Arial Narrow" panose="020B0606020202030204" pitchFamily="34" charset="0"/>
              <a:hlinkClick r:id="rId4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33917" t="9647" r="23626" b="75171"/>
          <a:stretch/>
        </p:blipFill>
        <p:spPr bwMode="auto">
          <a:xfrm>
            <a:off x="1163638" y="-20298"/>
            <a:ext cx="3482340" cy="700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8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Демонстрационные материалы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Читательская грамотность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2" tooltip="Ссылка: /support/demonstratsionnye-materialya/ЧГ_2019_основные подходы.pdf"/>
              </a:rPr>
              <a:t>Основные подходы к оценке читательской грамотности учащихся основной школы</a:t>
            </a:r>
            <a:r>
              <a:rPr lang="ru-RU" dirty="0"/>
              <a:t>  </a:t>
            </a:r>
            <a:r>
              <a:rPr lang="ru-RU" i="1" dirty="0">
                <a:hlinkClick r:id="rId2"/>
              </a:rPr>
              <a:t>Скачать</a:t>
            </a:r>
            <a:endParaRPr lang="ru-RU" dirty="0"/>
          </a:p>
          <a:p>
            <a:r>
              <a:rPr lang="ru-RU" dirty="0">
                <a:hlinkClick r:id="rId3"/>
              </a:rPr>
              <a:t>Диагностическая работа для учащихся 5 классов</a:t>
            </a:r>
            <a:r>
              <a:rPr lang="ru-RU" dirty="0"/>
              <a:t>  </a:t>
            </a:r>
            <a:r>
              <a:rPr lang="ru-RU" i="1" dirty="0">
                <a:hlinkClick r:id="rId3"/>
              </a:rPr>
              <a:t>Скачать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>
                <a:hlinkClick r:id="rId4"/>
              </a:rPr>
              <a:t>Характеристики заданий и система оценивания (Демонстрационный вариант диагностической работы для учащихся 5 классов)</a:t>
            </a:r>
            <a:r>
              <a:rPr lang="ru-RU" dirty="0"/>
              <a:t>  </a:t>
            </a:r>
            <a:r>
              <a:rPr lang="ru-RU" i="1" dirty="0">
                <a:hlinkClick r:id="rId4"/>
              </a:rPr>
              <a:t>Скачать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>
                <a:hlinkClick r:id="rId5"/>
              </a:rPr>
              <a:t>Диагностическая работа для учащихся 7 классов</a:t>
            </a:r>
            <a:r>
              <a:rPr lang="ru-RU" dirty="0"/>
              <a:t>  </a:t>
            </a:r>
            <a:r>
              <a:rPr lang="ru-RU" i="1" dirty="0">
                <a:hlinkClick r:id="rId5"/>
              </a:rPr>
              <a:t>Скачать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>
                <a:hlinkClick r:id="rId6"/>
              </a:rPr>
              <a:t>Характеристики заданий и система оценивания (Демонстрационный вариант диагностической работы для учащихся 7 классов)</a:t>
            </a:r>
            <a:r>
              <a:rPr lang="ru-RU" dirty="0"/>
              <a:t>  </a:t>
            </a:r>
            <a:r>
              <a:rPr lang="ru-RU" i="1" dirty="0">
                <a:hlinkClick r:id="rId6"/>
              </a:rPr>
              <a:t>Скачать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61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Банк заданий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en-US" b="1" dirty="0">
                <a:hlinkClick r:id="rId2"/>
              </a:rPr>
              <a:t>http://skiv.instrao.ru/bank-zadaniy/chitatelskaya-gramotnost</a:t>
            </a:r>
            <a:r>
              <a:rPr lang="en-US" b="1" dirty="0" smtClean="0">
                <a:hlinkClick r:id="rId2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  <a:p>
            <a:r>
              <a:rPr lang="ru-RU" b="1" dirty="0" smtClean="0"/>
              <a:t>5  - 9 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3"/>
              </a:rPr>
              <a:t>список заданий</a:t>
            </a:r>
            <a:r>
              <a:rPr lang="ru-RU" dirty="0"/>
              <a:t>  </a:t>
            </a:r>
            <a:r>
              <a:rPr lang="ru-RU" i="1" dirty="0">
                <a:hlinkClick r:id="rId3"/>
              </a:rPr>
              <a:t>Скачать</a:t>
            </a:r>
            <a:endParaRPr lang="ru-RU" dirty="0"/>
          </a:p>
          <a:p>
            <a:r>
              <a:rPr lang="ru-RU" dirty="0">
                <a:hlinkClick r:id="rId4"/>
              </a:rPr>
              <a:t>задания</a:t>
            </a:r>
            <a:r>
              <a:rPr lang="ru-RU" dirty="0"/>
              <a:t>  </a:t>
            </a:r>
            <a:r>
              <a:rPr lang="ru-RU" i="1" dirty="0">
                <a:hlinkClick r:id="rId4"/>
              </a:rPr>
              <a:t>Скачать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>
                <a:hlinkClick r:id="rId5"/>
              </a:rPr>
              <a:t>характеристики заданий и система оценивания</a:t>
            </a:r>
            <a:r>
              <a:rPr lang="ru-RU" dirty="0"/>
              <a:t>  </a:t>
            </a:r>
            <a:r>
              <a:rPr lang="ru-RU" i="1" dirty="0">
                <a:hlinkClick r:id="rId5"/>
              </a:rPr>
              <a:t>Скачать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>
                <a:hlinkClick r:id="rId6"/>
              </a:rPr>
              <a:t>методические комментарии к заданиям</a:t>
            </a:r>
            <a:r>
              <a:rPr lang="ru-RU" dirty="0"/>
              <a:t>  </a:t>
            </a:r>
            <a:r>
              <a:rPr lang="ru-RU" i="1" dirty="0">
                <a:hlinkClick r:id="rId6"/>
              </a:rPr>
              <a:t>Скачать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9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>
                <a:hlinkClick r:id="rId2"/>
              </a:rPr>
              <a:t>shop.prosv.ru/chitatelskaya-gramotnost--smyslovoe-chtenie--trenazher--</a:t>
            </a:r>
            <a:r>
              <a:rPr lang="en-US" dirty="0" smtClean="0">
                <a:hlinkClick r:id="rId2"/>
              </a:rPr>
              <a:t>6-8-klassy16251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-1001" t="17104" r="40057" b="21779"/>
          <a:stretch/>
        </p:blipFill>
        <p:spPr bwMode="auto">
          <a:xfrm>
            <a:off x="1408176" y="2727706"/>
            <a:ext cx="7754112" cy="3141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29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 «Работа с информацией»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Яндекс.Учебник</a:t>
            </a:r>
            <a:r>
              <a:rPr lang="ru-RU" dirty="0"/>
              <a:t>   </a:t>
            </a:r>
            <a:r>
              <a:rPr lang="en-US" dirty="0">
                <a:solidFill>
                  <a:schemeClr val="accent5"/>
                </a:solidFill>
              </a:rPr>
              <a:t>https://education.yandex.ru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14604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D62A4C69-574C-E947-BE77-C4EBC7033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65</a:t>
            </a:fld>
            <a:endParaRPr lang="x-none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5" y="1557602"/>
            <a:ext cx="6094413" cy="480589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Система обучающих занятий для каждого класса, раскрывающая группу умений </a:t>
            </a:r>
            <a:br>
              <a:rPr lang="ru-RU" sz="2000" b="1" dirty="0"/>
            </a:br>
            <a:r>
              <a:rPr lang="ru-RU" sz="2000" b="1" dirty="0"/>
              <a:t>по работе с информацией в логике их освоения:</a:t>
            </a:r>
          </a:p>
          <a:p>
            <a:pPr marL="384175" indent="-384175"/>
            <a:r>
              <a:rPr lang="ru-RU" sz="2000" dirty="0"/>
              <a:t>умение ориентироваться в источнике информации</a:t>
            </a:r>
          </a:p>
          <a:p>
            <a:pPr marL="384175" indent="-384175"/>
            <a:r>
              <a:rPr lang="ru-RU" sz="2000" dirty="0"/>
              <a:t>умение определить характер требуемой информации и извлечь ее</a:t>
            </a:r>
          </a:p>
          <a:p>
            <a:pPr marL="384175" indent="-384175"/>
            <a:r>
              <a:rPr lang="ru-RU" sz="2000" dirty="0"/>
              <a:t>умение определить характер недостающей информации и способы ее восполнения</a:t>
            </a:r>
          </a:p>
          <a:p>
            <a:pPr marL="384175" indent="-384175"/>
            <a:r>
              <a:rPr lang="ru-RU" sz="2000" dirty="0"/>
              <a:t>обобщающие занятия по работе </a:t>
            </a:r>
            <a:br>
              <a:rPr lang="ru-RU" sz="2000" dirty="0"/>
            </a:br>
            <a:r>
              <a:rPr lang="ru-RU" sz="2000" dirty="0"/>
              <a:t>с информацией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="" xmlns:a16="http://schemas.microsoft.com/office/drawing/2014/main" id="{397F539F-1E45-D040-869F-69FAF24CCBBA}"/>
              </a:ext>
            </a:extLst>
          </p:cNvPr>
          <p:cNvSpPr txBox="1">
            <a:spLocks/>
          </p:cNvSpPr>
          <p:nvPr/>
        </p:nvSpPr>
        <p:spPr>
          <a:xfrm>
            <a:off x="8510216" y="1711896"/>
            <a:ext cx="3202756" cy="746818"/>
          </a:xfrm>
          <a:prstGeom prst="rect">
            <a:avLst/>
          </a:prstGeom>
        </p:spPr>
        <p:txBody>
          <a:bodyPr anchor="ctr"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/>
              <a:t>Задания разработаны </a:t>
            </a:r>
            <a:br>
              <a:rPr lang="ru-RU" sz="1500" dirty="0"/>
            </a:br>
            <a:r>
              <a:rPr lang="ru-RU" sz="1500" dirty="0"/>
              <a:t>совместно с ИСРО РАО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06572C1-ACBE-0D45-BEB4-1F99BE49B08E}"/>
              </a:ext>
            </a:extLst>
          </p:cNvPr>
          <p:cNvSpPr/>
          <p:nvPr/>
        </p:nvSpPr>
        <p:spPr>
          <a:xfrm>
            <a:off x="7345095" y="1556544"/>
            <a:ext cx="4376966" cy="1083139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C7F118-1D1D-EA4E-AB96-27D97F68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537" y="1737513"/>
            <a:ext cx="685800" cy="703848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FA11E372-2048-6C4A-9D4C-1DE7881D4D83}"/>
              </a:ext>
            </a:extLst>
          </p:cNvPr>
          <p:cNvSpPr txBox="1">
            <a:spLocks/>
          </p:cNvSpPr>
          <p:nvPr/>
        </p:nvSpPr>
        <p:spPr>
          <a:xfrm>
            <a:off x="8510216" y="3143668"/>
            <a:ext cx="3202756" cy="56025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9" indent="-16669"/>
            <a:r>
              <a:rPr lang="ru-RU" sz="1500" dirty="0"/>
              <a:t>Есть возможность выдавать задания в комфортном классу темпе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B26B464D-D1D2-8B4D-A789-AE97652D3CC4}"/>
              </a:ext>
            </a:extLst>
          </p:cNvPr>
          <p:cNvSpPr txBox="1">
            <a:spLocks/>
          </p:cNvSpPr>
          <p:nvPr/>
        </p:nvSpPr>
        <p:spPr>
          <a:xfrm>
            <a:off x="8510216" y="4348753"/>
            <a:ext cx="3202756" cy="781923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9" indent="-16669"/>
            <a:r>
              <a:rPr lang="ru-RU" sz="1500" dirty="0"/>
              <a:t>Методическое сопровождение </a:t>
            </a:r>
            <a:br>
              <a:rPr lang="ru-RU" sz="1500" dirty="0"/>
            </a:br>
            <a:r>
              <a:rPr lang="ru-RU" sz="1500" dirty="0"/>
              <a:t>и рекомендации учителю </a:t>
            </a:r>
            <a:br>
              <a:rPr lang="ru-RU" sz="1500" dirty="0"/>
            </a:br>
            <a:r>
              <a:rPr lang="ru-RU" sz="1500" dirty="0"/>
              <a:t>по работе с заданиями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F9C9205B-C76B-E847-BF1A-31A507B774CF}"/>
              </a:ext>
            </a:extLst>
          </p:cNvPr>
          <p:cNvSpPr/>
          <p:nvPr/>
        </p:nvSpPr>
        <p:spPr>
          <a:xfrm>
            <a:off x="7345095" y="4198144"/>
            <a:ext cx="4376966" cy="1083139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70D8603-4447-7649-9E9B-405627572DB5}"/>
              </a:ext>
            </a:extLst>
          </p:cNvPr>
          <p:cNvSpPr/>
          <p:nvPr/>
        </p:nvSpPr>
        <p:spPr>
          <a:xfrm>
            <a:off x="7345095" y="2877344"/>
            <a:ext cx="4376966" cy="1083139"/>
          </a:xfrm>
          <a:prstGeom prst="roundRect">
            <a:avLst>
              <a:gd name="adj" fmla="val 3287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D0D47A1-757D-BC45-B610-04BA21F8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912" y="3120561"/>
            <a:ext cx="585050" cy="585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D9E3A68-7C63-5249-A093-79861C0A2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57" y="4447188"/>
            <a:ext cx="822960" cy="5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594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D62A4C69-574C-E947-BE77-C4EBC7033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66</a:t>
            </a:fld>
            <a:endParaRPr lang="x-none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5" y="1557602"/>
            <a:ext cx="4005475" cy="48058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 задании нужно соотнести визуальный образ и текст. Причем в тексте животное </a:t>
            </a:r>
            <a:br>
              <a:rPr lang="ru-RU" sz="2000" dirty="0"/>
            </a:br>
            <a:r>
              <a:rPr lang="ru-RU" sz="2000" dirty="0"/>
              <a:t>не названо явно. Нужно определить, кто это, </a:t>
            </a:r>
            <a:br>
              <a:rPr lang="ru-RU" sz="2000" dirty="0"/>
            </a:br>
            <a:r>
              <a:rPr lang="ru-RU" sz="2000" dirty="0"/>
              <a:t>по описанию, а выбрав соответствующую иллюстрацию, ребенок узнает, о ком же говорится в отрывке.</a:t>
            </a:r>
            <a:endParaRPr lang="en-US" sz="2000" dirty="0"/>
          </a:p>
        </p:txBody>
      </p:sp>
      <p:pic>
        <p:nvPicPr>
          <p:cNvPr id="9" name="Рисунок 5">
            <a:extLst>
              <a:ext uri="{FF2B5EF4-FFF2-40B4-BE49-F238E27FC236}">
                <a16:creationId xmlns="" xmlns:a16="http://schemas.microsoft.com/office/drawing/2014/main" id="{4D2EBBDB-DEAF-F143-9F28-46B0C6C5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198" y="1665177"/>
            <a:ext cx="5276467" cy="40009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476BCEF6-E7F7-254B-92D9-0859CAB29F67}"/>
              </a:ext>
            </a:extLst>
          </p:cNvPr>
          <p:cNvSpPr/>
          <p:nvPr/>
        </p:nvSpPr>
        <p:spPr>
          <a:xfrm>
            <a:off x="6293621" y="1557601"/>
            <a:ext cx="5409819" cy="4372552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39600686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67</a:t>
            </a:fld>
            <a:endParaRPr lang="x-none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5" y="1557602"/>
            <a:ext cx="4005475" cy="48058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 задании нужно соотнести контекст и внутреннюю форму слова. На основе сходства значения и описания нужно </a:t>
            </a:r>
            <a:br>
              <a:rPr lang="ru-RU" sz="2000" dirty="0"/>
            </a:br>
            <a:r>
              <a:rPr lang="ru-RU" sz="2000" dirty="0"/>
              <a:t>сделать выбор.</a:t>
            </a:r>
            <a:endParaRPr lang="en-US" sz="2000" dirty="0"/>
          </a:p>
        </p:txBody>
      </p:sp>
      <p:pic>
        <p:nvPicPr>
          <p:cNvPr id="12" name="Рисунок 2">
            <a:extLst>
              <a:ext uri="{FF2B5EF4-FFF2-40B4-BE49-F238E27FC236}">
                <a16:creationId xmlns="" xmlns:a16="http://schemas.microsoft.com/office/drawing/2014/main" id="{E80D56F2-3EEA-3D42-B26D-017DB138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114" y="1779453"/>
            <a:ext cx="4959069" cy="401526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4447E5D-509A-9A40-B09F-C58452D247F0}"/>
              </a:ext>
            </a:extLst>
          </p:cNvPr>
          <p:cNvSpPr/>
          <p:nvPr/>
        </p:nvSpPr>
        <p:spPr>
          <a:xfrm>
            <a:off x="6408400" y="1557601"/>
            <a:ext cx="5295039" cy="4515797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itle 5">
            <a:extLst>
              <a:ext uri="{FF2B5EF4-FFF2-40B4-BE49-F238E27FC236}">
                <a16:creationId xmlns="" xmlns:a16="http://schemas.microsoft.com/office/drawing/2014/main" id="{C46248F5-50C3-0E48-BA24-293751E14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2" y="0"/>
            <a:ext cx="11242461" cy="1145272"/>
          </a:xfrm>
        </p:spPr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2936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68</a:t>
            </a:fld>
            <a:endParaRPr lang="x-none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4B62266-79A4-994A-9766-644258E8362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5" y="1557602"/>
            <a:ext cx="4005475" cy="48058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Задание, в котором </a:t>
            </a:r>
            <a:br>
              <a:rPr lang="ru-RU" sz="2000" dirty="0"/>
            </a:br>
            <a:r>
              <a:rPr lang="ru-RU" sz="2000" dirty="0"/>
              <a:t>нужно восстановить (сконструировать) значение слова, опираясь на разные источники информации, каждый </a:t>
            </a:r>
            <a:br>
              <a:rPr lang="ru-RU" sz="2000" dirty="0"/>
            </a:br>
            <a:r>
              <a:rPr lang="ru-RU" sz="2000" dirty="0"/>
              <a:t>из которых не дает полной картины.</a:t>
            </a:r>
            <a:endParaRPr lang="en-US" sz="2000" dirty="0"/>
          </a:p>
        </p:txBody>
      </p:sp>
      <p:pic>
        <p:nvPicPr>
          <p:cNvPr id="9" name="Рисунок 5">
            <a:extLst>
              <a:ext uri="{FF2B5EF4-FFF2-40B4-BE49-F238E27FC236}">
                <a16:creationId xmlns="" xmlns:a16="http://schemas.microsoft.com/office/drawing/2014/main" id="{36092760-D707-8540-BA69-C437ADB92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62" y="1714292"/>
            <a:ext cx="5841932" cy="480589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4D80152-D161-BC4E-A611-FAEC7C3B4BF6}"/>
              </a:ext>
            </a:extLst>
          </p:cNvPr>
          <p:cNvSpPr/>
          <p:nvPr/>
        </p:nvSpPr>
        <p:spPr>
          <a:xfrm>
            <a:off x="5861507" y="1557601"/>
            <a:ext cx="5841932" cy="5039207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947F3D2C-8FA2-9940-A260-095348E23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2" y="0"/>
            <a:ext cx="11242461" cy="1145272"/>
          </a:xfrm>
        </p:spPr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4259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B82C9B-7A62-3049-8307-8B42A0F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69</a:t>
            </a:fld>
            <a:endParaRPr lang="x-none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B5C4C017-F30D-FF4A-9839-DDFCB511A256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795" y="1557602"/>
            <a:ext cx="3957436" cy="48058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Работа с пространственными представлениями и переводом текстовой информации </a:t>
            </a:r>
            <a:br>
              <a:rPr lang="ru-RU" sz="2000" dirty="0"/>
            </a:br>
            <a:r>
              <a:rPr lang="ru-RU" sz="2000" dirty="0"/>
              <a:t>в разные формы представления в зависимости от поставленной задачи. </a:t>
            </a:r>
            <a:br>
              <a:rPr lang="ru-RU" sz="2000" dirty="0"/>
            </a:br>
            <a:r>
              <a:rPr lang="ru-RU" sz="2000" dirty="0"/>
              <a:t>Для выполнения этого задания нужно проделать цепочку мыслительных шагов, понять, как положение относительно объекта влияет на его описание.</a:t>
            </a:r>
            <a:endParaRPr lang="en-US" sz="2000" dirty="0"/>
          </a:p>
        </p:txBody>
      </p:sp>
      <p:pic>
        <p:nvPicPr>
          <p:cNvPr id="12" name="Рисунок 2">
            <a:extLst>
              <a:ext uri="{FF2B5EF4-FFF2-40B4-BE49-F238E27FC236}">
                <a16:creationId xmlns="" xmlns:a16="http://schemas.microsoft.com/office/drawing/2014/main" id="{1E5FA7B4-C21C-1840-9605-A55AAD59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687" y="1724974"/>
            <a:ext cx="4448582" cy="4685921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2EE264A-4E64-034F-A382-E8BE061B29B7}"/>
              </a:ext>
            </a:extLst>
          </p:cNvPr>
          <p:cNvSpPr/>
          <p:nvPr/>
        </p:nvSpPr>
        <p:spPr>
          <a:xfrm>
            <a:off x="6878049" y="1557601"/>
            <a:ext cx="4825390" cy="5039207"/>
          </a:xfrm>
          <a:prstGeom prst="roundRect">
            <a:avLst>
              <a:gd name="adj" fmla="val 1146"/>
            </a:avLst>
          </a:prstGeom>
          <a:noFill/>
          <a:ln w="28575">
            <a:solidFill>
              <a:srgbClr val="DE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itle 5">
            <a:extLst>
              <a:ext uri="{FF2B5EF4-FFF2-40B4-BE49-F238E27FC236}">
                <a16:creationId xmlns="" xmlns:a16="http://schemas.microsoft.com/office/drawing/2014/main" id="{74FE2FD0-D0EE-C941-A73B-38F44BD1D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12" y="0"/>
            <a:ext cx="11242461" cy="1145272"/>
          </a:xfrm>
        </p:spPr>
        <p:txBody>
          <a:bodyPr/>
          <a:lstStyle/>
          <a:p>
            <a:r>
              <a:rPr lang="ru-RU" dirty="0"/>
              <a:t>Система обучающих заданий в </a:t>
            </a:r>
            <a:r>
              <a:rPr lang="ru-RU" dirty="0" err="1"/>
              <a:t>Яндекс.Учебнике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работе с информацией для учеников 1–4 классов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93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Читательская грамотность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i="1" dirty="0"/>
              <a:t>Средний результат российских 15-летних учащихся по читательской грамотности в 2018 году составил 479 баллов, что статистически ниже среднего результата для учащихся стран ОЭСР (487 балла).</a:t>
            </a:r>
            <a:endParaRPr lang="ru-RU" sz="3600" dirty="0"/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17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презентации использованы материалы из следующих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2300" dirty="0"/>
              <a:t>Краткие результаты исследования </a:t>
            </a:r>
            <a:r>
              <a:rPr lang="en-US" sz="2300" dirty="0"/>
              <a:t>PISA</a:t>
            </a:r>
            <a:r>
              <a:rPr lang="ru-RU" sz="2300" dirty="0"/>
              <a:t>-2018 [Электронный ресурс] </a:t>
            </a:r>
            <a:r>
              <a:rPr lang="en-US" sz="2300" dirty="0"/>
              <a:t>URL</a:t>
            </a:r>
            <a:r>
              <a:rPr lang="ru-RU" sz="2300" dirty="0"/>
              <a:t>: </a:t>
            </a:r>
            <a:r>
              <a:rPr lang="ru-RU" sz="2300" u="sng" dirty="0">
                <a:hlinkClick r:id="rId2"/>
              </a:rPr>
              <a:t>http://www.centeroko.ru/public.html</a:t>
            </a:r>
            <a:r>
              <a:rPr lang="ru-RU" sz="2300" dirty="0"/>
              <a:t> (дата обращения: 14.07.2020)</a:t>
            </a:r>
          </a:p>
          <a:p>
            <a:r>
              <a:rPr lang="ru-RU" sz="2300" dirty="0"/>
              <a:t> </a:t>
            </a:r>
            <a:r>
              <a:rPr lang="ru-RU" sz="2300" dirty="0" smtClean="0"/>
              <a:t>2</a:t>
            </a:r>
            <a:r>
              <a:rPr lang="ru-RU" sz="2300" dirty="0"/>
              <a:t>. Кузнецова М. И. </a:t>
            </a:r>
            <a:r>
              <a:rPr lang="ru-RU" sz="2300" dirty="0">
                <a:hlinkClick r:id="rId3"/>
              </a:rPr>
              <a:t>Сильные</a:t>
            </a:r>
            <a:r>
              <a:rPr lang="ru-RU" sz="2300" dirty="0"/>
              <a:t> и слабые стороны читательской деятельности выпускников российской начальной школы по результатам PIRLS-2006/ М. И. Кузнецова // Вопросы образования. – 2009. № 1. С. 107-136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3. Материалы мониторинга функциональной грамотности </a:t>
            </a:r>
            <a:r>
              <a:rPr lang="ru-RU" sz="2300" dirty="0"/>
              <a:t>[Электронный ресурс] </a:t>
            </a:r>
            <a:r>
              <a:rPr lang="en-US" sz="2300" dirty="0"/>
              <a:t>URL</a:t>
            </a:r>
            <a:r>
              <a:rPr lang="ru-RU" sz="2300" dirty="0"/>
              <a:t>: </a:t>
            </a:r>
            <a:r>
              <a:rPr lang="ru-RU" sz="2300" dirty="0" smtClean="0"/>
              <a:t> </a:t>
            </a:r>
            <a:r>
              <a:rPr lang="en-US" sz="2300" dirty="0">
                <a:latin typeface="Arial Narrow" panose="020B0606020202030204" pitchFamily="34" charset="0"/>
                <a:hlinkClick r:id="rId4"/>
              </a:rPr>
              <a:t>http://</a:t>
            </a:r>
            <a:r>
              <a:rPr lang="en-US" sz="2300" dirty="0" smtClean="0">
                <a:latin typeface="Arial Narrow" panose="020B0606020202030204" pitchFamily="34" charset="0"/>
                <a:hlinkClick r:id="rId4"/>
              </a:rPr>
              <a:t>skiv.instrao.ru/support/demonstratsionnye-materialya/index.php</a:t>
            </a:r>
            <a:endParaRPr lang="ru-RU" sz="2300" dirty="0"/>
          </a:p>
          <a:p>
            <a:r>
              <a:rPr lang="ru-RU" sz="2300" dirty="0"/>
              <a:t>4</a:t>
            </a:r>
            <a:r>
              <a:rPr lang="ru-RU" sz="2300" dirty="0" smtClean="0"/>
              <a:t>. </a:t>
            </a:r>
            <a:r>
              <a:rPr lang="ru-RU" sz="2300" dirty="0"/>
              <a:t>Основные результаты российских учащихся в международном исследовании читательской, математической и естественнонаучной грамотности PISA‒2018 и их интерпретация / Адамович К. А., </a:t>
            </a:r>
            <a:r>
              <a:rPr lang="ru-RU" sz="2300" dirty="0" err="1"/>
              <a:t>Капуза</a:t>
            </a:r>
            <a:r>
              <a:rPr lang="ru-RU" sz="2300" dirty="0"/>
              <a:t> А. В., Захаров А. Б., Фрумин И. Д.; Национальный исследовательский университет «Высшая школа экономики», Институт образования. — М.: НИУ ВШЭ, 2019. — 28 с. — 200 экз. — (Факты образования № 2(25)).  </a:t>
            </a:r>
            <a:endParaRPr lang="ru-RU" sz="2300" dirty="0" smtClean="0"/>
          </a:p>
          <a:p>
            <a:r>
              <a:rPr lang="ru-RU" sz="2300" dirty="0"/>
              <a:t>5</a:t>
            </a:r>
            <a:r>
              <a:rPr lang="ru-RU" sz="2300" dirty="0" smtClean="0"/>
              <a:t>. Российская </a:t>
            </a:r>
            <a:r>
              <a:rPr lang="ru-RU" sz="2300" dirty="0"/>
              <a:t>школа: от </a:t>
            </a:r>
            <a:r>
              <a:rPr lang="en-US" sz="2300" dirty="0"/>
              <a:t>PISA</a:t>
            </a:r>
            <a:r>
              <a:rPr lang="ru-RU" sz="2300" dirty="0"/>
              <a:t>-2000 к </a:t>
            </a:r>
            <a:r>
              <a:rPr lang="en-US" sz="2300" dirty="0"/>
              <a:t>PISA</a:t>
            </a:r>
            <a:r>
              <a:rPr lang="ru-RU" sz="2300" dirty="0"/>
              <a:t>-2003/А.Л. </a:t>
            </a:r>
            <a:r>
              <a:rPr lang="ru-RU" sz="2300" dirty="0" err="1"/>
              <a:t>Венгер</a:t>
            </a:r>
            <a:r>
              <a:rPr lang="ru-RU" sz="2300" dirty="0"/>
              <a:t>, Г.Р. </a:t>
            </a:r>
            <a:r>
              <a:rPr lang="ru-RU" sz="2300" dirty="0" err="1"/>
              <a:t>Калимуллина</a:t>
            </a:r>
            <a:r>
              <a:rPr lang="ru-RU" sz="2300" dirty="0"/>
              <a:t>, А.Г. </a:t>
            </a:r>
            <a:r>
              <a:rPr lang="ru-RU" sz="2300" dirty="0" err="1"/>
              <a:t>Каспаржак</a:t>
            </a:r>
            <a:r>
              <a:rPr lang="ru-RU" sz="2300" dirty="0"/>
              <a:t> и др.– М. : Логос, 2006</a:t>
            </a:r>
            <a:endParaRPr lang="ru-RU" sz="2300" dirty="0" smtClean="0"/>
          </a:p>
          <a:p>
            <a:r>
              <a:rPr lang="ru-RU" sz="2300" dirty="0"/>
              <a:t>6</a:t>
            </a:r>
            <a:r>
              <a:rPr lang="ru-RU" sz="2300" dirty="0" smtClean="0"/>
              <a:t>. </a:t>
            </a:r>
            <a:r>
              <a:rPr lang="ru-RU" sz="2300" dirty="0" err="1" smtClean="0"/>
              <a:t>Цукерман</a:t>
            </a:r>
            <a:r>
              <a:rPr lang="ru-RU" sz="2300" dirty="0" smtClean="0"/>
              <a:t> </a:t>
            </a:r>
            <a:r>
              <a:rPr lang="ru-RU" sz="2300" dirty="0"/>
              <a:t>Г.А. Оценка читательской грамотности. Материалы к обсуждению [Электронный ресурс] </a:t>
            </a:r>
            <a:r>
              <a:rPr lang="en-US" sz="2300" dirty="0"/>
              <a:t>URL</a:t>
            </a:r>
            <a:r>
              <a:rPr lang="ru-RU" sz="2300" dirty="0"/>
              <a:t>: </a:t>
            </a:r>
            <a:r>
              <a:rPr lang="ru-RU" sz="2300" u="sng" dirty="0">
                <a:hlinkClick r:id="rId2"/>
              </a:rPr>
              <a:t>http://www.centeroko.ru/public.html</a:t>
            </a:r>
            <a:r>
              <a:rPr lang="ru-RU" sz="2300" dirty="0"/>
              <a:t> (дата обращения: 14.07.2020</a:t>
            </a:r>
            <a:r>
              <a:rPr lang="ru-RU" sz="2300" dirty="0" smtClean="0"/>
              <a:t>)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17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Читательская грамотность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i="1" dirty="0"/>
              <a:t>Тест PISA обнаружил низкий уровень готовности 15–16‑летних выпускников основной школы к использованию текстов для решения широкого круга бытовых, социальных и образовательных задач. </a:t>
            </a:r>
            <a:endParaRPr lang="ru-RU" sz="3600" dirty="0"/>
          </a:p>
          <a:p>
            <a:r>
              <a:rPr lang="ru-RU" sz="3600" i="1" dirty="0"/>
              <a:t>22% 15-летних учащихся России, по данным </a:t>
            </a:r>
            <a:r>
              <a:rPr lang="en-US" sz="3600" i="1" dirty="0"/>
              <a:t>PISA</a:t>
            </a:r>
            <a:r>
              <a:rPr lang="ru-RU" sz="3600" i="1" dirty="0"/>
              <a:t>-2018, не достигают порогового уровня читательской грамотности: они не в состоянии ориентироваться с помощью текстов даже в привычных бытовых ситуациях.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098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557048" y="409904"/>
          <a:ext cx="11288111" cy="62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910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3199</Words>
  <Application>Microsoft Office PowerPoint</Application>
  <PresentationFormat>Произвольный</PresentationFormat>
  <Paragraphs>413</Paragraphs>
  <Slides>70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Ретро</vt:lpstr>
      <vt:lpstr>       Читательская грамотность (формирование и оценка)  </vt:lpstr>
      <vt:lpstr>Что такое ЧИТАТЕЛЬСКАЯ ГРАМОТНОСТЬ</vt:lpstr>
      <vt:lpstr>ЦЕЛИ ЧТЕНИЯ</vt:lpstr>
      <vt:lpstr>ЧТО ПРОВЕРЯЕМ</vt:lpstr>
      <vt:lpstr>Динамика результатов PISA по читательской грамотности</vt:lpstr>
      <vt:lpstr>Читательская грамотность</vt:lpstr>
      <vt:lpstr>Читательская грамотность</vt:lpstr>
      <vt:lpstr>Читательская грамотность</vt:lpstr>
      <vt:lpstr>Слайд 9</vt:lpstr>
      <vt:lpstr>Группа читательских умений  «Находить и извлекать информацию» </vt:lpstr>
      <vt:lpstr>Умение найти и извлечь информацию из текста</vt:lpstr>
      <vt:lpstr>Находить и извлекать одну единицу информации (задание 1)</vt:lpstr>
      <vt:lpstr>Ответы учеников</vt:lpstr>
      <vt:lpstr>Находить и извлекать одну единицу информации (задание 2)</vt:lpstr>
      <vt:lpstr>Фрагмент текста</vt:lpstr>
      <vt:lpstr>Находить неявную информацию</vt:lpstr>
      <vt:lpstr>Ответы учеников</vt:lpstr>
      <vt:lpstr>Ориентация в тексте</vt:lpstr>
      <vt:lpstr>ТРУДНОСТИ УЧЕНИКОВ</vt:lpstr>
      <vt:lpstr>Ответы учеников</vt:lpstr>
      <vt:lpstr>ТРУДНОСТИ УЧЕНИКОВ</vt:lpstr>
      <vt:lpstr>ТРУДНОСТИ УЧЕНИКОВ</vt:lpstr>
      <vt:lpstr>ТРУДНОСТИ УЧЕНИКОВ</vt:lpstr>
      <vt:lpstr>Группа читательских умений  «Интегрировать и интерпретировать информацию» </vt:lpstr>
      <vt:lpstr>Группа читательских умений  «Интегрировать и интерпретировать информацию» (продолжение)</vt:lpstr>
      <vt:lpstr>Умение: интегрировать и интерпретировать сообщения текста</vt:lpstr>
      <vt:lpstr>ПРИМЕР (ФРАГМЕНТ ТЕКСТА)</vt:lpstr>
      <vt:lpstr>ПРИМЕР (ЗАДАНИЕ)</vt:lpstr>
      <vt:lpstr>ПРИМЕР (ФРАГМЕНТ ТЕКСТА)</vt:lpstr>
      <vt:lpstr>  Группа читательских умений  «Осмыслить и оценить содержание и форму текста» </vt:lpstr>
      <vt:lpstr>Умение: размышлять о тексте, оценивать его содержание и форму</vt:lpstr>
      <vt:lpstr>О динамике освоения умений</vt:lpstr>
      <vt:lpstr>ПРИМЕР (ФРАГМЕНТ ТЕКСТА)</vt:lpstr>
      <vt:lpstr>Задание</vt:lpstr>
      <vt:lpstr>Новые умения</vt:lpstr>
      <vt:lpstr>Задача «Бездрожжевой хлеб»</vt:lpstr>
      <vt:lpstr>Пример задания</vt:lpstr>
      <vt:lpstr>Слайд 38</vt:lpstr>
      <vt:lpstr>Группа читательских умений  «Использовать информацию из текста для различных целей» </vt:lpstr>
      <vt:lpstr>Задание</vt:lpstr>
      <vt:lpstr>Какие тексты самые трудные?</vt:lpstr>
      <vt:lpstr>Слайд 42</vt:lpstr>
      <vt:lpstr>«Какие источники считаются объективными?» </vt:lpstr>
      <vt:lpstr>Слайд 44</vt:lpstr>
      <vt:lpstr>Слайд 45</vt:lpstr>
      <vt:lpstr>Требования к текстам</vt:lpstr>
      <vt:lpstr>Диагностические работы по читательской грамотности</vt:lpstr>
      <vt:lpstr>Слайд 48</vt:lpstr>
      <vt:lpstr>Мониторинг  читательской грамотности в школе</vt:lpstr>
      <vt:lpstr>Вопросы для всех учителей</vt:lpstr>
      <vt:lpstr>За какие читательские умения «отвечает» предмет?</vt:lpstr>
      <vt:lpstr>      Различать оценку и формирование читательской грамотности (поисковые задачи)</vt:lpstr>
      <vt:lpstr>Различать оценку и формирование читательской грамотности</vt:lpstr>
      <vt:lpstr>      Умение ориентироваться в тексте</vt:lpstr>
      <vt:lpstr>Слайд 55</vt:lpstr>
      <vt:lpstr>С чем работать?</vt:lpstr>
      <vt:lpstr>Слайд 57</vt:lpstr>
      <vt:lpstr>Как устроены сборники эталонных заданий?</vt:lpstr>
      <vt:lpstr>Как устроены сборники эталонных заданий?</vt:lpstr>
      <vt:lpstr>                                          Ресурсы </vt:lpstr>
      <vt:lpstr>Демонстрационные материалы</vt:lpstr>
      <vt:lpstr>Банк заданий</vt:lpstr>
      <vt:lpstr>Издания</vt:lpstr>
      <vt:lpstr>Курс «Работа с информацией»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Система обучающих заданий в Яндекс.Учебнике по работе с информацией для учеников 1–4 классов</vt:lpstr>
      <vt:lpstr>В презентации использованы материалы из следующих источников:</vt:lpstr>
    </vt:vector>
  </TitlesOfParts>
  <Company>ЦОКО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Рябинина Любовь Анатольевна</dc:creator>
  <cp:lastModifiedBy>User</cp:lastModifiedBy>
  <cp:revision>283</cp:revision>
  <cp:lastPrinted>2020-01-15T04:37:07Z</cp:lastPrinted>
  <dcterms:created xsi:type="dcterms:W3CDTF">2019-06-05T12:05:36Z</dcterms:created>
  <dcterms:modified xsi:type="dcterms:W3CDTF">2020-12-21T03:04:55Z</dcterms:modified>
</cp:coreProperties>
</file>