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2.xml" ContentType="application/xml"/>
  <Override PartName="/customXml/itemProps2.xml" ContentType="application/vnd.openxmlformats-officedocument.customXmlProperties+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3.xml" ContentType="application/xml"/>
  <Override PartName="/ppt/presentation.xml" ContentType="application/vnd.openxmlformats-officedocument.presentationml.presentation.main+xml"/>
  <Override PartName="/ppt/notesSlides/notesSlide27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_rels/notesSlide30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54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15.xml" ContentType="application/vnd.openxmlformats-officedocument.presentationml.slide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54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55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56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4.xml.rels" ContentType="application/vnd.openxmlformats-package.relationships+xml"/>
  <Override PartName="/ppt/slides/_rels/slide37.xml.rels" ContentType="application/vnd.openxmlformats-package.relationships+xml"/>
  <Override PartName="/ppt/slides/_rels/slide15.xml.rels" ContentType="application/vnd.openxmlformats-package.relationships+xml"/>
  <Override PartName="/ppt/slides/_rels/slide38.xml.rels" ContentType="application/vnd.openxmlformats-package.relationships+xml"/>
  <Override PartName="/ppt/slides/_rels/slide16.xml.rels" ContentType="application/vnd.openxmlformats-package.relationships+xml"/>
  <Override PartName="/ppt/slides/_rels/slide39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42.xml.rels" ContentType="application/vnd.openxmlformats-package.relationships+xml"/>
  <Override PartName="/ppt/slides/_rels/slide20.xml.rels" ContentType="application/vnd.openxmlformats-package.relationships+xml"/>
  <Override PartName="/ppt/slides/_rels/slide43.xml.rels" ContentType="application/vnd.openxmlformats-package.relationships+xml"/>
  <Override PartName="/ppt/slides/_rels/slide21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45.xml.rels" ContentType="application/vnd.openxmlformats-package.relationships+xml"/>
  <Override PartName="/ppt/slides/_rels/slide23.xml.rels" ContentType="application/vnd.openxmlformats-package.relationships+xml"/>
  <Override PartName="/ppt/slides/_rels/slide46.xml.rels" ContentType="application/vnd.openxmlformats-package.relationships+xml"/>
  <Override PartName="/ppt/slides/_rels/slide24.xml.rels" ContentType="application/vnd.openxmlformats-package.relationships+xml"/>
  <Override PartName="/ppt/slides/_rels/slide47.xml.rels" ContentType="application/vnd.openxmlformats-package.relationships+xml"/>
  <Override PartName="/ppt/slides/_rels/slide25.xml.rels" ContentType="application/vnd.openxmlformats-package.relationships+xml"/>
  <Override PartName="/ppt/slides/_rels/slide48.xml.rels" ContentType="application/vnd.openxmlformats-package.relationships+xml"/>
  <Override PartName="/ppt/slides/_rels/slide26.xml.rels" ContentType="application/vnd.openxmlformats-package.relationships+xml"/>
  <Override PartName="/ppt/slides/_rels/slide4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52.xml.rels" ContentType="application/vnd.openxmlformats-package.relationships+xml"/>
  <Override PartName="/ppt/slides/_rels/slide30.xml.rels" ContentType="application/vnd.openxmlformats-package.relationships+xml"/>
  <Override PartName="/ppt/slides/_rels/slide53.xml.rels" ContentType="application/vnd.openxmlformats-package.relationships+xml"/>
  <Override PartName="/ppt/slides/_rels/slide31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50.xml.rels" ContentType="application/vnd.openxmlformats-package.relationships+xml"/>
  <Override PartName="/ppt/slides/_rels/slide51.xml.rels" ContentType="application/vnd.openxmlformats-package.relationships+xml"/>
  <Override PartName="/ppt/slides/slide21.xml" ContentType="application/vnd.openxmlformats-officedocument.presentationml.slide+xml"/>
  <Override PartName="/ppt/slides/slide43.xml" ContentType="application/vnd.openxmlformats-officedocument.presentationml.slide+xml"/>
  <Override PartName="/ppt/slides/slide22.xml" ContentType="application/vnd.openxmlformats-officedocument.presentationml.slide+xml"/>
  <Override PartName="/ppt/slides/slide44.xml" ContentType="application/vnd.openxmlformats-officedocument.presentationml.slide+xml"/>
  <Override PartName="/ppt/slides/slide23.xml" ContentType="application/vnd.openxmlformats-officedocument.presentationml.slide+xml"/>
  <Override PartName="/ppt/slides/slide45.xml" ContentType="application/vnd.openxmlformats-officedocument.presentationml.slide+xml"/>
  <Override PartName="/ppt/slides/slide24.xml" ContentType="application/vnd.openxmlformats-officedocument.presentationml.slide+xml"/>
  <Override PartName="/ppt/slides/slide46.xml" ContentType="application/vnd.openxmlformats-officedocument.presentationml.slide+xml"/>
  <Override PartName="/ppt/slides/slide25.xml" ContentType="application/vnd.openxmlformats-officedocument.presentationml.slide+xml"/>
  <Override PartName="/ppt/slides/slide47.xml" ContentType="application/vnd.openxmlformats-officedocument.presentationml.slide+xml"/>
  <Override PartName="/ppt/slides/slide26.xml" ContentType="application/vnd.openxmlformats-officedocument.presentationml.slide+xml"/>
  <Override PartName="/ppt/slides/slide48.xml" ContentType="application/vnd.openxmlformats-officedocument.presentationml.slide+xml"/>
  <Override PartName="/ppt/slides/slide27.xml" ContentType="application/vnd.openxmlformats-officedocument.presentationml.slide+xml"/>
  <Override PartName="/ppt/slides/slide4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52.xml" ContentType="application/vnd.openxmlformats-officedocument.presentationml.slide+xml"/>
  <Override PartName="/ppt/slides/slide31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media/image1.jpeg" ContentType="image/jpeg"/>
  <Override PartName="/ppt/media/image35.png" ContentType="image/png"/>
  <Override PartName="/ppt/media/image8.png" ContentType="image/png"/>
  <Override PartName="/ppt/media/image2.png" ContentType="image/png"/>
  <Override PartName="/ppt/media/image3.png" ContentType="image/png"/>
  <Override PartName="/ppt/media/image32.jpeg" ContentType="image/jpeg"/>
  <Override PartName="/ppt/media/image10.jpeg" ContentType="image/jpeg"/>
  <Override PartName="/ppt/media/image5.jpeg" ContentType="image/jpeg"/>
  <Override PartName="/ppt/media/image4.png" ContentType="image/png"/>
  <Override PartName="/ppt/media/image6.png" ContentType="image/png"/>
  <Override PartName="/ppt/media/image27.jpeg" ContentType="image/jpeg"/>
  <Override PartName="/ppt/media/image33.png" ContentType="image/png"/>
  <Override PartName="/ppt/media/image7.png" ContentType="image/png"/>
  <Override PartName="/ppt/media/image9.jpeg" ContentType="image/jpeg"/>
  <Override PartName="/ppt/media/image11.jpeg" ContentType="image/jpeg"/>
  <Override PartName="/ppt/media/image16.png" ContentType="image/png"/>
  <Override PartName="/ppt/media/image38.png" ContentType="image/png"/>
  <Override PartName="/ppt/media/image12.jpeg" ContentType="image/jpeg"/>
  <Override PartName="/ppt/media/image26.png" ContentType="image/png"/>
  <Override PartName="/ppt/media/image34.jpeg" ContentType="image/jpeg"/>
  <Override PartName="/ppt/media/image13.jpeg" ContentType="image/jpeg"/>
  <Override PartName="/ppt/media/image14.png" ContentType="image/png"/>
  <Override PartName="/ppt/media/image36.png" ContentType="image/png"/>
  <Override PartName="/ppt/media/image15.png" ContentType="image/png"/>
  <Override PartName="/ppt/media/image23.jpeg" ContentType="image/jpeg"/>
  <Override PartName="/ppt/media/image37.png" ContentType="image/png"/>
  <Override PartName="/ppt/media/image17.jpeg" ContentType="image/jpeg"/>
  <Override PartName="/ppt/media/image39.jpeg" ContentType="image/jpeg"/>
  <Override PartName="/ppt/media/image18.jpeg" ContentType="image/jpeg"/>
  <Override PartName="/ppt/media/image19.png" ContentType="image/png"/>
  <Override PartName="/ppt/media/image41.jpeg" ContentType="image/jpeg"/>
  <Override PartName="/ppt/media/image20.jpeg" ContentType="image/jpeg"/>
  <Override PartName="/ppt/media/image29.png" ContentType="image/png"/>
  <Override PartName="/ppt/media/image42.jpeg" ContentType="image/jpeg"/>
  <Override PartName="/ppt/media/image21.png" ContentType="image/png"/>
  <Override PartName="/ppt/media/image28.jpeg" ContentType="image/jpeg"/>
  <Override PartName="/ppt/media/image22.png" ContentType="image/png"/>
  <Override PartName="/ppt/media/image24.jpeg" ContentType="image/jpeg"/>
  <Override PartName="/ppt/media/image25.png" ContentType="image/png"/>
  <Override PartName="/ppt/media/image30.jpeg" ContentType="image/jpeg"/>
  <Override PartName="/ppt/media/image31.jpeg" ContentType="image/jpeg"/>
  <Override PartName="/ppt/media/image40.jpeg" ContentType="image/jpeg"/>
  <Override PartName="/ppt/media/image43.jpeg" ContentType="image/jpeg"/>
  <Override PartName="/ppt/media/image44.jpeg" ContentType="image/jpe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dt" idx="1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ftr" idx="1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sldNum" idx="1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42EF57D-9CD4-4377-B8F4-5B5245CD8732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680" cy="3085560"/>
          </a:xfrm>
          <a:prstGeom prst="rect">
            <a:avLst/>
          </a:prstGeom>
          <a:ln w="0">
            <a:noFill/>
          </a:ln>
        </p:spPr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12E5482-EB7B-452E-853F-727498657CC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0308EC3-451B-4927-A44A-85D1B74B8F2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132AC94-DEAD-41C7-AF24-4401EE5B1B0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sldNum" idx="2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A3306CA-AB11-4241-B20D-293F07422CA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986AE84-2D38-4514-935A-AA3840E3D7B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9F4C5F1-BCE3-4ABF-B567-E5BDAF42DE1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00313BC-5409-4114-BB0A-1D9CE1F3F20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sldNum" idx="2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08F95C6-9EAA-4345-BAF5-883DDF2B04B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sldNum" idx="2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EFCD79D-F292-49A0-BD03-27097B069DA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sldNum" idx="2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2AA23F3-B1A6-4C2B-B3AF-2C5F3537C6D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sldNum" idx="2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DE7D33E-FE40-4E53-930F-120C60BE1D8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sldNum" idx="2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6C0247A-AA35-433B-B7BD-96BC1602073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sldNum" idx="2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D1C7B40-A04B-43A9-98E9-1AF415349CA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sldNum" idx="3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32D82BE-9E0E-42AF-B76E-F28D3BBE516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5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3"/>
          <p:cNvSpPr>
            <a:spLocks noGrp="1"/>
          </p:cNvSpPr>
          <p:nvPr>
            <p:ph type="sldNum" idx="3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730EB20-85F1-4136-B3D2-6EE04ABB91E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 type="sldNum" idx="3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E410CA3-F4B6-4D82-B3CF-062FC24793F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BA7EC00-FE99-4BC9-B503-91F56AB6096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F53B7F0-5703-4B9C-8654-F532B02BA41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E8FFF82-241B-4E4B-87F5-E38A3CCCBC5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080" cy="3085560"/>
          </a:xfrm>
          <a:prstGeom prst="rect">
            <a:avLst/>
          </a:prstGeom>
          <a:ln w="0">
            <a:noFill/>
          </a:ln>
        </p:spPr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sldNum" idx="3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58CF4F9-B206-4997-910C-E7125952761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EAC178-D858-454D-B1F8-308CA6B191A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E75652C-0017-42C4-8B3E-B92924979F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B439533-9879-483E-9050-8683A7A30B1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17BFA17-5687-444E-BC1E-850EAD6DA71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2460A54-5C4B-4FD2-943A-B570473C146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58F6905-4928-49F2-949F-60D0B3FA87E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51EE70C-A313-4C93-B8C7-46AF7D20618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8921903-D770-4B53-99BD-FA61B9F2780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0702DFB-0DF7-476F-8369-237B4E6EBAE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A62C36F-4D90-4EAC-8A20-8A35CC5FE9D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D0196B5-1F24-42FC-8F87-51BA43D7BD0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0CFDD84-CF8E-47D4-997F-1DD377F7525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ACE503C-19BE-4593-826B-480401C541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D44BD53-968F-4ED2-8F0C-829C5CFC88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594DF2A-6394-4B19-A1C1-B02E28E5672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5A73D37-BC4B-4893-B328-C41B883DB8E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63D50F-F430-4ACC-A214-8138B15F0C9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015985D8-4040-451F-8915-508B170932CE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7C97F1A2-03C8-4879-A63B-0E075EA9CF35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56237F34-9184-4D49-8225-6A5F6F83ACAD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F3F6A8B5-54A0-4120-8B96-C80E8F20DDFD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6EC837BB-D76E-49E6-B1D1-0EFC9857ED94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96BCD96-EB07-414E-950C-76FDEEA088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26142D5B-F4F4-4A62-B24F-113A19F18DD2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48C4D7DF-B9E3-4C61-BB26-04AA81AB437B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BF70C0E0-C0AC-4BDF-A1E2-B5A0C7BF1FDD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6A2062B7-DFEE-430D-8195-1A815B87115F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C46FC1F0-9DB4-4071-8BF2-3CA380106EAB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D9FD0609-4879-45C5-9A91-33F4A6D24599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C06FF391-134F-4B5A-94AC-294C9F95DB49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1C93D7E-9072-41AB-8A75-5C8D5658266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7582BF3-CC06-4A59-8491-457A27894C8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056CC53-43CC-42DB-8523-96A02E4EA3B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524AB0-D4F9-49EA-A119-0ED190743A8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0567B83-6540-4CFE-B596-76B409DB810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0A92929-1807-494B-8F87-B5E0610496C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3BDF98B-8DC0-4F42-8D7A-FCF1F149109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3DD7DD7-54F5-46EC-BFFE-412BFC5180C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4358723-B5E0-42FC-A429-3A488D62C1F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49A12A9-92D1-44E2-B00A-29E2D2274A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F0FAD3E-A1EB-4EE3-B739-55BFFC6F8D5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8C62348-4846-4407-BB55-C5DED99E9D3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C26179A-6AE4-4A04-962D-08A1D174332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843B28C-8CFB-48CA-877E-DBB58729540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DDFCF6-F125-454D-BFFC-1F8018B4EC0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14B78B7-6CF2-4359-A2C6-EFEA52186F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091473D-0A6A-40AA-8011-0F103AF190D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E53E170-49E2-43ED-A462-7581145855B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1C8FB67-554B-4FB8-9CC9-23765B92111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1B5E12B-F72F-4471-A3C1-ADD9416EFE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33DDEB6-249A-4306-9ED7-82367A7C49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E4CC333-4294-48DD-A440-57687424FED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ACA6EE4-C703-4367-849B-B4C397FA45B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D13025D-E684-4F7C-9DF5-E0A5598BFD6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DAF7B63-6E92-4C11-A9BB-7C70CE443BA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D024A3-AF95-4446-964A-3E75B412B1B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A41FE98-83E3-40E3-BB43-25063F6D73E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CD945F-AFA6-4CF3-AA99-D6BBE863622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A3B673-88D5-4B48-913E-9CB94DCF1F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CE7780F-8E8C-48D6-8B91-62E5F030C56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E6DBE1B-D731-4670-82D8-4003CC2441A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18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9CF0AA8-98CE-45D4-875B-93F55A9E222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61;p13"/>
          <p:cNvSpPr/>
          <p:nvPr/>
        </p:nvSpPr>
        <p:spPr>
          <a:xfrm>
            <a:off x="0" y="0"/>
            <a:ext cx="12191400" cy="6857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83" name="Google Shape;62;p13"/>
          <p:cNvCxnSpPr/>
          <p:nvPr/>
        </p:nvCxnSpPr>
        <p:spPr>
          <a:xfrm>
            <a:off x="4036320" y="0"/>
            <a:ext cx="720" cy="6845040"/>
          </a:xfrm>
          <a:prstGeom prst="straightConnector1">
            <a:avLst/>
          </a:prstGeom>
          <a:ln w="9525">
            <a:solidFill>
              <a:srgbClr val="f2f2f2"/>
            </a:solidFill>
            <a:miter/>
          </a:ln>
        </p:spPr>
      </p:cxnSp>
      <p:sp>
        <p:nvSpPr>
          <p:cNvPr id="84" name="Google Shape;63;p13"/>
          <p:cNvSpPr/>
          <p:nvPr/>
        </p:nvSpPr>
        <p:spPr>
          <a:xfrm>
            <a:off x="0" y="0"/>
            <a:ext cx="4063320" cy="6857280"/>
          </a:xfrm>
          <a:prstGeom prst="rect">
            <a:avLst/>
          </a:prstGeom>
          <a:solidFill>
            <a:schemeClr val="dk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122040" bIns="12204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sldNum" idx="7"/>
          </p:nvPr>
        </p:nvSpPr>
        <p:spPr>
          <a:xfrm>
            <a:off x="11296440" y="6217560"/>
            <a:ext cx="730800" cy="52416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122040" bIns="12204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" sz="1300" spc="-1" strike="noStrike">
                <a:solidFill>
                  <a:srgbClr val="9398a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31509DE-97F6-4A75-8DA6-A4FCBB593C37}" type="slidenum">
              <a:rPr b="0" lang="ru" sz="1300" spc="-1" strike="noStrike">
                <a:solidFill>
                  <a:srgbClr val="9398a1"/>
                </a:solidFill>
                <a:latin typeface="Calibri"/>
              </a:rPr>
              <a:t>&lt;номер&gt;</a:t>
            </a:fld>
            <a:endParaRPr b="0" lang="ru-RU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8E7B312-4F07-46F9-A797-CAABBC8D660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B2541DE-A512-4079-9573-9F0165F7A2F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hyperlink" Target="https://dl.kipk.ru/" TargetMode="External"/><Relationship Id="rId3" Type="http://schemas.openxmlformats.org/officeDocument/2006/relationships/hyperlink" Target="https://dl.kipk.ru/course/view.php?id=282" TargetMode="External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hyperlink" Target="https://dl.kipk.ru/" TargetMode="External"/><Relationship Id="rId3" Type="http://schemas.openxmlformats.org/officeDocument/2006/relationships/hyperlink" Target="https://dl.kipk.ru/" TargetMode="External"/><Relationship Id="rId4" Type="http://schemas.openxmlformats.org/officeDocument/2006/relationships/image" Target="../media/image28.jpeg"/><Relationship Id="rId5" Type="http://schemas.openxmlformats.org/officeDocument/2006/relationships/hyperlink" Target="https://dl.kipk.ru/course/view.php?id=464" TargetMode="External"/><Relationship Id="rId6" Type="http://schemas.openxmlformats.org/officeDocument/2006/relationships/hyperlink" Target="https://dl.kipk.ru/course/view.php?id=464" TargetMode="External"/><Relationship Id="rId7" Type="http://schemas.openxmlformats.org/officeDocument/2006/relationships/hyperlink" Target="https://dl.kipk.ru/course/view.php?id=464" TargetMode="External"/><Relationship Id="rId8" Type="http://schemas.openxmlformats.org/officeDocument/2006/relationships/hyperlink" Target="https://dl.kipk.ru/course/view.php?id=464" TargetMode="External"/><Relationship Id="rId9" Type="http://schemas.openxmlformats.org/officeDocument/2006/relationships/hyperlink" Target="https://dl.kipk.ru/course/view.php?id=464" TargetMode="External"/><Relationship Id="rId10" Type="http://schemas.openxmlformats.org/officeDocument/2006/relationships/image" Target="../media/image29.png"/><Relationship Id="rId1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https://dl.kipk.ru/" TargetMode="External"/><Relationship Id="rId2" Type="http://schemas.openxmlformats.org/officeDocument/2006/relationships/hyperlink" Target="https://dl.kipk.ru/course/view.php?id=464" TargetMode="External"/><Relationship Id="rId3" Type="http://schemas.openxmlformats.org/officeDocument/2006/relationships/hyperlink" Target="https://dl.kipk.ru/course/view.php?id=464" TargetMode="External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s://dl.kipk.ru/" TargetMode="External"/><Relationship Id="rId2" Type="http://schemas.openxmlformats.org/officeDocument/2006/relationships/hyperlink" Target="https://dl.kipk.ru/" TargetMode="External"/><Relationship Id="rId3" Type="http://schemas.openxmlformats.org/officeDocument/2006/relationships/hyperlink" Target="https://dl.kipk.ru/course/view.php?id=464" TargetMode="External"/><Relationship Id="rId4" Type="http://schemas.openxmlformats.org/officeDocument/2006/relationships/hyperlink" Target="https://dl.kipk.ru/course/view.php?id=464" TargetMode="External"/><Relationship Id="rId5" Type="http://schemas.openxmlformats.org/officeDocument/2006/relationships/hyperlink" Target="https://dl.kipk.ru/course/view.php?id=464" TargetMode="External"/><Relationship Id="rId6" Type="http://schemas.openxmlformats.org/officeDocument/2006/relationships/hyperlink" Target="https://dl.kipk.ru/course/view.php?id=464" TargetMode="External"/><Relationship Id="rId7" Type="http://schemas.openxmlformats.org/officeDocument/2006/relationships/hyperlink" Target="https://dl.kipk.ru/course/view.php?id=464" TargetMode="External"/><Relationship Id="rId8" Type="http://schemas.openxmlformats.org/officeDocument/2006/relationships/hyperlink" Target="https://dl.kipk.ru/course/view.php?id=464" TargetMode="External"/><Relationship Id="rId9" Type="http://schemas.openxmlformats.org/officeDocument/2006/relationships/hyperlink" Target="https://dl.kipk.ru/course/view.php?id=464" TargetMode="External"/><Relationship Id="rId10" Type="http://schemas.openxmlformats.org/officeDocument/2006/relationships/hyperlink" Target="https://dl.kipk.ru/course/view.php?id=464" TargetMode="External"/><Relationship Id="rId11" Type="http://schemas.openxmlformats.org/officeDocument/2006/relationships/image" Target="../media/image29.png"/><Relationship Id="rId12" Type="http://schemas.openxmlformats.org/officeDocument/2006/relationships/image" Target="../media/image32.jpeg"/><Relationship Id="rId13" Type="http://schemas.openxmlformats.org/officeDocument/2006/relationships/image" Target="../media/image33.png"/><Relationship Id="rId14" Type="http://schemas.openxmlformats.org/officeDocument/2006/relationships/image" Target="../media/image34.jpeg"/><Relationship Id="rId15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hyperlink" Target="http://www.kipk.ru/" TargetMode="External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slideLayout" Target="../slideLayouts/slideLayout49.xml"/><Relationship Id="rId9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Рисунок 45" descr=""/>
          <p:cNvPicPr/>
          <p:nvPr/>
        </p:nvPicPr>
        <p:blipFill>
          <a:blip r:embed="rId1"/>
          <a:stretch/>
        </p:blipFill>
        <p:spPr>
          <a:xfrm>
            <a:off x="-10080" y="0"/>
            <a:ext cx="12201480" cy="6857280"/>
          </a:xfrm>
          <a:prstGeom prst="rect">
            <a:avLst/>
          </a:prstGeom>
          <a:ln w="0">
            <a:noFill/>
          </a:ln>
        </p:spPr>
      </p:pic>
      <p:sp>
        <p:nvSpPr>
          <p:cNvPr id="213" name="TextBox 5"/>
          <p:cNvSpPr/>
          <p:nvPr/>
        </p:nvSpPr>
        <p:spPr>
          <a:xfrm>
            <a:off x="663480" y="2370240"/>
            <a:ext cx="9187200" cy="298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ru-RU" sz="2800" spc="-1" strike="noStrike">
                <a:solidFill>
                  <a:srgbClr val="1b3181"/>
                </a:solidFill>
                <a:latin typeface="Arial"/>
                <a:ea typeface="DejaVu Sans"/>
              </a:rPr>
              <a:t>ДЕЯТЕЛЬНОСТЬ ПСИХОЛОГИЧЕСКОЙ СЛУЖБЫ В СОВРЕМЕННЫХ УСЛОВИЯХ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ru-RU" sz="2800" spc="-1" strike="noStrike">
                <a:solidFill>
                  <a:srgbClr val="1b3181"/>
                </a:solidFill>
                <a:latin typeface="Arial"/>
                <a:ea typeface="DejaVu Sans"/>
              </a:rPr>
              <a:t>НАУЧНО-МЕТОДИЧЕСКОЕ СОПРОВОЖДЕНИЕ РАЗВИТИЯ ПСИХОЛОГИЧЕСКОЙ СЛУЖБЫ В СИСТЕМЕ ОБРАЗОВАНИЯ КРАСНОЯРСКОГО КРАЯ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1b3181"/>
                </a:solidFill>
                <a:latin typeface="Arial"/>
                <a:ea typeface="DejaVu Sans"/>
              </a:rPr>
              <a:t>	</a:t>
            </a:r>
            <a:r>
              <a:rPr b="1" lang="ru-RU" sz="4000" spc="-1" strike="noStrike">
                <a:solidFill>
                  <a:srgbClr val="1b3181"/>
                </a:solidFill>
                <a:latin typeface="Arial"/>
                <a:ea typeface="DejaVu Sans"/>
              </a:rPr>
              <a:t>	</a:t>
            </a:r>
            <a:r>
              <a:rPr b="1" lang="ru-RU" sz="4000" spc="-1" strike="noStrike">
                <a:solidFill>
                  <a:srgbClr val="1b3181"/>
                </a:solidFill>
                <a:latin typeface="Arial"/>
                <a:ea typeface="DejaVu Sans"/>
              </a:rPr>
              <a:t>	</a:t>
            </a:r>
            <a:r>
              <a:rPr b="1" lang="ru-RU" sz="4000" spc="-1" strike="noStrike">
                <a:solidFill>
                  <a:srgbClr val="1b3181"/>
                </a:solidFill>
                <a:latin typeface="Arial"/>
                <a:ea typeface="DejaVu Sans"/>
              </a:rPr>
              <a:t>	</a:t>
            </a:r>
            <a:r>
              <a:rPr b="1" lang="ru-RU" sz="4000" spc="-1" strike="noStrike">
                <a:solidFill>
                  <a:srgbClr val="1b3181"/>
                </a:solidFill>
                <a:latin typeface="Arial"/>
                <a:ea typeface="DejaVu Sans"/>
              </a:rPr>
              <a:t>	</a:t>
            </a:r>
            <a:r>
              <a:rPr b="1" lang="ru-RU" sz="4000" spc="-1" strike="noStrike">
                <a:solidFill>
                  <a:srgbClr val="1b3181"/>
                </a:solidFill>
                <a:latin typeface="Arial"/>
                <a:ea typeface="DejaVu Sans"/>
              </a:rPr>
              <a:t>	</a:t>
            </a:r>
            <a:r>
              <a:rPr b="1" lang="ru-RU" sz="4000" spc="-1" strike="noStrike">
                <a:solidFill>
                  <a:srgbClr val="1b3181"/>
                </a:solidFill>
                <a:latin typeface="Arial"/>
                <a:ea typeface="DejaVu Sans"/>
              </a:rPr>
              <a:t>	</a:t>
            </a:r>
            <a:r>
              <a:rPr b="1" lang="ru-RU" sz="4000" spc="-1" strike="noStrike">
                <a:solidFill>
                  <a:srgbClr val="1b3181"/>
                </a:solidFill>
                <a:latin typeface="Arial"/>
                <a:ea typeface="DejaVu Sans"/>
              </a:rPr>
              <a:t>	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4" name="Group 4"/>
          <p:cNvGrpSpPr/>
          <p:nvPr/>
        </p:nvGrpSpPr>
        <p:grpSpPr>
          <a:xfrm>
            <a:off x="291240" y="301680"/>
            <a:ext cx="3795840" cy="1033920"/>
            <a:chOff x="291240" y="301680"/>
            <a:chExt cx="3795840" cy="1033920"/>
          </a:xfrm>
        </p:grpSpPr>
        <p:sp>
          <p:nvSpPr>
            <p:cNvPr id="215" name="Freeform 5"/>
            <p:cNvSpPr/>
            <p:nvPr/>
          </p:nvSpPr>
          <p:spPr>
            <a:xfrm>
              <a:off x="291240" y="379800"/>
              <a:ext cx="486720" cy="787320"/>
            </a:xfrm>
            <a:custGeom>
              <a:avLst/>
              <a:gdLst>
                <a:gd name="textAreaLeft" fmla="*/ 0 w 486720"/>
                <a:gd name="textAreaRight" fmla="*/ 487440 w 486720"/>
                <a:gd name="textAreaTop" fmla="*/ 0 h 787320"/>
                <a:gd name="textAreaBottom" fmla="*/ 788040 h 787320"/>
              </a:gdLst>
              <a:ahLst/>
              <a:rect l="textAreaLeft" t="textAreaTop" r="textAreaRight" b="textAreaBottom"/>
              <a:pathLst>
                <a:path w="2190" h="3536">
                  <a:moveTo>
                    <a:pt x="782" y="768"/>
                  </a:moveTo>
                  <a:lnTo>
                    <a:pt x="2132" y="768"/>
                  </a:lnTo>
                  <a:lnTo>
                    <a:pt x="2132" y="1231"/>
                  </a:lnTo>
                  <a:lnTo>
                    <a:pt x="782" y="1231"/>
                  </a:lnTo>
                  <a:lnTo>
                    <a:pt x="782" y="768"/>
                  </a:lnTo>
                  <a:close/>
                  <a:moveTo>
                    <a:pt x="462" y="3073"/>
                  </a:moveTo>
                  <a:lnTo>
                    <a:pt x="2190" y="3073"/>
                  </a:lnTo>
                  <a:lnTo>
                    <a:pt x="2190" y="3536"/>
                  </a:lnTo>
                  <a:lnTo>
                    <a:pt x="462" y="3536"/>
                  </a:lnTo>
                  <a:lnTo>
                    <a:pt x="410" y="3536"/>
                  </a:lnTo>
                  <a:lnTo>
                    <a:pt x="0" y="3536"/>
                  </a:lnTo>
                  <a:lnTo>
                    <a:pt x="0" y="0"/>
                  </a:lnTo>
                  <a:lnTo>
                    <a:pt x="410" y="0"/>
                  </a:lnTo>
                  <a:lnTo>
                    <a:pt x="462" y="0"/>
                  </a:lnTo>
                  <a:lnTo>
                    <a:pt x="2190" y="0"/>
                  </a:lnTo>
                  <a:lnTo>
                    <a:pt x="2190" y="462"/>
                  </a:lnTo>
                  <a:lnTo>
                    <a:pt x="462" y="462"/>
                  </a:lnTo>
                  <a:lnTo>
                    <a:pt x="462" y="3073"/>
                  </a:lnTo>
                  <a:close/>
                  <a:moveTo>
                    <a:pt x="782" y="2305"/>
                  </a:moveTo>
                  <a:lnTo>
                    <a:pt x="2132" y="2305"/>
                  </a:lnTo>
                  <a:lnTo>
                    <a:pt x="2132" y="2767"/>
                  </a:lnTo>
                  <a:lnTo>
                    <a:pt x="782" y="2767"/>
                  </a:lnTo>
                  <a:lnTo>
                    <a:pt x="782" y="2305"/>
                  </a:lnTo>
                  <a:close/>
                  <a:moveTo>
                    <a:pt x="782" y="1537"/>
                  </a:moveTo>
                  <a:lnTo>
                    <a:pt x="2132" y="1537"/>
                  </a:lnTo>
                  <a:lnTo>
                    <a:pt x="2132" y="1998"/>
                  </a:lnTo>
                  <a:lnTo>
                    <a:pt x="782" y="1998"/>
                  </a:lnTo>
                  <a:lnTo>
                    <a:pt x="782" y="1537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16" name="Freeform 6"/>
            <p:cNvSpPr/>
            <p:nvPr/>
          </p:nvSpPr>
          <p:spPr>
            <a:xfrm>
              <a:off x="395280" y="1163880"/>
              <a:ext cx="234000" cy="171720"/>
            </a:xfrm>
            <a:custGeom>
              <a:avLst/>
              <a:gdLst>
                <a:gd name="textAreaLeft" fmla="*/ 0 w 234000"/>
                <a:gd name="textAreaRight" fmla="*/ 234720 w 234000"/>
                <a:gd name="textAreaTop" fmla="*/ 0 h 171720"/>
                <a:gd name="textAreaBottom" fmla="*/ 172440 h 171720"/>
              </a:gdLst>
              <a:ahLst/>
              <a:rect l="textAreaLeft" t="textAreaTop" r="textAreaRight" b="textAreaBottom"/>
              <a:pathLst>
                <a:path w="1053" h="777">
                  <a:moveTo>
                    <a:pt x="0" y="777"/>
                  </a:moveTo>
                  <a:lnTo>
                    <a:pt x="1053" y="0"/>
                  </a:lnTo>
                  <a:lnTo>
                    <a:pt x="0" y="0"/>
                  </a:lnTo>
                  <a:lnTo>
                    <a:pt x="0" y="777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17" name="Freeform 7"/>
            <p:cNvSpPr/>
            <p:nvPr/>
          </p:nvSpPr>
          <p:spPr>
            <a:xfrm>
              <a:off x="878760" y="381600"/>
              <a:ext cx="488520" cy="787320"/>
            </a:xfrm>
            <a:custGeom>
              <a:avLst/>
              <a:gdLst>
                <a:gd name="textAreaLeft" fmla="*/ 0 w 488520"/>
                <a:gd name="textAreaRight" fmla="*/ 489240 w 488520"/>
                <a:gd name="textAreaTop" fmla="*/ 0 h 787320"/>
                <a:gd name="textAreaBottom" fmla="*/ 788040 h 787320"/>
              </a:gdLst>
              <a:ahLst/>
              <a:rect l="textAreaLeft" t="textAreaTop" r="textAreaRight" b="textAreaBottom"/>
              <a:pathLst>
                <a:path w="2190" h="3535">
                  <a:moveTo>
                    <a:pt x="1408" y="768"/>
                  </a:moveTo>
                  <a:lnTo>
                    <a:pt x="57" y="768"/>
                  </a:lnTo>
                  <a:lnTo>
                    <a:pt x="57" y="1230"/>
                  </a:lnTo>
                  <a:lnTo>
                    <a:pt x="1408" y="1230"/>
                  </a:lnTo>
                  <a:lnTo>
                    <a:pt x="1408" y="768"/>
                  </a:lnTo>
                  <a:close/>
                  <a:moveTo>
                    <a:pt x="1727" y="3074"/>
                  </a:moveTo>
                  <a:lnTo>
                    <a:pt x="0" y="3074"/>
                  </a:lnTo>
                  <a:lnTo>
                    <a:pt x="0" y="3535"/>
                  </a:lnTo>
                  <a:lnTo>
                    <a:pt x="1727" y="3535"/>
                  </a:lnTo>
                  <a:lnTo>
                    <a:pt x="1780" y="3535"/>
                  </a:lnTo>
                  <a:lnTo>
                    <a:pt x="2190" y="3535"/>
                  </a:lnTo>
                  <a:lnTo>
                    <a:pt x="2190" y="0"/>
                  </a:lnTo>
                  <a:lnTo>
                    <a:pt x="1780" y="0"/>
                  </a:lnTo>
                  <a:lnTo>
                    <a:pt x="1727" y="0"/>
                  </a:lnTo>
                  <a:lnTo>
                    <a:pt x="0" y="0"/>
                  </a:lnTo>
                  <a:lnTo>
                    <a:pt x="0" y="461"/>
                  </a:lnTo>
                  <a:lnTo>
                    <a:pt x="1727" y="461"/>
                  </a:lnTo>
                  <a:lnTo>
                    <a:pt x="1727" y="3074"/>
                  </a:lnTo>
                  <a:close/>
                  <a:moveTo>
                    <a:pt x="1408" y="2305"/>
                  </a:moveTo>
                  <a:lnTo>
                    <a:pt x="57" y="2305"/>
                  </a:lnTo>
                  <a:lnTo>
                    <a:pt x="57" y="2767"/>
                  </a:lnTo>
                  <a:lnTo>
                    <a:pt x="1408" y="2767"/>
                  </a:lnTo>
                  <a:lnTo>
                    <a:pt x="1408" y="2305"/>
                  </a:lnTo>
                  <a:close/>
                  <a:moveTo>
                    <a:pt x="1408" y="1536"/>
                  </a:moveTo>
                  <a:lnTo>
                    <a:pt x="57" y="1536"/>
                  </a:lnTo>
                  <a:lnTo>
                    <a:pt x="57" y="1999"/>
                  </a:lnTo>
                  <a:lnTo>
                    <a:pt x="1408" y="1999"/>
                  </a:lnTo>
                  <a:lnTo>
                    <a:pt x="1408" y="1536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18" name="Freeform 8"/>
            <p:cNvSpPr/>
            <p:nvPr/>
          </p:nvSpPr>
          <p:spPr>
            <a:xfrm>
              <a:off x="1524600" y="349560"/>
              <a:ext cx="139680" cy="197640"/>
            </a:xfrm>
            <a:custGeom>
              <a:avLst/>
              <a:gdLst>
                <a:gd name="textAreaLeft" fmla="*/ 0 w 139680"/>
                <a:gd name="textAreaRight" fmla="*/ 140400 w 139680"/>
                <a:gd name="textAreaTop" fmla="*/ 0 h 197640"/>
                <a:gd name="textAreaBottom" fmla="*/ 198360 h 197640"/>
              </a:gdLst>
              <a:ahLst/>
              <a:rect l="textAreaLeft" t="textAreaTop" r="textAreaRight" b="textAreaBottom"/>
              <a:pathLst>
                <a:path w="627" h="897">
                  <a:moveTo>
                    <a:pt x="0" y="1"/>
                  </a:moveTo>
                  <a:lnTo>
                    <a:pt x="118" y="1"/>
                  </a:lnTo>
                  <a:lnTo>
                    <a:pt x="118" y="393"/>
                  </a:lnTo>
                  <a:lnTo>
                    <a:pt x="138" y="392"/>
                  </a:lnTo>
                  <a:lnTo>
                    <a:pt x="156" y="391"/>
                  </a:lnTo>
                  <a:lnTo>
                    <a:pt x="172" y="389"/>
                  </a:lnTo>
                  <a:lnTo>
                    <a:pt x="187" y="385"/>
                  </a:lnTo>
                  <a:lnTo>
                    <a:pt x="201" y="380"/>
                  </a:lnTo>
                  <a:lnTo>
                    <a:pt x="213" y="375"/>
                  </a:lnTo>
                  <a:lnTo>
                    <a:pt x="224" y="369"/>
                  </a:lnTo>
                  <a:lnTo>
                    <a:pt x="233" y="361"/>
                  </a:lnTo>
                  <a:lnTo>
                    <a:pt x="242" y="352"/>
                  </a:lnTo>
                  <a:lnTo>
                    <a:pt x="250" y="340"/>
                  </a:lnTo>
                  <a:lnTo>
                    <a:pt x="260" y="325"/>
                  </a:lnTo>
                  <a:lnTo>
                    <a:pt x="270" y="308"/>
                  </a:lnTo>
                  <a:lnTo>
                    <a:pt x="281" y="288"/>
                  </a:lnTo>
                  <a:lnTo>
                    <a:pt x="293" y="264"/>
                  </a:lnTo>
                  <a:lnTo>
                    <a:pt x="304" y="239"/>
                  </a:lnTo>
                  <a:lnTo>
                    <a:pt x="317" y="210"/>
                  </a:lnTo>
                  <a:lnTo>
                    <a:pt x="335" y="169"/>
                  </a:lnTo>
                  <a:lnTo>
                    <a:pt x="351" y="135"/>
                  </a:lnTo>
                  <a:lnTo>
                    <a:pt x="366" y="107"/>
                  </a:lnTo>
                  <a:lnTo>
                    <a:pt x="379" y="86"/>
                  </a:lnTo>
                  <a:lnTo>
                    <a:pt x="385" y="76"/>
                  </a:lnTo>
                  <a:lnTo>
                    <a:pt x="393" y="68"/>
                  </a:lnTo>
                  <a:lnTo>
                    <a:pt x="400" y="60"/>
                  </a:lnTo>
                  <a:lnTo>
                    <a:pt x="409" y="52"/>
                  </a:lnTo>
                  <a:lnTo>
                    <a:pt x="417" y="44"/>
                  </a:lnTo>
                  <a:lnTo>
                    <a:pt x="427" y="38"/>
                  </a:lnTo>
                  <a:lnTo>
                    <a:pt x="437" y="31"/>
                  </a:lnTo>
                  <a:lnTo>
                    <a:pt x="448" y="24"/>
                  </a:lnTo>
                  <a:lnTo>
                    <a:pt x="459" y="19"/>
                  </a:lnTo>
                  <a:lnTo>
                    <a:pt x="471" y="14"/>
                  </a:lnTo>
                  <a:lnTo>
                    <a:pt x="482" y="9"/>
                  </a:lnTo>
                  <a:lnTo>
                    <a:pt x="495" y="6"/>
                  </a:lnTo>
                  <a:lnTo>
                    <a:pt x="507" y="3"/>
                  </a:lnTo>
                  <a:lnTo>
                    <a:pt x="520" y="1"/>
                  </a:lnTo>
                  <a:lnTo>
                    <a:pt x="533" y="0"/>
                  </a:lnTo>
                  <a:lnTo>
                    <a:pt x="546" y="0"/>
                  </a:lnTo>
                  <a:lnTo>
                    <a:pt x="577" y="0"/>
                  </a:lnTo>
                  <a:lnTo>
                    <a:pt x="598" y="0"/>
                  </a:lnTo>
                  <a:lnTo>
                    <a:pt x="613" y="1"/>
                  </a:lnTo>
                  <a:lnTo>
                    <a:pt x="619" y="1"/>
                  </a:lnTo>
                  <a:lnTo>
                    <a:pt x="619" y="104"/>
                  </a:lnTo>
                  <a:lnTo>
                    <a:pt x="610" y="104"/>
                  </a:lnTo>
                  <a:lnTo>
                    <a:pt x="595" y="103"/>
                  </a:lnTo>
                  <a:lnTo>
                    <a:pt x="579" y="103"/>
                  </a:lnTo>
                  <a:lnTo>
                    <a:pt x="571" y="103"/>
                  </a:lnTo>
                  <a:lnTo>
                    <a:pt x="557" y="103"/>
                  </a:lnTo>
                  <a:lnTo>
                    <a:pt x="544" y="104"/>
                  </a:lnTo>
                  <a:lnTo>
                    <a:pt x="532" y="106"/>
                  </a:lnTo>
                  <a:lnTo>
                    <a:pt x="522" y="109"/>
                  </a:lnTo>
                  <a:lnTo>
                    <a:pt x="511" y="113"/>
                  </a:lnTo>
                  <a:lnTo>
                    <a:pt x="503" y="118"/>
                  </a:lnTo>
                  <a:lnTo>
                    <a:pt x="494" y="123"/>
                  </a:lnTo>
                  <a:lnTo>
                    <a:pt x="487" y="129"/>
                  </a:lnTo>
                  <a:lnTo>
                    <a:pt x="479" y="138"/>
                  </a:lnTo>
                  <a:lnTo>
                    <a:pt x="472" y="148"/>
                  </a:lnTo>
                  <a:lnTo>
                    <a:pt x="464" y="159"/>
                  </a:lnTo>
                  <a:lnTo>
                    <a:pt x="457" y="173"/>
                  </a:lnTo>
                  <a:lnTo>
                    <a:pt x="448" y="189"/>
                  </a:lnTo>
                  <a:lnTo>
                    <a:pt x="440" y="206"/>
                  </a:lnTo>
                  <a:lnTo>
                    <a:pt x="431" y="226"/>
                  </a:lnTo>
                  <a:lnTo>
                    <a:pt x="422" y="247"/>
                  </a:lnTo>
                  <a:lnTo>
                    <a:pt x="411" y="274"/>
                  </a:lnTo>
                  <a:lnTo>
                    <a:pt x="400" y="299"/>
                  </a:lnTo>
                  <a:lnTo>
                    <a:pt x="390" y="321"/>
                  </a:lnTo>
                  <a:lnTo>
                    <a:pt x="380" y="340"/>
                  </a:lnTo>
                  <a:lnTo>
                    <a:pt x="372" y="357"/>
                  </a:lnTo>
                  <a:lnTo>
                    <a:pt x="362" y="371"/>
                  </a:lnTo>
                  <a:lnTo>
                    <a:pt x="353" y="383"/>
                  </a:lnTo>
                  <a:lnTo>
                    <a:pt x="346" y="391"/>
                  </a:lnTo>
                  <a:lnTo>
                    <a:pt x="329" y="405"/>
                  </a:lnTo>
                  <a:lnTo>
                    <a:pt x="311" y="418"/>
                  </a:lnTo>
                  <a:lnTo>
                    <a:pt x="292" y="428"/>
                  </a:lnTo>
                  <a:lnTo>
                    <a:pt x="271" y="438"/>
                  </a:lnTo>
                  <a:lnTo>
                    <a:pt x="282" y="442"/>
                  </a:lnTo>
                  <a:lnTo>
                    <a:pt x="293" y="446"/>
                  </a:lnTo>
                  <a:lnTo>
                    <a:pt x="303" y="451"/>
                  </a:lnTo>
                  <a:lnTo>
                    <a:pt x="314" y="457"/>
                  </a:lnTo>
                  <a:lnTo>
                    <a:pt x="325" y="464"/>
                  </a:lnTo>
                  <a:lnTo>
                    <a:pt x="335" y="472"/>
                  </a:lnTo>
                  <a:lnTo>
                    <a:pt x="346" y="480"/>
                  </a:lnTo>
                  <a:lnTo>
                    <a:pt x="358" y="490"/>
                  </a:lnTo>
                  <a:lnTo>
                    <a:pt x="368" y="501"/>
                  </a:lnTo>
                  <a:lnTo>
                    <a:pt x="379" y="512"/>
                  </a:lnTo>
                  <a:lnTo>
                    <a:pt x="390" y="524"/>
                  </a:lnTo>
                  <a:lnTo>
                    <a:pt x="400" y="537"/>
                  </a:lnTo>
                  <a:lnTo>
                    <a:pt x="422" y="566"/>
                  </a:lnTo>
                  <a:lnTo>
                    <a:pt x="442" y="598"/>
                  </a:lnTo>
                  <a:lnTo>
                    <a:pt x="627" y="897"/>
                  </a:lnTo>
                  <a:lnTo>
                    <a:pt x="480" y="897"/>
                  </a:lnTo>
                  <a:lnTo>
                    <a:pt x="330" y="654"/>
                  </a:lnTo>
                  <a:lnTo>
                    <a:pt x="314" y="629"/>
                  </a:lnTo>
                  <a:lnTo>
                    <a:pt x="300" y="607"/>
                  </a:lnTo>
                  <a:lnTo>
                    <a:pt x="286" y="587"/>
                  </a:lnTo>
                  <a:lnTo>
                    <a:pt x="273" y="569"/>
                  </a:lnTo>
                  <a:lnTo>
                    <a:pt x="260" y="552"/>
                  </a:lnTo>
                  <a:lnTo>
                    <a:pt x="248" y="538"/>
                  </a:lnTo>
                  <a:lnTo>
                    <a:pt x="237" y="525"/>
                  </a:lnTo>
                  <a:lnTo>
                    <a:pt x="227" y="514"/>
                  </a:lnTo>
                  <a:lnTo>
                    <a:pt x="215" y="506"/>
                  </a:lnTo>
                  <a:lnTo>
                    <a:pt x="204" y="498"/>
                  </a:lnTo>
                  <a:lnTo>
                    <a:pt x="192" y="492"/>
                  </a:lnTo>
                  <a:lnTo>
                    <a:pt x="179" y="487"/>
                  </a:lnTo>
                  <a:lnTo>
                    <a:pt x="165" y="482"/>
                  </a:lnTo>
                  <a:lnTo>
                    <a:pt x="150" y="479"/>
                  </a:lnTo>
                  <a:lnTo>
                    <a:pt x="134" y="478"/>
                  </a:lnTo>
                  <a:lnTo>
                    <a:pt x="118" y="477"/>
                  </a:lnTo>
                  <a:lnTo>
                    <a:pt x="118" y="897"/>
                  </a:lnTo>
                  <a:lnTo>
                    <a:pt x="0" y="8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19" name="Freeform 9"/>
            <p:cNvSpPr/>
            <p:nvPr/>
          </p:nvSpPr>
          <p:spPr>
            <a:xfrm>
              <a:off x="1686960" y="349560"/>
              <a:ext cx="151560" cy="197640"/>
            </a:xfrm>
            <a:custGeom>
              <a:avLst/>
              <a:gdLst>
                <a:gd name="textAreaLeft" fmla="*/ 0 w 151560"/>
                <a:gd name="textAreaRight" fmla="*/ 152280 w 151560"/>
                <a:gd name="textAreaTop" fmla="*/ 0 h 197640"/>
                <a:gd name="textAreaBottom" fmla="*/ 198360 h 197640"/>
              </a:gdLst>
              <a:ahLst/>
              <a:rect l="textAreaLeft" t="textAreaTop" r="textAreaRight" b="textAreaBottom"/>
              <a:pathLst>
                <a:path w="685" h="896">
                  <a:moveTo>
                    <a:pt x="0" y="896"/>
                  </a:moveTo>
                  <a:lnTo>
                    <a:pt x="0" y="0"/>
                  </a:lnTo>
                  <a:lnTo>
                    <a:pt x="339" y="0"/>
                  </a:lnTo>
                  <a:lnTo>
                    <a:pt x="380" y="0"/>
                  </a:lnTo>
                  <a:lnTo>
                    <a:pt x="418" y="2"/>
                  </a:lnTo>
                  <a:lnTo>
                    <a:pt x="449" y="4"/>
                  </a:lnTo>
                  <a:lnTo>
                    <a:pt x="475" y="8"/>
                  </a:lnTo>
                  <a:lnTo>
                    <a:pt x="491" y="11"/>
                  </a:lnTo>
                  <a:lnTo>
                    <a:pt x="507" y="15"/>
                  </a:lnTo>
                  <a:lnTo>
                    <a:pt x="522" y="19"/>
                  </a:lnTo>
                  <a:lnTo>
                    <a:pt x="536" y="24"/>
                  </a:lnTo>
                  <a:lnTo>
                    <a:pt x="550" y="30"/>
                  </a:lnTo>
                  <a:lnTo>
                    <a:pt x="563" y="36"/>
                  </a:lnTo>
                  <a:lnTo>
                    <a:pt x="574" y="42"/>
                  </a:lnTo>
                  <a:lnTo>
                    <a:pt x="586" y="50"/>
                  </a:lnTo>
                  <a:lnTo>
                    <a:pt x="597" y="58"/>
                  </a:lnTo>
                  <a:lnTo>
                    <a:pt x="607" y="67"/>
                  </a:lnTo>
                  <a:lnTo>
                    <a:pt x="617" y="76"/>
                  </a:lnTo>
                  <a:lnTo>
                    <a:pt x="626" y="87"/>
                  </a:lnTo>
                  <a:lnTo>
                    <a:pt x="635" y="98"/>
                  </a:lnTo>
                  <a:lnTo>
                    <a:pt x="643" y="110"/>
                  </a:lnTo>
                  <a:lnTo>
                    <a:pt x="651" y="123"/>
                  </a:lnTo>
                  <a:lnTo>
                    <a:pt x="658" y="136"/>
                  </a:lnTo>
                  <a:lnTo>
                    <a:pt x="665" y="151"/>
                  </a:lnTo>
                  <a:lnTo>
                    <a:pt x="670" y="165"/>
                  </a:lnTo>
                  <a:lnTo>
                    <a:pt x="674" y="179"/>
                  </a:lnTo>
                  <a:lnTo>
                    <a:pt x="679" y="194"/>
                  </a:lnTo>
                  <a:lnTo>
                    <a:pt x="682" y="210"/>
                  </a:lnTo>
                  <a:lnTo>
                    <a:pt x="684" y="226"/>
                  </a:lnTo>
                  <a:lnTo>
                    <a:pt x="685" y="242"/>
                  </a:lnTo>
                  <a:lnTo>
                    <a:pt x="685" y="258"/>
                  </a:lnTo>
                  <a:lnTo>
                    <a:pt x="685" y="273"/>
                  </a:lnTo>
                  <a:lnTo>
                    <a:pt x="684" y="287"/>
                  </a:lnTo>
                  <a:lnTo>
                    <a:pt x="683" y="301"/>
                  </a:lnTo>
                  <a:lnTo>
                    <a:pt x="681" y="313"/>
                  </a:lnTo>
                  <a:lnTo>
                    <a:pt x="679" y="326"/>
                  </a:lnTo>
                  <a:lnTo>
                    <a:pt x="675" y="339"/>
                  </a:lnTo>
                  <a:lnTo>
                    <a:pt x="671" y="352"/>
                  </a:lnTo>
                  <a:lnTo>
                    <a:pt x="667" y="365"/>
                  </a:lnTo>
                  <a:lnTo>
                    <a:pt x="663" y="376"/>
                  </a:lnTo>
                  <a:lnTo>
                    <a:pt x="657" y="388"/>
                  </a:lnTo>
                  <a:lnTo>
                    <a:pt x="651" y="400"/>
                  </a:lnTo>
                  <a:lnTo>
                    <a:pt x="645" y="410"/>
                  </a:lnTo>
                  <a:lnTo>
                    <a:pt x="637" y="421"/>
                  </a:lnTo>
                  <a:lnTo>
                    <a:pt x="630" y="432"/>
                  </a:lnTo>
                  <a:lnTo>
                    <a:pt x="621" y="442"/>
                  </a:lnTo>
                  <a:lnTo>
                    <a:pt x="613" y="453"/>
                  </a:lnTo>
                  <a:lnTo>
                    <a:pt x="603" y="461"/>
                  </a:lnTo>
                  <a:lnTo>
                    <a:pt x="592" y="471"/>
                  </a:lnTo>
                  <a:lnTo>
                    <a:pt x="581" y="479"/>
                  </a:lnTo>
                  <a:lnTo>
                    <a:pt x="569" y="487"/>
                  </a:lnTo>
                  <a:lnTo>
                    <a:pt x="555" y="494"/>
                  </a:lnTo>
                  <a:lnTo>
                    <a:pt x="541" y="501"/>
                  </a:lnTo>
                  <a:lnTo>
                    <a:pt x="526" y="506"/>
                  </a:lnTo>
                  <a:lnTo>
                    <a:pt x="510" y="511"/>
                  </a:lnTo>
                  <a:lnTo>
                    <a:pt x="493" y="517"/>
                  </a:lnTo>
                  <a:lnTo>
                    <a:pt x="475" y="520"/>
                  </a:lnTo>
                  <a:lnTo>
                    <a:pt x="457" y="524"/>
                  </a:lnTo>
                  <a:lnTo>
                    <a:pt x="437" y="526"/>
                  </a:lnTo>
                  <a:lnTo>
                    <a:pt x="417" y="528"/>
                  </a:lnTo>
                  <a:lnTo>
                    <a:pt x="395" y="530"/>
                  </a:lnTo>
                  <a:lnTo>
                    <a:pt x="373" y="531"/>
                  </a:lnTo>
                  <a:lnTo>
                    <a:pt x="350" y="531"/>
                  </a:lnTo>
                  <a:lnTo>
                    <a:pt x="118" y="531"/>
                  </a:lnTo>
                  <a:lnTo>
                    <a:pt x="118" y="896"/>
                  </a:lnTo>
                  <a:lnTo>
                    <a:pt x="0" y="896"/>
                  </a:lnTo>
                  <a:close/>
                  <a:moveTo>
                    <a:pt x="118" y="425"/>
                  </a:moveTo>
                  <a:lnTo>
                    <a:pt x="351" y="425"/>
                  </a:lnTo>
                  <a:lnTo>
                    <a:pt x="379" y="425"/>
                  </a:lnTo>
                  <a:lnTo>
                    <a:pt x="405" y="423"/>
                  </a:lnTo>
                  <a:lnTo>
                    <a:pt x="428" y="420"/>
                  </a:lnTo>
                  <a:lnTo>
                    <a:pt x="450" y="414"/>
                  </a:lnTo>
                  <a:lnTo>
                    <a:pt x="469" y="409"/>
                  </a:lnTo>
                  <a:lnTo>
                    <a:pt x="486" y="402"/>
                  </a:lnTo>
                  <a:lnTo>
                    <a:pt x="494" y="397"/>
                  </a:lnTo>
                  <a:lnTo>
                    <a:pt x="502" y="393"/>
                  </a:lnTo>
                  <a:lnTo>
                    <a:pt x="508" y="388"/>
                  </a:lnTo>
                  <a:lnTo>
                    <a:pt x="515" y="383"/>
                  </a:lnTo>
                  <a:lnTo>
                    <a:pt x="526" y="372"/>
                  </a:lnTo>
                  <a:lnTo>
                    <a:pt x="536" y="359"/>
                  </a:lnTo>
                  <a:lnTo>
                    <a:pt x="544" y="345"/>
                  </a:lnTo>
                  <a:lnTo>
                    <a:pt x="551" y="332"/>
                  </a:lnTo>
                  <a:lnTo>
                    <a:pt x="556" y="316"/>
                  </a:lnTo>
                  <a:lnTo>
                    <a:pt x="559" y="299"/>
                  </a:lnTo>
                  <a:lnTo>
                    <a:pt x="563" y="282"/>
                  </a:lnTo>
                  <a:lnTo>
                    <a:pt x="563" y="262"/>
                  </a:lnTo>
                  <a:lnTo>
                    <a:pt x="563" y="249"/>
                  </a:lnTo>
                  <a:lnTo>
                    <a:pt x="561" y="235"/>
                  </a:lnTo>
                  <a:lnTo>
                    <a:pt x="559" y="222"/>
                  </a:lnTo>
                  <a:lnTo>
                    <a:pt x="556" y="210"/>
                  </a:lnTo>
                  <a:lnTo>
                    <a:pt x="552" y="199"/>
                  </a:lnTo>
                  <a:lnTo>
                    <a:pt x="547" y="187"/>
                  </a:lnTo>
                  <a:lnTo>
                    <a:pt x="541" y="176"/>
                  </a:lnTo>
                  <a:lnTo>
                    <a:pt x="535" y="166"/>
                  </a:lnTo>
                  <a:lnTo>
                    <a:pt x="527" y="156"/>
                  </a:lnTo>
                  <a:lnTo>
                    <a:pt x="519" y="148"/>
                  </a:lnTo>
                  <a:lnTo>
                    <a:pt x="510" y="140"/>
                  </a:lnTo>
                  <a:lnTo>
                    <a:pt x="502" y="133"/>
                  </a:lnTo>
                  <a:lnTo>
                    <a:pt x="492" y="126"/>
                  </a:lnTo>
                  <a:lnTo>
                    <a:pt x="482" y="121"/>
                  </a:lnTo>
                  <a:lnTo>
                    <a:pt x="471" y="117"/>
                  </a:lnTo>
                  <a:lnTo>
                    <a:pt x="459" y="114"/>
                  </a:lnTo>
                  <a:lnTo>
                    <a:pt x="441" y="109"/>
                  </a:lnTo>
                  <a:lnTo>
                    <a:pt x="417" y="107"/>
                  </a:lnTo>
                  <a:lnTo>
                    <a:pt x="386" y="106"/>
                  </a:lnTo>
                  <a:lnTo>
                    <a:pt x="348" y="105"/>
                  </a:lnTo>
                  <a:lnTo>
                    <a:pt x="118" y="105"/>
                  </a:lnTo>
                  <a:lnTo>
                    <a:pt x="118" y="425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20" name="Freeform 10"/>
            <p:cNvSpPr/>
            <p:nvPr/>
          </p:nvSpPr>
          <p:spPr>
            <a:xfrm>
              <a:off x="1833480" y="349560"/>
              <a:ext cx="185760" cy="197640"/>
            </a:xfrm>
            <a:custGeom>
              <a:avLst/>
              <a:gdLst>
                <a:gd name="textAreaLeft" fmla="*/ 0 w 185760"/>
                <a:gd name="textAreaRight" fmla="*/ 186480 w 185760"/>
                <a:gd name="textAreaTop" fmla="*/ 0 h 197640"/>
                <a:gd name="textAreaBottom" fmla="*/ 198360 h 197640"/>
              </a:gdLst>
              <a:ahLst/>
              <a:rect l="textAreaLeft" t="textAreaTop" r="textAreaRight" b="textAreaBottom"/>
              <a:pathLst>
                <a:path w="840" h="896">
                  <a:moveTo>
                    <a:pt x="0" y="896"/>
                  </a:moveTo>
                  <a:lnTo>
                    <a:pt x="345" y="0"/>
                  </a:lnTo>
                  <a:lnTo>
                    <a:pt x="473" y="0"/>
                  </a:lnTo>
                  <a:lnTo>
                    <a:pt x="840" y="896"/>
                  </a:lnTo>
                  <a:lnTo>
                    <a:pt x="705" y="896"/>
                  </a:lnTo>
                  <a:lnTo>
                    <a:pt x="601" y="624"/>
                  </a:lnTo>
                  <a:lnTo>
                    <a:pt x="225" y="624"/>
                  </a:lnTo>
                  <a:lnTo>
                    <a:pt x="127" y="896"/>
                  </a:lnTo>
                  <a:lnTo>
                    <a:pt x="0" y="896"/>
                  </a:lnTo>
                  <a:close/>
                  <a:moveTo>
                    <a:pt x="259" y="527"/>
                  </a:moveTo>
                  <a:lnTo>
                    <a:pt x="563" y="527"/>
                  </a:lnTo>
                  <a:lnTo>
                    <a:pt x="470" y="279"/>
                  </a:lnTo>
                  <a:lnTo>
                    <a:pt x="459" y="252"/>
                  </a:lnTo>
                  <a:lnTo>
                    <a:pt x="449" y="225"/>
                  </a:lnTo>
                  <a:lnTo>
                    <a:pt x="441" y="201"/>
                  </a:lnTo>
                  <a:lnTo>
                    <a:pt x="432" y="176"/>
                  </a:lnTo>
                  <a:lnTo>
                    <a:pt x="425" y="154"/>
                  </a:lnTo>
                  <a:lnTo>
                    <a:pt x="417" y="133"/>
                  </a:lnTo>
                  <a:lnTo>
                    <a:pt x="412" y="112"/>
                  </a:lnTo>
                  <a:lnTo>
                    <a:pt x="406" y="93"/>
                  </a:lnTo>
                  <a:lnTo>
                    <a:pt x="402" y="115"/>
                  </a:lnTo>
                  <a:lnTo>
                    <a:pt x="396" y="137"/>
                  </a:lnTo>
                  <a:lnTo>
                    <a:pt x="391" y="158"/>
                  </a:lnTo>
                  <a:lnTo>
                    <a:pt x="386" y="179"/>
                  </a:lnTo>
                  <a:lnTo>
                    <a:pt x="379" y="201"/>
                  </a:lnTo>
                  <a:lnTo>
                    <a:pt x="373" y="222"/>
                  </a:lnTo>
                  <a:lnTo>
                    <a:pt x="365" y="243"/>
                  </a:lnTo>
                  <a:lnTo>
                    <a:pt x="358" y="265"/>
                  </a:lnTo>
                  <a:lnTo>
                    <a:pt x="259" y="527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21" name="Freeform 11"/>
            <p:cNvSpPr/>
            <p:nvPr/>
          </p:nvSpPr>
          <p:spPr>
            <a:xfrm>
              <a:off x="2041920" y="349560"/>
              <a:ext cx="147600" cy="197640"/>
            </a:xfrm>
            <a:custGeom>
              <a:avLst/>
              <a:gdLst>
                <a:gd name="textAreaLeft" fmla="*/ 0 w 147600"/>
                <a:gd name="textAreaRight" fmla="*/ 148320 w 147600"/>
                <a:gd name="textAreaTop" fmla="*/ 0 h 197640"/>
                <a:gd name="textAreaBottom" fmla="*/ 198360 h 197640"/>
              </a:gdLst>
              <a:ahLst/>
              <a:rect l="textAreaLeft" t="textAreaTop" r="textAreaRight" b="textAreaBottom"/>
              <a:pathLst>
                <a:path w="671" h="896">
                  <a:moveTo>
                    <a:pt x="0" y="896"/>
                  </a:moveTo>
                  <a:lnTo>
                    <a:pt x="0" y="0"/>
                  </a:lnTo>
                  <a:lnTo>
                    <a:pt x="650" y="0"/>
                  </a:lnTo>
                  <a:lnTo>
                    <a:pt x="650" y="105"/>
                  </a:lnTo>
                  <a:lnTo>
                    <a:pt x="119" y="105"/>
                  </a:lnTo>
                  <a:lnTo>
                    <a:pt x="119" y="379"/>
                  </a:lnTo>
                  <a:lnTo>
                    <a:pt x="616" y="379"/>
                  </a:lnTo>
                  <a:lnTo>
                    <a:pt x="616" y="485"/>
                  </a:lnTo>
                  <a:lnTo>
                    <a:pt x="119" y="485"/>
                  </a:lnTo>
                  <a:lnTo>
                    <a:pt x="119" y="790"/>
                  </a:lnTo>
                  <a:lnTo>
                    <a:pt x="671" y="790"/>
                  </a:lnTo>
                  <a:lnTo>
                    <a:pt x="671" y="896"/>
                  </a:lnTo>
                  <a:lnTo>
                    <a:pt x="0" y="896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22" name="Freeform 12"/>
            <p:cNvSpPr/>
            <p:nvPr/>
          </p:nvSpPr>
          <p:spPr>
            <a:xfrm>
              <a:off x="2226240" y="349560"/>
              <a:ext cx="149760" cy="197640"/>
            </a:xfrm>
            <a:custGeom>
              <a:avLst/>
              <a:gdLst>
                <a:gd name="textAreaLeft" fmla="*/ 0 w 149760"/>
                <a:gd name="textAreaRight" fmla="*/ 150480 w 149760"/>
                <a:gd name="textAreaTop" fmla="*/ 0 h 197640"/>
                <a:gd name="textAreaBottom" fmla="*/ 198360 h 197640"/>
              </a:gdLst>
              <a:ahLst/>
              <a:rect l="textAreaLeft" t="textAreaTop" r="textAreaRight" b="textAreaBottom"/>
              <a:pathLst>
                <a:path w="678" h="896">
                  <a:moveTo>
                    <a:pt x="0" y="896"/>
                  </a:moveTo>
                  <a:lnTo>
                    <a:pt x="0" y="0"/>
                  </a:lnTo>
                  <a:lnTo>
                    <a:pt x="336" y="0"/>
                  </a:lnTo>
                  <a:lnTo>
                    <a:pt x="362" y="0"/>
                  </a:lnTo>
                  <a:lnTo>
                    <a:pt x="385" y="1"/>
                  </a:lnTo>
                  <a:lnTo>
                    <a:pt x="407" y="3"/>
                  </a:lnTo>
                  <a:lnTo>
                    <a:pt x="429" y="6"/>
                  </a:lnTo>
                  <a:lnTo>
                    <a:pt x="449" y="10"/>
                  </a:lnTo>
                  <a:lnTo>
                    <a:pt x="468" y="15"/>
                  </a:lnTo>
                  <a:lnTo>
                    <a:pt x="485" y="20"/>
                  </a:lnTo>
                  <a:lnTo>
                    <a:pt x="501" y="26"/>
                  </a:lnTo>
                  <a:lnTo>
                    <a:pt x="516" y="34"/>
                  </a:lnTo>
                  <a:lnTo>
                    <a:pt x="531" y="42"/>
                  </a:lnTo>
                  <a:lnTo>
                    <a:pt x="544" y="51"/>
                  </a:lnTo>
                  <a:lnTo>
                    <a:pt x="557" y="61"/>
                  </a:lnTo>
                  <a:lnTo>
                    <a:pt x="568" y="72"/>
                  </a:lnTo>
                  <a:lnTo>
                    <a:pt x="579" y="84"/>
                  </a:lnTo>
                  <a:lnTo>
                    <a:pt x="590" y="97"/>
                  </a:lnTo>
                  <a:lnTo>
                    <a:pt x="599" y="110"/>
                  </a:lnTo>
                  <a:lnTo>
                    <a:pt x="607" y="124"/>
                  </a:lnTo>
                  <a:lnTo>
                    <a:pt x="614" y="139"/>
                  </a:lnTo>
                  <a:lnTo>
                    <a:pt x="620" y="153"/>
                  </a:lnTo>
                  <a:lnTo>
                    <a:pt x="625" y="168"/>
                  </a:lnTo>
                  <a:lnTo>
                    <a:pt x="629" y="183"/>
                  </a:lnTo>
                  <a:lnTo>
                    <a:pt x="632" y="198"/>
                  </a:lnTo>
                  <a:lnTo>
                    <a:pt x="633" y="213"/>
                  </a:lnTo>
                  <a:lnTo>
                    <a:pt x="634" y="228"/>
                  </a:lnTo>
                  <a:lnTo>
                    <a:pt x="633" y="243"/>
                  </a:lnTo>
                  <a:lnTo>
                    <a:pt x="632" y="257"/>
                  </a:lnTo>
                  <a:lnTo>
                    <a:pt x="630" y="271"/>
                  </a:lnTo>
                  <a:lnTo>
                    <a:pt x="626" y="285"/>
                  </a:lnTo>
                  <a:lnTo>
                    <a:pt x="621" y="298"/>
                  </a:lnTo>
                  <a:lnTo>
                    <a:pt x="616" y="311"/>
                  </a:lnTo>
                  <a:lnTo>
                    <a:pt x="610" y="324"/>
                  </a:lnTo>
                  <a:lnTo>
                    <a:pt x="602" y="337"/>
                  </a:lnTo>
                  <a:lnTo>
                    <a:pt x="595" y="350"/>
                  </a:lnTo>
                  <a:lnTo>
                    <a:pt x="585" y="361"/>
                  </a:lnTo>
                  <a:lnTo>
                    <a:pt x="575" y="372"/>
                  </a:lnTo>
                  <a:lnTo>
                    <a:pt x="564" y="383"/>
                  </a:lnTo>
                  <a:lnTo>
                    <a:pt x="551" y="392"/>
                  </a:lnTo>
                  <a:lnTo>
                    <a:pt x="538" y="402"/>
                  </a:lnTo>
                  <a:lnTo>
                    <a:pt x="523" y="410"/>
                  </a:lnTo>
                  <a:lnTo>
                    <a:pt x="509" y="419"/>
                  </a:lnTo>
                  <a:lnTo>
                    <a:pt x="528" y="425"/>
                  </a:lnTo>
                  <a:lnTo>
                    <a:pt x="547" y="433"/>
                  </a:lnTo>
                  <a:lnTo>
                    <a:pt x="564" y="441"/>
                  </a:lnTo>
                  <a:lnTo>
                    <a:pt x="580" y="451"/>
                  </a:lnTo>
                  <a:lnTo>
                    <a:pt x="596" y="461"/>
                  </a:lnTo>
                  <a:lnTo>
                    <a:pt x="610" y="473"/>
                  </a:lnTo>
                  <a:lnTo>
                    <a:pt x="621" y="486"/>
                  </a:lnTo>
                  <a:lnTo>
                    <a:pt x="633" y="500"/>
                  </a:lnTo>
                  <a:lnTo>
                    <a:pt x="644" y="514"/>
                  </a:lnTo>
                  <a:lnTo>
                    <a:pt x="652" y="530"/>
                  </a:lnTo>
                  <a:lnTo>
                    <a:pt x="660" y="546"/>
                  </a:lnTo>
                  <a:lnTo>
                    <a:pt x="666" y="562"/>
                  </a:lnTo>
                  <a:lnTo>
                    <a:pt x="672" y="580"/>
                  </a:lnTo>
                  <a:lnTo>
                    <a:pt x="675" y="598"/>
                  </a:lnTo>
                  <a:lnTo>
                    <a:pt x="677" y="617"/>
                  </a:lnTo>
                  <a:lnTo>
                    <a:pt x="678" y="636"/>
                  </a:lnTo>
                  <a:lnTo>
                    <a:pt x="677" y="652"/>
                  </a:lnTo>
                  <a:lnTo>
                    <a:pt x="676" y="667"/>
                  </a:lnTo>
                  <a:lnTo>
                    <a:pt x="674" y="681"/>
                  </a:lnTo>
                  <a:lnTo>
                    <a:pt x="670" y="696"/>
                  </a:lnTo>
                  <a:lnTo>
                    <a:pt x="667" y="711"/>
                  </a:lnTo>
                  <a:lnTo>
                    <a:pt x="662" y="725"/>
                  </a:lnTo>
                  <a:lnTo>
                    <a:pt x="657" y="739"/>
                  </a:lnTo>
                  <a:lnTo>
                    <a:pt x="650" y="753"/>
                  </a:lnTo>
                  <a:lnTo>
                    <a:pt x="644" y="766"/>
                  </a:lnTo>
                  <a:lnTo>
                    <a:pt x="636" y="778"/>
                  </a:lnTo>
                  <a:lnTo>
                    <a:pt x="629" y="790"/>
                  </a:lnTo>
                  <a:lnTo>
                    <a:pt x="620" y="801"/>
                  </a:lnTo>
                  <a:lnTo>
                    <a:pt x="613" y="811"/>
                  </a:lnTo>
                  <a:lnTo>
                    <a:pt x="603" y="821"/>
                  </a:lnTo>
                  <a:lnTo>
                    <a:pt x="595" y="829"/>
                  </a:lnTo>
                  <a:lnTo>
                    <a:pt x="585" y="837"/>
                  </a:lnTo>
                  <a:lnTo>
                    <a:pt x="575" y="844"/>
                  </a:lnTo>
                  <a:lnTo>
                    <a:pt x="564" y="850"/>
                  </a:lnTo>
                  <a:lnTo>
                    <a:pt x="552" y="857"/>
                  </a:lnTo>
                  <a:lnTo>
                    <a:pt x="541" y="862"/>
                  </a:lnTo>
                  <a:lnTo>
                    <a:pt x="528" y="868"/>
                  </a:lnTo>
                  <a:lnTo>
                    <a:pt x="515" y="873"/>
                  </a:lnTo>
                  <a:lnTo>
                    <a:pt x="501" y="877"/>
                  </a:lnTo>
                  <a:lnTo>
                    <a:pt x="486" y="880"/>
                  </a:lnTo>
                  <a:lnTo>
                    <a:pt x="471" y="885"/>
                  </a:lnTo>
                  <a:lnTo>
                    <a:pt x="455" y="888"/>
                  </a:lnTo>
                  <a:lnTo>
                    <a:pt x="438" y="890"/>
                  </a:lnTo>
                  <a:lnTo>
                    <a:pt x="421" y="892"/>
                  </a:lnTo>
                  <a:lnTo>
                    <a:pt x="383" y="895"/>
                  </a:lnTo>
                  <a:lnTo>
                    <a:pt x="341" y="896"/>
                  </a:lnTo>
                  <a:lnTo>
                    <a:pt x="0" y="896"/>
                  </a:lnTo>
                  <a:close/>
                  <a:moveTo>
                    <a:pt x="119" y="376"/>
                  </a:moveTo>
                  <a:lnTo>
                    <a:pt x="313" y="376"/>
                  </a:lnTo>
                  <a:lnTo>
                    <a:pt x="349" y="375"/>
                  </a:lnTo>
                  <a:lnTo>
                    <a:pt x="380" y="373"/>
                  </a:lnTo>
                  <a:lnTo>
                    <a:pt x="394" y="372"/>
                  </a:lnTo>
                  <a:lnTo>
                    <a:pt x="405" y="370"/>
                  </a:lnTo>
                  <a:lnTo>
                    <a:pt x="416" y="368"/>
                  </a:lnTo>
                  <a:lnTo>
                    <a:pt x="426" y="366"/>
                  </a:lnTo>
                  <a:lnTo>
                    <a:pt x="437" y="362"/>
                  </a:lnTo>
                  <a:lnTo>
                    <a:pt x="447" y="358"/>
                  </a:lnTo>
                  <a:lnTo>
                    <a:pt x="456" y="353"/>
                  </a:lnTo>
                  <a:lnTo>
                    <a:pt x="465" y="347"/>
                  </a:lnTo>
                  <a:lnTo>
                    <a:pt x="473" y="342"/>
                  </a:lnTo>
                  <a:lnTo>
                    <a:pt x="481" y="336"/>
                  </a:lnTo>
                  <a:lnTo>
                    <a:pt x="488" y="328"/>
                  </a:lnTo>
                  <a:lnTo>
                    <a:pt x="494" y="321"/>
                  </a:lnTo>
                  <a:lnTo>
                    <a:pt x="499" y="312"/>
                  </a:lnTo>
                  <a:lnTo>
                    <a:pt x="504" y="304"/>
                  </a:lnTo>
                  <a:lnTo>
                    <a:pt x="508" y="295"/>
                  </a:lnTo>
                  <a:lnTo>
                    <a:pt x="511" y="286"/>
                  </a:lnTo>
                  <a:lnTo>
                    <a:pt x="514" y="275"/>
                  </a:lnTo>
                  <a:lnTo>
                    <a:pt x="515" y="266"/>
                  </a:lnTo>
                  <a:lnTo>
                    <a:pt x="516" y="254"/>
                  </a:lnTo>
                  <a:lnTo>
                    <a:pt x="517" y="242"/>
                  </a:lnTo>
                  <a:lnTo>
                    <a:pt x="516" y="232"/>
                  </a:lnTo>
                  <a:lnTo>
                    <a:pt x="516" y="221"/>
                  </a:lnTo>
                  <a:lnTo>
                    <a:pt x="514" y="210"/>
                  </a:lnTo>
                  <a:lnTo>
                    <a:pt x="512" y="201"/>
                  </a:lnTo>
                  <a:lnTo>
                    <a:pt x="509" y="191"/>
                  </a:lnTo>
                  <a:lnTo>
                    <a:pt x="505" y="182"/>
                  </a:lnTo>
                  <a:lnTo>
                    <a:pt x="500" y="173"/>
                  </a:lnTo>
                  <a:lnTo>
                    <a:pt x="496" y="165"/>
                  </a:lnTo>
                  <a:lnTo>
                    <a:pt x="489" y="156"/>
                  </a:lnTo>
                  <a:lnTo>
                    <a:pt x="484" y="149"/>
                  </a:lnTo>
                  <a:lnTo>
                    <a:pt x="477" y="141"/>
                  </a:lnTo>
                  <a:lnTo>
                    <a:pt x="469" y="136"/>
                  </a:lnTo>
                  <a:lnTo>
                    <a:pt x="462" y="131"/>
                  </a:lnTo>
                  <a:lnTo>
                    <a:pt x="453" y="125"/>
                  </a:lnTo>
                  <a:lnTo>
                    <a:pt x="444" y="121"/>
                  </a:lnTo>
                  <a:lnTo>
                    <a:pt x="434" y="118"/>
                  </a:lnTo>
                  <a:lnTo>
                    <a:pt x="423" y="115"/>
                  </a:lnTo>
                  <a:lnTo>
                    <a:pt x="411" y="112"/>
                  </a:lnTo>
                  <a:lnTo>
                    <a:pt x="397" y="110"/>
                  </a:lnTo>
                  <a:lnTo>
                    <a:pt x="380" y="108"/>
                  </a:lnTo>
                  <a:lnTo>
                    <a:pt x="342" y="106"/>
                  </a:lnTo>
                  <a:lnTo>
                    <a:pt x="298" y="105"/>
                  </a:lnTo>
                  <a:lnTo>
                    <a:pt x="119" y="105"/>
                  </a:lnTo>
                  <a:lnTo>
                    <a:pt x="119" y="376"/>
                  </a:lnTo>
                  <a:close/>
                  <a:moveTo>
                    <a:pt x="119" y="790"/>
                  </a:moveTo>
                  <a:lnTo>
                    <a:pt x="341" y="790"/>
                  </a:lnTo>
                  <a:lnTo>
                    <a:pt x="368" y="790"/>
                  </a:lnTo>
                  <a:lnTo>
                    <a:pt x="390" y="789"/>
                  </a:lnTo>
                  <a:lnTo>
                    <a:pt x="408" y="788"/>
                  </a:lnTo>
                  <a:lnTo>
                    <a:pt x="422" y="786"/>
                  </a:lnTo>
                  <a:lnTo>
                    <a:pt x="443" y="781"/>
                  </a:lnTo>
                  <a:lnTo>
                    <a:pt x="461" y="776"/>
                  </a:lnTo>
                  <a:lnTo>
                    <a:pt x="477" y="770"/>
                  </a:lnTo>
                  <a:lnTo>
                    <a:pt x="492" y="761"/>
                  </a:lnTo>
                  <a:lnTo>
                    <a:pt x="498" y="757"/>
                  </a:lnTo>
                  <a:lnTo>
                    <a:pt x="504" y="752"/>
                  </a:lnTo>
                  <a:lnTo>
                    <a:pt x="511" y="746"/>
                  </a:lnTo>
                  <a:lnTo>
                    <a:pt x="516" y="740"/>
                  </a:lnTo>
                  <a:lnTo>
                    <a:pt x="527" y="727"/>
                  </a:lnTo>
                  <a:lnTo>
                    <a:pt x="536" y="711"/>
                  </a:lnTo>
                  <a:lnTo>
                    <a:pt x="541" y="703"/>
                  </a:lnTo>
                  <a:lnTo>
                    <a:pt x="544" y="694"/>
                  </a:lnTo>
                  <a:lnTo>
                    <a:pt x="547" y="686"/>
                  </a:lnTo>
                  <a:lnTo>
                    <a:pt x="550" y="676"/>
                  </a:lnTo>
                  <a:lnTo>
                    <a:pt x="552" y="667"/>
                  </a:lnTo>
                  <a:lnTo>
                    <a:pt x="553" y="657"/>
                  </a:lnTo>
                  <a:lnTo>
                    <a:pt x="554" y="646"/>
                  </a:lnTo>
                  <a:lnTo>
                    <a:pt x="554" y="636"/>
                  </a:lnTo>
                  <a:lnTo>
                    <a:pt x="554" y="624"/>
                  </a:lnTo>
                  <a:lnTo>
                    <a:pt x="552" y="611"/>
                  </a:lnTo>
                  <a:lnTo>
                    <a:pt x="551" y="601"/>
                  </a:lnTo>
                  <a:lnTo>
                    <a:pt x="548" y="589"/>
                  </a:lnTo>
                  <a:lnTo>
                    <a:pt x="545" y="578"/>
                  </a:lnTo>
                  <a:lnTo>
                    <a:pt x="539" y="568"/>
                  </a:lnTo>
                  <a:lnTo>
                    <a:pt x="534" y="558"/>
                  </a:lnTo>
                  <a:lnTo>
                    <a:pt x="529" y="548"/>
                  </a:lnTo>
                  <a:lnTo>
                    <a:pt x="521" y="540"/>
                  </a:lnTo>
                  <a:lnTo>
                    <a:pt x="515" y="531"/>
                  </a:lnTo>
                  <a:lnTo>
                    <a:pt x="506" y="524"/>
                  </a:lnTo>
                  <a:lnTo>
                    <a:pt x="498" y="518"/>
                  </a:lnTo>
                  <a:lnTo>
                    <a:pt x="488" y="511"/>
                  </a:lnTo>
                  <a:lnTo>
                    <a:pt x="479" y="506"/>
                  </a:lnTo>
                  <a:lnTo>
                    <a:pt x="468" y="501"/>
                  </a:lnTo>
                  <a:lnTo>
                    <a:pt x="457" y="496"/>
                  </a:lnTo>
                  <a:lnTo>
                    <a:pt x="445" y="493"/>
                  </a:lnTo>
                  <a:lnTo>
                    <a:pt x="432" y="490"/>
                  </a:lnTo>
                  <a:lnTo>
                    <a:pt x="417" y="488"/>
                  </a:lnTo>
                  <a:lnTo>
                    <a:pt x="401" y="486"/>
                  </a:lnTo>
                  <a:lnTo>
                    <a:pt x="366" y="483"/>
                  </a:lnTo>
                  <a:lnTo>
                    <a:pt x="325" y="481"/>
                  </a:lnTo>
                  <a:lnTo>
                    <a:pt x="119" y="481"/>
                  </a:lnTo>
                  <a:lnTo>
                    <a:pt x="119" y="790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23" name="Freeform 13"/>
            <p:cNvSpPr/>
            <p:nvPr/>
          </p:nvSpPr>
          <p:spPr>
            <a:xfrm>
              <a:off x="2396880" y="345600"/>
              <a:ext cx="189720" cy="2059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205920"/>
                <a:gd name="textAreaBottom" fmla="*/ 206640 h 205920"/>
              </a:gdLst>
              <a:ahLst/>
              <a:rect l="textAreaLeft" t="textAreaTop" r="textAreaRight" b="textAreaBottom"/>
              <a:pathLst>
                <a:path w="858" h="927">
                  <a:moveTo>
                    <a:pt x="0" y="475"/>
                  </a:moveTo>
                  <a:lnTo>
                    <a:pt x="0" y="448"/>
                  </a:lnTo>
                  <a:lnTo>
                    <a:pt x="2" y="421"/>
                  </a:lnTo>
                  <a:lnTo>
                    <a:pt x="4" y="394"/>
                  </a:lnTo>
                  <a:lnTo>
                    <a:pt x="8" y="370"/>
                  </a:lnTo>
                  <a:lnTo>
                    <a:pt x="12" y="345"/>
                  </a:lnTo>
                  <a:lnTo>
                    <a:pt x="17" y="321"/>
                  </a:lnTo>
                  <a:lnTo>
                    <a:pt x="24" y="299"/>
                  </a:lnTo>
                  <a:lnTo>
                    <a:pt x="30" y="276"/>
                  </a:lnTo>
                  <a:lnTo>
                    <a:pt x="38" y="255"/>
                  </a:lnTo>
                  <a:lnTo>
                    <a:pt x="47" y="234"/>
                  </a:lnTo>
                  <a:lnTo>
                    <a:pt x="57" y="214"/>
                  </a:lnTo>
                  <a:lnTo>
                    <a:pt x="67" y="194"/>
                  </a:lnTo>
                  <a:lnTo>
                    <a:pt x="79" y="176"/>
                  </a:lnTo>
                  <a:lnTo>
                    <a:pt x="92" y="159"/>
                  </a:lnTo>
                  <a:lnTo>
                    <a:pt x="105" y="142"/>
                  </a:lnTo>
                  <a:lnTo>
                    <a:pt x="120" y="125"/>
                  </a:lnTo>
                  <a:lnTo>
                    <a:pt x="135" y="110"/>
                  </a:lnTo>
                  <a:lnTo>
                    <a:pt x="151" y="97"/>
                  </a:lnTo>
                  <a:lnTo>
                    <a:pt x="167" y="83"/>
                  </a:lnTo>
                  <a:lnTo>
                    <a:pt x="184" y="70"/>
                  </a:lnTo>
                  <a:lnTo>
                    <a:pt x="202" y="59"/>
                  </a:lnTo>
                  <a:lnTo>
                    <a:pt x="219" y="49"/>
                  </a:lnTo>
                  <a:lnTo>
                    <a:pt x="239" y="39"/>
                  </a:lnTo>
                  <a:lnTo>
                    <a:pt x="258" y="31"/>
                  </a:lnTo>
                  <a:lnTo>
                    <a:pt x="277" y="23"/>
                  </a:lnTo>
                  <a:lnTo>
                    <a:pt x="297" y="17"/>
                  </a:lnTo>
                  <a:lnTo>
                    <a:pt x="318" y="11"/>
                  </a:lnTo>
                  <a:lnTo>
                    <a:pt x="340" y="7"/>
                  </a:lnTo>
                  <a:lnTo>
                    <a:pt x="361" y="4"/>
                  </a:lnTo>
                  <a:lnTo>
                    <a:pt x="383" y="2"/>
                  </a:lnTo>
                  <a:lnTo>
                    <a:pt x="407" y="0"/>
                  </a:lnTo>
                  <a:lnTo>
                    <a:pt x="430" y="0"/>
                  </a:lnTo>
                  <a:lnTo>
                    <a:pt x="461" y="1"/>
                  </a:lnTo>
                  <a:lnTo>
                    <a:pt x="491" y="3"/>
                  </a:lnTo>
                  <a:lnTo>
                    <a:pt x="520" y="8"/>
                  </a:lnTo>
                  <a:lnTo>
                    <a:pt x="548" y="15"/>
                  </a:lnTo>
                  <a:lnTo>
                    <a:pt x="576" y="22"/>
                  </a:lnTo>
                  <a:lnTo>
                    <a:pt x="603" y="33"/>
                  </a:lnTo>
                  <a:lnTo>
                    <a:pt x="628" y="44"/>
                  </a:lnTo>
                  <a:lnTo>
                    <a:pt x="654" y="58"/>
                  </a:lnTo>
                  <a:lnTo>
                    <a:pt x="678" y="74"/>
                  </a:lnTo>
                  <a:lnTo>
                    <a:pt x="701" y="91"/>
                  </a:lnTo>
                  <a:lnTo>
                    <a:pt x="722" y="110"/>
                  </a:lnTo>
                  <a:lnTo>
                    <a:pt x="742" y="130"/>
                  </a:lnTo>
                  <a:lnTo>
                    <a:pt x="760" y="151"/>
                  </a:lnTo>
                  <a:lnTo>
                    <a:pt x="777" y="174"/>
                  </a:lnTo>
                  <a:lnTo>
                    <a:pt x="792" y="199"/>
                  </a:lnTo>
                  <a:lnTo>
                    <a:pt x="806" y="224"/>
                  </a:lnTo>
                  <a:lnTo>
                    <a:pt x="818" y="251"/>
                  </a:lnTo>
                  <a:lnTo>
                    <a:pt x="829" y="279"/>
                  </a:lnTo>
                  <a:lnTo>
                    <a:pt x="838" y="308"/>
                  </a:lnTo>
                  <a:lnTo>
                    <a:pt x="846" y="337"/>
                  </a:lnTo>
                  <a:lnTo>
                    <a:pt x="851" y="368"/>
                  </a:lnTo>
                  <a:lnTo>
                    <a:pt x="855" y="400"/>
                  </a:lnTo>
                  <a:lnTo>
                    <a:pt x="857" y="432"/>
                  </a:lnTo>
                  <a:lnTo>
                    <a:pt x="858" y="465"/>
                  </a:lnTo>
                  <a:lnTo>
                    <a:pt x="857" y="499"/>
                  </a:lnTo>
                  <a:lnTo>
                    <a:pt x="855" y="532"/>
                  </a:lnTo>
                  <a:lnTo>
                    <a:pt x="851" y="563"/>
                  </a:lnTo>
                  <a:lnTo>
                    <a:pt x="844" y="594"/>
                  </a:lnTo>
                  <a:lnTo>
                    <a:pt x="837" y="624"/>
                  </a:lnTo>
                  <a:lnTo>
                    <a:pt x="827" y="653"/>
                  </a:lnTo>
                  <a:lnTo>
                    <a:pt x="817" y="681"/>
                  </a:lnTo>
                  <a:lnTo>
                    <a:pt x="803" y="709"/>
                  </a:lnTo>
                  <a:lnTo>
                    <a:pt x="789" y="735"/>
                  </a:lnTo>
                  <a:lnTo>
                    <a:pt x="773" y="759"/>
                  </a:lnTo>
                  <a:lnTo>
                    <a:pt x="765" y="771"/>
                  </a:lnTo>
                  <a:lnTo>
                    <a:pt x="756" y="782"/>
                  </a:lnTo>
                  <a:lnTo>
                    <a:pt x="747" y="793"/>
                  </a:lnTo>
                  <a:lnTo>
                    <a:pt x="737" y="804"/>
                  </a:lnTo>
                  <a:lnTo>
                    <a:pt x="727" y="813"/>
                  </a:lnTo>
                  <a:lnTo>
                    <a:pt x="717" y="823"/>
                  </a:lnTo>
                  <a:lnTo>
                    <a:pt x="706" y="832"/>
                  </a:lnTo>
                  <a:lnTo>
                    <a:pt x="695" y="841"/>
                  </a:lnTo>
                  <a:lnTo>
                    <a:pt x="684" y="849"/>
                  </a:lnTo>
                  <a:lnTo>
                    <a:pt x="672" y="857"/>
                  </a:lnTo>
                  <a:lnTo>
                    <a:pt x="660" y="864"/>
                  </a:lnTo>
                  <a:lnTo>
                    <a:pt x="647" y="872"/>
                  </a:lnTo>
                  <a:lnTo>
                    <a:pt x="622" y="885"/>
                  </a:lnTo>
                  <a:lnTo>
                    <a:pt x="595" y="896"/>
                  </a:lnTo>
                  <a:lnTo>
                    <a:pt x="569" y="906"/>
                  </a:lnTo>
                  <a:lnTo>
                    <a:pt x="542" y="913"/>
                  </a:lnTo>
                  <a:lnTo>
                    <a:pt x="514" y="920"/>
                  </a:lnTo>
                  <a:lnTo>
                    <a:pt x="487" y="924"/>
                  </a:lnTo>
                  <a:lnTo>
                    <a:pt x="458" y="926"/>
                  </a:lnTo>
                  <a:lnTo>
                    <a:pt x="429" y="927"/>
                  </a:lnTo>
                  <a:lnTo>
                    <a:pt x="398" y="926"/>
                  </a:lnTo>
                  <a:lnTo>
                    <a:pt x="367" y="923"/>
                  </a:lnTo>
                  <a:lnTo>
                    <a:pt x="338" y="919"/>
                  </a:lnTo>
                  <a:lnTo>
                    <a:pt x="309" y="912"/>
                  </a:lnTo>
                  <a:lnTo>
                    <a:pt x="281" y="904"/>
                  </a:lnTo>
                  <a:lnTo>
                    <a:pt x="255" y="893"/>
                  </a:lnTo>
                  <a:lnTo>
                    <a:pt x="228" y="880"/>
                  </a:lnTo>
                  <a:lnTo>
                    <a:pt x="202" y="865"/>
                  </a:lnTo>
                  <a:lnTo>
                    <a:pt x="179" y="849"/>
                  </a:lnTo>
                  <a:lnTo>
                    <a:pt x="156" y="832"/>
                  </a:lnTo>
                  <a:lnTo>
                    <a:pt x="134" y="813"/>
                  </a:lnTo>
                  <a:lnTo>
                    <a:pt x="115" y="793"/>
                  </a:lnTo>
                  <a:lnTo>
                    <a:pt x="97" y="772"/>
                  </a:lnTo>
                  <a:lnTo>
                    <a:pt x="80" y="750"/>
                  </a:lnTo>
                  <a:lnTo>
                    <a:pt x="65" y="725"/>
                  </a:lnTo>
                  <a:lnTo>
                    <a:pt x="51" y="698"/>
                  </a:lnTo>
                  <a:lnTo>
                    <a:pt x="39" y="672"/>
                  </a:lnTo>
                  <a:lnTo>
                    <a:pt x="29" y="645"/>
                  </a:lnTo>
                  <a:lnTo>
                    <a:pt x="20" y="618"/>
                  </a:lnTo>
                  <a:lnTo>
                    <a:pt x="13" y="590"/>
                  </a:lnTo>
                  <a:lnTo>
                    <a:pt x="8" y="562"/>
                  </a:lnTo>
                  <a:lnTo>
                    <a:pt x="3" y="534"/>
                  </a:lnTo>
                  <a:lnTo>
                    <a:pt x="1" y="505"/>
                  </a:lnTo>
                  <a:lnTo>
                    <a:pt x="0" y="475"/>
                  </a:lnTo>
                  <a:close/>
                  <a:moveTo>
                    <a:pt x="123" y="477"/>
                  </a:moveTo>
                  <a:lnTo>
                    <a:pt x="123" y="497"/>
                  </a:lnTo>
                  <a:lnTo>
                    <a:pt x="124" y="517"/>
                  </a:lnTo>
                  <a:lnTo>
                    <a:pt x="126" y="536"/>
                  </a:lnTo>
                  <a:lnTo>
                    <a:pt x="128" y="554"/>
                  </a:lnTo>
                  <a:lnTo>
                    <a:pt x="131" y="572"/>
                  </a:lnTo>
                  <a:lnTo>
                    <a:pt x="135" y="589"/>
                  </a:lnTo>
                  <a:lnTo>
                    <a:pt x="140" y="606"/>
                  </a:lnTo>
                  <a:lnTo>
                    <a:pt x="144" y="622"/>
                  </a:lnTo>
                  <a:lnTo>
                    <a:pt x="150" y="638"/>
                  </a:lnTo>
                  <a:lnTo>
                    <a:pt x="157" y="653"/>
                  </a:lnTo>
                  <a:lnTo>
                    <a:pt x="164" y="668"/>
                  </a:lnTo>
                  <a:lnTo>
                    <a:pt x="172" y="681"/>
                  </a:lnTo>
                  <a:lnTo>
                    <a:pt x="180" y="695"/>
                  </a:lnTo>
                  <a:lnTo>
                    <a:pt x="190" y="708"/>
                  </a:lnTo>
                  <a:lnTo>
                    <a:pt x="199" y="721"/>
                  </a:lnTo>
                  <a:lnTo>
                    <a:pt x="210" y="733"/>
                  </a:lnTo>
                  <a:lnTo>
                    <a:pt x="220" y="743"/>
                  </a:lnTo>
                  <a:lnTo>
                    <a:pt x="232" y="754"/>
                  </a:lnTo>
                  <a:lnTo>
                    <a:pt x="244" y="764"/>
                  </a:lnTo>
                  <a:lnTo>
                    <a:pt x="257" y="773"/>
                  </a:lnTo>
                  <a:lnTo>
                    <a:pt x="268" y="781"/>
                  </a:lnTo>
                  <a:lnTo>
                    <a:pt x="281" y="789"/>
                  </a:lnTo>
                  <a:lnTo>
                    <a:pt x="295" y="796"/>
                  </a:lnTo>
                  <a:lnTo>
                    <a:pt x="308" y="803"/>
                  </a:lnTo>
                  <a:lnTo>
                    <a:pt x="322" y="808"/>
                  </a:lnTo>
                  <a:lnTo>
                    <a:pt x="337" y="812"/>
                  </a:lnTo>
                  <a:lnTo>
                    <a:pt x="350" y="817"/>
                  </a:lnTo>
                  <a:lnTo>
                    <a:pt x="365" y="820"/>
                  </a:lnTo>
                  <a:lnTo>
                    <a:pt x="381" y="822"/>
                  </a:lnTo>
                  <a:lnTo>
                    <a:pt x="396" y="824"/>
                  </a:lnTo>
                  <a:lnTo>
                    <a:pt x="412" y="825"/>
                  </a:lnTo>
                  <a:lnTo>
                    <a:pt x="429" y="826"/>
                  </a:lnTo>
                  <a:lnTo>
                    <a:pt x="445" y="825"/>
                  </a:lnTo>
                  <a:lnTo>
                    <a:pt x="461" y="824"/>
                  </a:lnTo>
                  <a:lnTo>
                    <a:pt x="477" y="822"/>
                  </a:lnTo>
                  <a:lnTo>
                    <a:pt x="493" y="820"/>
                  </a:lnTo>
                  <a:lnTo>
                    <a:pt x="508" y="817"/>
                  </a:lnTo>
                  <a:lnTo>
                    <a:pt x="523" y="812"/>
                  </a:lnTo>
                  <a:lnTo>
                    <a:pt x="537" y="808"/>
                  </a:lnTo>
                  <a:lnTo>
                    <a:pt x="551" y="802"/>
                  </a:lnTo>
                  <a:lnTo>
                    <a:pt x="564" y="796"/>
                  </a:lnTo>
                  <a:lnTo>
                    <a:pt x="578" y="789"/>
                  </a:lnTo>
                  <a:lnTo>
                    <a:pt x="591" y="781"/>
                  </a:lnTo>
                  <a:lnTo>
                    <a:pt x="603" y="773"/>
                  </a:lnTo>
                  <a:lnTo>
                    <a:pt x="616" y="763"/>
                  </a:lnTo>
                  <a:lnTo>
                    <a:pt x="627" y="754"/>
                  </a:lnTo>
                  <a:lnTo>
                    <a:pt x="638" y="743"/>
                  </a:lnTo>
                  <a:lnTo>
                    <a:pt x="650" y="731"/>
                  </a:lnTo>
                  <a:lnTo>
                    <a:pt x="660" y="720"/>
                  </a:lnTo>
                  <a:lnTo>
                    <a:pt x="670" y="707"/>
                  </a:lnTo>
                  <a:lnTo>
                    <a:pt x="678" y="693"/>
                  </a:lnTo>
                  <a:lnTo>
                    <a:pt x="687" y="679"/>
                  </a:lnTo>
                  <a:lnTo>
                    <a:pt x="695" y="664"/>
                  </a:lnTo>
                  <a:lnTo>
                    <a:pt x="702" y="650"/>
                  </a:lnTo>
                  <a:lnTo>
                    <a:pt x="708" y="634"/>
                  </a:lnTo>
                  <a:lnTo>
                    <a:pt x="715" y="618"/>
                  </a:lnTo>
                  <a:lnTo>
                    <a:pt x="720" y="601"/>
                  </a:lnTo>
                  <a:lnTo>
                    <a:pt x="724" y="583"/>
                  </a:lnTo>
                  <a:lnTo>
                    <a:pt x="727" y="564"/>
                  </a:lnTo>
                  <a:lnTo>
                    <a:pt x="731" y="545"/>
                  </a:lnTo>
                  <a:lnTo>
                    <a:pt x="733" y="526"/>
                  </a:lnTo>
                  <a:lnTo>
                    <a:pt x="735" y="506"/>
                  </a:lnTo>
                  <a:lnTo>
                    <a:pt x="736" y="486"/>
                  </a:lnTo>
                  <a:lnTo>
                    <a:pt x="736" y="465"/>
                  </a:lnTo>
                  <a:lnTo>
                    <a:pt x="736" y="437"/>
                  </a:lnTo>
                  <a:lnTo>
                    <a:pt x="734" y="411"/>
                  </a:lnTo>
                  <a:lnTo>
                    <a:pt x="731" y="386"/>
                  </a:lnTo>
                  <a:lnTo>
                    <a:pt x="726" y="361"/>
                  </a:lnTo>
                  <a:lnTo>
                    <a:pt x="722" y="338"/>
                  </a:lnTo>
                  <a:lnTo>
                    <a:pt x="716" y="316"/>
                  </a:lnTo>
                  <a:lnTo>
                    <a:pt x="707" y="294"/>
                  </a:lnTo>
                  <a:lnTo>
                    <a:pt x="699" y="273"/>
                  </a:lnTo>
                  <a:lnTo>
                    <a:pt x="689" y="253"/>
                  </a:lnTo>
                  <a:lnTo>
                    <a:pt x="678" y="235"/>
                  </a:lnTo>
                  <a:lnTo>
                    <a:pt x="667" y="217"/>
                  </a:lnTo>
                  <a:lnTo>
                    <a:pt x="653" y="201"/>
                  </a:lnTo>
                  <a:lnTo>
                    <a:pt x="639" y="185"/>
                  </a:lnTo>
                  <a:lnTo>
                    <a:pt x="624" y="171"/>
                  </a:lnTo>
                  <a:lnTo>
                    <a:pt x="608" y="158"/>
                  </a:lnTo>
                  <a:lnTo>
                    <a:pt x="591" y="147"/>
                  </a:lnTo>
                  <a:lnTo>
                    <a:pt x="573" y="136"/>
                  </a:lnTo>
                  <a:lnTo>
                    <a:pt x="554" y="126"/>
                  </a:lnTo>
                  <a:lnTo>
                    <a:pt x="535" y="119"/>
                  </a:lnTo>
                  <a:lnTo>
                    <a:pt x="515" y="113"/>
                  </a:lnTo>
                  <a:lnTo>
                    <a:pt x="494" y="108"/>
                  </a:lnTo>
                  <a:lnTo>
                    <a:pt x="474" y="104"/>
                  </a:lnTo>
                  <a:lnTo>
                    <a:pt x="453" y="102"/>
                  </a:lnTo>
                  <a:lnTo>
                    <a:pt x="430" y="102"/>
                  </a:lnTo>
                  <a:lnTo>
                    <a:pt x="415" y="102"/>
                  </a:lnTo>
                  <a:lnTo>
                    <a:pt x="399" y="103"/>
                  </a:lnTo>
                  <a:lnTo>
                    <a:pt x="384" y="105"/>
                  </a:lnTo>
                  <a:lnTo>
                    <a:pt x="370" y="107"/>
                  </a:lnTo>
                  <a:lnTo>
                    <a:pt x="355" y="110"/>
                  </a:lnTo>
                  <a:lnTo>
                    <a:pt x="341" y="114"/>
                  </a:lnTo>
                  <a:lnTo>
                    <a:pt x="327" y="118"/>
                  </a:lnTo>
                  <a:lnTo>
                    <a:pt x="313" y="123"/>
                  </a:lnTo>
                  <a:lnTo>
                    <a:pt x="299" y="128"/>
                  </a:lnTo>
                  <a:lnTo>
                    <a:pt x="287" y="135"/>
                  </a:lnTo>
                  <a:lnTo>
                    <a:pt x="274" y="142"/>
                  </a:lnTo>
                  <a:lnTo>
                    <a:pt x="261" y="150"/>
                  </a:lnTo>
                  <a:lnTo>
                    <a:pt x="249" y="158"/>
                  </a:lnTo>
                  <a:lnTo>
                    <a:pt x="236" y="168"/>
                  </a:lnTo>
                  <a:lnTo>
                    <a:pt x="225" y="177"/>
                  </a:lnTo>
                  <a:lnTo>
                    <a:pt x="213" y="188"/>
                  </a:lnTo>
                  <a:lnTo>
                    <a:pt x="202" y="200"/>
                  </a:lnTo>
                  <a:lnTo>
                    <a:pt x="192" y="211"/>
                  </a:lnTo>
                  <a:lnTo>
                    <a:pt x="182" y="224"/>
                  </a:lnTo>
                  <a:lnTo>
                    <a:pt x="174" y="239"/>
                  </a:lnTo>
                  <a:lnTo>
                    <a:pt x="165" y="254"/>
                  </a:lnTo>
                  <a:lnTo>
                    <a:pt x="158" y="269"/>
                  </a:lnTo>
                  <a:lnTo>
                    <a:pt x="151" y="286"/>
                  </a:lnTo>
                  <a:lnTo>
                    <a:pt x="145" y="304"/>
                  </a:lnTo>
                  <a:lnTo>
                    <a:pt x="140" y="322"/>
                  </a:lnTo>
                  <a:lnTo>
                    <a:pt x="135" y="341"/>
                  </a:lnTo>
                  <a:lnTo>
                    <a:pt x="131" y="361"/>
                  </a:lnTo>
                  <a:lnTo>
                    <a:pt x="128" y="383"/>
                  </a:lnTo>
                  <a:lnTo>
                    <a:pt x="126" y="405"/>
                  </a:lnTo>
                  <a:lnTo>
                    <a:pt x="124" y="428"/>
                  </a:lnTo>
                  <a:lnTo>
                    <a:pt x="123" y="452"/>
                  </a:lnTo>
                  <a:lnTo>
                    <a:pt x="123" y="477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24" name="Freeform 14"/>
            <p:cNvSpPr/>
            <p:nvPr/>
          </p:nvSpPr>
          <p:spPr>
            <a:xfrm>
              <a:off x="2621520" y="301680"/>
              <a:ext cx="157680" cy="245880"/>
            </a:xfrm>
            <a:custGeom>
              <a:avLst/>
              <a:gdLst>
                <a:gd name="textAreaLeft" fmla="*/ 0 w 157680"/>
                <a:gd name="textAreaRight" fmla="*/ 158400 w 157680"/>
                <a:gd name="textAreaTop" fmla="*/ 0 h 245880"/>
                <a:gd name="textAreaBottom" fmla="*/ 246600 h 245880"/>
              </a:gdLst>
              <a:ahLst/>
              <a:rect l="textAreaLeft" t="textAreaTop" r="textAreaRight" b="textAreaBottom"/>
              <a:pathLst>
                <a:path w="704" h="1110">
                  <a:moveTo>
                    <a:pt x="0" y="214"/>
                  </a:moveTo>
                  <a:lnTo>
                    <a:pt x="107" y="214"/>
                  </a:lnTo>
                  <a:lnTo>
                    <a:pt x="107" y="923"/>
                  </a:lnTo>
                  <a:lnTo>
                    <a:pt x="584" y="214"/>
                  </a:lnTo>
                  <a:lnTo>
                    <a:pt x="704" y="214"/>
                  </a:lnTo>
                  <a:lnTo>
                    <a:pt x="704" y="1110"/>
                  </a:lnTo>
                  <a:lnTo>
                    <a:pt x="596" y="1110"/>
                  </a:lnTo>
                  <a:lnTo>
                    <a:pt x="596" y="402"/>
                  </a:lnTo>
                  <a:lnTo>
                    <a:pt x="118" y="1110"/>
                  </a:lnTo>
                  <a:lnTo>
                    <a:pt x="0" y="1110"/>
                  </a:lnTo>
                  <a:lnTo>
                    <a:pt x="0" y="214"/>
                  </a:lnTo>
                  <a:close/>
                  <a:moveTo>
                    <a:pt x="446" y="0"/>
                  </a:moveTo>
                  <a:lnTo>
                    <a:pt x="522" y="0"/>
                  </a:lnTo>
                  <a:lnTo>
                    <a:pt x="518" y="18"/>
                  </a:lnTo>
                  <a:lnTo>
                    <a:pt x="514" y="36"/>
                  </a:lnTo>
                  <a:lnTo>
                    <a:pt x="509" y="52"/>
                  </a:lnTo>
                  <a:lnTo>
                    <a:pt x="502" y="68"/>
                  </a:lnTo>
                  <a:lnTo>
                    <a:pt x="495" y="82"/>
                  </a:lnTo>
                  <a:lnTo>
                    <a:pt x="486" y="95"/>
                  </a:lnTo>
                  <a:lnTo>
                    <a:pt x="476" y="106"/>
                  </a:lnTo>
                  <a:lnTo>
                    <a:pt x="465" y="117"/>
                  </a:lnTo>
                  <a:lnTo>
                    <a:pt x="453" y="127"/>
                  </a:lnTo>
                  <a:lnTo>
                    <a:pt x="440" y="135"/>
                  </a:lnTo>
                  <a:lnTo>
                    <a:pt x="426" y="142"/>
                  </a:lnTo>
                  <a:lnTo>
                    <a:pt x="411" y="148"/>
                  </a:lnTo>
                  <a:lnTo>
                    <a:pt x="395" y="153"/>
                  </a:lnTo>
                  <a:lnTo>
                    <a:pt x="378" y="156"/>
                  </a:lnTo>
                  <a:lnTo>
                    <a:pt x="360" y="157"/>
                  </a:lnTo>
                  <a:lnTo>
                    <a:pt x="341" y="158"/>
                  </a:lnTo>
                  <a:lnTo>
                    <a:pt x="321" y="157"/>
                  </a:lnTo>
                  <a:lnTo>
                    <a:pt x="303" y="156"/>
                  </a:lnTo>
                  <a:lnTo>
                    <a:pt x="286" y="153"/>
                  </a:lnTo>
                  <a:lnTo>
                    <a:pt x="270" y="148"/>
                  </a:lnTo>
                  <a:lnTo>
                    <a:pt x="255" y="142"/>
                  </a:lnTo>
                  <a:lnTo>
                    <a:pt x="240" y="135"/>
                  </a:lnTo>
                  <a:lnTo>
                    <a:pt x="228" y="128"/>
                  </a:lnTo>
                  <a:lnTo>
                    <a:pt x="215" y="118"/>
                  </a:lnTo>
                  <a:lnTo>
                    <a:pt x="204" y="107"/>
                  </a:lnTo>
                  <a:lnTo>
                    <a:pt x="195" y="95"/>
                  </a:lnTo>
                  <a:lnTo>
                    <a:pt x="185" y="82"/>
                  </a:lnTo>
                  <a:lnTo>
                    <a:pt x="178" y="68"/>
                  </a:lnTo>
                  <a:lnTo>
                    <a:pt x="171" y="53"/>
                  </a:lnTo>
                  <a:lnTo>
                    <a:pt x="166" y="36"/>
                  </a:lnTo>
                  <a:lnTo>
                    <a:pt x="162" y="19"/>
                  </a:lnTo>
                  <a:lnTo>
                    <a:pt x="160" y="0"/>
                  </a:lnTo>
                  <a:lnTo>
                    <a:pt x="234" y="0"/>
                  </a:lnTo>
                  <a:lnTo>
                    <a:pt x="237" y="10"/>
                  </a:lnTo>
                  <a:lnTo>
                    <a:pt x="239" y="19"/>
                  </a:lnTo>
                  <a:lnTo>
                    <a:pt x="244" y="29"/>
                  </a:lnTo>
                  <a:lnTo>
                    <a:pt x="247" y="36"/>
                  </a:lnTo>
                  <a:lnTo>
                    <a:pt x="252" y="44"/>
                  </a:lnTo>
                  <a:lnTo>
                    <a:pt x="256" y="50"/>
                  </a:lnTo>
                  <a:lnTo>
                    <a:pt x="263" y="56"/>
                  </a:lnTo>
                  <a:lnTo>
                    <a:pt x="268" y="62"/>
                  </a:lnTo>
                  <a:lnTo>
                    <a:pt x="276" y="67"/>
                  </a:lnTo>
                  <a:lnTo>
                    <a:pt x="282" y="71"/>
                  </a:lnTo>
                  <a:lnTo>
                    <a:pt x="290" y="74"/>
                  </a:lnTo>
                  <a:lnTo>
                    <a:pt x="298" y="78"/>
                  </a:lnTo>
                  <a:lnTo>
                    <a:pt x="308" y="80"/>
                  </a:lnTo>
                  <a:lnTo>
                    <a:pt x="316" y="81"/>
                  </a:lnTo>
                  <a:lnTo>
                    <a:pt x="327" y="82"/>
                  </a:lnTo>
                  <a:lnTo>
                    <a:pt x="336" y="83"/>
                  </a:lnTo>
                  <a:lnTo>
                    <a:pt x="349" y="82"/>
                  </a:lnTo>
                  <a:lnTo>
                    <a:pt x="360" y="81"/>
                  </a:lnTo>
                  <a:lnTo>
                    <a:pt x="370" y="80"/>
                  </a:lnTo>
                  <a:lnTo>
                    <a:pt x="380" y="78"/>
                  </a:lnTo>
                  <a:lnTo>
                    <a:pt x="390" y="74"/>
                  </a:lnTo>
                  <a:lnTo>
                    <a:pt x="398" y="71"/>
                  </a:lnTo>
                  <a:lnTo>
                    <a:pt x="405" y="67"/>
                  </a:lnTo>
                  <a:lnTo>
                    <a:pt x="412" y="63"/>
                  </a:lnTo>
                  <a:lnTo>
                    <a:pt x="418" y="57"/>
                  </a:lnTo>
                  <a:lnTo>
                    <a:pt x="424" y="51"/>
                  </a:lnTo>
                  <a:lnTo>
                    <a:pt x="429" y="45"/>
                  </a:lnTo>
                  <a:lnTo>
                    <a:pt x="433" y="37"/>
                  </a:lnTo>
                  <a:lnTo>
                    <a:pt x="437" y="29"/>
                  </a:lnTo>
                  <a:lnTo>
                    <a:pt x="441" y="20"/>
                  </a:lnTo>
                  <a:lnTo>
                    <a:pt x="444" y="11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25" name="Freeform 15"/>
            <p:cNvSpPr/>
            <p:nvPr/>
          </p:nvSpPr>
          <p:spPr>
            <a:xfrm>
              <a:off x="1524600" y="660600"/>
              <a:ext cx="155880" cy="199800"/>
            </a:xfrm>
            <a:custGeom>
              <a:avLst/>
              <a:gdLst>
                <a:gd name="textAreaLeft" fmla="*/ 0 w 155880"/>
                <a:gd name="textAreaRight" fmla="*/ 156600 w 155880"/>
                <a:gd name="textAreaTop" fmla="*/ 0 h 199800"/>
                <a:gd name="textAreaBottom" fmla="*/ 200520 h 199800"/>
              </a:gdLst>
              <a:ahLst/>
              <a:rect l="textAreaLeft" t="textAreaTop" r="textAreaRight" b="textAreaBottom"/>
              <a:pathLst>
                <a:path w="706" h="897">
                  <a:moveTo>
                    <a:pt x="0" y="0"/>
                  </a:moveTo>
                  <a:lnTo>
                    <a:pt x="706" y="0"/>
                  </a:lnTo>
                  <a:lnTo>
                    <a:pt x="706" y="897"/>
                  </a:lnTo>
                  <a:lnTo>
                    <a:pt x="587" y="897"/>
                  </a:lnTo>
                  <a:lnTo>
                    <a:pt x="587" y="107"/>
                  </a:lnTo>
                  <a:lnTo>
                    <a:pt x="119" y="107"/>
                  </a:lnTo>
                  <a:lnTo>
                    <a:pt x="119" y="897"/>
                  </a:lnTo>
                  <a:lnTo>
                    <a:pt x="0" y="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26" name="Freeform 16"/>
            <p:cNvSpPr/>
            <p:nvPr/>
          </p:nvSpPr>
          <p:spPr>
            <a:xfrm>
              <a:off x="1725120" y="660600"/>
              <a:ext cx="149760" cy="199800"/>
            </a:xfrm>
            <a:custGeom>
              <a:avLst/>
              <a:gdLst>
                <a:gd name="textAreaLeft" fmla="*/ 0 w 149760"/>
                <a:gd name="textAreaRight" fmla="*/ 150480 w 149760"/>
                <a:gd name="textAreaTop" fmla="*/ 0 h 199800"/>
                <a:gd name="textAreaBottom" fmla="*/ 200520 h 199800"/>
              </a:gdLst>
              <a:ahLst/>
              <a:rect l="textAreaLeft" t="textAreaTop" r="textAreaRight" b="textAreaBottom"/>
              <a:pathLst>
                <a:path w="670" h="897">
                  <a:moveTo>
                    <a:pt x="0" y="897"/>
                  </a:moveTo>
                  <a:lnTo>
                    <a:pt x="0" y="0"/>
                  </a:lnTo>
                  <a:lnTo>
                    <a:pt x="648" y="0"/>
                  </a:lnTo>
                  <a:lnTo>
                    <a:pt x="648" y="107"/>
                  </a:lnTo>
                  <a:lnTo>
                    <a:pt x="118" y="107"/>
                  </a:lnTo>
                  <a:lnTo>
                    <a:pt x="118" y="381"/>
                  </a:lnTo>
                  <a:lnTo>
                    <a:pt x="615" y="381"/>
                  </a:lnTo>
                  <a:lnTo>
                    <a:pt x="615" y="486"/>
                  </a:lnTo>
                  <a:lnTo>
                    <a:pt x="118" y="486"/>
                  </a:lnTo>
                  <a:lnTo>
                    <a:pt x="118" y="791"/>
                  </a:lnTo>
                  <a:lnTo>
                    <a:pt x="670" y="791"/>
                  </a:lnTo>
                  <a:lnTo>
                    <a:pt x="670" y="897"/>
                  </a:lnTo>
                  <a:lnTo>
                    <a:pt x="0" y="897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27" name="Freeform 17"/>
            <p:cNvSpPr/>
            <p:nvPr/>
          </p:nvSpPr>
          <p:spPr>
            <a:xfrm>
              <a:off x="1889640" y="660600"/>
              <a:ext cx="179640" cy="245880"/>
            </a:xfrm>
            <a:custGeom>
              <a:avLst/>
              <a:gdLst>
                <a:gd name="textAreaLeft" fmla="*/ 0 w 179640"/>
                <a:gd name="textAreaRight" fmla="*/ 180360 w 179640"/>
                <a:gd name="textAreaTop" fmla="*/ 0 h 245880"/>
                <a:gd name="textAreaBottom" fmla="*/ 246600 h 245880"/>
              </a:gdLst>
              <a:ahLst/>
              <a:rect l="textAreaLeft" t="textAreaTop" r="textAreaRight" b="textAreaBottom"/>
              <a:pathLst>
                <a:path w="805" h="1106">
                  <a:moveTo>
                    <a:pt x="178" y="0"/>
                  </a:moveTo>
                  <a:lnTo>
                    <a:pt x="724" y="0"/>
                  </a:lnTo>
                  <a:lnTo>
                    <a:pt x="724" y="791"/>
                  </a:lnTo>
                  <a:lnTo>
                    <a:pt x="805" y="791"/>
                  </a:lnTo>
                  <a:lnTo>
                    <a:pt x="805" y="1106"/>
                  </a:lnTo>
                  <a:lnTo>
                    <a:pt x="699" y="1106"/>
                  </a:lnTo>
                  <a:lnTo>
                    <a:pt x="699" y="897"/>
                  </a:lnTo>
                  <a:lnTo>
                    <a:pt x="106" y="897"/>
                  </a:lnTo>
                  <a:lnTo>
                    <a:pt x="106" y="1106"/>
                  </a:lnTo>
                  <a:lnTo>
                    <a:pt x="0" y="1106"/>
                  </a:lnTo>
                  <a:lnTo>
                    <a:pt x="0" y="791"/>
                  </a:lnTo>
                  <a:lnTo>
                    <a:pt x="70" y="791"/>
                  </a:lnTo>
                  <a:lnTo>
                    <a:pt x="83" y="769"/>
                  </a:lnTo>
                  <a:lnTo>
                    <a:pt x="96" y="745"/>
                  </a:lnTo>
                  <a:lnTo>
                    <a:pt x="106" y="718"/>
                  </a:lnTo>
                  <a:lnTo>
                    <a:pt x="117" y="688"/>
                  </a:lnTo>
                  <a:lnTo>
                    <a:pt x="126" y="656"/>
                  </a:lnTo>
                  <a:lnTo>
                    <a:pt x="136" y="622"/>
                  </a:lnTo>
                  <a:lnTo>
                    <a:pt x="143" y="584"/>
                  </a:lnTo>
                  <a:lnTo>
                    <a:pt x="151" y="545"/>
                  </a:lnTo>
                  <a:lnTo>
                    <a:pt x="157" y="502"/>
                  </a:lnTo>
                  <a:lnTo>
                    <a:pt x="163" y="456"/>
                  </a:lnTo>
                  <a:lnTo>
                    <a:pt x="168" y="410"/>
                  </a:lnTo>
                  <a:lnTo>
                    <a:pt x="171" y="359"/>
                  </a:lnTo>
                  <a:lnTo>
                    <a:pt x="174" y="305"/>
                  </a:lnTo>
                  <a:lnTo>
                    <a:pt x="176" y="250"/>
                  </a:lnTo>
                  <a:lnTo>
                    <a:pt x="178" y="192"/>
                  </a:lnTo>
                  <a:lnTo>
                    <a:pt x="178" y="131"/>
                  </a:lnTo>
                  <a:lnTo>
                    <a:pt x="178" y="0"/>
                  </a:lnTo>
                  <a:close/>
                  <a:moveTo>
                    <a:pt x="606" y="107"/>
                  </a:moveTo>
                  <a:lnTo>
                    <a:pt x="293" y="107"/>
                  </a:lnTo>
                  <a:lnTo>
                    <a:pt x="293" y="152"/>
                  </a:lnTo>
                  <a:lnTo>
                    <a:pt x="293" y="182"/>
                  </a:lnTo>
                  <a:lnTo>
                    <a:pt x="291" y="215"/>
                  </a:lnTo>
                  <a:lnTo>
                    <a:pt x="289" y="250"/>
                  </a:lnTo>
                  <a:lnTo>
                    <a:pt x="287" y="287"/>
                  </a:lnTo>
                  <a:lnTo>
                    <a:pt x="284" y="328"/>
                  </a:lnTo>
                  <a:lnTo>
                    <a:pt x="281" y="371"/>
                  </a:lnTo>
                  <a:lnTo>
                    <a:pt x="277" y="417"/>
                  </a:lnTo>
                  <a:lnTo>
                    <a:pt x="272" y="465"/>
                  </a:lnTo>
                  <a:lnTo>
                    <a:pt x="266" y="514"/>
                  </a:lnTo>
                  <a:lnTo>
                    <a:pt x="260" y="560"/>
                  </a:lnTo>
                  <a:lnTo>
                    <a:pt x="251" y="604"/>
                  </a:lnTo>
                  <a:lnTo>
                    <a:pt x="241" y="646"/>
                  </a:lnTo>
                  <a:lnTo>
                    <a:pt x="231" y="685"/>
                  </a:lnTo>
                  <a:lnTo>
                    <a:pt x="219" y="722"/>
                  </a:lnTo>
                  <a:lnTo>
                    <a:pt x="206" y="758"/>
                  </a:lnTo>
                  <a:lnTo>
                    <a:pt x="191" y="791"/>
                  </a:lnTo>
                  <a:lnTo>
                    <a:pt x="606" y="791"/>
                  </a:lnTo>
                  <a:lnTo>
                    <a:pt x="606" y="107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28" name="Freeform 18"/>
            <p:cNvSpPr/>
            <p:nvPr/>
          </p:nvSpPr>
          <p:spPr>
            <a:xfrm>
              <a:off x="2077920" y="660600"/>
              <a:ext cx="187920" cy="199800"/>
            </a:xfrm>
            <a:custGeom>
              <a:avLst/>
              <a:gdLst>
                <a:gd name="textAreaLeft" fmla="*/ 0 w 187920"/>
                <a:gd name="textAreaRight" fmla="*/ 188640 w 187920"/>
                <a:gd name="textAreaTop" fmla="*/ 0 h 199800"/>
                <a:gd name="textAreaBottom" fmla="*/ 200520 h 199800"/>
              </a:gdLst>
              <a:ahLst/>
              <a:rect l="textAreaLeft" t="textAreaTop" r="textAreaRight" b="textAreaBottom"/>
              <a:pathLst>
                <a:path w="840" h="897">
                  <a:moveTo>
                    <a:pt x="0" y="897"/>
                  </a:moveTo>
                  <a:lnTo>
                    <a:pt x="345" y="0"/>
                  </a:lnTo>
                  <a:lnTo>
                    <a:pt x="473" y="0"/>
                  </a:lnTo>
                  <a:lnTo>
                    <a:pt x="840" y="897"/>
                  </a:lnTo>
                  <a:lnTo>
                    <a:pt x="705" y="897"/>
                  </a:lnTo>
                  <a:lnTo>
                    <a:pt x="600" y="625"/>
                  </a:lnTo>
                  <a:lnTo>
                    <a:pt x="225" y="625"/>
                  </a:lnTo>
                  <a:lnTo>
                    <a:pt x="126" y="897"/>
                  </a:lnTo>
                  <a:lnTo>
                    <a:pt x="0" y="897"/>
                  </a:lnTo>
                  <a:close/>
                  <a:moveTo>
                    <a:pt x="259" y="529"/>
                  </a:moveTo>
                  <a:lnTo>
                    <a:pt x="564" y="529"/>
                  </a:lnTo>
                  <a:lnTo>
                    <a:pt x="470" y="281"/>
                  </a:lnTo>
                  <a:lnTo>
                    <a:pt x="459" y="253"/>
                  </a:lnTo>
                  <a:lnTo>
                    <a:pt x="450" y="227"/>
                  </a:lnTo>
                  <a:lnTo>
                    <a:pt x="441" y="201"/>
                  </a:lnTo>
                  <a:lnTo>
                    <a:pt x="433" y="178"/>
                  </a:lnTo>
                  <a:lnTo>
                    <a:pt x="425" y="154"/>
                  </a:lnTo>
                  <a:lnTo>
                    <a:pt x="418" y="133"/>
                  </a:lnTo>
                  <a:lnTo>
                    <a:pt x="411" y="113"/>
                  </a:lnTo>
                  <a:lnTo>
                    <a:pt x="406" y="95"/>
                  </a:lnTo>
                  <a:lnTo>
                    <a:pt x="402" y="116"/>
                  </a:lnTo>
                  <a:lnTo>
                    <a:pt x="396" y="137"/>
                  </a:lnTo>
                  <a:lnTo>
                    <a:pt x="391" y="159"/>
                  </a:lnTo>
                  <a:lnTo>
                    <a:pt x="386" y="181"/>
                  </a:lnTo>
                  <a:lnTo>
                    <a:pt x="379" y="202"/>
                  </a:lnTo>
                  <a:lnTo>
                    <a:pt x="372" y="223"/>
                  </a:lnTo>
                  <a:lnTo>
                    <a:pt x="366" y="245"/>
                  </a:lnTo>
                  <a:lnTo>
                    <a:pt x="358" y="266"/>
                  </a:lnTo>
                  <a:lnTo>
                    <a:pt x="259" y="529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29" name="Freeform 19"/>
            <p:cNvSpPr/>
            <p:nvPr/>
          </p:nvSpPr>
          <p:spPr>
            <a:xfrm>
              <a:off x="2286720" y="660600"/>
              <a:ext cx="129600" cy="199800"/>
            </a:xfrm>
            <a:custGeom>
              <a:avLst/>
              <a:gdLst>
                <a:gd name="textAreaLeft" fmla="*/ 0 w 129600"/>
                <a:gd name="textAreaRight" fmla="*/ 130320 w 129600"/>
                <a:gd name="textAreaTop" fmla="*/ 0 h 199800"/>
                <a:gd name="textAreaBottom" fmla="*/ 200520 h 199800"/>
              </a:gdLst>
              <a:ahLst/>
              <a:rect l="textAreaLeft" t="textAreaTop" r="textAreaRight" b="textAreaBottom"/>
              <a:pathLst>
                <a:path w="581" h="897">
                  <a:moveTo>
                    <a:pt x="0" y="0"/>
                  </a:moveTo>
                  <a:lnTo>
                    <a:pt x="581" y="0"/>
                  </a:lnTo>
                  <a:lnTo>
                    <a:pt x="581" y="107"/>
                  </a:lnTo>
                  <a:lnTo>
                    <a:pt x="119" y="107"/>
                  </a:lnTo>
                  <a:lnTo>
                    <a:pt x="119" y="897"/>
                  </a:lnTo>
                  <a:lnTo>
                    <a:pt x="0" y="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30" name="Freeform 20"/>
            <p:cNvSpPr/>
            <p:nvPr/>
          </p:nvSpPr>
          <p:spPr>
            <a:xfrm>
              <a:off x="2414880" y="656640"/>
              <a:ext cx="189720" cy="207720"/>
            </a:xfrm>
            <a:custGeom>
              <a:avLst/>
              <a:gdLst>
                <a:gd name="textAreaLeft" fmla="*/ 0 w 189720"/>
                <a:gd name="textAreaRight" fmla="*/ 190440 w 189720"/>
                <a:gd name="textAreaTop" fmla="*/ 0 h 207720"/>
                <a:gd name="textAreaBottom" fmla="*/ 208440 h 207720"/>
              </a:gdLst>
              <a:ahLst/>
              <a:rect l="textAreaLeft" t="textAreaTop" r="textAreaRight" b="textAreaBottom"/>
              <a:pathLst>
                <a:path w="858" h="929">
                  <a:moveTo>
                    <a:pt x="0" y="477"/>
                  </a:moveTo>
                  <a:lnTo>
                    <a:pt x="1" y="449"/>
                  </a:lnTo>
                  <a:lnTo>
                    <a:pt x="2" y="422"/>
                  </a:lnTo>
                  <a:lnTo>
                    <a:pt x="4" y="396"/>
                  </a:lnTo>
                  <a:lnTo>
                    <a:pt x="7" y="370"/>
                  </a:lnTo>
                  <a:lnTo>
                    <a:pt x="12" y="346"/>
                  </a:lnTo>
                  <a:lnTo>
                    <a:pt x="17" y="322"/>
                  </a:lnTo>
                  <a:lnTo>
                    <a:pt x="23" y="299"/>
                  </a:lnTo>
                  <a:lnTo>
                    <a:pt x="30" y="278"/>
                  </a:lnTo>
                  <a:lnTo>
                    <a:pt x="38" y="255"/>
                  </a:lnTo>
                  <a:lnTo>
                    <a:pt x="47" y="235"/>
                  </a:lnTo>
                  <a:lnTo>
                    <a:pt x="58" y="215"/>
                  </a:lnTo>
                  <a:lnTo>
                    <a:pt x="68" y="196"/>
                  </a:lnTo>
                  <a:lnTo>
                    <a:pt x="80" y="178"/>
                  </a:lnTo>
                  <a:lnTo>
                    <a:pt x="93" y="160"/>
                  </a:lnTo>
                  <a:lnTo>
                    <a:pt x="105" y="143"/>
                  </a:lnTo>
                  <a:lnTo>
                    <a:pt x="120" y="127"/>
                  </a:lnTo>
                  <a:lnTo>
                    <a:pt x="135" y="112"/>
                  </a:lnTo>
                  <a:lnTo>
                    <a:pt x="151" y="97"/>
                  </a:lnTo>
                  <a:lnTo>
                    <a:pt x="168" y="84"/>
                  </a:lnTo>
                  <a:lnTo>
                    <a:pt x="184" y="71"/>
                  </a:lnTo>
                  <a:lnTo>
                    <a:pt x="202" y="60"/>
                  </a:lnTo>
                  <a:lnTo>
                    <a:pt x="220" y="50"/>
                  </a:lnTo>
                  <a:lnTo>
                    <a:pt x="239" y="41"/>
                  </a:lnTo>
                  <a:lnTo>
                    <a:pt x="258" y="32"/>
                  </a:lnTo>
                  <a:lnTo>
                    <a:pt x="278" y="25"/>
                  </a:lnTo>
                  <a:lnTo>
                    <a:pt x="298" y="18"/>
                  </a:lnTo>
                  <a:lnTo>
                    <a:pt x="318" y="13"/>
                  </a:lnTo>
                  <a:lnTo>
                    <a:pt x="340" y="9"/>
                  </a:lnTo>
                  <a:lnTo>
                    <a:pt x="361" y="4"/>
                  </a:lnTo>
                  <a:lnTo>
                    <a:pt x="383" y="2"/>
                  </a:lnTo>
                  <a:lnTo>
                    <a:pt x="407" y="1"/>
                  </a:lnTo>
                  <a:lnTo>
                    <a:pt x="430" y="0"/>
                  </a:lnTo>
                  <a:lnTo>
                    <a:pt x="461" y="1"/>
                  </a:lnTo>
                  <a:lnTo>
                    <a:pt x="491" y="4"/>
                  </a:lnTo>
                  <a:lnTo>
                    <a:pt x="520" y="9"/>
                  </a:lnTo>
                  <a:lnTo>
                    <a:pt x="548" y="15"/>
                  </a:lnTo>
                  <a:lnTo>
                    <a:pt x="576" y="24"/>
                  </a:lnTo>
                  <a:lnTo>
                    <a:pt x="603" y="34"/>
                  </a:lnTo>
                  <a:lnTo>
                    <a:pt x="629" y="46"/>
                  </a:lnTo>
                  <a:lnTo>
                    <a:pt x="654" y="60"/>
                  </a:lnTo>
                  <a:lnTo>
                    <a:pt x="678" y="76"/>
                  </a:lnTo>
                  <a:lnTo>
                    <a:pt x="701" y="93"/>
                  </a:lnTo>
                  <a:lnTo>
                    <a:pt x="722" y="111"/>
                  </a:lnTo>
                  <a:lnTo>
                    <a:pt x="742" y="131"/>
                  </a:lnTo>
                  <a:lnTo>
                    <a:pt x="760" y="152"/>
                  </a:lnTo>
                  <a:lnTo>
                    <a:pt x="777" y="176"/>
                  </a:lnTo>
                  <a:lnTo>
                    <a:pt x="792" y="199"/>
                  </a:lnTo>
                  <a:lnTo>
                    <a:pt x="806" y="226"/>
                  </a:lnTo>
                  <a:lnTo>
                    <a:pt x="819" y="252"/>
                  </a:lnTo>
                  <a:lnTo>
                    <a:pt x="829" y="280"/>
                  </a:lnTo>
                  <a:lnTo>
                    <a:pt x="838" y="309"/>
                  </a:lnTo>
                  <a:lnTo>
                    <a:pt x="845" y="338"/>
                  </a:lnTo>
                  <a:lnTo>
                    <a:pt x="852" y="369"/>
                  </a:lnTo>
                  <a:lnTo>
                    <a:pt x="855" y="400"/>
                  </a:lnTo>
                  <a:lnTo>
                    <a:pt x="858" y="433"/>
                  </a:lnTo>
                  <a:lnTo>
                    <a:pt x="858" y="466"/>
                  </a:lnTo>
                  <a:lnTo>
                    <a:pt x="858" y="499"/>
                  </a:lnTo>
                  <a:lnTo>
                    <a:pt x="855" y="532"/>
                  </a:lnTo>
                  <a:lnTo>
                    <a:pt x="851" y="564"/>
                  </a:lnTo>
                  <a:lnTo>
                    <a:pt x="845" y="595"/>
                  </a:lnTo>
                  <a:lnTo>
                    <a:pt x="837" y="626"/>
                  </a:lnTo>
                  <a:lnTo>
                    <a:pt x="827" y="654"/>
                  </a:lnTo>
                  <a:lnTo>
                    <a:pt x="817" y="683"/>
                  </a:lnTo>
                  <a:lnTo>
                    <a:pt x="804" y="710"/>
                  </a:lnTo>
                  <a:lnTo>
                    <a:pt x="789" y="736"/>
                  </a:lnTo>
                  <a:lnTo>
                    <a:pt x="773" y="761"/>
                  </a:lnTo>
                  <a:lnTo>
                    <a:pt x="765" y="772"/>
                  </a:lnTo>
                  <a:lnTo>
                    <a:pt x="756" y="783"/>
                  </a:lnTo>
                  <a:lnTo>
                    <a:pt x="746" y="794"/>
                  </a:lnTo>
                  <a:lnTo>
                    <a:pt x="737" y="804"/>
                  </a:lnTo>
                  <a:lnTo>
                    <a:pt x="727" y="815"/>
                  </a:lnTo>
                  <a:lnTo>
                    <a:pt x="717" y="824"/>
                  </a:lnTo>
                  <a:lnTo>
                    <a:pt x="706" y="833"/>
                  </a:lnTo>
                  <a:lnTo>
                    <a:pt x="695" y="841"/>
                  </a:lnTo>
                  <a:lnTo>
                    <a:pt x="684" y="850"/>
                  </a:lnTo>
                  <a:lnTo>
                    <a:pt x="672" y="858"/>
                  </a:lnTo>
                  <a:lnTo>
                    <a:pt x="660" y="866"/>
                  </a:lnTo>
                  <a:lnTo>
                    <a:pt x="647" y="873"/>
                  </a:lnTo>
                  <a:lnTo>
                    <a:pt x="622" y="886"/>
                  </a:lnTo>
                  <a:lnTo>
                    <a:pt x="596" y="897"/>
                  </a:lnTo>
                  <a:lnTo>
                    <a:pt x="570" y="906"/>
                  </a:lnTo>
                  <a:lnTo>
                    <a:pt x="542" y="915"/>
                  </a:lnTo>
                  <a:lnTo>
                    <a:pt x="515" y="920"/>
                  </a:lnTo>
                  <a:lnTo>
                    <a:pt x="487" y="924"/>
                  </a:lnTo>
                  <a:lnTo>
                    <a:pt x="459" y="928"/>
                  </a:lnTo>
                  <a:lnTo>
                    <a:pt x="429" y="929"/>
                  </a:lnTo>
                  <a:lnTo>
                    <a:pt x="398" y="928"/>
                  </a:lnTo>
                  <a:lnTo>
                    <a:pt x="367" y="924"/>
                  </a:lnTo>
                  <a:lnTo>
                    <a:pt x="339" y="919"/>
                  </a:lnTo>
                  <a:lnTo>
                    <a:pt x="310" y="913"/>
                  </a:lnTo>
                  <a:lnTo>
                    <a:pt x="282" y="904"/>
                  </a:lnTo>
                  <a:lnTo>
                    <a:pt x="254" y="893"/>
                  </a:lnTo>
                  <a:lnTo>
                    <a:pt x="229" y="882"/>
                  </a:lnTo>
                  <a:lnTo>
                    <a:pt x="203" y="867"/>
                  </a:lnTo>
                  <a:lnTo>
                    <a:pt x="179" y="851"/>
                  </a:lnTo>
                  <a:lnTo>
                    <a:pt x="157" y="834"/>
                  </a:lnTo>
                  <a:lnTo>
                    <a:pt x="135" y="815"/>
                  </a:lnTo>
                  <a:lnTo>
                    <a:pt x="115" y="795"/>
                  </a:lnTo>
                  <a:lnTo>
                    <a:pt x="97" y="773"/>
                  </a:lnTo>
                  <a:lnTo>
                    <a:pt x="81" y="750"/>
                  </a:lnTo>
                  <a:lnTo>
                    <a:pt x="65" y="725"/>
                  </a:lnTo>
                  <a:lnTo>
                    <a:pt x="52" y="700"/>
                  </a:lnTo>
                  <a:lnTo>
                    <a:pt x="39" y="673"/>
                  </a:lnTo>
                  <a:lnTo>
                    <a:pt x="30" y="647"/>
                  </a:lnTo>
                  <a:lnTo>
                    <a:pt x="20" y="619"/>
                  </a:lnTo>
                  <a:lnTo>
                    <a:pt x="13" y="591"/>
                  </a:lnTo>
                  <a:lnTo>
                    <a:pt x="7" y="563"/>
                  </a:lnTo>
                  <a:lnTo>
                    <a:pt x="3" y="534"/>
                  </a:lnTo>
                  <a:lnTo>
                    <a:pt x="1" y="505"/>
                  </a:lnTo>
                  <a:lnTo>
                    <a:pt x="0" y="477"/>
                  </a:lnTo>
                  <a:close/>
                  <a:moveTo>
                    <a:pt x="122" y="478"/>
                  </a:moveTo>
                  <a:lnTo>
                    <a:pt x="124" y="498"/>
                  </a:lnTo>
                  <a:lnTo>
                    <a:pt x="125" y="517"/>
                  </a:lnTo>
                  <a:lnTo>
                    <a:pt x="126" y="536"/>
                  </a:lnTo>
                  <a:lnTo>
                    <a:pt x="128" y="555"/>
                  </a:lnTo>
                  <a:lnTo>
                    <a:pt x="131" y="572"/>
                  </a:lnTo>
                  <a:lnTo>
                    <a:pt x="135" y="590"/>
                  </a:lnTo>
                  <a:lnTo>
                    <a:pt x="139" y="606"/>
                  </a:lnTo>
                  <a:lnTo>
                    <a:pt x="145" y="623"/>
                  </a:lnTo>
                  <a:lnTo>
                    <a:pt x="150" y="638"/>
                  </a:lnTo>
                  <a:lnTo>
                    <a:pt x="157" y="654"/>
                  </a:lnTo>
                  <a:lnTo>
                    <a:pt x="164" y="668"/>
                  </a:lnTo>
                  <a:lnTo>
                    <a:pt x="171" y="683"/>
                  </a:lnTo>
                  <a:lnTo>
                    <a:pt x="180" y="696"/>
                  </a:lnTo>
                  <a:lnTo>
                    <a:pt x="190" y="708"/>
                  </a:lnTo>
                  <a:lnTo>
                    <a:pt x="199" y="721"/>
                  </a:lnTo>
                  <a:lnTo>
                    <a:pt x="210" y="733"/>
                  </a:lnTo>
                  <a:lnTo>
                    <a:pt x="221" y="745"/>
                  </a:lnTo>
                  <a:lnTo>
                    <a:pt x="232" y="755"/>
                  </a:lnTo>
                  <a:lnTo>
                    <a:pt x="244" y="765"/>
                  </a:lnTo>
                  <a:lnTo>
                    <a:pt x="257" y="774"/>
                  </a:lnTo>
                  <a:lnTo>
                    <a:pt x="269" y="783"/>
                  </a:lnTo>
                  <a:lnTo>
                    <a:pt x="282" y="790"/>
                  </a:lnTo>
                  <a:lnTo>
                    <a:pt x="295" y="797"/>
                  </a:lnTo>
                  <a:lnTo>
                    <a:pt x="309" y="803"/>
                  </a:lnTo>
                  <a:lnTo>
                    <a:pt x="323" y="808"/>
                  </a:lnTo>
                  <a:lnTo>
                    <a:pt x="336" y="814"/>
                  </a:lnTo>
                  <a:lnTo>
                    <a:pt x="351" y="818"/>
                  </a:lnTo>
                  <a:lnTo>
                    <a:pt x="366" y="821"/>
                  </a:lnTo>
                  <a:lnTo>
                    <a:pt x="381" y="823"/>
                  </a:lnTo>
                  <a:lnTo>
                    <a:pt x="397" y="825"/>
                  </a:lnTo>
                  <a:lnTo>
                    <a:pt x="413" y="826"/>
                  </a:lnTo>
                  <a:lnTo>
                    <a:pt x="429" y="826"/>
                  </a:lnTo>
                  <a:lnTo>
                    <a:pt x="445" y="826"/>
                  </a:lnTo>
                  <a:lnTo>
                    <a:pt x="462" y="825"/>
                  </a:lnTo>
                  <a:lnTo>
                    <a:pt x="478" y="823"/>
                  </a:lnTo>
                  <a:lnTo>
                    <a:pt x="493" y="821"/>
                  </a:lnTo>
                  <a:lnTo>
                    <a:pt x="508" y="818"/>
                  </a:lnTo>
                  <a:lnTo>
                    <a:pt x="523" y="814"/>
                  </a:lnTo>
                  <a:lnTo>
                    <a:pt x="538" y="808"/>
                  </a:lnTo>
                  <a:lnTo>
                    <a:pt x="552" y="803"/>
                  </a:lnTo>
                  <a:lnTo>
                    <a:pt x="564" y="797"/>
                  </a:lnTo>
                  <a:lnTo>
                    <a:pt x="578" y="790"/>
                  </a:lnTo>
                  <a:lnTo>
                    <a:pt x="591" y="782"/>
                  </a:lnTo>
                  <a:lnTo>
                    <a:pt x="604" y="773"/>
                  </a:lnTo>
                  <a:lnTo>
                    <a:pt x="615" y="765"/>
                  </a:lnTo>
                  <a:lnTo>
                    <a:pt x="627" y="754"/>
                  </a:lnTo>
                  <a:lnTo>
                    <a:pt x="639" y="744"/>
                  </a:lnTo>
                  <a:lnTo>
                    <a:pt x="650" y="733"/>
                  </a:lnTo>
                  <a:lnTo>
                    <a:pt x="660" y="720"/>
                  </a:lnTo>
                  <a:lnTo>
                    <a:pt x="670" y="707"/>
                  </a:lnTo>
                  <a:lnTo>
                    <a:pt x="679" y="695"/>
                  </a:lnTo>
                  <a:lnTo>
                    <a:pt x="688" y="681"/>
                  </a:lnTo>
                  <a:lnTo>
                    <a:pt x="695" y="666"/>
                  </a:lnTo>
                  <a:lnTo>
                    <a:pt x="703" y="651"/>
                  </a:lnTo>
                  <a:lnTo>
                    <a:pt x="709" y="635"/>
                  </a:lnTo>
                  <a:lnTo>
                    <a:pt x="714" y="618"/>
                  </a:lnTo>
                  <a:lnTo>
                    <a:pt x="720" y="601"/>
                  </a:lnTo>
                  <a:lnTo>
                    <a:pt x="724" y="584"/>
                  </a:lnTo>
                  <a:lnTo>
                    <a:pt x="728" y="566"/>
                  </a:lnTo>
                  <a:lnTo>
                    <a:pt x="730" y="547"/>
                  </a:lnTo>
                  <a:lnTo>
                    <a:pt x="734" y="528"/>
                  </a:lnTo>
                  <a:lnTo>
                    <a:pt x="735" y="507"/>
                  </a:lnTo>
                  <a:lnTo>
                    <a:pt x="736" y="486"/>
                  </a:lnTo>
                  <a:lnTo>
                    <a:pt x="737" y="465"/>
                  </a:lnTo>
                  <a:lnTo>
                    <a:pt x="736" y="438"/>
                  </a:lnTo>
                  <a:lnTo>
                    <a:pt x="734" y="412"/>
                  </a:lnTo>
                  <a:lnTo>
                    <a:pt x="732" y="387"/>
                  </a:lnTo>
                  <a:lnTo>
                    <a:pt x="727" y="363"/>
                  </a:lnTo>
                  <a:lnTo>
                    <a:pt x="722" y="339"/>
                  </a:lnTo>
                  <a:lnTo>
                    <a:pt x="716" y="317"/>
                  </a:lnTo>
                  <a:lnTo>
                    <a:pt x="708" y="295"/>
                  </a:lnTo>
                  <a:lnTo>
                    <a:pt x="700" y="275"/>
                  </a:lnTo>
                  <a:lnTo>
                    <a:pt x="689" y="254"/>
                  </a:lnTo>
                  <a:lnTo>
                    <a:pt x="678" y="235"/>
                  </a:lnTo>
                  <a:lnTo>
                    <a:pt x="667" y="218"/>
                  </a:lnTo>
                  <a:lnTo>
                    <a:pt x="654" y="201"/>
                  </a:lnTo>
                  <a:lnTo>
                    <a:pt x="640" y="186"/>
                  </a:lnTo>
                  <a:lnTo>
                    <a:pt x="624" y="172"/>
                  </a:lnTo>
                  <a:lnTo>
                    <a:pt x="608" y="160"/>
                  </a:lnTo>
                  <a:lnTo>
                    <a:pt x="591" y="147"/>
                  </a:lnTo>
                  <a:lnTo>
                    <a:pt x="573" y="137"/>
                  </a:lnTo>
                  <a:lnTo>
                    <a:pt x="554" y="128"/>
                  </a:lnTo>
                  <a:lnTo>
                    <a:pt x="535" y="120"/>
                  </a:lnTo>
                  <a:lnTo>
                    <a:pt x="515" y="114"/>
                  </a:lnTo>
                  <a:lnTo>
                    <a:pt x="495" y="109"/>
                  </a:lnTo>
                  <a:lnTo>
                    <a:pt x="474" y="105"/>
                  </a:lnTo>
                  <a:lnTo>
                    <a:pt x="453" y="103"/>
                  </a:lnTo>
                  <a:lnTo>
                    <a:pt x="431" y="102"/>
                  </a:lnTo>
                  <a:lnTo>
                    <a:pt x="415" y="103"/>
                  </a:lnTo>
                  <a:lnTo>
                    <a:pt x="400" y="104"/>
                  </a:lnTo>
                  <a:lnTo>
                    <a:pt x="384" y="105"/>
                  </a:lnTo>
                  <a:lnTo>
                    <a:pt x="369" y="108"/>
                  </a:lnTo>
                  <a:lnTo>
                    <a:pt x="356" y="111"/>
                  </a:lnTo>
                  <a:lnTo>
                    <a:pt x="341" y="115"/>
                  </a:lnTo>
                  <a:lnTo>
                    <a:pt x="327" y="119"/>
                  </a:lnTo>
                  <a:lnTo>
                    <a:pt x="313" y="125"/>
                  </a:lnTo>
                  <a:lnTo>
                    <a:pt x="300" y="130"/>
                  </a:lnTo>
                  <a:lnTo>
                    <a:pt x="286" y="136"/>
                  </a:lnTo>
                  <a:lnTo>
                    <a:pt x="274" y="144"/>
                  </a:lnTo>
                  <a:lnTo>
                    <a:pt x="261" y="151"/>
                  </a:lnTo>
                  <a:lnTo>
                    <a:pt x="249" y="160"/>
                  </a:lnTo>
                  <a:lnTo>
                    <a:pt x="237" y="169"/>
                  </a:lnTo>
                  <a:lnTo>
                    <a:pt x="226" y="179"/>
                  </a:lnTo>
                  <a:lnTo>
                    <a:pt x="214" y="189"/>
                  </a:lnTo>
                  <a:lnTo>
                    <a:pt x="202" y="200"/>
                  </a:lnTo>
                  <a:lnTo>
                    <a:pt x="193" y="213"/>
                  </a:lnTo>
                  <a:lnTo>
                    <a:pt x="183" y="226"/>
                  </a:lnTo>
                  <a:lnTo>
                    <a:pt x="174" y="239"/>
                  </a:lnTo>
                  <a:lnTo>
                    <a:pt x="166" y="254"/>
                  </a:lnTo>
                  <a:lnTo>
                    <a:pt x="159" y="270"/>
                  </a:lnTo>
                  <a:lnTo>
                    <a:pt x="151" y="287"/>
                  </a:lnTo>
                  <a:lnTo>
                    <a:pt x="146" y="304"/>
                  </a:lnTo>
                  <a:lnTo>
                    <a:pt x="141" y="323"/>
                  </a:lnTo>
                  <a:lnTo>
                    <a:pt x="135" y="343"/>
                  </a:lnTo>
                  <a:lnTo>
                    <a:pt x="132" y="363"/>
                  </a:lnTo>
                  <a:lnTo>
                    <a:pt x="129" y="384"/>
                  </a:lnTo>
                  <a:lnTo>
                    <a:pt x="126" y="406"/>
                  </a:lnTo>
                  <a:lnTo>
                    <a:pt x="125" y="430"/>
                  </a:lnTo>
                  <a:lnTo>
                    <a:pt x="124" y="453"/>
                  </a:lnTo>
                  <a:lnTo>
                    <a:pt x="122" y="478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31" name="Freeform 21"/>
            <p:cNvSpPr/>
            <p:nvPr/>
          </p:nvSpPr>
          <p:spPr>
            <a:xfrm>
              <a:off x="2639520" y="660600"/>
              <a:ext cx="129600" cy="199800"/>
            </a:xfrm>
            <a:custGeom>
              <a:avLst/>
              <a:gdLst>
                <a:gd name="textAreaLeft" fmla="*/ 0 w 129600"/>
                <a:gd name="textAreaRight" fmla="*/ 130320 w 129600"/>
                <a:gd name="textAreaTop" fmla="*/ 0 h 199800"/>
                <a:gd name="textAreaBottom" fmla="*/ 200520 h 199800"/>
              </a:gdLst>
              <a:ahLst/>
              <a:rect l="textAreaLeft" t="textAreaTop" r="textAreaRight" b="textAreaBottom"/>
              <a:pathLst>
                <a:path w="580" h="897">
                  <a:moveTo>
                    <a:pt x="0" y="0"/>
                  </a:moveTo>
                  <a:lnTo>
                    <a:pt x="580" y="0"/>
                  </a:lnTo>
                  <a:lnTo>
                    <a:pt x="580" y="107"/>
                  </a:lnTo>
                  <a:lnTo>
                    <a:pt x="118" y="107"/>
                  </a:lnTo>
                  <a:lnTo>
                    <a:pt x="118" y="897"/>
                  </a:lnTo>
                  <a:lnTo>
                    <a:pt x="0" y="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32" name="Freeform 22"/>
            <p:cNvSpPr/>
            <p:nvPr/>
          </p:nvSpPr>
          <p:spPr>
            <a:xfrm>
              <a:off x="2791800" y="660600"/>
              <a:ext cx="155880" cy="199800"/>
            </a:xfrm>
            <a:custGeom>
              <a:avLst/>
              <a:gdLst>
                <a:gd name="textAreaLeft" fmla="*/ 0 w 155880"/>
                <a:gd name="textAreaRight" fmla="*/ 156600 w 155880"/>
                <a:gd name="textAreaTop" fmla="*/ 0 h 199800"/>
                <a:gd name="textAreaBottom" fmla="*/ 200520 h 199800"/>
              </a:gdLst>
              <a:ahLst/>
              <a:rect l="textAreaLeft" t="textAreaTop" r="textAreaRight" b="textAreaBottom"/>
              <a:pathLst>
                <a:path w="704" h="897">
                  <a:moveTo>
                    <a:pt x="0" y="0"/>
                  </a:moveTo>
                  <a:lnTo>
                    <a:pt x="108" y="0"/>
                  </a:lnTo>
                  <a:lnTo>
                    <a:pt x="108" y="711"/>
                  </a:lnTo>
                  <a:lnTo>
                    <a:pt x="585" y="0"/>
                  </a:lnTo>
                  <a:lnTo>
                    <a:pt x="704" y="0"/>
                  </a:lnTo>
                  <a:lnTo>
                    <a:pt x="704" y="897"/>
                  </a:lnTo>
                  <a:lnTo>
                    <a:pt x="596" y="897"/>
                  </a:lnTo>
                  <a:lnTo>
                    <a:pt x="596" y="188"/>
                  </a:lnTo>
                  <a:lnTo>
                    <a:pt x="118" y="897"/>
                  </a:lnTo>
                  <a:lnTo>
                    <a:pt x="0" y="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33" name="Freeform 23"/>
            <p:cNvSpPr/>
            <p:nvPr/>
          </p:nvSpPr>
          <p:spPr>
            <a:xfrm>
              <a:off x="2982600" y="660600"/>
              <a:ext cx="151560" cy="199800"/>
            </a:xfrm>
            <a:custGeom>
              <a:avLst/>
              <a:gdLst>
                <a:gd name="textAreaLeft" fmla="*/ 0 w 151560"/>
                <a:gd name="textAreaRight" fmla="*/ 152280 w 151560"/>
                <a:gd name="textAreaTop" fmla="*/ 0 h 199800"/>
                <a:gd name="textAreaBottom" fmla="*/ 200520 h 199800"/>
              </a:gdLst>
              <a:ahLst/>
              <a:rect l="textAreaLeft" t="textAreaTop" r="textAreaRight" b="textAreaBottom"/>
              <a:pathLst>
                <a:path w="684" h="897">
                  <a:moveTo>
                    <a:pt x="684" y="897"/>
                  </a:moveTo>
                  <a:lnTo>
                    <a:pt x="565" y="897"/>
                  </a:lnTo>
                  <a:lnTo>
                    <a:pt x="565" y="535"/>
                  </a:lnTo>
                  <a:lnTo>
                    <a:pt x="525" y="550"/>
                  </a:lnTo>
                  <a:lnTo>
                    <a:pt x="488" y="562"/>
                  </a:lnTo>
                  <a:lnTo>
                    <a:pt x="451" y="571"/>
                  </a:lnTo>
                  <a:lnTo>
                    <a:pt x="414" y="580"/>
                  </a:lnTo>
                  <a:lnTo>
                    <a:pt x="380" y="586"/>
                  </a:lnTo>
                  <a:lnTo>
                    <a:pt x="347" y="591"/>
                  </a:lnTo>
                  <a:lnTo>
                    <a:pt x="315" y="594"/>
                  </a:lnTo>
                  <a:lnTo>
                    <a:pt x="284" y="595"/>
                  </a:lnTo>
                  <a:lnTo>
                    <a:pt x="262" y="595"/>
                  </a:lnTo>
                  <a:lnTo>
                    <a:pt x="240" y="592"/>
                  </a:lnTo>
                  <a:lnTo>
                    <a:pt x="217" y="588"/>
                  </a:lnTo>
                  <a:lnTo>
                    <a:pt x="197" y="584"/>
                  </a:lnTo>
                  <a:lnTo>
                    <a:pt x="177" y="578"/>
                  </a:lnTo>
                  <a:lnTo>
                    <a:pt x="157" y="570"/>
                  </a:lnTo>
                  <a:lnTo>
                    <a:pt x="138" y="562"/>
                  </a:lnTo>
                  <a:lnTo>
                    <a:pt x="119" y="551"/>
                  </a:lnTo>
                  <a:lnTo>
                    <a:pt x="102" y="539"/>
                  </a:lnTo>
                  <a:lnTo>
                    <a:pt x="86" y="528"/>
                  </a:lnTo>
                  <a:lnTo>
                    <a:pt x="73" y="515"/>
                  </a:lnTo>
                  <a:lnTo>
                    <a:pt x="60" y="501"/>
                  </a:lnTo>
                  <a:lnTo>
                    <a:pt x="49" y="487"/>
                  </a:lnTo>
                  <a:lnTo>
                    <a:pt x="39" y="472"/>
                  </a:lnTo>
                  <a:lnTo>
                    <a:pt x="31" y="456"/>
                  </a:lnTo>
                  <a:lnTo>
                    <a:pt x="24" y="440"/>
                  </a:lnTo>
                  <a:lnTo>
                    <a:pt x="18" y="422"/>
                  </a:lnTo>
                  <a:lnTo>
                    <a:pt x="13" y="404"/>
                  </a:lnTo>
                  <a:lnTo>
                    <a:pt x="9" y="384"/>
                  </a:lnTo>
                  <a:lnTo>
                    <a:pt x="5" y="363"/>
                  </a:lnTo>
                  <a:lnTo>
                    <a:pt x="3" y="339"/>
                  </a:lnTo>
                  <a:lnTo>
                    <a:pt x="1" y="316"/>
                  </a:lnTo>
                  <a:lnTo>
                    <a:pt x="0" y="290"/>
                  </a:lnTo>
                  <a:lnTo>
                    <a:pt x="0" y="26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253"/>
                  </a:lnTo>
                  <a:lnTo>
                    <a:pt x="119" y="288"/>
                  </a:lnTo>
                  <a:lnTo>
                    <a:pt x="122" y="320"/>
                  </a:lnTo>
                  <a:lnTo>
                    <a:pt x="124" y="335"/>
                  </a:lnTo>
                  <a:lnTo>
                    <a:pt x="126" y="349"/>
                  </a:lnTo>
                  <a:lnTo>
                    <a:pt x="129" y="362"/>
                  </a:lnTo>
                  <a:lnTo>
                    <a:pt x="132" y="374"/>
                  </a:lnTo>
                  <a:lnTo>
                    <a:pt x="135" y="386"/>
                  </a:lnTo>
                  <a:lnTo>
                    <a:pt x="140" y="397"/>
                  </a:lnTo>
                  <a:lnTo>
                    <a:pt x="144" y="407"/>
                  </a:lnTo>
                  <a:lnTo>
                    <a:pt x="148" y="417"/>
                  </a:lnTo>
                  <a:lnTo>
                    <a:pt x="154" y="426"/>
                  </a:lnTo>
                  <a:lnTo>
                    <a:pt x="160" y="433"/>
                  </a:lnTo>
                  <a:lnTo>
                    <a:pt x="165" y="439"/>
                  </a:lnTo>
                  <a:lnTo>
                    <a:pt x="172" y="446"/>
                  </a:lnTo>
                  <a:lnTo>
                    <a:pt x="185" y="456"/>
                  </a:lnTo>
                  <a:lnTo>
                    <a:pt x="200" y="466"/>
                  </a:lnTo>
                  <a:lnTo>
                    <a:pt x="215" y="474"/>
                  </a:lnTo>
                  <a:lnTo>
                    <a:pt x="231" y="481"/>
                  </a:lnTo>
                  <a:lnTo>
                    <a:pt x="247" y="486"/>
                  </a:lnTo>
                  <a:lnTo>
                    <a:pt x="264" y="489"/>
                  </a:lnTo>
                  <a:lnTo>
                    <a:pt x="282" y="491"/>
                  </a:lnTo>
                  <a:lnTo>
                    <a:pt x="300" y="493"/>
                  </a:lnTo>
                  <a:lnTo>
                    <a:pt x="332" y="491"/>
                  </a:lnTo>
                  <a:lnTo>
                    <a:pt x="364" y="488"/>
                  </a:lnTo>
                  <a:lnTo>
                    <a:pt x="397" y="484"/>
                  </a:lnTo>
                  <a:lnTo>
                    <a:pt x="429" y="479"/>
                  </a:lnTo>
                  <a:lnTo>
                    <a:pt x="463" y="470"/>
                  </a:lnTo>
                  <a:lnTo>
                    <a:pt x="496" y="461"/>
                  </a:lnTo>
                  <a:lnTo>
                    <a:pt x="530" y="450"/>
                  </a:lnTo>
                  <a:lnTo>
                    <a:pt x="565" y="436"/>
                  </a:lnTo>
                  <a:lnTo>
                    <a:pt x="565" y="0"/>
                  </a:lnTo>
                  <a:lnTo>
                    <a:pt x="684" y="0"/>
                  </a:lnTo>
                  <a:lnTo>
                    <a:pt x="684" y="897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34" name="Freeform 24"/>
            <p:cNvSpPr/>
            <p:nvPr/>
          </p:nvSpPr>
          <p:spPr>
            <a:xfrm>
              <a:off x="3179160" y="660600"/>
              <a:ext cx="147600" cy="199800"/>
            </a:xfrm>
            <a:custGeom>
              <a:avLst/>
              <a:gdLst>
                <a:gd name="textAreaLeft" fmla="*/ 0 w 147600"/>
                <a:gd name="textAreaRight" fmla="*/ 148320 w 147600"/>
                <a:gd name="textAreaTop" fmla="*/ 0 h 199800"/>
                <a:gd name="textAreaBottom" fmla="*/ 200520 h 199800"/>
              </a:gdLst>
              <a:ahLst/>
              <a:rect l="textAreaLeft" t="textAreaTop" r="textAreaRight" b="textAreaBottom"/>
              <a:pathLst>
                <a:path w="670" h="897">
                  <a:moveTo>
                    <a:pt x="0" y="897"/>
                  </a:moveTo>
                  <a:lnTo>
                    <a:pt x="0" y="0"/>
                  </a:lnTo>
                  <a:lnTo>
                    <a:pt x="648" y="0"/>
                  </a:lnTo>
                  <a:lnTo>
                    <a:pt x="648" y="107"/>
                  </a:lnTo>
                  <a:lnTo>
                    <a:pt x="118" y="107"/>
                  </a:lnTo>
                  <a:lnTo>
                    <a:pt x="118" y="381"/>
                  </a:lnTo>
                  <a:lnTo>
                    <a:pt x="614" y="381"/>
                  </a:lnTo>
                  <a:lnTo>
                    <a:pt x="614" y="486"/>
                  </a:lnTo>
                  <a:lnTo>
                    <a:pt x="118" y="486"/>
                  </a:lnTo>
                  <a:lnTo>
                    <a:pt x="118" y="791"/>
                  </a:lnTo>
                  <a:lnTo>
                    <a:pt x="670" y="791"/>
                  </a:lnTo>
                  <a:lnTo>
                    <a:pt x="670" y="897"/>
                  </a:lnTo>
                  <a:lnTo>
                    <a:pt x="0" y="897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35" name="Freeform 25"/>
            <p:cNvSpPr/>
            <p:nvPr/>
          </p:nvSpPr>
          <p:spPr>
            <a:xfrm>
              <a:off x="3357360" y="656640"/>
              <a:ext cx="175680" cy="207720"/>
            </a:xfrm>
            <a:custGeom>
              <a:avLst/>
              <a:gdLst>
                <a:gd name="textAreaLeft" fmla="*/ 0 w 175680"/>
                <a:gd name="textAreaRight" fmla="*/ 176400 w 175680"/>
                <a:gd name="textAreaTop" fmla="*/ 0 h 207720"/>
                <a:gd name="textAreaBottom" fmla="*/ 208440 h 207720"/>
              </a:gdLst>
              <a:ahLst/>
              <a:rect l="textAreaLeft" t="textAreaTop" r="textAreaRight" b="textAreaBottom"/>
              <a:pathLst>
                <a:path w="795" h="928">
                  <a:moveTo>
                    <a:pt x="676" y="598"/>
                  </a:moveTo>
                  <a:lnTo>
                    <a:pt x="795" y="628"/>
                  </a:lnTo>
                  <a:lnTo>
                    <a:pt x="789" y="646"/>
                  </a:lnTo>
                  <a:lnTo>
                    <a:pt x="784" y="663"/>
                  </a:lnTo>
                  <a:lnTo>
                    <a:pt x="779" y="680"/>
                  </a:lnTo>
                  <a:lnTo>
                    <a:pt x="772" y="696"/>
                  </a:lnTo>
                  <a:lnTo>
                    <a:pt x="765" y="712"/>
                  </a:lnTo>
                  <a:lnTo>
                    <a:pt x="758" y="728"/>
                  </a:lnTo>
                  <a:lnTo>
                    <a:pt x="750" y="743"/>
                  </a:lnTo>
                  <a:lnTo>
                    <a:pt x="743" y="756"/>
                  </a:lnTo>
                  <a:lnTo>
                    <a:pt x="733" y="770"/>
                  </a:lnTo>
                  <a:lnTo>
                    <a:pt x="725" y="783"/>
                  </a:lnTo>
                  <a:lnTo>
                    <a:pt x="715" y="796"/>
                  </a:lnTo>
                  <a:lnTo>
                    <a:pt x="704" y="807"/>
                  </a:lnTo>
                  <a:lnTo>
                    <a:pt x="695" y="819"/>
                  </a:lnTo>
                  <a:lnTo>
                    <a:pt x="683" y="830"/>
                  </a:lnTo>
                  <a:lnTo>
                    <a:pt x="672" y="840"/>
                  </a:lnTo>
                  <a:lnTo>
                    <a:pt x="660" y="851"/>
                  </a:lnTo>
                  <a:lnTo>
                    <a:pt x="648" y="860"/>
                  </a:lnTo>
                  <a:lnTo>
                    <a:pt x="635" y="868"/>
                  </a:lnTo>
                  <a:lnTo>
                    <a:pt x="622" y="877"/>
                  </a:lnTo>
                  <a:lnTo>
                    <a:pt x="608" y="884"/>
                  </a:lnTo>
                  <a:lnTo>
                    <a:pt x="596" y="891"/>
                  </a:lnTo>
                  <a:lnTo>
                    <a:pt x="581" y="897"/>
                  </a:lnTo>
                  <a:lnTo>
                    <a:pt x="567" y="903"/>
                  </a:lnTo>
                  <a:lnTo>
                    <a:pt x="552" y="908"/>
                  </a:lnTo>
                  <a:lnTo>
                    <a:pt x="537" y="913"/>
                  </a:lnTo>
                  <a:lnTo>
                    <a:pt x="522" y="916"/>
                  </a:lnTo>
                  <a:lnTo>
                    <a:pt x="506" y="920"/>
                  </a:lnTo>
                  <a:lnTo>
                    <a:pt x="490" y="922"/>
                  </a:lnTo>
                  <a:lnTo>
                    <a:pt x="474" y="924"/>
                  </a:lnTo>
                  <a:lnTo>
                    <a:pt x="457" y="925"/>
                  </a:lnTo>
                  <a:lnTo>
                    <a:pt x="440" y="927"/>
                  </a:lnTo>
                  <a:lnTo>
                    <a:pt x="423" y="928"/>
                  </a:lnTo>
                  <a:lnTo>
                    <a:pt x="387" y="927"/>
                  </a:lnTo>
                  <a:lnTo>
                    <a:pt x="354" y="923"/>
                  </a:lnTo>
                  <a:lnTo>
                    <a:pt x="321" y="919"/>
                  </a:lnTo>
                  <a:lnTo>
                    <a:pt x="291" y="913"/>
                  </a:lnTo>
                  <a:lnTo>
                    <a:pt x="276" y="908"/>
                  </a:lnTo>
                  <a:lnTo>
                    <a:pt x="262" y="904"/>
                  </a:lnTo>
                  <a:lnTo>
                    <a:pt x="249" y="899"/>
                  </a:lnTo>
                  <a:lnTo>
                    <a:pt x="236" y="894"/>
                  </a:lnTo>
                  <a:lnTo>
                    <a:pt x="223" y="888"/>
                  </a:lnTo>
                  <a:lnTo>
                    <a:pt x="210" y="882"/>
                  </a:lnTo>
                  <a:lnTo>
                    <a:pt x="198" y="875"/>
                  </a:lnTo>
                  <a:lnTo>
                    <a:pt x="187" y="868"/>
                  </a:lnTo>
                  <a:lnTo>
                    <a:pt x="175" y="861"/>
                  </a:lnTo>
                  <a:lnTo>
                    <a:pt x="164" y="853"/>
                  </a:lnTo>
                  <a:lnTo>
                    <a:pt x="154" y="845"/>
                  </a:lnTo>
                  <a:lnTo>
                    <a:pt x="144" y="835"/>
                  </a:lnTo>
                  <a:lnTo>
                    <a:pt x="125" y="817"/>
                  </a:lnTo>
                  <a:lnTo>
                    <a:pt x="107" y="796"/>
                  </a:lnTo>
                  <a:lnTo>
                    <a:pt x="90" y="773"/>
                  </a:lnTo>
                  <a:lnTo>
                    <a:pt x="75" y="750"/>
                  </a:lnTo>
                  <a:lnTo>
                    <a:pt x="61" y="724"/>
                  </a:lnTo>
                  <a:lnTo>
                    <a:pt x="48" y="697"/>
                  </a:lnTo>
                  <a:lnTo>
                    <a:pt x="38" y="669"/>
                  </a:lnTo>
                  <a:lnTo>
                    <a:pt x="28" y="640"/>
                  </a:lnTo>
                  <a:lnTo>
                    <a:pt x="20" y="611"/>
                  </a:lnTo>
                  <a:lnTo>
                    <a:pt x="13" y="581"/>
                  </a:lnTo>
                  <a:lnTo>
                    <a:pt x="8" y="551"/>
                  </a:lnTo>
                  <a:lnTo>
                    <a:pt x="4" y="520"/>
                  </a:lnTo>
                  <a:lnTo>
                    <a:pt x="2" y="488"/>
                  </a:lnTo>
                  <a:lnTo>
                    <a:pt x="0" y="456"/>
                  </a:lnTo>
                  <a:lnTo>
                    <a:pt x="2" y="422"/>
                  </a:lnTo>
                  <a:lnTo>
                    <a:pt x="5" y="389"/>
                  </a:lnTo>
                  <a:lnTo>
                    <a:pt x="9" y="357"/>
                  </a:lnTo>
                  <a:lnTo>
                    <a:pt x="14" y="326"/>
                  </a:lnTo>
                  <a:lnTo>
                    <a:pt x="22" y="296"/>
                  </a:lnTo>
                  <a:lnTo>
                    <a:pt x="31" y="267"/>
                  </a:lnTo>
                  <a:lnTo>
                    <a:pt x="42" y="240"/>
                  </a:lnTo>
                  <a:lnTo>
                    <a:pt x="55" y="213"/>
                  </a:lnTo>
                  <a:lnTo>
                    <a:pt x="69" y="187"/>
                  </a:lnTo>
                  <a:lnTo>
                    <a:pt x="85" y="164"/>
                  </a:lnTo>
                  <a:lnTo>
                    <a:pt x="101" y="142"/>
                  </a:lnTo>
                  <a:lnTo>
                    <a:pt x="120" y="120"/>
                  </a:lnTo>
                  <a:lnTo>
                    <a:pt x="139" y="102"/>
                  </a:lnTo>
                  <a:lnTo>
                    <a:pt x="160" y="84"/>
                  </a:lnTo>
                  <a:lnTo>
                    <a:pt x="183" y="68"/>
                  </a:lnTo>
                  <a:lnTo>
                    <a:pt x="207" y="55"/>
                  </a:lnTo>
                  <a:lnTo>
                    <a:pt x="232" y="42"/>
                  </a:lnTo>
                  <a:lnTo>
                    <a:pt x="258" y="30"/>
                  </a:lnTo>
                  <a:lnTo>
                    <a:pt x="284" y="22"/>
                  </a:lnTo>
                  <a:lnTo>
                    <a:pt x="310" y="14"/>
                  </a:lnTo>
                  <a:lnTo>
                    <a:pt x="338" y="8"/>
                  </a:lnTo>
                  <a:lnTo>
                    <a:pt x="367" y="3"/>
                  </a:lnTo>
                  <a:lnTo>
                    <a:pt x="395" y="1"/>
                  </a:lnTo>
                  <a:lnTo>
                    <a:pt x="424" y="0"/>
                  </a:lnTo>
                  <a:lnTo>
                    <a:pt x="441" y="0"/>
                  </a:lnTo>
                  <a:lnTo>
                    <a:pt x="457" y="1"/>
                  </a:lnTo>
                  <a:lnTo>
                    <a:pt x="473" y="2"/>
                  </a:lnTo>
                  <a:lnTo>
                    <a:pt x="489" y="5"/>
                  </a:lnTo>
                  <a:lnTo>
                    <a:pt x="504" y="7"/>
                  </a:lnTo>
                  <a:lnTo>
                    <a:pt x="520" y="10"/>
                  </a:lnTo>
                  <a:lnTo>
                    <a:pt x="534" y="13"/>
                  </a:lnTo>
                  <a:lnTo>
                    <a:pt x="549" y="17"/>
                  </a:lnTo>
                  <a:lnTo>
                    <a:pt x="563" y="22"/>
                  </a:lnTo>
                  <a:lnTo>
                    <a:pt x="577" y="27"/>
                  </a:lnTo>
                  <a:lnTo>
                    <a:pt x="589" y="32"/>
                  </a:lnTo>
                  <a:lnTo>
                    <a:pt x="602" y="39"/>
                  </a:lnTo>
                  <a:lnTo>
                    <a:pt x="615" y="45"/>
                  </a:lnTo>
                  <a:lnTo>
                    <a:pt x="628" y="52"/>
                  </a:lnTo>
                  <a:lnTo>
                    <a:pt x="639" y="60"/>
                  </a:lnTo>
                  <a:lnTo>
                    <a:pt x="651" y="68"/>
                  </a:lnTo>
                  <a:lnTo>
                    <a:pt x="663" y="78"/>
                  </a:lnTo>
                  <a:lnTo>
                    <a:pt x="673" y="86"/>
                  </a:lnTo>
                  <a:lnTo>
                    <a:pt x="684" y="96"/>
                  </a:lnTo>
                  <a:lnTo>
                    <a:pt x="694" y="107"/>
                  </a:lnTo>
                  <a:lnTo>
                    <a:pt x="703" y="117"/>
                  </a:lnTo>
                  <a:lnTo>
                    <a:pt x="712" y="128"/>
                  </a:lnTo>
                  <a:lnTo>
                    <a:pt x="720" y="140"/>
                  </a:lnTo>
                  <a:lnTo>
                    <a:pt x="729" y="151"/>
                  </a:lnTo>
                  <a:lnTo>
                    <a:pt x="736" y="163"/>
                  </a:lnTo>
                  <a:lnTo>
                    <a:pt x="744" y="176"/>
                  </a:lnTo>
                  <a:lnTo>
                    <a:pt x="751" y="190"/>
                  </a:lnTo>
                  <a:lnTo>
                    <a:pt x="758" y="202"/>
                  </a:lnTo>
                  <a:lnTo>
                    <a:pt x="764" y="216"/>
                  </a:lnTo>
                  <a:lnTo>
                    <a:pt x="769" y="231"/>
                  </a:lnTo>
                  <a:lnTo>
                    <a:pt x="775" y="246"/>
                  </a:lnTo>
                  <a:lnTo>
                    <a:pt x="779" y="261"/>
                  </a:lnTo>
                  <a:lnTo>
                    <a:pt x="662" y="288"/>
                  </a:lnTo>
                  <a:lnTo>
                    <a:pt x="654" y="265"/>
                  </a:lnTo>
                  <a:lnTo>
                    <a:pt x="645" y="243"/>
                  </a:lnTo>
                  <a:lnTo>
                    <a:pt x="635" y="223"/>
                  </a:lnTo>
                  <a:lnTo>
                    <a:pt x="623" y="204"/>
                  </a:lnTo>
                  <a:lnTo>
                    <a:pt x="612" y="187"/>
                  </a:lnTo>
                  <a:lnTo>
                    <a:pt x="600" y="171"/>
                  </a:lnTo>
                  <a:lnTo>
                    <a:pt x="586" y="159"/>
                  </a:lnTo>
                  <a:lnTo>
                    <a:pt x="571" y="146"/>
                  </a:lnTo>
                  <a:lnTo>
                    <a:pt x="556" y="135"/>
                  </a:lnTo>
                  <a:lnTo>
                    <a:pt x="540" y="127"/>
                  </a:lnTo>
                  <a:lnTo>
                    <a:pt x="522" y="119"/>
                  </a:lnTo>
                  <a:lnTo>
                    <a:pt x="504" y="113"/>
                  </a:lnTo>
                  <a:lnTo>
                    <a:pt x="485" y="108"/>
                  </a:lnTo>
                  <a:lnTo>
                    <a:pt x="465" y="104"/>
                  </a:lnTo>
                  <a:lnTo>
                    <a:pt x="444" y="102"/>
                  </a:lnTo>
                  <a:lnTo>
                    <a:pt x="422" y="101"/>
                  </a:lnTo>
                  <a:lnTo>
                    <a:pt x="397" y="102"/>
                  </a:lnTo>
                  <a:lnTo>
                    <a:pt x="372" y="104"/>
                  </a:lnTo>
                  <a:lnTo>
                    <a:pt x="350" y="109"/>
                  </a:lnTo>
                  <a:lnTo>
                    <a:pt x="327" y="114"/>
                  </a:lnTo>
                  <a:lnTo>
                    <a:pt x="306" y="120"/>
                  </a:lnTo>
                  <a:lnTo>
                    <a:pt x="286" y="129"/>
                  </a:lnTo>
                  <a:lnTo>
                    <a:pt x="267" y="140"/>
                  </a:lnTo>
                  <a:lnTo>
                    <a:pt x="250" y="151"/>
                  </a:lnTo>
                  <a:lnTo>
                    <a:pt x="233" y="164"/>
                  </a:lnTo>
                  <a:lnTo>
                    <a:pt x="217" y="178"/>
                  </a:lnTo>
                  <a:lnTo>
                    <a:pt x="203" y="193"/>
                  </a:lnTo>
                  <a:lnTo>
                    <a:pt x="190" y="209"/>
                  </a:lnTo>
                  <a:lnTo>
                    <a:pt x="178" y="227"/>
                  </a:lnTo>
                  <a:lnTo>
                    <a:pt x="169" y="245"/>
                  </a:lnTo>
                  <a:lnTo>
                    <a:pt x="159" y="264"/>
                  </a:lnTo>
                  <a:lnTo>
                    <a:pt x="152" y="284"/>
                  </a:lnTo>
                  <a:lnTo>
                    <a:pt x="145" y="305"/>
                  </a:lnTo>
                  <a:lnTo>
                    <a:pt x="139" y="327"/>
                  </a:lnTo>
                  <a:lnTo>
                    <a:pt x="135" y="347"/>
                  </a:lnTo>
                  <a:lnTo>
                    <a:pt x="130" y="369"/>
                  </a:lnTo>
                  <a:lnTo>
                    <a:pt x="127" y="391"/>
                  </a:lnTo>
                  <a:lnTo>
                    <a:pt x="125" y="412"/>
                  </a:lnTo>
                  <a:lnTo>
                    <a:pt x="124" y="434"/>
                  </a:lnTo>
                  <a:lnTo>
                    <a:pt x="123" y="456"/>
                  </a:lnTo>
                  <a:lnTo>
                    <a:pt x="124" y="484"/>
                  </a:lnTo>
                  <a:lnTo>
                    <a:pt x="125" y="512"/>
                  </a:lnTo>
                  <a:lnTo>
                    <a:pt x="128" y="538"/>
                  </a:lnTo>
                  <a:lnTo>
                    <a:pt x="131" y="564"/>
                  </a:lnTo>
                  <a:lnTo>
                    <a:pt x="137" y="588"/>
                  </a:lnTo>
                  <a:lnTo>
                    <a:pt x="142" y="612"/>
                  </a:lnTo>
                  <a:lnTo>
                    <a:pt x="148" y="634"/>
                  </a:lnTo>
                  <a:lnTo>
                    <a:pt x="157" y="656"/>
                  </a:lnTo>
                  <a:lnTo>
                    <a:pt x="165" y="677"/>
                  </a:lnTo>
                  <a:lnTo>
                    <a:pt x="176" y="696"/>
                  </a:lnTo>
                  <a:lnTo>
                    <a:pt x="187" y="714"/>
                  </a:lnTo>
                  <a:lnTo>
                    <a:pt x="200" y="731"/>
                  </a:lnTo>
                  <a:lnTo>
                    <a:pt x="212" y="746"/>
                  </a:lnTo>
                  <a:lnTo>
                    <a:pt x="227" y="760"/>
                  </a:lnTo>
                  <a:lnTo>
                    <a:pt x="243" y="772"/>
                  </a:lnTo>
                  <a:lnTo>
                    <a:pt x="260" y="784"/>
                  </a:lnTo>
                  <a:lnTo>
                    <a:pt x="278" y="794"/>
                  </a:lnTo>
                  <a:lnTo>
                    <a:pt x="296" y="802"/>
                  </a:lnTo>
                  <a:lnTo>
                    <a:pt x="315" y="810"/>
                  </a:lnTo>
                  <a:lnTo>
                    <a:pt x="334" y="815"/>
                  </a:lnTo>
                  <a:lnTo>
                    <a:pt x="353" y="820"/>
                  </a:lnTo>
                  <a:lnTo>
                    <a:pt x="373" y="823"/>
                  </a:lnTo>
                  <a:lnTo>
                    <a:pt x="392" y="825"/>
                  </a:lnTo>
                  <a:lnTo>
                    <a:pt x="413" y="825"/>
                  </a:lnTo>
                  <a:lnTo>
                    <a:pt x="437" y="824"/>
                  </a:lnTo>
                  <a:lnTo>
                    <a:pt x="460" y="822"/>
                  </a:lnTo>
                  <a:lnTo>
                    <a:pt x="484" y="818"/>
                  </a:lnTo>
                  <a:lnTo>
                    <a:pt x="505" y="812"/>
                  </a:lnTo>
                  <a:lnTo>
                    <a:pt x="525" y="803"/>
                  </a:lnTo>
                  <a:lnTo>
                    <a:pt x="546" y="794"/>
                  </a:lnTo>
                  <a:lnTo>
                    <a:pt x="564" y="782"/>
                  </a:lnTo>
                  <a:lnTo>
                    <a:pt x="582" y="768"/>
                  </a:lnTo>
                  <a:lnTo>
                    <a:pt x="590" y="761"/>
                  </a:lnTo>
                  <a:lnTo>
                    <a:pt x="599" y="753"/>
                  </a:lnTo>
                  <a:lnTo>
                    <a:pt x="606" y="745"/>
                  </a:lnTo>
                  <a:lnTo>
                    <a:pt x="614" y="736"/>
                  </a:lnTo>
                  <a:lnTo>
                    <a:pt x="621" y="727"/>
                  </a:lnTo>
                  <a:lnTo>
                    <a:pt x="628" y="717"/>
                  </a:lnTo>
                  <a:lnTo>
                    <a:pt x="634" y="707"/>
                  </a:lnTo>
                  <a:lnTo>
                    <a:pt x="640" y="697"/>
                  </a:lnTo>
                  <a:lnTo>
                    <a:pt x="651" y="674"/>
                  </a:lnTo>
                  <a:lnTo>
                    <a:pt x="661" y="651"/>
                  </a:lnTo>
                  <a:lnTo>
                    <a:pt x="669" y="625"/>
                  </a:lnTo>
                  <a:lnTo>
                    <a:pt x="676" y="598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36" name="Freeform 26"/>
            <p:cNvSpPr/>
            <p:nvPr/>
          </p:nvSpPr>
          <p:spPr>
            <a:xfrm>
              <a:off x="3566160" y="660600"/>
              <a:ext cx="139680" cy="199800"/>
            </a:xfrm>
            <a:custGeom>
              <a:avLst/>
              <a:gdLst>
                <a:gd name="textAreaLeft" fmla="*/ 0 w 139680"/>
                <a:gd name="textAreaRight" fmla="*/ 140400 w 139680"/>
                <a:gd name="textAreaTop" fmla="*/ 0 h 199800"/>
                <a:gd name="textAreaBottom" fmla="*/ 200520 h 199800"/>
              </a:gdLst>
              <a:ahLst/>
              <a:rect l="textAreaLeft" t="textAreaTop" r="textAreaRight" b="textAreaBottom"/>
              <a:pathLst>
                <a:path w="627" h="897">
                  <a:moveTo>
                    <a:pt x="0" y="0"/>
                  </a:moveTo>
                  <a:lnTo>
                    <a:pt x="118" y="0"/>
                  </a:lnTo>
                  <a:lnTo>
                    <a:pt x="118" y="393"/>
                  </a:lnTo>
                  <a:lnTo>
                    <a:pt x="138" y="393"/>
                  </a:lnTo>
                  <a:lnTo>
                    <a:pt x="156" y="392"/>
                  </a:lnTo>
                  <a:lnTo>
                    <a:pt x="172" y="388"/>
                  </a:lnTo>
                  <a:lnTo>
                    <a:pt x="187" y="385"/>
                  </a:lnTo>
                  <a:lnTo>
                    <a:pt x="201" y="381"/>
                  </a:lnTo>
                  <a:lnTo>
                    <a:pt x="213" y="376"/>
                  </a:lnTo>
                  <a:lnTo>
                    <a:pt x="223" y="369"/>
                  </a:lnTo>
                  <a:lnTo>
                    <a:pt x="233" y="362"/>
                  </a:lnTo>
                  <a:lnTo>
                    <a:pt x="242" y="352"/>
                  </a:lnTo>
                  <a:lnTo>
                    <a:pt x="250" y="340"/>
                  </a:lnTo>
                  <a:lnTo>
                    <a:pt x="260" y="326"/>
                  </a:lnTo>
                  <a:lnTo>
                    <a:pt x="270" y="307"/>
                  </a:lnTo>
                  <a:lnTo>
                    <a:pt x="281" y="287"/>
                  </a:lnTo>
                  <a:lnTo>
                    <a:pt x="293" y="265"/>
                  </a:lnTo>
                  <a:lnTo>
                    <a:pt x="304" y="238"/>
                  </a:lnTo>
                  <a:lnTo>
                    <a:pt x="317" y="210"/>
                  </a:lnTo>
                  <a:lnTo>
                    <a:pt x="335" y="169"/>
                  </a:lnTo>
                  <a:lnTo>
                    <a:pt x="351" y="135"/>
                  </a:lnTo>
                  <a:lnTo>
                    <a:pt x="366" y="108"/>
                  </a:lnTo>
                  <a:lnTo>
                    <a:pt x="379" y="85"/>
                  </a:lnTo>
                  <a:lnTo>
                    <a:pt x="385" y="77"/>
                  </a:lnTo>
                  <a:lnTo>
                    <a:pt x="393" y="68"/>
                  </a:lnTo>
                  <a:lnTo>
                    <a:pt x="400" y="60"/>
                  </a:lnTo>
                  <a:lnTo>
                    <a:pt x="409" y="52"/>
                  </a:lnTo>
                  <a:lnTo>
                    <a:pt x="417" y="45"/>
                  </a:lnTo>
                  <a:lnTo>
                    <a:pt x="427" y="37"/>
                  </a:lnTo>
                  <a:lnTo>
                    <a:pt x="436" y="31"/>
                  </a:lnTo>
                  <a:lnTo>
                    <a:pt x="448" y="25"/>
                  </a:lnTo>
                  <a:lnTo>
                    <a:pt x="459" y="19"/>
                  </a:lnTo>
                  <a:lnTo>
                    <a:pt x="470" y="14"/>
                  </a:lnTo>
                  <a:lnTo>
                    <a:pt x="482" y="10"/>
                  </a:lnTo>
                  <a:lnTo>
                    <a:pt x="495" y="5"/>
                  </a:lnTo>
                  <a:lnTo>
                    <a:pt x="507" y="3"/>
                  </a:lnTo>
                  <a:lnTo>
                    <a:pt x="519" y="1"/>
                  </a:lnTo>
                  <a:lnTo>
                    <a:pt x="533" y="0"/>
                  </a:lnTo>
                  <a:lnTo>
                    <a:pt x="546" y="0"/>
                  </a:lnTo>
                  <a:lnTo>
                    <a:pt x="577" y="0"/>
                  </a:lnTo>
                  <a:lnTo>
                    <a:pt x="598" y="0"/>
                  </a:lnTo>
                  <a:lnTo>
                    <a:pt x="613" y="0"/>
                  </a:lnTo>
                  <a:lnTo>
                    <a:pt x="618" y="1"/>
                  </a:lnTo>
                  <a:lnTo>
                    <a:pt x="618" y="103"/>
                  </a:lnTo>
                  <a:lnTo>
                    <a:pt x="610" y="103"/>
                  </a:lnTo>
                  <a:lnTo>
                    <a:pt x="595" y="103"/>
                  </a:lnTo>
                  <a:lnTo>
                    <a:pt x="579" y="102"/>
                  </a:lnTo>
                  <a:lnTo>
                    <a:pt x="571" y="102"/>
                  </a:lnTo>
                  <a:lnTo>
                    <a:pt x="557" y="103"/>
                  </a:lnTo>
                  <a:lnTo>
                    <a:pt x="544" y="104"/>
                  </a:lnTo>
                  <a:lnTo>
                    <a:pt x="532" y="107"/>
                  </a:lnTo>
                  <a:lnTo>
                    <a:pt x="522" y="110"/>
                  </a:lnTo>
                  <a:lnTo>
                    <a:pt x="511" y="113"/>
                  </a:lnTo>
                  <a:lnTo>
                    <a:pt x="502" y="118"/>
                  </a:lnTo>
                  <a:lnTo>
                    <a:pt x="494" y="124"/>
                  </a:lnTo>
                  <a:lnTo>
                    <a:pt x="486" y="130"/>
                  </a:lnTo>
                  <a:lnTo>
                    <a:pt x="479" y="138"/>
                  </a:lnTo>
                  <a:lnTo>
                    <a:pt x="472" y="148"/>
                  </a:lnTo>
                  <a:lnTo>
                    <a:pt x="464" y="160"/>
                  </a:lnTo>
                  <a:lnTo>
                    <a:pt x="457" y="173"/>
                  </a:lnTo>
                  <a:lnTo>
                    <a:pt x="448" y="188"/>
                  </a:lnTo>
                  <a:lnTo>
                    <a:pt x="440" y="206"/>
                  </a:lnTo>
                  <a:lnTo>
                    <a:pt x="431" y="226"/>
                  </a:lnTo>
                  <a:lnTo>
                    <a:pt x="421" y="248"/>
                  </a:lnTo>
                  <a:lnTo>
                    <a:pt x="411" y="275"/>
                  </a:lnTo>
                  <a:lnTo>
                    <a:pt x="400" y="299"/>
                  </a:lnTo>
                  <a:lnTo>
                    <a:pt x="390" y="321"/>
                  </a:lnTo>
                  <a:lnTo>
                    <a:pt x="380" y="340"/>
                  </a:lnTo>
                  <a:lnTo>
                    <a:pt x="371" y="356"/>
                  </a:lnTo>
                  <a:lnTo>
                    <a:pt x="362" y="371"/>
                  </a:lnTo>
                  <a:lnTo>
                    <a:pt x="353" y="382"/>
                  </a:lnTo>
                  <a:lnTo>
                    <a:pt x="346" y="390"/>
                  </a:lnTo>
                  <a:lnTo>
                    <a:pt x="329" y="405"/>
                  </a:lnTo>
                  <a:lnTo>
                    <a:pt x="311" y="417"/>
                  </a:lnTo>
                  <a:lnTo>
                    <a:pt x="292" y="429"/>
                  </a:lnTo>
                  <a:lnTo>
                    <a:pt x="271" y="438"/>
                  </a:lnTo>
                  <a:lnTo>
                    <a:pt x="282" y="441"/>
                  </a:lnTo>
                  <a:lnTo>
                    <a:pt x="293" y="446"/>
                  </a:lnTo>
                  <a:lnTo>
                    <a:pt x="303" y="451"/>
                  </a:lnTo>
                  <a:lnTo>
                    <a:pt x="314" y="457"/>
                  </a:lnTo>
                  <a:lnTo>
                    <a:pt x="325" y="464"/>
                  </a:lnTo>
                  <a:lnTo>
                    <a:pt x="335" y="472"/>
                  </a:lnTo>
                  <a:lnTo>
                    <a:pt x="346" y="481"/>
                  </a:lnTo>
                  <a:lnTo>
                    <a:pt x="358" y="490"/>
                  </a:lnTo>
                  <a:lnTo>
                    <a:pt x="368" y="501"/>
                  </a:lnTo>
                  <a:lnTo>
                    <a:pt x="379" y="512"/>
                  </a:lnTo>
                  <a:lnTo>
                    <a:pt x="390" y="524"/>
                  </a:lnTo>
                  <a:lnTo>
                    <a:pt x="400" y="537"/>
                  </a:lnTo>
                  <a:lnTo>
                    <a:pt x="421" y="566"/>
                  </a:lnTo>
                  <a:lnTo>
                    <a:pt x="442" y="599"/>
                  </a:lnTo>
                  <a:lnTo>
                    <a:pt x="627" y="897"/>
                  </a:lnTo>
                  <a:lnTo>
                    <a:pt x="480" y="897"/>
                  </a:lnTo>
                  <a:lnTo>
                    <a:pt x="330" y="653"/>
                  </a:lnTo>
                  <a:lnTo>
                    <a:pt x="315" y="630"/>
                  </a:lnTo>
                  <a:lnTo>
                    <a:pt x="300" y="607"/>
                  </a:lnTo>
                  <a:lnTo>
                    <a:pt x="286" y="587"/>
                  </a:lnTo>
                  <a:lnTo>
                    <a:pt x="272" y="568"/>
                  </a:lnTo>
                  <a:lnTo>
                    <a:pt x="260" y="552"/>
                  </a:lnTo>
                  <a:lnTo>
                    <a:pt x="248" y="538"/>
                  </a:lnTo>
                  <a:lnTo>
                    <a:pt x="237" y="525"/>
                  </a:lnTo>
                  <a:lnTo>
                    <a:pt x="227" y="515"/>
                  </a:lnTo>
                  <a:lnTo>
                    <a:pt x="215" y="506"/>
                  </a:lnTo>
                  <a:lnTo>
                    <a:pt x="204" y="499"/>
                  </a:lnTo>
                  <a:lnTo>
                    <a:pt x="191" y="493"/>
                  </a:lnTo>
                  <a:lnTo>
                    <a:pt x="179" y="487"/>
                  </a:lnTo>
                  <a:lnTo>
                    <a:pt x="165" y="483"/>
                  </a:lnTo>
                  <a:lnTo>
                    <a:pt x="150" y="480"/>
                  </a:lnTo>
                  <a:lnTo>
                    <a:pt x="134" y="478"/>
                  </a:lnTo>
                  <a:lnTo>
                    <a:pt x="118" y="478"/>
                  </a:lnTo>
                  <a:lnTo>
                    <a:pt x="118" y="897"/>
                  </a:lnTo>
                  <a:lnTo>
                    <a:pt x="0" y="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37" name="Freeform 27"/>
            <p:cNvSpPr/>
            <p:nvPr/>
          </p:nvSpPr>
          <p:spPr>
            <a:xfrm>
              <a:off x="3730320" y="660600"/>
              <a:ext cx="155880" cy="199800"/>
            </a:xfrm>
            <a:custGeom>
              <a:avLst/>
              <a:gdLst>
                <a:gd name="textAreaLeft" fmla="*/ 0 w 155880"/>
                <a:gd name="textAreaRight" fmla="*/ 156600 w 155880"/>
                <a:gd name="textAreaTop" fmla="*/ 0 h 199800"/>
                <a:gd name="textAreaBottom" fmla="*/ 200520 h 199800"/>
              </a:gdLst>
              <a:ahLst/>
              <a:rect l="textAreaLeft" t="textAreaTop" r="textAreaRight" b="textAreaBottom"/>
              <a:pathLst>
                <a:path w="705" h="897">
                  <a:moveTo>
                    <a:pt x="0" y="0"/>
                  </a:moveTo>
                  <a:lnTo>
                    <a:pt x="108" y="0"/>
                  </a:lnTo>
                  <a:lnTo>
                    <a:pt x="108" y="711"/>
                  </a:lnTo>
                  <a:lnTo>
                    <a:pt x="585" y="0"/>
                  </a:lnTo>
                  <a:lnTo>
                    <a:pt x="705" y="0"/>
                  </a:lnTo>
                  <a:lnTo>
                    <a:pt x="705" y="897"/>
                  </a:lnTo>
                  <a:lnTo>
                    <a:pt x="597" y="897"/>
                  </a:lnTo>
                  <a:lnTo>
                    <a:pt x="597" y="188"/>
                  </a:lnTo>
                  <a:lnTo>
                    <a:pt x="118" y="897"/>
                  </a:lnTo>
                  <a:lnTo>
                    <a:pt x="0" y="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38" name="Freeform 28"/>
            <p:cNvSpPr/>
            <p:nvPr/>
          </p:nvSpPr>
          <p:spPr>
            <a:xfrm>
              <a:off x="3931200" y="612360"/>
              <a:ext cx="155880" cy="248040"/>
            </a:xfrm>
            <a:custGeom>
              <a:avLst/>
              <a:gdLst>
                <a:gd name="textAreaLeft" fmla="*/ 0 w 155880"/>
                <a:gd name="textAreaRight" fmla="*/ 156600 w 155880"/>
                <a:gd name="textAreaTop" fmla="*/ 0 h 248040"/>
                <a:gd name="textAreaBottom" fmla="*/ 248760 h 248040"/>
              </a:gdLst>
              <a:ahLst/>
              <a:rect l="textAreaLeft" t="textAreaTop" r="textAreaRight" b="textAreaBottom"/>
              <a:pathLst>
                <a:path w="705" h="1110">
                  <a:moveTo>
                    <a:pt x="0" y="213"/>
                  </a:moveTo>
                  <a:lnTo>
                    <a:pt x="108" y="213"/>
                  </a:lnTo>
                  <a:lnTo>
                    <a:pt x="108" y="924"/>
                  </a:lnTo>
                  <a:lnTo>
                    <a:pt x="586" y="213"/>
                  </a:lnTo>
                  <a:lnTo>
                    <a:pt x="705" y="213"/>
                  </a:lnTo>
                  <a:lnTo>
                    <a:pt x="705" y="1110"/>
                  </a:lnTo>
                  <a:lnTo>
                    <a:pt x="597" y="1110"/>
                  </a:lnTo>
                  <a:lnTo>
                    <a:pt x="597" y="401"/>
                  </a:lnTo>
                  <a:lnTo>
                    <a:pt x="119" y="1110"/>
                  </a:lnTo>
                  <a:lnTo>
                    <a:pt x="0" y="1110"/>
                  </a:lnTo>
                  <a:lnTo>
                    <a:pt x="0" y="213"/>
                  </a:lnTo>
                  <a:close/>
                  <a:moveTo>
                    <a:pt x="446" y="0"/>
                  </a:moveTo>
                  <a:lnTo>
                    <a:pt x="522" y="0"/>
                  </a:lnTo>
                  <a:lnTo>
                    <a:pt x="519" y="19"/>
                  </a:lnTo>
                  <a:lnTo>
                    <a:pt x="515" y="36"/>
                  </a:lnTo>
                  <a:lnTo>
                    <a:pt x="510" y="53"/>
                  </a:lnTo>
                  <a:lnTo>
                    <a:pt x="504" y="67"/>
                  </a:lnTo>
                  <a:lnTo>
                    <a:pt x="496" y="81"/>
                  </a:lnTo>
                  <a:lnTo>
                    <a:pt x="487" y="95"/>
                  </a:lnTo>
                  <a:lnTo>
                    <a:pt x="477" y="107"/>
                  </a:lnTo>
                  <a:lnTo>
                    <a:pt x="465" y="117"/>
                  </a:lnTo>
                  <a:lnTo>
                    <a:pt x="454" y="127"/>
                  </a:lnTo>
                  <a:lnTo>
                    <a:pt x="441" y="136"/>
                  </a:lnTo>
                  <a:lnTo>
                    <a:pt x="426" y="142"/>
                  </a:lnTo>
                  <a:lnTo>
                    <a:pt x="411" y="148"/>
                  </a:lnTo>
                  <a:lnTo>
                    <a:pt x="395" y="153"/>
                  </a:lnTo>
                  <a:lnTo>
                    <a:pt x="378" y="156"/>
                  </a:lnTo>
                  <a:lnTo>
                    <a:pt x="360" y="158"/>
                  </a:lnTo>
                  <a:lnTo>
                    <a:pt x="342" y="159"/>
                  </a:lnTo>
                  <a:lnTo>
                    <a:pt x="323" y="158"/>
                  </a:lnTo>
                  <a:lnTo>
                    <a:pt x="305" y="156"/>
                  </a:lnTo>
                  <a:lnTo>
                    <a:pt x="287" y="153"/>
                  </a:lnTo>
                  <a:lnTo>
                    <a:pt x="271" y="148"/>
                  </a:lnTo>
                  <a:lnTo>
                    <a:pt x="256" y="143"/>
                  </a:lnTo>
                  <a:lnTo>
                    <a:pt x="242" y="136"/>
                  </a:lnTo>
                  <a:lnTo>
                    <a:pt x="228" y="127"/>
                  </a:lnTo>
                  <a:lnTo>
                    <a:pt x="216" y="117"/>
                  </a:lnTo>
                  <a:lnTo>
                    <a:pt x="205" y="107"/>
                  </a:lnTo>
                  <a:lnTo>
                    <a:pt x="195" y="95"/>
                  </a:lnTo>
                  <a:lnTo>
                    <a:pt x="186" y="82"/>
                  </a:lnTo>
                  <a:lnTo>
                    <a:pt x="179" y="69"/>
                  </a:lnTo>
                  <a:lnTo>
                    <a:pt x="173" y="53"/>
                  </a:lnTo>
                  <a:lnTo>
                    <a:pt x="167" y="37"/>
                  </a:lnTo>
                  <a:lnTo>
                    <a:pt x="163" y="19"/>
                  </a:lnTo>
                  <a:lnTo>
                    <a:pt x="160" y="0"/>
                  </a:lnTo>
                  <a:lnTo>
                    <a:pt x="235" y="0"/>
                  </a:lnTo>
                  <a:lnTo>
                    <a:pt x="238" y="10"/>
                  </a:lnTo>
                  <a:lnTo>
                    <a:pt x="241" y="20"/>
                  </a:lnTo>
                  <a:lnTo>
                    <a:pt x="244" y="28"/>
                  </a:lnTo>
                  <a:lnTo>
                    <a:pt x="248" y="37"/>
                  </a:lnTo>
                  <a:lnTo>
                    <a:pt x="252" y="44"/>
                  </a:lnTo>
                  <a:lnTo>
                    <a:pt x="258" y="50"/>
                  </a:lnTo>
                  <a:lnTo>
                    <a:pt x="263" y="57"/>
                  </a:lnTo>
                  <a:lnTo>
                    <a:pt x="269" y="62"/>
                  </a:lnTo>
                  <a:lnTo>
                    <a:pt x="276" y="66"/>
                  </a:lnTo>
                  <a:lnTo>
                    <a:pt x="283" y="71"/>
                  </a:lnTo>
                  <a:lnTo>
                    <a:pt x="291" y="75"/>
                  </a:lnTo>
                  <a:lnTo>
                    <a:pt x="299" y="77"/>
                  </a:lnTo>
                  <a:lnTo>
                    <a:pt x="308" y="79"/>
                  </a:lnTo>
                  <a:lnTo>
                    <a:pt x="317" y="81"/>
                  </a:lnTo>
                  <a:lnTo>
                    <a:pt x="327" y="82"/>
                  </a:lnTo>
                  <a:lnTo>
                    <a:pt x="338" y="82"/>
                  </a:lnTo>
                  <a:lnTo>
                    <a:pt x="349" y="82"/>
                  </a:lnTo>
                  <a:lnTo>
                    <a:pt x="361" y="81"/>
                  </a:lnTo>
                  <a:lnTo>
                    <a:pt x="372" y="80"/>
                  </a:lnTo>
                  <a:lnTo>
                    <a:pt x="381" y="78"/>
                  </a:lnTo>
                  <a:lnTo>
                    <a:pt x="390" y="75"/>
                  </a:lnTo>
                  <a:lnTo>
                    <a:pt x="398" y="72"/>
                  </a:lnTo>
                  <a:lnTo>
                    <a:pt x="406" y="67"/>
                  </a:lnTo>
                  <a:lnTo>
                    <a:pt x="412" y="63"/>
                  </a:lnTo>
                  <a:lnTo>
                    <a:pt x="419" y="58"/>
                  </a:lnTo>
                  <a:lnTo>
                    <a:pt x="424" y="52"/>
                  </a:lnTo>
                  <a:lnTo>
                    <a:pt x="429" y="45"/>
                  </a:lnTo>
                  <a:lnTo>
                    <a:pt x="433" y="38"/>
                  </a:lnTo>
                  <a:lnTo>
                    <a:pt x="438" y="29"/>
                  </a:lnTo>
                  <a:lnTo>
                    <a:pt x="441" y="20"/>
                  </a:lnTo>
                  <a:lnTo>
                    <a:pt x="444" y="10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39" name="Freeform 29"/>
            <p:cNvSpPr/>
            <p:nvPr/>
          </p:nvSpPr>
          <p:spPr>
            <a:xfrm>
              <a:off x="1516320" y="969480"/>
              <a:ext cx="175680" cy="205920"/>
            </a:xfrm>
            <a:custGeom>
              <a:avLst/>
              <a:gdLst>
                <a:gd name="textAreaLeft" fmla="*/ 0 w 175680"/>
                <a:gd name="textAreaRight" fmla="*/ 176400 w 175680"/>
                <a:gd name="textAreaTop" fmla="*/ 0 h 205920"/>
                <a:gd name="textAreaBottom" fmla="*/ 206640 h 205920"/>
              </a:gdLst>
              <a:ahLst/>
              <a:rect l="textAreaLeft" t="textAreaTop" r="textAreaRight" b="textAreaBottom"/>
              <a:pathLst>
                <a:path w="793" h="926">
                  <a:moveTo>
                    <a:pt x="674" y="596"/>
                  </a:moveTo>
                  <a:lnTo>
                    <a:pt x="793" y="627"/>
                  </a:lnTo>
                  <a:lnTo>
                    <a:pt x="788" y="644"/>
                  </a:lnTo>
                  <a:lnTo>
                    <a:pt x="782" y="662"/>
                  </a:lnTo>
                  <a:lnTo>
                    <a:pt x="777" y="679"/>
                  </a:lnTo>
                  <a:lnTo>
                    <a:pt x="771" y="695"/>
                  </a:lnTo>
                  <a:lnTo>
                    <a:pt x="764" y="711"/>
                  </a:lnTo>
                  <a:lnTo>
                    <a:pt x="757" y="726"/>
                  </a:lnTo>
                  <a:lnTo>
                    <a:pt x="749" y="741"/>
                  </a:lnTo>
                  <a:lnTo>
                    <a:pt x="741" y="756"/>
                  </a:lnTo>
                  <a:lnTo>
                    <a:pt x="732" y="769"/>
                  </a:lnTo>
                  <a:lnTo>
                    <a:pt x="723" y="782"/>
                  </a:lnTo>
                  <a:lnTo>
                    <a:pt x="713" y="795"/>
                  </a:lnTo>
                  <a:lnTo>
                    <a:pt x="704" y="807"/>
                  </a:lnTo>
                  <a:lnTo>
                    <a:pt x="693" y="819"/>
                  </a:lnTo>
                  <a:lnTo>
                    <a:pt x="682" y="829"/>
                  </a:lnTo>
                  <a:lnTo>
                    <a:pt x="671" y="840"/>
                  </a:lnTo>
                  <a:lnTo>
                    <a:pt x="659" y="849"/>
                  </a:lnTo>
                  <a:lnTo>
                    <a:pt x="646" y="859"/>
                  </a:lnTo>
                  <a:lnTo>
                    <a:pt x="633" y="868"/>
                  </a:lnTo>
                  <a:lnTo>
                    <a:pt x="621" y="876"/>
                  </a:lnTo>
                  <a:lnTo>
                    <a:pt x="608" y="883"/>
                  </a:lnTo>
                  <a:lnTo>
                    <a:pt x="594" y="890"/>
                  </a:lnTo>
                  <a:lnTo>
                    <a:pt x="580" y="896"/>
                  </a:lnTo>
                  <a:lnTo>
                    <a:pt x="565" y="902"/>
                  </a:lnTo>
                  <a:lnTo>
                    <a:pt x="551" y="907"/>
                  </a:lnTo>
                  <a:lnTo>
                    <a:pt x="535" y="911"/>
                  </a:lnTo>
                  <a:lnTo>
                    <a:pt x="520" y="915"/>
                  </a:lnTo>
                  <a:lnTo>
                    <a:pt x="504" y="919"/>
                  </a:lnTo>
                  <a:lnTo>
                    <a:pt x="489" y="922"/>
                  </a:lnTo>
                  <a:lnTo>
                    <a:pt x="473" y="924"/>
                  </a:lnTo>
                  <a:lnTo>
                    <a:pt x="455" y="925"/>
                  </a:lnTo>
                  <a:lnTo>
                    <a:pt x="438" y="926"/>
                  </a:lnTo>
                  <a:lnTo>
                    <a:pt x="421" y="926"/>
                  </a:lnTo>
                  <a:lnTo>
                    <a:pt x="386" y="925"/>
                  </a:lnTo>
                  <a:lnTo>
                    <a:pt x="352" y="923"/>
                  </a:lnTo>
                  <a:lnTo>
                    <a:pt x="320" y="917"/>
                  </a:lnTo>
                  <a:lnTo>
                    <a:pt x="289" y="911"/>
                  </a:lnTo>
                  <a:lnTo>
                    <a:pt x="276" y="908"/>
                  </a:lnTo>
                  <a:lnTo>
                    <a:pt x="261" y="904"/>
                  </a:lnTo>
                  <a:lnTo>
                    <a:pt x="248" y="898"/>
                  </a:lnTo>
                  <a:lnTo>
                    <a:pt x="234" y="893"/>
                  </a:lnTo>
                  <a:lnTo>
                    <a:pt x="221" y="888"/>
                  </a:lnTo>
                  <a:lnTo>
                    <a:pt x="208" y="881"/>
                  </a:lnTo>
                  <a:lnTo>
                    <a:pt x="197" y="875"/>
                  </a:lnTo>
                  <a:lnTo>
                    <a:pt x="185" y="868"/>
                  </a:lnTo>
                  <a:lnTo>
                    <a:pt x="174" y="860"/>
                  </a:lnTo>
                  <a:lnTo>
                    <a:pt x="164" y="852"/>
                  </a:lnTo>
                  <a:lnTo>
                    <a:pt x="153" y="843"/>
                  </a:lnTo>
                  <a:lnTo>
                    <a:pt x="142" y="835"/>
                  </a:lnTo>
                  <a:lnTo>
                    <a:pt x="123" y="815"/>
                  </a:lnTo>
                  <a:lnTo>
                    <a:pt x="105" y="795"/>
                  </a:lnTo>
                  <a:lnTo>
                    <a:pt x="89" y="773"/>
                  </a:lnTo>
                  <a:lnTo>
                    <a:pt x="73" y="749"/>
                  </a:lnTo>
                  <a:lnTo>
                    <a:pt x="59" y="724"/>
                  </a:lnTo>
                  <a:lnTo>
                    <a:pt x="47" y="696"/>
                  </a:lnTo>
                  <a:lnTo>
                    <a:pt x="36" y="668"/>
                  </a:lnTo>
                  <a:lnTo>
                    <a:pt x="26" y="639"/>
                  </a:lnTo>
                  <a:lnTo>
                    <a:pt x="18" y="610"/>
                  </a:lnTo>
                  <a:lnTo>
                    <a:pt x="11" y="580"/>
                  </a:lnTo>
                  <a:lnTo>
                    <a:pt x="6" y="550"/>
                  </a:lnTo>
                  <a:lnTo>
                    <a:pt x="3" y="519"/>
                  </a:lnTo>
                  <a:lnTo>
                    <a:pt x="1" y="488"/>
                  </a:lnTo>
                  <a:lnTo>
                    <a:pt x="0" y="456"/>
                  </a:lnTo>
                  <a:lnTo>
                    <a:pt x="1" y="422"/>
                  </a:lnTo>
                  <a:lnTo>
                    <a:pt x="3" y="388"/>
                  </a:lnTo>
                  <a:lnTo>
                    <a:pt x="7" y="356"/>
                  </a:lnTo>
                  <a:lnTo>
                    <a:pt x="13" y="325"/>
                  </a:lnTo>
                  <a:lnTo>
                    <a:pt x="20" y="295"/>
                  </a:lnTo>
                  <a:lnTo>
                    <a:pt x="30" y="266"/>
                  </a:lnTo>
                  <a:lnTo>
                    <a:pt x="40" y="238"/>
                  </a:lnTo>
                  <a:lnTo>
                    <a:pt x="53" y="211"/>
                  </a:lnTo>
                  <a:lnTo>
                    <a:pt x="67" y="187"/>
                  </a:lnTo>
                  <a:lnTo>
                    <a:pt x="83" y="162"/>
                  </a:lnTo>
                  <a:lnTo>
                    <a:pt x="100" y="140"/>
                  </a:lnTo>
                  <a:lnTo>
                    <a:pt x="118" y="120"/>
                  </a:lnTo>
                  <a:lnTo>
                    <a:pt x="138" y="101"/>
                  </a:lnTo>
                  <a:lnTo>
                    <a:pt x="159" y="84"/>
                  </a:lnTo>
                  <a:lnTo>
                    <a:pt x="182" y="68"/>
                  </a:lnTo>
                  <a:lnTo>
                    <a:pt x="205" y="53"/>
                  </a:lnTo>
                  <a:lnTo>
                    <a:pt x="231" y="40"/>
                  </a:lnTo>
                  <a:lnTo>
                    <a:pt x="256" y="30"/>
                  </a:lnTo>
                  <a:lnTo>
                    <a:pt x="283" y="20"/>
                  </a:lnTo>
                  <a:lnTo>
                    <a:pt x="310" y="13"/>
                  </a:lnTo>
                  <a:lnTo>
                    <a:pt x="337" y="7"/>
                  </a:lnTo>
                  <a:lnTo>
                    <a:pt x="365" y="3"/>
                  </a:lnTo>
                  <a:lnTo>
                    <a:pt x="394" y="0"/>
                  </a:lnTo>
                  <a:lnTo>
                    <a:pt x="424" y="0"/>
                  </a:lnTo>
                  <a:lnTo>
                    <a:pt x="440" y="0"/>
                  </a:lnTo>
                  <a:lnTo>
                    <a:pt x="457" y="1"/>
                  </a:lnTo>
                  <a:lnTo>
                    <a:pt x="473" y="2"/>
                  </a:lnTo>
                  <a:lnTo>
                    <a:pt x="487" y="4"/>
                  </a:lnTo>
                  <a:lnTo>
                    <a:pt x="503" y="6"/>
                  </a:lnTo>
                  <a:lnTo>
                    <a:pt x="518" y="9"/>
                  </a:lnTo>
                  <a:lnTo>
                    <a:pt x="533" y="13"/>
                  </a:lnTo>
                  <a:lnTo>
                    <a:pt x="547" y="17"/>
                  </a:lnTo>
                  <a:lnTo>
                    <a:pt x="561" y="21"/>
                  </a:lnTo>
                  <a:lnTo>
                    <a:pt x="575" y="26"/>
                  </a:lnTo>
                  <a:lnTo>
                    <a:pt x="589" y="32"/>
                  </a:lnTo>
                  <a:lnTo>
                    <a:pt x="601" y="38"/>
                  </a:lnTo>
                  <a:lnTo>
                    <a:pt x="614" y="44"/>
                  </a:lnTo>
                  <a:lnTo>
                    <a:pt x="626" y="52"/>
                  </a:lnTo>
                  <a:lnTo>
                    <a:pt x="638" y="59"/>
                  </a:lnTo>
                  <a:lnTo>
                    <a:pt x="649" y="68"/>
                  </a:lnTo>
                  <a:lnTo>
                    <a:pt x="661" y="76"/>
                  </a:lnTo>
                  <a:lnTo>
                    <a:pt x="672" y="86"/>
                  </a:lnTo>
                  <a:lnTo>
                    <a:pt x="682" y="95"/>
                  </a:lnTo>
                  <a:lnTo>
                    <a:pt x="692" y="105"/>
                  </a:lnTo>
                  <a:lnTo>
                    <a:pt x="701" y="116"/>
                  </a:lnTo>
                  <a:lnTo>
                    <a:pt x="711" y="127"/>
                  </a:lnTo>
                  <a:lnTo>
                    <a:pt x="720" y="138"/>
                  </a:lnTo>
                  <a:lnTo>
                    <a:pt x="728" y="150"/>
                  </a:lnTo>
                  <a:lnTo>
                    <a:pt x="736" y="162"/>
                  </a:lnTo>
                  <a:lnTo>
                    <a:pt x="743" y="175"/>
                  </a:lnTo>
                  <a:lnTo>
                    <a:pt x="749" y="188"/>
                  </a:lnTo>
                  <a:lnTo>
                    <a:pt x="756" y="202"/>
                  </a:lnTo>
                  <a:lnTo>
                    <a:pt x="762" y="216"/>
                  </a:lnTo>
                  <a:lnTo>
                    <a:pt x="767" y="231"/>
                  </a:lnTo>
                  <a:lnTo>
                    <a:pt x="773" y="245"/>
                  </a:lnTo>
                  <a:lnTo>
                    <a:pt x="778" y="260"/>
                  </a:lnTo>
                  <a:lnTo>
                    <a:pt x="661" y="288"/>
                  </a:lnTo>
                  <a:lnTo>
                    <a:pt x="652" y="265"/>
                  </a:lnTo>
                  <a:lnTo>
                    <a:pt x="643" y="242"/>
                  </a:lnTo>
                  <a:lnTo>
                    <a:pt x="633" y="222"/>
                  </a:lnTo>
                  <a:lnTo>
                    <a:pt x="623" y="203"/>
                  </a:lnTo>
                  <a:lnTo>
                    <a:pt x="611" y="186"/>
                  </a:lnTo>
                  <a:lnTo>
                    <a:pt x="598" y="171"/>
                  </a:lnTo>
                  <a:lnTo>
                    <a:pt x="584" y="157"/>
                  </a:lnTo>
                  <a:lnTo>
                    <a:pt x="570" y="145"/>
                  </a:lnTo>
                  <a:lnTo>
                    <a:pt x="555" y="135"/>
                  </a:lnTo>
                  <a:lnTo>
                    <a:pt x="539" y="126"/>
                  </a:lnTo>
                  <a:lnTo>
                    <a:pt x="522" y="118"/>
                  </a:lnTo>
                  <a:lnTo>
                    <a:pt x="503" y="111"/>
                  </a:lnTo>
                  <a:lnTo>
                    <a:pt x="484" y="107"/>
                  </a:lnTo>
                  <a:lnTo>
                    <a:pt x="464" y="104"/>
                  </a:lnTo>
                  <a:lnTo>
                    <a:pt x="443" y="102"/>
                  </a:lnTo>
                  <a:lnTo>
                    <a:pt x="420" y="101"/>
                  </a:lnTo>
                  <a:lnTo>
                    <a:pt x="396" y="102"/>
                  </a:lnTo>
                  <a:lnTo>
                    <a:pt x="371" y="104"/>
                  </a:lnTo>
                  <a:lnTo>
                    <a:pt x="348" y="107"/>
                  </a:lnTo>
                  <a:lnTo>
                    <a:pt x="326" y="114"/>
                  </a:lnTo>
                  <a:lnTo>
                    <a:pt x="304" y="120"/>
                  </a:lnTo>
                  <a:lnTo>
                    <a:pt x="285" y="128"/>
                  </a:lnTo>
                  <a:lnTo>
                    <a:pt x="266" y="139"/>
                  </a:lnTo>
                  <a:lnTo>
                    <a:pt x="248" y="150"/>
                  </a:lnTo>
                  <a:lnTo>
                    <a:pt x="231" y="164"/>
                  </a:lnTo>
                  <a:lnTo>
                    <a:pt x="216" y="177"/>
                  </a:lnTo>
                  <a:lnTo>
                    <a:pt x="201" y="192"/>
                  </a:lnTo>
                  <a:lnTo>
                    <a:pt x="188" y="208"/>
                  </a:lnTo>
                  <a:lnTo>
                    <a:pt x="178" y="225"/>
                  </a:lnTo>
                  <a:lnTo>
                    <a:pt x="167" y="243"/>
                  </a:lnTo>
                  <a:lnTo>
                    <a:pt x="158" y="263"/>
                  </a:lnTo>
                  <a:lnTo>
                    <a:pt x="150" y="284"/>
                  </a:lnTo>
                  <a:lnTo>
                    <a:pt x="144" y="304"/>
                  </a:lnTo>
                  <a:lnTo>
                    <a:pt x="138" y="325"/>
                  </a:lnTo>
                  <a:lnTo>
                    <a:pt x="133" y="346"/>
                  </a:lnTo>
                  <a:lnTo>
                    <a:pt x="129" y="368"/>
                  </a:lnTo>
                  <a:lnTo>
                    <a:pt x="126" y="390"/>
                  </a:lnTo>
                  <a:lnTo>
                    <a:pt x="124" y="411"/>
                  </a:lnTo>
                  <a:lnTo>
                    <a:pt x="122" y="434"/>
                  </a:lnTo>
                  <a:lnTo>
                    <a:pt x="122" y="455"/>
                  </a:lnTo>
                  <a:lnTo>
                    <a:pt x="122" y="484"/>
                  </a:lnTo>
                  <a:lnTo>
                    <a:pt x="124" y="511"/>
                  </a:lnTo>
                  <a:lnTo>
                    <a:pt x="126" y="537"/>
                  </a:lnTo>
                  <a:lnTo>
                    <a:pt x="131" y="562"/>
                  </a:lnTo>
                  <a:lnTo>
                    <a:pt x="135" y="587"/>
                  </a:lnTo>
                  <a:lnTo>
                    <a:pt x="140" y="610"/>
                  </a:lnTo>
                  <a:lnTo>
                    <a:pt x="148" y="634"/>
                  </a:lnTo>
                  <a:lnTo>
                    <a:pt x="155" y="655"/>
                  </a:lnTo>
                  <a:lnTo>
                    <a:pt x="164" y="676"/>
                  </a:lnTo>
                  <a:lnTo>
                    <a:pt x="174" y="695"/>
                  </a:lnTo>
                  <a:lnTo>
                    <a:pt x="186" y="713"/>
                  </a:lnTo>
                  <a:lnTo>
                    <a:pt x="198" y="729"/>
                  </a:lnTo>
                  <a:lnTo>
                    <a:pt x="212" y="745"/>
                  </a:lnTo>
                  <a:lnTo>
                    <a:pt x="227" y="759"/>
                  </a:lnTo>
                  <a:lnTo>
                    <a:pt x="243" y="772"/>
                  </a:lnTo>
                  <a:lnTo>
                    <a:pt x="260" y="782"/>
                  </a:lnTo>
                  <a:lnTo>
                    <a:pt x="277" y="792"/>
                  </a:lnTo>
                  <a:lnTo>
                    <a:pt x="295" y="802"/>
                  </a:lnTo>
                  <a:lnTo>
                    <a:pt x="314" y="808"/>
                  </a:lnTo>
                  <a:lnTo>
                    <a:pt x="333" y="814"/>
                  </a:lnTo>
                  <a:lnTo>
                    <a:pt x="352" y="819"/>
                  </a:lnTo>
                  <a:lnTo>
                    <a:pt x="371" y="822"/>
                  </a:lnTo>
                  <a:lnTo>
                    <a:pt x="392" y="824"/>
                  </a:lnTo>
                  <a:lnTo>
                    <a:pt x="412" y="825"/>
                  </a:lnTo>
                  <a:lnTo>
                    <a:pt x="436" y="824"/>
                  </a:lnTo>
                  <a:lnTo>
                    <a:pt x="460" y="821"/>
                  </a:lnTo>
                  <a:lnTo>
                    <a:pt x="482" y="816"/>
                  </a:lnTo>
                  <a:lnTo>
                    <a:pt x="503" y="810"/>
                  </a:lnTo>
                  <a:lnTo>
                    <a:pt x="525" y="803"/>
                  </a:lnTo>
                  <a:lnTo>
                    <a:pt x="544" y="792"/>
                  </a:lnTo>
                  <a:lnTo>
                    <a:pt x="563" y="780"/>
                  </a:lnTo>
                  <a:lnTo>
                    <a:pt x="580" y="768"/>
                  </a:lnTo>
                  <a:lnTo>
                    <a:pt x="589" y="760"/>
                  </a:lnTo>
                  <a:lnTo>
                    <a:pt x="597" y="752"/>
                  </a:lnTo>
                  <a:lnTo>
                    <a:pt x="605" y="744"/>
                  </a:lnTo>
                  <a:lnTo>
                    <a:pt x="612" y="735"/>
                  </a:lnTo>
                  <a:lnTo>
                    <a:pt x="619" y="726"/>
                  </a:lnTo>
                  <a:lnTo>
                    <a:pt x="626" y="716"/>
                  </a:lnTo>
                  <a:lnTo>
                    <a:pt x="632" y="706"/>
                  </a:lnTo>
                  <a:lnTo>
                    <a:pt x="639" y="696"/>
                  </a:lnTo>
                  <a:lnTo>
                    <a:pt x="649" y="674"/>
                  </a:lnTo>
                  <a:lnTo>
                    <a:pt x="659" y="650"/>
                  </a:lnTo>
                  <a:lnTo>
                    <a:pt x="667" y="624"/>
                  </a:lnTo>
                  <a:lnTo>
                    <a:pt x="674" y="596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40" name="Freeform 30"/>
            <p:cNvSpPr/>
            <p:nvPr/>
          </p:nvSpPr>
          <p:spPr>
            <a:xfrm>
              <a:off x="1711080" y="969480"/>
              <a:ext cx="191880" cy="205920"/>
            </a:xfrm>
            <a:custGeom>
              <a:avLst/>
              <a:gdLst>
                <a:gd name="textAreaLeft" fmla="*/ 0 w 191880"/>
                <a:gd name="textAreaRight" fmla="*/ 192600 w 191880"/>
                <a:gd name="textAreaTop" fmla="*/ 0 h 205920"/>
                <a:gd name="textAreaBottom" fmla="*/ 206640 h 205920"/>
              </a:gdLst>
              <a:ahLst/>
              <a:rect l="textAreaLeft" t="textAreaTop" r="textAreaRight" b="textAreaBottom"/>
              <a:pathLst>
                <a:path w="858" h="927">
                  <a:moveTo>
                    <a:pt x="0" y="475"/>
                  </a:moveTo>
                  <a:lnTo>
                    <a:pt x="0" y="447"/>
                  </a:lnTo>
                  <a:lnTo>
                    <a:pt x="1" y="421"/>
                  </a:lnTo>
                  <a:lnTo>
                    <a:pt x="4" y="395"/>
                  </a:lnTo>
                  <a:lnTo>
                    <a:pt x="8" y="370"/>
                  </a:lnTo>
                  <a:lnTo>
                    <a:pt x="12" y="345"/>
                  </a:lnTo>
                  <a:lnTo>
                    <a:pt x="16" y="322"/>
                  </a:lnTo>
                  <a:lnTo>
                    <a:pt x="22" y="299"/>
                  </a:lnTo>
                  <a:lnTo>
                    <a:pt x="30" y="276"/>
                  </a:lnTo>
                  <a:lnTo>
                    <a:pt x="37" y="255"/>
                  </a:lnTo>
                  <a:lnTo>
                    <a:pt x="47" y="235"/>
                  </a:lnTo>
                  <a:lnTo>
                    <a:pt x="57" y="214"/>
                  </a:lnTo>
                  <a:lnTo>
                    <a:pt x="67" y="195"/>
                  </a:lnTo>
                  <a:lnTo>
                    <a:pt x="79" y="176"/>
                  </a:lnTo>
                  <a:lnTo>
                    <a:pt x="92" y="159"/>
                  </a:lnTo>
                  <a:lnTo>
                    <a:pt x="106" y="142"/>
                  </a:lnTo>
                  <a:lnTo>
                    <a:pt x="119" y="126"/>
                  </a:lnTo>
                  <a:lnTo>
                    <a:pt x="135" y="110"/>
                  </a:lnTo>
                  <a:lnTo>
                    <a:pt x="150" y="96"/>
                  </a:lnTo>
                  <a:lnTo>
                    <a:pt x="167" y="83"/>
                  </a:lnTo>
                  <a:lnTo>
                    <a:pt x="184" y="71"/>
                  </a:lnTo>
                  <a:lnTo>
                    <a:pt x="201" y="59"/>
                  </a:lnTo>
                  <a:lnTo>
                    <a:pt x="219" y="49"/>
                  </a:lnTo>
                  <a:lnTo>
                    <a:pt x="238" y="40"/>
                  </a:lnTo>
                  <a:lnTo>
                    <a:pt x="257" y="32"/>
                  </a:lnTo>
                  <a:lnTo>
                    <a:pt x="277" y="24"/>
                  </a:lnTo>
                  <a:lnTo>
                    <a:pt x="297" y="18"/>
                  </a:lnTo>
                  <a:lnTo>
                    <a:pt x="317" y="12"/>
                  </a:lnTo>
                  <a:lnTo>
                    <a:pt x="339" y="7"/>
                  </a:lnTo>
                  <a:lnTo>
                    <a:pt x="361" y="4"/>
                  </a:lnTo>
                  <a:lnTo>
                    <a:pt x="383" y="2"/>
                  </a:lnTo>
                  <a:lnTo>
                    <a:pt x="406" y="0"/>
                  </a:lnTo>
                  <a:lnTo>
                    <a:pt x="429" y="0"/>
                  </a:lnTo>
                  <a:lnTo>
                    <a:pt x="460" y="1"/>
                  </a:lnTo>
                  <a:lnTo>
                    <a:pt x="490" y="3"/>
                  </a:lnTo>
                  <a:lnTo>
                    <a:pt x="520" y="8"/>
                  </a:lnTo>
                  <a:lnTo>
                    <a:pt x="547" y="15"/>
                  </a:lnTo>
                  <a:lnTo>
                    <a:pt x="575" y="23"/>
                  </a:lnTo>
                  <a:lnTo>
                    <a:pt x="602" y="33"/>
                  </a:lnTo>
                  <a:lnTo>
                    <a:pt x="628" y="45"/>
                  </a:lnTo>
                  <a:lnTo>
                    <a:pt x="654" y="59"/>
                  </a:lnTo>
                  <a:lnTo>
                    <a:pt x="677" y="74"/>
                  </a:lnTo>
                  <a:lnTo>
                    <a:pt x="701" y="91"/>
                  </a:lnTo>
                  <a:lnTo>
                    <a:pt x="722" y="110"/>
                  </a:lnTo>
                  <a:lnTo>
                    <a:pt x="741" y="130"/>
                  </a:lnTo>
                  <a:lnTo>
                    <a:pt x="759" y="152"/>
                  </a:lnTo>
                  <a:lnTo>
                    <a:pt x="776" y="174"/>
                  </a:lnTo>
                  <a:lnTo>
                    <a:pt x="792" y="199"/>
                  </a:lnTo>
                  <a:lnTo>
                    <a:pt x="806" y="224"/>
                  </a:lnTo>
                  <a:lnTo>
                    <a:pt x="818" y="252"/>
                  </a:lnTo>
                  <a:lnTo>
                    <a:pt x="829" y="279"/>
                  </a:lnTo>
                  <a:lnTo>
                    <a:pt x="837" y="308"/>
                  </a:lnTo>
                  <a:lnTo>
                    <a:pt x="844" y="338"/>
                  </a:lnTo>
                  <a:lnTo>
                    <a:pt x="851" y="368"/>
                  </a:lnTo>
                  <a:lnTo>
                    <a:pt x="855" y="400"/>
                  </a:lnTo>
                  <a:lnTo>
                    <a:pt x="857" y="431"/>
                  </a:lnTo>
                  <a:lnTo>
                    <a:pt x="858" y="464"/>
                  </a:lnTo>
                  <a:lnTo>
                    <a:pt x="857" y="498"/>
                  </a:lnTo>
                  <a:lnTo>
                    <a:pt x="854" y="531"/>
                  </a:lnTo>
                  <a:lnTo>
                    <a:pt x="850" y="563"/>
                  </a:lnTo>
                  <a:lnTo>
                    <a:pt x="844" y="594"/>
                  </a:lnTo>
                  <a:lnTo>
                    <a:pt x="837" y="624"/>
                  </a:lnTo>
                  <a:lnTo>
                    <a:pt x="827" y="654"/>
                  </a:lnTo>
                  <a:lnTo>
                    <a:pt x="816" y="681"/>
                  </a:lnTo>
                  <a:lnTo>
                    <a:pt x="803" y="709"/>
                  </a:lnTo>
                  <a:lnTo>
                    <a:pt x="788" y="735"/>
                  </a:lnTo>
                  <a:lnTo>
                    <a:pt x="772" y="759"/>
                  </a:lnTo>
                  <a:lnTo>
                    <a:pt x="764" y="771"/>
                  </a:lnTo>
                  <a:lnTo>
                    <a:pt x="755" y="782"/>
                  </a:lnTo>
                  <a:lnTo>
                    <a:pt x="745" y="793"/>
                  </a:lnTo>
                  <a:lnTo>
                    <a:pt x="736" y="804"/>
                  </a:lnTo>
                  <a:lnTo>
                    <a:pt x="726" y="813"/>
                  </a:lnTo>
                  <a:lnTo>
                    <a:pt x="716" y="823"/>
                  </a:lnTo>
                  <a:lnTo>
                    <a:pt x="705" y="832"/>
                  </a:lnTo>
                  <a:lnTo>
                    <a:pt x="694" y="841"/>
                  </a:lnTo>
                  <a:lnTo>
                    <a:pt x="683" y="849"/>
                  </a:lnTo>
                  <a:lnTo>
                    <a:pt x="671" y="857"/>
                  </a:lnTo>
                  <a:lnTo>
                    <a:pt x="659" y="864"/>
                  </a:lnTo>
                  <a:lnTo>
                    <a:pt x="646" y="872"/>
                  </a:lnTo>
                  <a:lnTo>
                    <a:pt x="621" y="884"/>
                  </a:lnTo>
                  <a:lnTo>
                    <a:pt x="595" y="896"/>
                  </a:lnTo>
                  <a:lnTo>
                    <a:pt x="569" y="906"/>
                  </a:lnTo>
                  <a:lnTo>
                    <a:pt x="542" y="913"/>
                  </a:lnTo>
                  <a:lnTo>
                    <a:pt x="514" y="920"/>
                  </a:lnTo>
                  <a:lnTo>
                    <a:pt x="487" y="924"/>
                  </a:lnTo>
                  <a:lnTo>
                    <a:pt x="458" y="926"/>
                  </a:lnTo>
                  <a:lnTo>
                    <a:pt x="429" y="927"/>
                  </a:lnTo>
                  <a:lnTo>
                    <a:pt x="397" y="926"/>
                  </a:lnTo>
                  <a:lnTo>
                    <a:pt x="367" y="924"/>
                  </a:lnTo>
                  <a:lnTo>
                    <a:pt x="338" y="918"/>
                  </a:lnTo>
                  <a:lnTo>
                    <a:pt x="309" y="912"/>
                  </a:lnTo>
                  <a:lnTo>
                    <a:pt x="281" y="904"/>
                  </a:lnTo>
                  <a:lnTo>
                    <a:pt x="254" y="893"/>
                  </a:lnTo>
                  <a:lnTo>
                    <a:pt x="228" y="880"/>
                  </a:lnTo>
                  <a:lnTo>
                    <a:pt x="202" y="866"/>
                  </a:lnTo>
                  <a:lnTo>
                    <a:pt x="178" y="850"/>
                  </a:lnTo>
                  <a:lnTo>
                    <a:pt x="156" y="832"/>
                  </a:lnTo>
                  <a:lnTo>
                    <a:pt x="134" y="814"/>
                  </a:lnTo>
                  <a:lnTo>
                    <a:pt x="114" y="794"/>
                  </a:lnTo>
                  <a:lnTo>
                    <a:pt x="96" y="772"/>
                  </a:lnTo>
                  <a:lnTo>
                    <a:pt x="80" y="749"/>
                  </a:lnTo>
                  <a:lnTo>
                    <a:pt x="65" y="725"/>
                  </a:lnTo>
                  <a:lnTo>
                    <a:pt x="51" y="699"/>
                  </a:lnTo>
                  <a:lnTo>
                    <a:pt x="39" y="673"/>
                  </a:lnTo>
                  <a:lnTo>
                    <a:pt x="29" y="645"/>
                  </a:lnTo>
                  <a:lnTo>
                    <a:pt x="19" y="619"/>
                  </a:lnTo>
                  <a:lnTo>
                    <a:pt x="13" y="590"/>
                  </a:lnTo>
                  <a:lnTo>
                    <a:pt x="6" y="562"/>
                  </a:lnTo>
                  <a:lnTo>
                    <a:pt x="3" y="534"/>
                  </a:lnTo>
                  <a:lnTo>
                    <a:pt x="0" y="505"/>
                  </a:lnTo>
                  <a:lnTo>
                    <a:pt x="0" y="475"/>
                  </a:lnTo>
                  <a:close/>
                  <a:moveTo>
                    <a:pt x="123" y="477"/>
                  </a:moveTo>
                  <a:lnTo>
                    <a:pt x="123" y="497"/>
                  </a:lnTo>
                  <a:lnTo>
                    <a:pt x="124" y="517"/>
                  </a:lnTo>
                  <a:lnTo>
                    <a:pt x="125" y="536"/>
                  </a:lnTo>
                  <a:lnTo>
                    <a:pt x="128" y="554"/>
                  </a:lnTo>
                  <a:lnTo>
                    <a:pt x="131" y="572"/>
                  </a:lnTo>
                  <a:lnTo>
                    <a:pt x="134" y="589"/>
                  </a:lnTo>
                  <a:lnTo>
                    <a:pt x="139" y="606"/>
                  </a:lnTo>
                  <a:lnTo>
                    <a:pt x="144" y="622"/>
                  </a:lnTo>
                  <a:lnTo>
                    <a:pt x="149" y="638"/>
                  </a:lnTo>
                  <a:lnTo>
                    <a:pt x="157" y="653"/>
                  </a:lnTo>
                  <a:lnTo>
                    <a:pt x="163" y="668"/>
                  </a:lnTo>
                  <a:lnTo>
                    <a:pt x="172" y="681"/>
                  </a:lnTo>
                  <a:lnTo>
                    <a:pt x="180" y="695"/>
                  </a:lnTo>
                  <a:lnTo>
                    <a:pt x="189" y="708"/>
                  </a:lnTo>
                  <a:lnTo>
                    <a:pt x="199" y="721"/>
                  </a:lnTo>
                  <a:lnTo>
                    <a:pt x="209" y="732"/>
                  </a:lnTo>
                  <a:lnTo>
                    <a:pt x="221" y="744"/>
                  </a:lnTo>
                  <a:lnTo>
                    <a:pt x="232" y="755"/>
                  </a:lnTo>
                  <a:lnTo>
                    <a:pt x="244" y="764"/>
                  </a:lnTo>
                  <a:lnTo>
                    <a:pt x="256" y="773"/>
                  </a:lnTo>
                  <a:lnTo>
                    <a:pt x="268" y="781"/>
                  </a:lnTo>
                  <a:lnTo>
                    <a:pt x="281" y="790"/>
                  </a:lnTo>
                  <a:lnTo>
                    <a:pt x="294" y="796"/>
                  </a:lnTo>
                  <a:lnTo>
                    <a:pt x="308" y="803"/>
                  </a:lnTo>
                  <a:lnTo>
                    <a:pt x="322" y="808"/>
                  </a:lnTo>
                  <a:lnTo>
                    <a:pt x="336" y="812"/>
                  </a:lnTo>
                  <a:lnTo>
                    <a:pt x="350" y="816"/>
                  </a:lnTo>
                  <a:lnTo>
                    <a:pt x="365" y="820"/>
                  </a:lnTo>
                  <a:lnTo>
                    <a:pt x="380" y="823"/>
                  </a:lnTo>
                  <a:lnTo>
                    <a:pt x="396" y="824"/>
                  </a:lnTo>
                  <a:lnTo>
                    <a:pt x="412" y="825"/>
                  </a:lnTo>
                  <a:lnTo>
                    <a:pt x="428" y="826"/>
                  </a:lnTo>
                  <a:lnTo>
                    <a:pt x="445" y="825"/>
                  </a:lnTo>
                  <a:lnTo>
                    <a:pt x="461" y="824"/>
                  </a:lnTo>
                  <a:lnTo>
                    <a:pt x="477" y="823"/>
                  </a:lnTo>
                  <a:lnTo>
                    <a:pt x="492" y="820"/>
                  </a:lnTo>
                  <a:lnTo>
                    <a:pt x="507" y="816"/>
                  </a:lnTo>
                  <a:lnTo>
                    <a:pt x="522" y="812"/>
                  </a:lnTo>
                  <a:lnTo>
                    <a:pt x="537" y="808"/>
                  </a:lnTo>
                  <a:lnTo>
                    <a:pt x="551" y="803"/>
                  </a:lnTo>
                  <a:lnTo>
                    <a:pt x="564" y="796"/>
                  </a:lnTo>
                  <a:lnTo>
                    <a:pt x="577" y="789"/>
                  </a:lnTo>
                  <a:lnTo>
                    <a:pt x="590" y="781"/>
                  </a:lnTo>
                  <a:lnTo>
                    <a:pt x="603" y="773"/>
                  </a:lnTo>
                  <a:lnTo>
                    <a:pt x="614" y="763"/>
                  </a:lnTo>
                  <a:lnTo>
                    <a:pt x="626" y="754"/>
                  </a:lnTo>
                  <a:lnTo>
                    <a:pt x="638" y="743"/>
                  </a:lnTo>
                  <a:lnTo>
                    <a:pt x="649" y="731"/>
                  </a:lnTo>
                  <a:lnTo>
                    <a:pt x="659" y="720"/>
                  </a:lnTo>
                  <a:lnTo>
                    <a:pt x="669" y="707"/>
                  </a:lnTo>
                  <a:lnTo>
                    <a:pt x="678" y="693"/>
                  </a:lnTo>
                  <a:lnTo>
                    <a:pt x="687" y="679"/>
                  </a:lnTo>
                  <a:lnTo>
                    <a:pt x="694" y="665"/>
                  </a:lnTo>
                  <a:lnTo>
                    <a:pt x="702" y="649"/>
                  </a:lnTo>
                  <a:lnTo>
                    <a:pt x="708" y="635"/>
                  </a:lnTo>
                  <a:lnTo>
                    <a:pt x="714" y="618"/>
                  </a:lnTo>
                  <a:lnTo>
                    <a:pt x="719" y="601"/>
                  </a:lnTo>
                  <a:lnTo>
                    <a:pt x="723" y="584"/>
                  </a:lnTo>
                  <a:lnTo>
                    <a:pt x="727" y="564"/>
                  </a:lnTo>
                  <a:lnTo>
                    <a:pt x="731" y="546"/>
                  </a:lnTo>
                  <a:lnTo>
                    <a:pt x="733" y="526"/>
                  </a:lnTo>
                  <a:lnTo>
                    <a:pt x="735" y="506"/>
                  </a:lnTo>
                  <a:lnTo>
                    <a:pt x="735" y="486"/>
                  </a:lnTo>
                  <a:lnTo>
                    <a:pt x="736" y="464"/>
                  </a:lnTo>
                  <a:lnTo>
                    <a:pt x="735" y="438"/>
                  </a:lnTo>
                  <a:lnTo>
                    <a:pt x="734" y="411"/>
                  </a:lnTo>
                  <a:lnTo>
                    <a:pt x="731" y="386"/>
                  </a:lnTo>
                  <a:lnTo>
                    <a:pt x="726" y="362"/>
                  </a:lnTo>
                  <a:lnTo>
                    <a:pt x="721" y="339"/>
                  </a:lnTo>
                  <a:lnTo>
                    <a:pt x="715" y="316"/>
                  </a:lnTo>
                  <a:lnTo>
                    <a:pt x="707" y="294"/>
                  </a:lnTo>
                  <a:lnTo>
                    <a:pt x="699" y="273"/>
                  </a:lnTo>
                  <a:lnTo>
                    <a:pt x="689" y="254"/>
                  </a:lnTo>
                  <a:lnTo>
                    <a:pt x="677" y="235"/>
                  </a:lnTo>
                  <a:lnTo>
                    <a:pt x="666" y="217"/>
                  </a:lnTo>
                  <a:lnTo>
                    <a:pt x="653" y="201"/>
                  </a:lnTo>
                  <a:lnTo>
                    <a:pt x="639" y="186"/>
                  </a:lnTo>
                  <a:lnTo>
                    <a:pt x="624" y="171"/>
                  </a:lnTo>
                  <a:lnTo>
                    <a:pt x="607" y="158"/>
                  </a:lnTo>
                  <a:lnTo>
                    <a:pt x="590" y="146"/>
                  </a:lnTo>
                  <a:lnTo>
                    <a:pt x="572" y="136"/>
                  </a:lnTo>
                  <a:lnTo>
                    <a:pt x="554" y="127"/>
                  </a:lnTo>
                  <a:lnTo>
                    <a:pt x="535" y="119"/>
                  </a:lnTo>
                  <a:lnTo>
                    <a:pt x="514" y="112"/>
                  </a:lnTo>
                  <a:lnTo>
                    <a:pt x="494" y="108"/>
                  </a:lnTo>
                  <a:lnTo>
                    <a:pt x="474" y="105"/>
                  </a:lnTo>
                  <a:lnTo>
                    <a:pt x="452" y="103"/>
                  </a:lnTo>
                  <a:lnTo>
                    <a:pt x="430" y="102"/>
                  </a:lnTo>
                  <a:lnTo>
                    <a:pt x="414" y="102"/>
                  </a:lnTo>
                  <a:lnTo>
                    <a:pt x="399" y="103"/>
                  </a:lnTo>
                  <a:lnTo>
                    <a:pt x="384" y="105"/>
                  </a:lnTo>
                  <a:lnTo>
                    <a:pt x="370" y="107"/>
                  </a:lnTo>
                  <a:lnTo>
                    <a:pt x="355" y="110"/>
                  </a:lnTo>
                  <a:lnTo>
                    <a:pt x="341" y="113"/>
                  </a:lnTo>
                  <a:lnTo>
                    <a:pt x="326" y="118"/>
                  </a:lnTo>
                  <a:lnTo>
                    <a:pt x="313" y="123"/>
                  </a:lnTo>
                  <a:lnTo>
                    <a:pt x="299" y="129"/>
                  </a:lnTo>
                  <a:lnTo>
                    <a:pt x="287" y="136"/>
                  </a:lnTo>
                  <a:lnTo>
                    <a:pt x="274" y="142"/>
                  </a:lnTo>
                  <a:lnTo>
                    <a:pt x="261" y="151"/>
                  </a:lnTo>
                  <a:lnTo>
                    <a:pt x="248" y="159"/>
                  </a:lnTo>
                  <a:lnTo>
                    <a:pt x="236" y="168"/>
                  </a:lnTo>
                  <a:lnTo>
                    <a:pt x="225" y="177"/>
                  </a:lnTo>
                  <a:lnTo>
                    <a:pt x="213" y="188"/>
                  </a:lnTo>
                  <a:lnTo>
                    <a:pt x="202" y="200"/>
                  </a:lnTo>
                  <a:lnTo>
                    <a:pt x="192" y="211"/>
                  </a:lnTo>
                  <a:lnTo>
                    <a:pt x="182" y="225"/>
                  </a:lnTo>
                  <a:lnTo>
                    <a:pt x="174" y="239"/>
                  </a:lnTo>
                  <a:lnTo>
                    <a:pt x="165" y="254"/>
                  </a:lnTo>
                  <a:lnTo>
                    <a:pt x="158" y="270"/>
                  </a:lnTo>
                  <a:lnTo>
                    <a:pt x="151" y="286"/>
                  </a:lnTo>
                  <a:lnTo>
                    <a:pt x="145" y="304"/>
                  </a:lnTo>
                  <a:lnTo>
                    <a:pt x="140" y="322"/>
                  </a:lnTo>
                  <a:lnTo>
                    <a:pt x="135" y="342"/>
                  </a:lnTo>
                  <a:lnTo>
                    <a:pt x="131" y="362"/>
                  </a:lnTo>
                  <a:lnTo>
                    <a:pt x="128" y="384"/>
                  </a:lnTo>
                  <a:lnTo>
                    <a:pt x="126" y="405"/>
                  </a:lnTo>
                  <a:lnTo>
                    <a:pt x="124" y="428"/>
                  </a:lnTo>
                  <a:lnTo>
                    <a:pt x="123" y="453"/>
                  </a:lnTo>
                  <a:lnTo>
                    <a:pt x="123" y="477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41" name="Freeform 31"/>
            <p:cNvSpPr/>
            <p:nvPr/>
          </p:nvSpPr>
          <p:spPr>
            <a:xfrm>
              <a:off x="1935720" y="973440"/>
              <a:ext cx="151560" cy="197640"/>
            </a:xfrm>
            <a:custGeom>
              <a:avLst/>
              <a:gdLst>
                <a:gd name="textAreaLeft" fmla="*/ 0 w 151560"/>
                <a:gd name="textAreaRight" fmla="*/ 152280 w 151560"/>
                <a:gd name="textAreaTop" fmla="*/ 0 h 197640"/>
                <a:gd name="textAreaBottom" fmla="*/ 198360 h 197640"/>
              </a:gdLst>
              <a:ahLst/>
              <a:rect l="textAreaLeft" t="textAreaTop" r="textAreaRight" b="textAreaBottom"/>
              <a:pathLst>
                <a:path w="678" h="896">
                  <a:moveTo>
                    <a:pt x="0" y="896"/>
                  </a:moveTo>
                  <a:lnTo>
                    <a:pt x="0" y="0"/>
                  </a:lnTo>
                  <a:lnTo>
                    <a:pt x="337" y="0"/>
                  </a:lnTo>
                  <a:lnTo>
                    <a:pt x="362" y="0"/>
                  </a:lnTo>
                  <a:lnTo>
                    <a:pt x="386" y="1"/>
                  </a:lnTo>
                  <a:lnTo>
                    <a:pt x="408" y="3"/>
                  </a:lnTo>
                  <a:lnTo>
                    <a:pt x="429" y="6"/>
                  </a:lnTo>
                  <a:lnTo>
                    <a:pt x="450" y="10"/>
                  </a:lnTo>
                  <a:lnTo>
                    <a:pt x="468" y="15"/>
                  </a:lnTo>
                  <a:lnTo>
                    <a:pt x="486" y="20"/>
                  </a:lnTo>
                  <a:lnTo>
                    <a:pt x="502" y="26"/>
                  </a:lnTo>
                  <a:lnTo>
                    <a:pt x="517" y="34"/>
                  </a:lnTo>
                  <a:lnTo>
                    <a:pt x="532" y="42"/>
                  </a:lnTo>
                  <a:lnTo>
                    <a:pt x="544" y="51"/>
                  </a:lnTo>
                  <a:lnTo>
                    <a:pt x="557" y="61"/>
                  </a:lnTo>
                  <a:lnTo>
                    <a:pt x="569" y="72"/>
                  </a:lnTo>
                  <a:lnTo>
                    <a:pt x="580" y="84"/>
                  </a:lnTo>
                  <a:lnTo>
                    <a:pt x="590" y="96"/>
                  </a:lnTo>
                  <a:lnTo>
                    <a:pt x="599" y="110"/>
                  </a:lnTo>
                  <a:lnTo>
                    <a:pt x="607" y="125"/>
                  </a:lnTo>
                  <a:lnTo>
                    <a:pt x="615" y="139"/>
                  </a:lnTo>
                  <a:lnTo>
                    <a:pt x="621" y="154"/>
                  </a:lnTo>
                  <a:lnTo>
                    <a:pt x="625" y="169"/>
                  </a:lnTo>
                  <a:lnTo>
                    <a:pt x="630" y="184"/>
                  </a:lnTo>
                  <a:lnTo>
                    <a:pt x="633" y="198"/>
                  </a:lnTo>
                  <a:lnTo>
                    <a:pt x="634" y="213"/>
                  </a:lnTo>
                  <a:lnTo>
                    <a:pt x="635" y="229"/>
                  </a:lnTo>
                  <a:lnTo>
                    <a:pt x="634" y="243"/>
                  </a:lnTo>
                  <a:lnTo>
                    <a:pt x="633" y="257"/>
                  </a:lnTo>
                  <a:lnTo>
                    <a:pt x="630" y="271"/>
                  </a:lnTo>
                  <a:lnTo>
                    <a:pt x="626" y="285"/>
                  </a:lnTo>
                  <a:lnTo>
                    <a:pt x="622" y="298"/>
                  </a:lnTo>
                  <a:lnTo>
                    <a:pt x="617" y="311"/>
                  </a:lnTo>
                  <a:lnTo>
                    <a:pt x="610" y="324"/>
                  </a:lnTo>
                  <a:lnTo>
                    <a:pt x="603" y="337"/>
                  </a:lnTo>
                  <a:lnTo>
                    <a:pt x="595" y="350"/>
                  </a:lnTo>
                  <a:lnTo>
                    <a:pt x="586" y="361"/>
                  </a:lnTo>
                  <a:lnTo>
                    <a:pt x="575" y="372"/>
                  </a:lnTo>
                  <a:lnTo>
                    <a:pt x="564" y="382"/>
                  </a:lnTo>
                  <a:lnTo>
                    <a:pt x="552" y="393"/>
                  </a:lnTo>
                  <a:lnTo>
                    <a:pt x="538" y="403"/>
                  </a:lnTo>
                  <a:lnTo>
                    <a:pt x="524" y="411"/>
                  </a:lnTo>
                  <a:lnTo>
                    <a:pt x="509" y="419"/>
                  </a:lnTo>
                  <a:lnTo>
                    <a:pt x="528" y="425"/>
                  </a:lnTo>
                  <a:lnTo>
                    <a:pt x="548" y="434"/>
                  </a:lnTo>
                  <a:lnTo>
                    <a:pt x="565" y="442"/>
                  </a:lnTo>
                  <a:lnTo>
                    <a:pt x="581" y="452"/>
                  </a:lnTo>
                  <a:lnTo>
                    <a:pt x="596" y="462"/>
                  </a:lnTo>
                  <a:lnTo>
                    <a:pt x="609" y="474"/>
                  </a:lnTo>
                  <a:lnTo>
                    <a:pt x="622" y="487"/>
                  </a:lnTo>
                  <a:lnTo>
                    <a:pt x="634" y="501"/>
                  </a:lnTo>
                  <a:lnTo>
                    <a:pt x="645" y="515"/>
                  </a:lnTo>
                  <a:lnTo>
                    <a:pt x="653" y="530"/>
                  </a:lnTo>
                  <a:lnTo>
                    <a:pt x="661" y="546"/>
                  </a:lnTo>
                  <a:lnTo>
                    <a:pt x="667" y="563"/>
                  </a:lnTo>
                  <a:lnTo>
                    <a:pt x="672" y="580"/>
                  </a:lnTo>
                  <a:lnTo>
                    <a:pt x="675" y="598"/>
                  </a:lnTo>
                  <a:lnTo>
                    <a:pt x="678" y="616"/>
                  </a:lnTo>
                  <a:lnTo>
                    <a:pt x="678" y="636"/>
                  </a:lnTo>
                  <a:lnTo>
                    <a:pt x="678" y="652"/>
                  </a:lnTo>
                  <a:lnTo>
                    <a:pt x="677" y="667"/>
                  </a:lnTo>
                  <a:lnTo>
                    <a:pt x="674" y="682"/>
                  </a:lnTo>
                  <a:lnTo>
                    <a:pt x="671" y="697"/>
                  </a:lnTo>
                  <a:lnTo>
                    <a:pt x="668" y="711"/>
                  </a:lnTo>
                  <a:lnTo>
                    <a:pt x="663" y="726"/>
                  </a:lnTo>
                  <a:lnTo>
                    <a:pt x="657" y="740"/>
                  </a:lnTo>
                  <a:lnTo>
                    <a:pt x="651" y="754"/>
                  </a:lnTo>
                  <a:lnTo>
                    <a:pt x="645" y="766"/>
                  </a:lnTo>
                  <a:lnTo>
                    <a:pt x="637" y="779"/>
                  </a:lnTo>
                  <a:lnTo>
                    <a:pt x="630" y="790"/>
                  </a:lnTo>
                  <a:lnTo>
                    <a:pt x="621" y="801"/>
                  </a:lnTo>
                  <a:lnTo>
                    <a:pt x="613" y="811"/>
                  </a:lnTo>
                  <a:lnTo>
                    <a:pt x="604" y="821"/>
                  </a:lnTo>
                  <a:lnTo>
                    <a:pt x="596" y="829"/>
                  </a:lnTo>
                  <a:lnTo>
                    <a:pt x="585" y="837"/>
                  </a:lnTo>
                  <a:lnTo>
                    <a:pt x="575" y="844"/>
                  </a:lnTo>
                  <a:lnTo>
                    <a:pt x="565" y="850"/>
                  </a:lnTo>
                  <a:lnTo>
                    <a:pt x="553" y="857"/>
                  </a:lnTo>
                  <a:lnTo>
                    <a:pt x="541" y="862"/>
                  </a:lnTo>
                  <a:lnTo>
                    <a:pt x="528" y="867"/>
                  </a:lnTo>
                  <a:lnTo>
                    <a:pt x="516" y="873"/>
                  </a:lnTo>
                  <a:lnTo>
                    <a:pt x="502" y="877"/>
                  </a:lnTo>
                  <a:lnTo>
                    <a:pt x="487" y="881"/>
                  </a:lnTo>
                  <a:lnTo>
                    <a:pt x="472" y="884"/>
                  </a:lnTo>
                  <a:lnTo>
                    <a:pt x="456" y="888"/>
                  </a:lnTo>
                  <a:lnTo>
                    <a:pt x="439" y="890"/>
                  </a:lnTo>
                  <a:lnTo>
                    <a:pt x="422" y="892"/>
                  </a:lnTo>
                  <a:lnTo>
                    <a:pt x="384" y="895"/>
                  </a:lnTo>
                  <a:lnTo>
                    <a:pt x="342" y="896"/>
                  </a:lnTo>
                  <a:lnTo>
                    <a:pt x="0" y="896"/>
                  </a:lnTo>
                  <a:close/>
                  <a:moveTo>
                    <a:pt x="119" y="376"/>
                  </a:moveTo>
                  <a:lnTo>
                    <a:pt x="313" y="376"/>
                  </a:lnTo>
                  <a:lnTo>
                    <a:pt x="350" y="376"/>
                  </a:lnTo>
                  <a:lnTo>
                    <a:pt x="380" y="374"/>
                  </a:lnTo>
                  <a:lnTo>
                    <a:pt x="394" y="372"/>
                  </a:lnTo>
                  <a:lnTo>
                    <a:pt x="406" y="371"/>
                  </a:lnTo>
                  <a:lnTo>
                    <a:pt x="417" y="369"/>
                  </a:lnTo>
                  <a:lnTo>
                    <a:pt x="426" y="365"/>
                  </a:lnTo>
                  <a:lnTo>
                    <a:pt x="437" y="362"/>
                  </a:lnTo>
                  <a:lnTo>
                    <a:pt x="448" y="358"/>
                  </a:lnTo>
                  <a:lnTo>
                    <a:pt x="457" y="353"/>
                  </a:lnTo>
                  <a:lnTo>
                    <a:pt x="466" y="348"/>
                  </a:lnTo>
                  <a:lnTo>
                    <a:pt x="474" y="342"/>
                  </a:lnTo>
                  <a:lnTo>
                    <a:pt x="482" y="336"/>
                  </a:lnTo>
                  <a:lnTo>
                    <a:pt x="488" y="328"/>
                  </a:lnTo>
                  <a:lnTo>
                    <a:pt x="494" y="321"/>
                  </a:lnTo>
                  <a:lnTo>
                    <a:pt x="500" y="313"/>
                  </a:lnTo>
                  <a:lnTo>
                    <a:pt x="505" y="305"/>
                  </a:lnTo>
                  <a:lnTo>
                    <a:pt x="508" y="295"/>
                  </a:lnTo>
                  <a:lnTo>
                    <a:pt x="511" y="286"/>
                  </a:lnTo>
                  <a:lnTo>
                    <a:pt x="515" y="276"/>
                  </a:lnTo>
                  <a:lnTo>
                    <a:pt x="516" y="265"/>
                  </a:lnTo>
                  <a:lnTo>
                    <a:pt x="517" y="255"/>
                  </a:lnTo>
                  <a:lnTo>
                    <a:pt x="518" y="243"/>
                  </a:lnTo>
                  <a:lnTo>
                    <a:pt x="517" y="231"/>
                  </a:lnTo>
                  <a:lnTo>
                    <a:pt x="516" y="221"/>
                  </a:lnTo>
                  <a:lnTo>
                    <a:pt x="515" y="211"/>
                  </a:lnTo>
                  <a:lnTo>
                    <a:pt x="513" y="201"/>
                  </a:lnTo>
                  <a:lnTo>
                    <a:pt x="509" y="191"/>
                  </a:lnTo>
                  <a:lnTo>
                    <a:pt x="505" y="181"/>
                  </a:lnTo>
                  <a:lnTo>
                    <a:pt x="501" y="173"/>
                  </a:lnTo>
                  <a:lnTo>
                    <a:pt x="497" y="164"/>
                  </a:lnTo>
                  <a:lnTo>
                    <a:pt x="490" y="156"/>
                  </a:lnTo>
                  <a:lnTo>
                    <a:pt x="484" y="149"/>
                  </a:lnTo>
                  <a:lnTo>
                    <a:pt x="477" y="142"/>
                  </a:lnTo>
                  <a:lnTo>
                    <a:pt x="470" y="136"/>
                  </a:lnTo>
                  <a:lnTo>
                    <a:pt x="462" y="130"/>
                  </a:lnTo>
                  <a:lnTo>
                    <a:pt x="454" y="125"/>
                  </a:lnTo>
                  <a:lnTo>
                    <a:pt x="444" y="121"/>
                  </a:lnTo>
                  <a:lnTo>
                    <a:pt x="435" y="118"/>
                  </a:lnTo>
                  <a:lnTo>
                    <a:pt x="424" y="114"/>
                  </a:lnTo>
                  <a:lnTo>
                    <a:pt x="411" y="112"/>
                  </a:lnTo>
                  <a:lnTo>
                    <a:pt x="398" y="110"/>
                  </a:lnTo>
                  <a:lnTo>
                    <a:pt x="380" y="108"/>
                  </a:lnTo>
                  <a:lnTo>
                    <a:pt x="343" y="106"/>
                  </a:lnTo>
                  <a:lnTo>
                    <a:pt x="298" y="105"/>
                  </a:lnTo>
                  <a:lnTo>
                    <a:pt x="119" y="105"/>
                  </a:lnTo>
                  <a:lnTo>
                    <a:pt x="119" y="376"/>
                  </a:lnTo>
                  <a:close/>
                  <a:moveTo>
                    <a:pt x="119" y="790"/>
                  </a:moveTo>
                  <a:lnTo>
                    <a:pt x="342" y="790"/>
                  </a:lnTo>
                  <a:lnTo>
                    <a:pt x="369" y="790"/>
                  </a:lnTo>
                  <a:lnTo>
                    <a:pt x="391" y="789"/>
                  </a:lnTo>
                  <a:lnTo>
                    <a:pt x="409" y="788"/>
                  </a:lnTo>
                  <a:lnTo>
                    <a:pt x="423" y="786"/>
                  </a:lnTo>
                  <a:lnTo>
                    <a:pt x="443" y="781"/>
                  </a:lnTo>
                  <a:lnTo>
                    <a:pt x="461" y="776"/>
                  </a:lnTo>
                  <a:lnTo>
                    <a:pt x="477" y="770"/>
                  </a:lnTo>
                  <a:lnTo>
                    <a:pt x="492" y="761"/>
                  </a:lnTo>
                  <a:lnTo>
                    <a:pt x="499" y="757"/>
                  </a:lnTo>
                  <a:lnTo>
                    <a:pt x="505" y="751"/>
                  </a:lnTo>
                  <a:lnTo>
                    <a:pt x="511" y="746"/>
                  </a:lnTo>
                  <a:lnTo>
                    <a:pt x="517" y="741"/>
                  </a:lnTo>
                  <a:lnTo>
                    <a:pt x="527" y="727"/>
                  </a:lnTo>
                  <a:lnTo>
                    <a:pt x="537" y="712"/>
                  </a:lnTo>
                  <a:lnTo>
                    <a:pt x="541" y="704"/>
                  </a:lnTo>
                  <a:lnTo>
                    <a:pt x="544" y="695"/>
                  </a:lnTo>
                  <a:lnTo>
                    <a:pt x="548" y="686"/>
                  </a:lnTo>
                  <a:lnTo>
                    <a:pt x="551" y="676"/>
                  </a:lnTo>
                  <a:lnTo>
                    <a:pt x="552" y="666"/>
                  </a:lnTo>
                  <a:lnTo>
                    <a:pt x="554" y="657"/>
                  </a:lnTo>
                  <a:lnTo>
                    <a:pt x="555" y="646"/>
                  </a:lnTo>
                  <a:lnTo>
                    <a:pt x="555" y="636"/>
                  </a:lnTo>
                  <a:lnTo>
                    <a:pt x="554" y="624"/>
                  </a:lnTo>
                  <a:lnTo>
                    <a:pt x="553" y="612"/>
                  </a:lnTo>
                  <a:lnTo>
                    <a:pt x="551" y="600"/>
                  </a:lnTo>
                  <a:lnTo>
                    <a:pt x="549" y="589"/>
                  </a:lnTo>
                  <a:lnTo>
                    <a:pt x="544" y="578"/>
                  </a:lnTo>
                  <a:lnTo>
                    <a:pt x="540" y="569"/>
                  </a:lnTo>
                  <a:lnTo>
                    <a:pt x="535" y="558"/>
                  </a:lnTo>
                  <a:lnTo>
                    <a:pt x="530" y="548"/>
                  </a:lnTo>
                  <a:lnTo>
                    <a:pt x="522" y="540"/>
                  </a:lnTo>
                  <a:lnTo>
                    <a:pt x="515" y="531"/>
                  </a:lnTo>
                  <a:lnTo>
                    <a:pt x="507" y="524"/>
                  </a:lnTo>
                  <a:lnTo>
                    <a:pt x="499" y="518"/>
                  </a:lnTo>
                  <a:lnTo>
                    <a:pt x="489" y="511"/>
                  </a:lnTo>
                  <a:lnTo>
                    <a:pt x="480" y="506"/>
                  </a:lnTo>
                  <a:lnTo>
                    <a:pt x="469" y="501"/>
                  </a:lnTo>
                  <a:lnTo>
                    <a:pt x="458" y="497"/>
                  </a:lnTo>
                  <a:lnTo>
                    <a:pt x="445" y="493"/>
                  </a:lnTo>
                  <a:lnTo>
                    <a:pt x="433" y="491"/>
                  </a:lnTo>
                  <a:lnTo>
                    <a:pt x="418" y="488"/>
                  </a:lnTo>
                  <a:lnTo>
                    <a:pt x="402" y="486"/>
                  </a:lnTo>
                  <a:lnTo>
                    <a:pt x="367" y="483"/>
                  </a:lnTo>
                  <a:lnTo>
                    <a:pt x="326" y="482"/>
                  </a:lnTo>
                  <a:lnTo>
                    <a:pt x="119" y="482"/>
                  </a:lnTo>
                  <a:lnTo>
                    <a:pt x="119" y="790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42" name="Freeform 32"/>
            <p:cNvSpPr/>
            <p:nvPr/>
          </p:nvSpPr>
          <p:spPr>
            <a:xfrm>
              <a:off x="2124000" y="973440"/>
              <a:ext cx="147600" cy="197640"/>
            </a:xfrm>
            <a:custGeom>
              <a:avLst/>
              <a:gdLst>
                <a:gd name="textAreaLeft" fmla="*/ 0 w 147600"/>
                <a:gd name="textAreaRight" fmla="*/ 148320 w 147600"/>
                <a:gd name="textAreaTop" fmla="*/ 0 h 197640"/>
                <a:gd name="textAreaBottom" fmla="*/ 198360 h 197640"/>
              </a:gdLst>
              <a:ahLst/>
              <a:rect l="textAreaLeft" t="textAreaTop" r="textAreaRight" b="textAreaBottom"/>
              <a:pathLst>
                <a:path w="669" h="896">
                  <a:moveTo>
                    <a:pt x="0" y="896"/>
                  </a:moveTo>
                  <a:lnTo>
                    <a:pt x="0" y="0"/>
                  </a:lnTo>
                  <a:lnTo>
                    <a:pt x="649" y="0"/>
                  </a:lnTo>
                  <a:lnTo>
                    <a:pt x="649" y="105"/>
                  </a:lnTo>
                  <a:lnTo>
                    <a:pt x="119" y="105"/>
                  </a:lnTo>
                  <a:lnTo>
                    <a:pt x="119" y="379"/>
                  </a:lnTo>
                  <a:lnTo>
                    <a:pt x="615" y="379"/>
                  </a:lnTo>
                  <a:lnTo>
                    <a:pt x="615" y="485"/>
                  </a:lnTo>
                  <a:lnTo>
                    <a:pt x="119" y="485"/>
                  </a:lnTo>
                  <a:lnTo>
                    <a:pt x="119" y="790"/>
                  </a:lnTo>
                  <a:lnTo>
                    <a:pt x="669" y="790"/>
                  </a:lnTo>
                  <a:lnTo>
                    <a:pt x="669" y="896"/>
                  </a:lnTo>
                  <a:lnTo>
                    <a:pt x="0" y="896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43" name="Freeform 33"/>
            <p:cNvSpPr/>
            <p:nvPr/>
          </p:nvSpPr>
          <p:spPr>
            <a:xfrm>
              <a:off x="2294640" y="973440"/>
              <a:ext cx="157680" cy="197640"/>
            </a:xfrm>
            <a:custGeom>
              <a:avLst/>
              <a:gdLst>
                <a:gd name="textAreaLeft" fmla="*/ 0 w 157680"/>
                <a:gd name="textAreaRight" fmla="*/ 158400 w 157680"/>
                <a:gd name="textAreaTop" fmla="*/ 0 h 197640"/>
                <a:gd name="textAreaBottom" fmla="*/ 198360 h 197640"/>
              </a:gdLst>
              <a:ahLst/>
              <a:rect l="textAreaLeft" t="textAreaTop" r="textAreaRight" b="textAreaBottom"/>
              <a:pathLst>
                <a:path w="712" h="896">
                  <a:moveTo>
                    <a:pt x="296" y="896"/>
                  </a:moveTo>
                  <a:lnTo>
                    <a:pt x="296" y="105"/>
                  </a:lnTo>
                  <a:lnTo>
                    <a:pt x="0" y="105"/>
                  </a:lnTo>
                  <a:lnTo>
                    <a:pt x="0" y="0"/>
                  </a:lnTo>
                  <a:lnTo>
                    <a:pt x="712" y="0"/>
                  </a:lnTo>
                  <a:lnTo>
                    <a:pt x="712" y="105"/>
                  </a:lnTo>
                  <a:lnTo>
                    <a:pt x="415" y="105"/>
                  </a:lnTo>
                  <a:lnTo>
                    <a:pt x="415" y="896"/>
                  </a:lnTo>
                  <a:lnTo>
                    <a:pt x="296" y="896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44" name="Freeform 34"/>
            <p:cNvSpPr/>
            <p:nvPr/>
          </p:nvSpPr>
          <p:spPr>
            <a:xfrm>
              <a:off x="2535120" y="969480"/>
              <a:ext cx="79560" cy="205920"/>
            </a:xfrm>
            <a:custGeom>
              <a:avLst/>
              <a:gdLst>
                <a:gd name="textAreaLeft" fmla="*/ 0 w 79560"/>
                <a:gd name="textAreaRight" fmla="*/ 80280 w 79560"/>
                <a:gd name="textAreaTop" fmla="*/ 0 h 205920"/>
                <a:gd name="textAreaBottom" fmla="*/ 206640 h 205920"/>
              </a:gdLst>
              <a:ahLst/>
              <a:rect l="textAreaLeft" t="textAreaTop" r="textAreaRight" b="textAreaBottom"/>
              <a:pathLst>
                <a:path w="352" h="926">
                  <a:moveTo>
                    <a:pt x="0" y="926"/>
                  </a:moveTo>
                  <a:lnTo>
                    <a:pt x="223" y="0"/>
                  </a:lnTo>
                  <a:lnTo>
                    <a:pt x="352" y="0"/>
                  </a:lnTo>
                  <a:lnTo>
                    <a:pt x="127" y="926"/>
                  </a:lnTo>
                  <a:lnTo>
                    <a:pt x="0" y="926"/>
                  </a:lnTo>
                  <a:close/>
                </a:path>
              </a:pathLst>
            </a:custGeom>
            <a:solidFill>
              <a:srgbClr val="38598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45" name="Freeform 39"/>
            <p:cNvSpPr/>
            <p:nvPr/>
          </p:nvSpPr>
          <p:spPr>
            <a:xfrm>
              <a:off x="832680" y="329760"/>
              <a:ext cx="488520" cy="837720"/>
            </a:xfrm>
            <a:custGeom>
              <a:avLst/>
              <a:gdLst>
                <a:gd name="textAreaLeft" fmla="*/ 0 w 488520"/>
                <a:gd name="textAreaRight" fmla="*/ 489240 w 488520"/>
                <a:gd name="textAreaTop" fmla="*/ 0 h 837720"/>
                <a:gd name="textAreaBottom" fmla="*/ 838440 h 837720"/>
              </a:gdLst>
              <a:ahLst/>
              <a:rect l="textAreaLeft" t="textAreaTop" r="textAreaRight" b="textAreaBottom"/>
              <a:pathLst>
                <a:path w="2190" h="3760">
                  <a:moveTo>
                    <a:pt x="1409" y="848"/>
                  </a:moveTo>
                  <a:lnTo>
                    <a:pt x="59" y="987"/>
                  </a:lnTo>
                  <a:lnTo>
                    <a:pt x="59" y="1448"/>
                  </a:lnTo>
                  <a:lnTo>
                    <a:pt x="1409" y="1310"/>
                  </a:lnTo>
                  <a:lnTo>
                    <a:pt x="1409" y="848"/>
                  </a:lnTo>
                  <a:close/>
                  <a:moveTo>
                    <a:pt x="1727" y="3121"/>
                  </a:moveTo>
                  <a:lnTo>
                    <a:pt x="0" y="3297"/>
                  </a:lnTo>
                  <a:lnTo>
                    <a:pt x="0" y="3760"/>
                  </a:lnTo>
                  <a:lnTo>
                    <a:pt x="1727" y="3582"/>
                  </a:lnTo>
                  <a:lnTo>
                    <a:pt x="1780" y="3577"/>
                  </a:lnTo>
                  <a:lnTo>
                    <a:pt x="2190" y="3536"/>
                  </a:lnTo>
                  <a:lnTo>
                    <a:pt x="2190" y="0"/>
                  </a:lnTo>
                  <a:lnTo>
                    <a:pt x="1780" y="41"/>
                  </a:lnTo>
                  <a:lnTo>
                    <a:pt x="1727" y="47"/>
                  </a:lnTo>
                  <a:lnTo>
                    <a:pt x="0" y="224"/>
                  </a:lnTo>
                  <a:lnTo>
                    <a:pt x="0" y="686"/>
                  </a:lnTo>
                  <a:lnTo>
                    <a:pt x="1727" y="509"/>
                  </a:lnTo>
                  <a:lnTo>
                    <a:pt x="1727" y="3121"/>
                  </a:lnTo>
                  <a:close/>
                  <a:moveTo>
                    <a:pt x="1409" y="2385"/>
                  </a:moveTo>
                  <a:lnTo>
                    <a:pt x="59" y="2523"/>
                  </a:lnTo>
                  <a:lnTo>
                    <a:pt x="59" y="2985"/>
                  </a:lnTo>
                  <a:lnTo>
                    <a:pt x="1409" y="2847"/>
                  </a:lnTo>
                  <a:lnTo>
                    <a:pt x="1409" y="2385"/>
                  </a:lnTo>
                  <a:close/>
                  <a:moveTo>
                    <a:pt x="1409" y="1616"/>
                  </a:moveTo>
                  <a:lnTo>
                    <a:pt x="59" y="1754"/>
                  </a:lnTo>
                  <a:lnTo>
                    <a:pt x="59" y="2217"/>
                  </a:lnTo>
                  <a:lnTo>
                    <a:pt x="1409" y="2079"/>
                  </a:lnTo>
                  <a:lnTo>
                    <a:pt x="1409" y="1616"/>
                  </a:lnTo>
                  <a:close/>
                </a:path>
              </a:pathLst>
            </a:custGeom>
            <a:solidFill>
              <a:srgbClr val="64bce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137160" rIns="137160" tIns="68760" bIns="68760" anchor="t">
              <a:noAutofit/>
            </a:bodyPr>
            <a:p>
              <a:pPr>
                <a:lnSpc>
                  <a:spcPct val="100000"/>
                </a:lnSpc>
              </a:pPr>
              <a:endParaRPr b="0" lang="ru-RU" sz="2700" spc="-1" strike="noStrike">
                <a:solidFill>
                  <a:srgbClr val="64bce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246" name="TextBox 42"/>
          <p:cNvSpPr/>
          <p:nvPr/>
        </p:nvSpPr>
        <p:spPr>
          <a:xfrm>
            <a:off x="5184360" y="5258880"/>
            <a:ext cx="67892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44546a"/>
                </a:solidFill>
                <a:latin typeface="Arial"/>
                <a:ea typeface="DejaVu Sans"/>
              </a:rPr>
              <a:t>Сидоренко О.А., к.п.н., доцент, зав. кафедрой общей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44546a"/>
                </a:solidFill>
                <a:latin typeface="Arial"/>
                <a:ea typeface="DejaVu Sans"/>
              </a:rPr>
              <a:t>и специальной педагогики и психологии ККИПК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" name="Picture 2" descr=""/>
          <p:cNvPicPr/>
          <p:nvPr/>
        </p:nvPicPr>
        <p:blipFill>
          <a:blip r:embed="rId2"/>
          <a:stretch/>
        </p:blipFill>
        <p:spPr>
          <a:xfrm>
            <a:off x="4206240" y="146880"/>
            <a:ext cx="2370960" cy="18118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3" descr=""/>
          <p:cNvPicPr/>
          <p:nvPr/>
        </p:nvPicPr>
        <p:blipFill>
          <a:blip r:embed="rId3"/>
          <a:stretch/>
        </p:blipFill>
        <p:spPr>
          <a:xfrm>
            <a:off x="6727320" y="167040"/>
            <a:ext cx="2365920" cy="177264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4" descr=""/>
          <p:cNvPicPr/>
          <p:nvPr/>
        </p:nvPicPr>
        <p:blipFill>
          <a:blip r:embed="rId4"/>
          <a:stretch/>
        </p:blipFill>
        <p:spPr>
          <a:xfrm>
            <a:off x="9261720" y="222120"/>
            <a:ext cx="2711880" cy="176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46320" y="385920"/>
            <a:ext cx="814752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44546a"/>
                </a:solidFill>
                <a:latin typeface="Calibri"/>
              </a:rPr>
              <a:t>Существенное отличие  ФГОС нового поколения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285840" y="1148400"/>
            <a:ext cx="8449200" cy="479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Calibri"/>
              </a:rPr>
              <a:t>Целью образования является не предметный, а личностный результат.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Calibri"/>
              </a:rPr>
              <a:t>Важна личность ребенка и происходящие с ней изменения, а не сумма знаний. 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Calibri"/>
              </a:rPr>
              <a:t>Значимое место занимают: психическое здоровье обучающихся, навыки стрессоустойчивости и управления конфликтом, индивидуализация образовательных маршрутов, безопасная комфортная образовательная среда, школьный климат, коммуникативная компетентность, гражданская идентичность, антикоррупционные и антиэкстремистские установки и др.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0" name="Picture 2" descr=""/>
          <p:cNvPicPr/>
          <p:nvPr/>
        </p:nvPicPr>
        <p:blipFill>
          <a:blip r:embed="rId1"/>
          <a:stretch/>
        </p:blipFill>
        <p:spPr>
          <a:xfrm>
            <a:off x="8861040" y="1740600"/>
            <a:ext cx="3418920" cy="291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/>
          </p:nvPr>
        </p:nvSpPr>
        <p:spPr>
          <a:xfrm>
            <a:off x="695160" y="627480"/>
            <a:ext cx="10276920" cy="523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9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Calibri"/>
              </a:rPr>
              <a:t>Деятельность ПСОО строится в соответствии с требованиями к психолого-педагогическим условиям реализации ООП, заложенными в ФГОС образования разных уровней: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19240" indent="-219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Calibri"/>
              </a:rPr>
              <a:t>преемственность содержания и форм организации образовательной деятельности, обеспечивающих реализацию ООП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19240" indent="-219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Calibri"/>
              </a:rPr>
              <a:t>учет специфики возрастного психофизического развития обучающихся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19240" indent="-219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Calibri"/>
              </a:rPr>
              <a:t>формирование и развитие психолого-педагогической компетентности обучающихся, педагогических и административных работников, родителей (законных представителей) обучающихся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19240" indent="-219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Calibri"/>
              </a:rPr>
              <a:t>вариативность направлений психолого-педагогического сопровождения участников образовательных отношений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19240" indent="-219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Calibri"/>
              </a:rPr>
              <a:t>диверсификацию уровней психолого-педагогического сопровождения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219240" indent="-2192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600" spc="-1" strike="noStrike">
                <a:solidFill>
                  <a:srgbClr val="002060"/>
                </a:solidFill>
                <a:latin typeface="Calibri"/>
              </a:rPr>
              <a:t>вариативность форм психолого-педагогического сопровождения участников образовательных отношений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583640" y="247680"/>
            <a:ext cx="7680240" cy="876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Calibri Light"/>
              </a:rPr>
              <a:t>Школьный климат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699120" y="1341360"/>
            <a:ext cx="8948520" cy="2759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Школьный климат – совокупность норм, ценностей и установок, которые определяют взаимодействие субъектов в школе, он представляет собой индивидуальное восприятие каждым членом школьного коллектива школы и происходящих в ней процессов (У. Велш, 2000)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4" name="Picture 2" descr=""/>
          <p:cNvPicPr/>
          <p:nvPr/>
        </p:nvPicPr>
        <p:blipFill>
          <a:blip r:embed="rId1"/>
          <a:stretch/>
        </p:blipFill>
        <p:spPr>
          <a:xfrm>
            <a:off x="2447640" y="4101120"/>
            <a:ext cx="4558680" cy="2591640"/>
          </a:xfrm>
          <a:prstGeom prst="rect">
            <a:avLst/>
          </a:prstGeom>
          <a:ln w="0">
            <a:noFill/>
          </a:ln>
        </p:spPr>
      </p:pic>
      <p:sp>
        <p:nvSpPr>
          <p:cNvPr id="285" name="Объект 2"/>
          <p:cNvSpPr/>
          <p:nvPr/>
        </p:nvSpPr>
        <p:spPr>
          <a:xfrm>
            <a:off x="253440" y="112320"/>
            <a:ext cx="116845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200" spc="-1" strike="noStrike">
                <a:solidFill>
                  <a:srgbClr val="1b3181"/>
                </a:solidFill>
                <a:latin typeface="Arial"/>
                <a:ea typeface="DejaVu Sans"/>
              </a:rPr>
              <a:t>Проект «Школа Минпросвещения России»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6" name="Picture 2" descr="C:\Users\sidorenko\Downloads\56.jpg"/>
          <p:cNvPicPr/>
          <p:nvPr/>
        </p:nvPicPr>
        <p:blipFill>
          <a:blip r:embed="rId2"/>
          <a:stretch/>
        </p:blipFill>
        <p:spPr>
          <a:xfrm>
            <a:off x="-71640" y="545760"/>
            <a:ext cx="12263040" cy="631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583640" y="247680"/>
            <a:ext cx="7680240" cy="876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Calibri Light"/>
              </a:rPr>
              <a:t>Школьный климат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699120" y="1341360"/>
            <a:ext cx="8948520" cy="2759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Школьный климат – совокупность норм, ценностей и установок, которые определяют взаимодействие субъектов в школе, он представляет собой индивидуальное восприятие каждым членом школьного коллектива школы и происходящих в ней процессов (У. Велш, 2000)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9" name="Picture 2" descr=""/>
          <p:cNvPicPr/>
          <p:nvPr/>
        </p:nvPicPr>
        <p:blipFill>
          <a:blip r:embed="rId1"/>
          <a:stretch/>
        </p:blipFill>
        <p:spPr>
          <a:xfrm>
            <a:off x="2447640" y="4101120"/>
            <a:ext cx="4558680" cy="25916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2" descr="C:\Users\sidorenko\Downloads\ШМПР.jpg"/>
          <p:cNvPicPr/>
          <p:nvPr/>
        </p:nvPicPr>
        <p:blipFill>
          <a:blip r:embed="rId2"/>
          <a:stretch/>
        </p:blipFill>
        <p:spPr>
          <a:xfrm>
            <a:off x="4320" y="475200"/>
            <a:ext cx="12182760" cy="6382080"/>
          </a:xfrm>
          <a:prstGeom prst="rect">
            <a:avLst/>
          </a:prstGeom>
          <a:ln w="0">
            <a:noFill/>
          </a:ln>
        </p:spPr>
      </p:pic>
      <p:sp>
        <p:nvSpPr>
          <p:cNvPr id="291" name="Объект 2"/>
          <p:cNvSpPr/>
          <p:nvPr/>
        </p:nvSpPr>
        <p:spPr>
          <a:xfrm>
            <a:off x="253440" y="112320"/>
            <a:ext cx="116845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200" spc="-1" strike="noStrike">
                <a:solidFill>
                  <a:srgbClr val="1b3181"/>
                </a:solidFill>
                <a:latin typeface="Arial"/>
                <a:ea typeface="DejaVu Sans"/>
              </a:rPr>
              <a:t>Проект «Школа Минпросвещения России»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8604360" y="511920"/>
            <a:ext cx="3382560" cy="316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Исследование профессиональных дефицитов педагогических работников (специалистов психологической службы образования) как основа  определения содержания и форматов их научно-методического сопровождения в Красноярском крае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3" name="Picture 4" descr="Менеджер корпоративного онлайн‑обучения"/>
          <p:cNvPicPr/>
          <p:nvPr/>
        </p:nvPicPr>
        <p:blipFill>
          <a:blip r:embed="rId1"/>
          <a:stretch/>
        </p:blipFill>
        <p:spPr>
          <a:xfrm>
            <a:off x="0" y="4561920"/>
            <a:ext cx="2711160" cy="229536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3" descr="C:\Users\sidorenko\Downloads\Исследование.jpg"/>
          <p:cNvPicPr/>
          <p:nvPr/>
        </p:nvPicPr>
        <p:blipFill>
          <a:blip r:embed="rId2"/>
          <a:stretch/>
        </p:blipFill>
        <p:spPr>
          <a:xfrm>
            <a:off x="3008520" y="0"/>
            <a:ext cx="5613840" cy="6647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Рисунок 3" descr=""/>
          <p:cNvPicPr/>
          <p:nvPr/>
        </p:nvPicPr>
        <p:blipFill>
          <a:blip r:embed="rId1"/>
          <a:stretch/>
        </p:blipFill>
        <p:spPr>
          <a:xfrm>
            <a:off x="9720" y="0"/>
            <a:ext cx="12201480" cy="6857280"/>
          </a:xfrm>
          <a:prstGeom prst="rect">
            <a:avLst/>
          </a:prstGeom>
          <a:ln w="0">
            <a:noFill/>
          </a:ln>
        </p:spPr>
      </p:pic>
      <p:sp>
        <p:nvSpPr>
          <p:cNvPr id="296" name="Объект 2"/>
          <p:cNvSpPr/>
          <p:nvPr/>
        </p:nvSpPr>
        <p:spPr>
          <a:xfrm>
            <a:off x="253440" y="285840"/>
            <a:ext cx="1168452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3000" spc="-1" strike="noStrike">
                <a:solidFill>
                  <a:srgbClr val="44546a"/>
                </a:solidFill>
                <a:latin typeface="Arial"/>
                <a:ea typeface="DejaVu Sans"/>
              </a:rPr>
              <a:t>ПРОБЛЕМАТИКА состояния ПСО (результаты мониторинга и исследования профессиональных дефицитов)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Rectangle 2"/>
          <p:cNvSpPr/>
          <p:nvPr/>
        </p:nvSpPr>
        <p:spPr>
          <a:xfrm>
            <a:off x="322560" y="1996920"/>
            <a:ext cx="11446560" cy="417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Calibri"/>
              </a:rPr>
              <a:t>- ПСО часто отождествляется с деятельностью только педагога-психолога;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Calibri"/>
              </a:rPr>
              <a:t>-дефицит психологов, педагогов-психологов (и других специалистов психологической службы) и недостаточный уровень их квалификации;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Calibri"/>
              </a:rPr>
              <a:t>-недостаточность профессиональных компетенций специалистов: неумение специалистов разрабатывать и реализовывать коррекционно-развивающие, профилактические программы, недостаточное владение методами своевременной диагностики и выявления трудностей в освоении образовательных программ, социализации и поведении; отсутствие навыков организации адресной работы с разными категориями детей и семей, применения современных технологий психолого-педагогической поддержки.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Рисунок 3" descr=""/>
          <p:cNvPicPr/>
          <p:nvPr/>
        </p:nvPicPr>
        <p:blipFill>
          <a:blip r:embed="rId1"/>
          <a:stretch/>
        </p:blipFill>
        <p:spPr>
          <a:xfrm>
            <a:off x="9720" y="0"/>
            <a:ext cx="12201480" cy="6857280"/>
          </a:xfrm>
          <a:prstGeom prst="rect">
            <a:avLst/>
          </a:prstGeom>
          <a:ln w="0">
            <a:noFill/>
          </a:ln>
        </p:spPr>
      </p:pic>
      <p:sp>
        <p:nvSpPr>
          <p:cNvPr id="299" name="Объект 2"/>
          <p:cNvSpPr/>
          <p:nvPr/>
        </p:nvSpPr>
        <p:spPr>
          <a:xfrm>
            <a:off x="253440" y="285840"/>
            <a:ext cx="1168452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3000" spc="-1" strike="noStrike">
                <a:solidFill>
                  <a:srgbClr val="44546a"/>
                </a:solidFill>
                <a:latin typeface="Arial"/>
                <a:ea typeface="DejaVu Sans"/>
              </a:rPr>
              <a:t>ПРОБЛЕМАТИКА состояния ПСО (результаты мониторинга и исследования профессиональных дефицитов)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Rectangle 2"/>
          <p:cNvSpPr/>
          <p:nvPr/>
        </p:nvSpPr>
        <p:spPr>
          <a:xfrm>
            <a:off x="89640" y="1131840"/>
            <a:ext cx="11679480" cy="674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Calibri"/>
              </a:rPr>
              <a:t>Наличие профессиональных дефицитов у специалистов ПСО в реализации трудовых действий: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Calibri"/>
              </a:rPr>
              <a:t>-Освоение и применение психолого-педагогических технологий (в том числе инклюзивных), необходимых для адресной работы с различными контингентами учащихся;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Calibri"/>
              </a:rPr>
              <a:t>-Использование конструктивных воспитательных усилий родителей (законных представителей) обучающихся, помощь  семье в решении вопросов воспитания ребенка;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Calibri"/>
              </a:rPr>
              <a:t>-Освоение и адекватное применение специальных технологий и методов, позволяющих проводить коррекционно-развивающую работу;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Calibri"/>
              </a:rPr>
              <a:t>-Регулирование поведения обучающихся для обеспечения безопасной образовательной среды;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Calibri"/>
              </a:rPr>
              <a:t>-Разработка (совместно с другими специалистами) и реализация совместно с родителями (законными представителями) программ индивидуального развития ребенка. </a:t>
            </a:r>
            <a:br>
              <a:rPr sz="2200"/>
            </a:b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Calibri"/>
              </a:rPr>
              <a:t>(дефицит профессиональных компетенций, обеспечивающих возможность работать в междисциплинарных командах)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Calibri"/>
              </a:rPr>
              <a:t>-Организация психологической безопасности образовательной среды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Рисунок 3" descr=""/>
          <p:cNvPicPr/>
          <p:nvPr/>
        </p:nvPicPr>
        <p:blipFill>
          <a:blip r:embed="rId1"/>
          <a:stretch/>
        </p:blipFill>
        <p:spPr>
          <a:xfrm>
            <a:off x="9720" y="0"/>
            <a:ext cx="12201480" cy="6857280"/>
          </a:xfrm>
          <a:prstGeom prst="rect">
            <a:avLst/>
          </a:prstGeom>
          <a:ln w="0">
            <a:noFill/>
          </a:ln>
        </p:spPr>
      </p:pic>
      <p:sp>
        <p:nvSpPr>
          <p:cNvPr id="302" name="Объект 2"/>
          <p:cNvSpPr/>
          <p:nvPr/>
        </p:nvSpPr>
        <p:spPr>
          <a:xfrm>
            <a:off x="253440" y="285840"/>
            <a:ext cx="1168452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3000" spc="-1" strike="noStrike">
                <a:solidFill>
                  <a:srgbClr val="44546a"/>
                </a:solidFill>
                <a:latin typeface="Arial"/>
                <a:ea typeface="DejaVu Sans"/>
              </a:rPr>
              <a:t>ПРОБЛЕМАТИКА состояния ПСО (результаты мониторинга и исследования профессиональных дефицитов)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Rectangle 2"/>
          <p:cNvSpPr/>
          <p:nvPr/>
        </p:nvSpPr>
        <p:spPr>
          <a:xfrm>
            <a:off x="253440" y="1421640"/>
            <a:ext cx="11446560" cy="466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Calibri"/>
              </a:rPr>
              <a:t>-дефицит подготовки специалистов образовательных организаций (педагогов-психологов, социальных педагогов, классных руководителей) в области девиантологии, недостаток развития эмоциональной и социальной чувствительности, коммуникативной компетентности, что сказывается на эффективности первичной профилактики рисков формирования отклоняющегося поведения.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Calibri"/>
              </a:rPr>
              <a:t>-неравномерность оказания психологической помощи участникам образовательного процесса. По данным мониторинга, деятельность специалистов сопровождения сосредоточена на оказании помощи детям с ограниченными возможностями здоровья. Обучающиеся других категорий оказываются вне поля внимания специалистов</a:t>
            </a:r>
            <a:r>
              <a:rPr b="0" i="1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;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Рисунок 3" descr=""/>
          <p:cNvPicPr/>
          <p:nvPr/>
        </p:nvPicPr>
        <p:blipFill>
          <a:blip r:embed="rId1"/>
          <a:stretch/>
        </p:blipFill>
        <p:spPr>
          <a:xfrm>
            <a:off x="9720" y="0"/>
            <a:ext cx="12201480" cy="6857280"/>
          </a:xfrm>
          <a:prstGeom prst="rect">
            <a:avLst/>
          </a:prstGeom>
          <a:ln w="0">
            <a:noFill/>
          </a:ln>
        </p:spPr>
      </p:pic>
      <p:sp>
        <p:nvSpPr>
          <p:cNvPr id="305" name="Объект 2"/>
          <p:cNvSpPr/>
          <p:nvPr/>
        </p:nvSpPr>
        <p:spPr>
          <a:xfrm>
            <a:off x="253440" y="285840"/>
            <a:ext cx="1168452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3000" spc="-1" strike="noStrike">
                <a:solidFill>
                  <a:srgbClr val="44546a"/>
                </a:solidFill>
                <a:latin typeface="Arial"/>
                <a:ea typeface="DejaVu Sans"/>
              </a:rPr>
              <a:t>ПРОБЛЕМАТИКА состояния ПСО (результаты мониторинга и исследования профессиональных дефицитов)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Rectangle 2"/>
          <p:cNvSpPr/>
          <p:nvPr/>
        </p:nvSpPr>
        <p:spPr>
          <a:xfrm>
            <a:off x="253440" y="1953000"/>
            <a:ext cx="11446560" cy="255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Calibri"/>
              </a:rPr>
              <a:t>-Не все муниципалитеты и ОО включились в работу по разработке  моделей ПСО и планов, дорожных карт по их реализации, которые бы наметили механизмы обеспечения доступности и качества психолого-педагогического сопровождения, предусмотрели механизмы координации субъектов ПСО, маршрутизацию получения помощи участниками образовательных отношений на территории муниципального образования или в ОО.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6320" y="385920"/>
            <a:ext cx="814752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44546a"/>
                </a:solidFill>
                <a:latin typeface="Calibri"/>
              </a:rPr>
              <a:t>ФОРМЫ НАУЧНО-МЕТОДИЧЕСКОГО СОПРОВОЖДЕНИЯ, реализуемые  ККИПК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285840" y="1148400"/>
            <a:ext cx="10810800" cy="479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Программы ПК, переподготовки, семинары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 учетом Концепции, результатов исследования профессиональных дефицитов  специалистов и проблем практики (выявлены в ходе мониторинга)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Стажировки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(создание стажировочных площадок)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Вебинары / Семинары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 рамках комплексного сопровождения </a:t>
            </a: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РМО / ГМО специалистов ПСО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Сетевое методическое объединение (СМО) специалистов психологической службы образования, СМО профилактологов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(педагоги-психологи, социальные педагоги, классные руководители)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Методические рекомендации, описание моделей ПСО разного уровня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(школьных, муниципальных)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Экспертиза, обобщение  лучших практик ПСО (</a:t>
            </a: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РАОП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Организация секций и площадок по </a:t>
            </a: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предъявлению лучших практик психологического сопровождения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детей с ООП в рамках краевых мероприятий (конференций, форумов)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601"/>
              </a:spcBef>
              <a:buClr>
                <a:srgbClr val="00206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2060"/>
                </a:solidFill>
                <a:latin typeface="Calibri"/>
              </a:rPr>
              <a:t>Краевые мероприятия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: Форум практик профилактической работы, Фестиваль инклюзивных практик, Краевой конкурс «Педагог-психолог года», «Дефектолог года»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9" name="Picture 6" descr="Как сделать обучение комфортным и эффективным? Продумать всё: от цвета  презентации до мягкости пуфиков | Цех"/>
          <p:cNvPicPr/>
          <p:nvPr/>
        </p:nvPicPr>
        <p:blipFill>
          <a:blip r:embed="rId1"/>
          <a:stretch/>
        </p:blipFill>
        <p:spPr>
          <a:xfrm>
            <a:off x="9763920" y="-185040"/>
            <a:ext cx="2666160" cy="2666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104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44546a"/>
                </a:solidFill>
                <a:latin typeface="Calibri"/>
              </a:rPr>
              <a:t>ОСНОВАНИЯ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Прямоугольник 3"/>
          <p:cNvSpPr/>
          <p:nvPr/>
        </p:nvSpPr>
        <p:spPr>
          <a:xfrm>
            <a:off x="165960" y="1203840"/>
            <a:ext cx="5760720" cy="172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>
              <a:lnSpc>
                <a:spcPct val="100000"/>
              </a:lnSpc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  <a:ea typeface="Calibri"/>
              </a:rPr>
              <a:t>Концепция развития психологической службы в системе образования в Российской Федерации на период до 2025 года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  <a:ea typeface="Calibri"/>
              </a:rPr>
              <a:t>Организационно-функциональная модель психологической службы Красноярского края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Прямоугольник 4"/>
          <p:cNvSpPr/>
          <p:nvPr/>
        </p:nvSpPr>
        <p:spPr>
          <a:xfrm>
            <a:off x="3682440" y="3720600"/>
            <a:ext cx="6095160" cy="69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>
              <a:lnSpc>
                <a:spcPct val="90000"/>
              </a:lnSpc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Проект «Школа Минпросвещения России»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  <a:ea typeface="DejaVu Sans"/>
              </a:rPr>
              <a:t>ФГОС нового поколения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Прямоугольник 5"/>
          <p:cNvSpPr/>
          <p:nvPr/>
        </p:nvSpPr>
        <p:spPr>
          <a:xfrm>
            <a:off x="6432840" y="4764600"/>
            <a:ext cx="5444280" cy="108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22040" rIns="122040" tIns="60840" bIns="60840" anchor="t">
            <a:spAutoFit/>
          </a:bodyPr>
          <a:p>
            <a:pPr>
              <a:lnSpc>
                <a:spcPct val="100000"/>
              </a:lnSpc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  <a:ea typeface="Calibri"/>
              </a:rPr>
              <a:t>Проблематика состояния и функционирования психологической службы образования в Красноярском крае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4" name="Рисунок 6" descr=""/>
          <p:cNvPicPr/>
          <p:nvPr/>
        </p:nvPicPr>
        <p:blipFill>
          <a:blip r:embed="rId1"/>
          <a:stretch/>
        </p:blipFill>
        <p:spPr>
          <a:xfrm>
            <a:off x="0" y="4347720"/>
            <a:ext cx="4855320" cy="2138040"/>
          </a:xfrm>
          <a:prstGeom prst="rect">
            <a:avLst/>
          </a:prstGeom>
          <a:ln w="0">
            <a:noFill/>
          </a:ln>
        </p:spPr>
      </p:pic>
      <p:sp>
        <p:nvSpPr>
          <p:cNvPr id="255" name="AutoShape 2"/>
          <p:cNvSpPr/>
          <p:nvPr/>
        </p:nvSpPr>
        <p:spPr>
          <a:xfrm>
            <a:off x="207360" y="-192600"/>
            <a:ext cx="405720" cy="40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122040" rIns="122040" tIns="60840" bIns="6084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256" name="Picture 8" descr="Стрелка Вправо Векторная графика - Скачать бесплатные изображения"/>
          <p:cNvPicPr/>
          <p:nvPr/>
        </p:nvPicPr>
        <p:blipFill>
          <a:blip r:embed="rId2"/>
          <a:stretch/>
        </p:blipFill>
        <p:spPr>
          <a:xfrm>
            <a:off x="410760" y="2404440"/>
            <a:ext cx="3045240" cy="15220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Стрелка Вправо Векторная графика - Скачать бесплатные изображения"/>
          <p:cNvPicPr/>
          <p:nvPr/>
        </p:nvPicPr>
        <p:blipFill>
          <a:blip r:embed="rId3"/>
          <a:stretch/>
        </p:blipFill>
        <p:spPr>
          <a:xfrm>
            <a:off x="3612600" y="4081320"/>
            <a:ext cx="3045240" cy="767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8" descr="Стрелка Вправо Векторная графика - Скачать бесплатные изображения"/>
          <p:cNvPicPr/>
          <p:nvPr/>
        </p:nvPicPr>
        <p:blipFill>
          <a:blip r:embed="rId4"/>
          <a:stretch/>
        </p:blipFill>
        <p:spPr>
          <a:xfrm>
            <a:off x="6538320" y="5468040"/>
            <a:ext cx="3200400" cy="139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541080" y="115920"/>
            <a:ext cx="10514880" cy="75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5000"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900" spc="-1" strike="noStrike">
                <a:solidFill>
                  <a:srgbClr val="002060"/>
                </a:solidFill>
                <a:latin typeface="Calibri"/>
              </a:rPr>
              <a:t>Разработаны и реализуются программы ПК </a:t>
            </a:r>
            <a:br>
              <a:rPr sz="2900"/>
            </a:br>
            <a:r>
              <a:rPr b="1" lang="ru-RU" sz="2900" spc="-1" strike="noStrike">
                <a:solidFill>
                  <a:srgbClr val="002060"/>
                </a:solidFill>
                <a:latin typeface="Calibri"/>
              </a:rPr>
              <a:t>для специалистов психологической службы</a:t>
            </a:r>
            <a:r>
              <a:rPr b="1" lang="en-US" sz="2900" spc="-1" strike="noStrike">
                <a:solidFill>
                  <a:srgbClr val="002060"/>
                </a:solidFill>
                <a:latin typeface="Calibri"/>
              </a:rPr>
              <a:t> (</a:t>
            </a:r>
            <a:r>
              <a:rPr b="1" lang="ru-RU" sz="2900" spc="-1" strike="noStrike">
                <a:solidFill>
                  <a:srgbClr val="002060"/>
                </a:solidFill>
                <a:latin typeface="Calibri"/>
              </a:rPr>
              <a:t>в т.ч. новые)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243000" y="1055160"/>
            <a:ext cx="11643480" cy="573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2000"/>
          </a:bodyPr>
          <a:p>
            <a:pPr marL="510840" indent="-510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Психологическая служба образования: оказание 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адресной психологической                            помощи школьникам с нормативным кризисом развития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(40 ч.)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510840" indent="-510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Психологическая служба образования: оказание 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адресной психологической помощи школьникам с высоким риском уязвимости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(72 ч.)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510840" indent="-510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Способы работы учителя 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с трудным поведением школьников 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(40 ч.)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510840" indent="-51084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Calibri Light"/>
              <a:buAutoNum type="arabicPeriod"/>
            </a:pP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Профилактика зависимого поведения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школьников в образовательной среде (72 ч.) 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510840" indent="-510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Психологическая служба образования: нейропсихологический подход в 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коррекционно-развивающей работе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с младшими школьниками с особыми образовательными потребностями (72 ч.)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510840" indent="-510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Коррекционно-развивающая работа воспитателя с 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дошкольниками, имеющими трудности в освоении образовательной программы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(72 ч.)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510840" indent="-5108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Calibri Light"/>
              <a:buAutoNum type="arabicPeriod"/>
            </a:pPr>
            <a:r>
              <a:rPr b="0" i="1" lang="ru-RU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Практическая психология образования: 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профилактика и психологическая коррекция стресса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 образовательной среде (40 ч.)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2" name="Picture 2" descr="Кто организует обучение персонала. Создание культуры обучения персонала на  предприятии. Часть 2"/>
          <p:cNvPicPr/>
          <p:nvPr/>
        </p:nvPicPr>
        <p:blipFill>
          <a:blip r:embed="rId1"/>
          <a:stretch/>
        </p:blipFill>
        <p:spPr>
          <a:xfrm>
            <a:off x="9676440" y="-314280"/>
            <a:ext cx="2451960" cy="162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541080" y="115920"/>
            <a:ext cx="10514880" cy="752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5000"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900" spc="-1" strike="noStrike">
                <a:solidFill>
                  <a:srgbClr val="002060"/>
                </a:solidFill>
                <a:latin typeface="Calibri"/>
              </a:rPr>
              <a:t>Разработаны и реализуются программы ПК </a:t>
            </a:r>
            <a:br>
              <a:rPr sz="2900"/>
            </a:br>
            <a:r>
              <a:rPr b="1" lang="ru-RU" sz="2900" spc="-1" strike="noStrike">
                <a:solidFill>
                  <a:srgbClr val="002060"/>
                </a:solidFill>
                <a:latin typeface="Calibri"/>
              </a:rPr>
              <a:t>для специалистов психологической службы</a:t>
            </a:r>
            <a:r>
              <a:rPr b="1" lang="en-US" sz="2900" spc="-1" strike="noStrike">
                <a:solidFill>
                  <a:srgbClr val="002060"/>
                </a:solidFill>
                <a:latin typeface="Calibri"/>
              </a:rPr>
              <a:t> (</a:t>
            </a:r>
            <a:r>
              <a:rPr b="1" lang="ru-RU" sz="2900" spc="-1" strike="noStrike">
                <a:solidFill>
                  <a:srgbClr val="002060"/>
                </a:solidFill>
                <a:latin typeface="Calibri"/>
              </a:rPr>
              <a:t>в т.ч. новые)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243000" y="1055160"/>
            <a:ext cx="11643480" cy="573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3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8.Психолого-педагогическое 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сопровождение школьников, для которых русский язык не является родным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(32 ч., стажирвка)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9.Организация 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инклюзивного процесса образования школьников, для которых русский язык не является родным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(72 ч.)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10.Технологии и методы 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деятельности классного руководителя по обеспечению психологической безопасности образовательной среды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72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ч.)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11.Индивидуальное 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психологическое консультирование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субъектов образовательного процесса (72 ч.)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12.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Профилактика буллинга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среди обучающихся средствами медиативного подхода (72 ч.)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13.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Профилактика суицидального поведения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обучающихся. Обеспечение медиабезопасности в образовательной организации (72 ч.)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14.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Медиация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. Особенности применения медиации в образовательной организации (72 ч.)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390960"/>
            <a:ext cx="9609480" cy="670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34000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br>
              <a:rPr sz="3100"/>
            </a:br>
            <a:br>
              <a:rPr sz="3100"/>
            </a:br>
            <a:br>
              <a:rPr sz="3100"/>
            </a:br>
            <a:endParaRPr b="0" lang="ru-RU" sz="3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228600" y="1236960"/>
            <a:ext cx="11630880" cy="5297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Разработана и реализуется (2021-2023) программа профессиональной переподготовки «ОРГАНИЗАЦИЯ И СОДЕРЖАНИЕ ДЕЯТЕЛЬНОСТИ ПЕДАГОГА-ПСИХОЛОГА», 400 ч.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Форма реализации: очно-заочная (с применением дистанционных технологий)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1b3181"/>
                </a:solidFill>
                <a:latin typeface="Calibri"/>
              </a:rPr>
              <a:t>ОРГАНИЗАЦИЯ И СОДЕРЖАНИЕ ДЕЯТЕЛЬНОСТИ УЧИТЕЛЯ-ДЕФЕКТОЛОГА (ОЛИГОФРЕНОПЕДАГОГА), 400 ч.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8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1b3181"/>
                </a:solidFill>
                <a:latin typeface="Calibri"/>
              </a:rPr>
              <a:t>Форма реализации: очно-заочная (с применением дистанционных технологий)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Прямоугольник 1"/>
          <p:cNvSpPr/>
          <p:nvPr/>
        </p:nvSpPr>
        <p:spPr>
          <a:xfrm>
            <a:off x="457200" y="390960"/>
            <a:ext cx="79063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Calibri"/>
                <a:ea typeface="DejaVu Sans"/>
              </a:rPr>
              <a:t>Программа переподготовки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8" name="Picture 2" descr=""/>
          <p:cNvPicPr/>
          <p:nvPr/>
        </p:nvPicPr>
        <p:blipFill>
          <a:blip r:embed="rId1"/>
          <a:stretch/>
        </p:blipFill>
        <p:spPr>
          <a:xfrm>
            <a:off x="3975120" y="4573440"/>
            <a:ext cx="3339360" cy="1932840"/>
          </a:xfrm>
          <a:prstGeom prst="rect">
            <a:avLst/>
          </a:prstGeom>
          <a:ln w="0">
            <a:noFill/>
          </a:ln>
        </p:spPr>
      </p:pic>
      <p:pic>
        <p:nvPicPr>
          <p:cNvPr id="319" name="Picture 3" descr=""/>
          <p:cNvPicPr/>
          <p:nvPr/>
        </p:nvPicPr>
        <p:blipFill>
          <a:blip r:embed="rId2"/>
          <a:stretch/>
        </p:blipFill>
        <p:spPr>
          <a:xfrm>
            <a:off x="8877240" y="11880"/>
            <a:ext cx="3314160" cy="138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Объект 2"/>
          <p:cNvSpPr/>
          <p:nvPr/>
        </p:nvSpPr>
        <p:spPr>
          <a:xfrm>
            <a:off x="297000" y="148320"/>
            <a:ext cx="1147032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  <a:ea typeface="DejaVu Sans"/>
              </a:rPr>
              <a:t>Краевой Форум практик профилактической работы образовательных организаций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Прямоугольник 6"/>
          <p:cNvSpPr/>
          <p:nvPr/>
        </p:nvSpPr>
        <p:spPr>
          <a:xfrm>
            <a:off x="120600" y="1233000"/>
            <a:ext cx="7570440" cy="52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- программа по профилактике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девиантного поведения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, правонарушений несовершеннолетних, пропаганде здорового образа жизни;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- программа профилактической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работы образовательной организации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- программа профилактики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буллинга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 образовательной организации;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- программа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реабилитации, ресоциализации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несовершеннолетних;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- программа профилактической работы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с родителями несовершеннолетних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(в аспекте профилактики детского и семейного неблагополучия);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- программа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здоровьесберегающей деятельности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 образовательной организации;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- программа элективного курса, курса внеурочной деятельности социального педагога, педагога-психолога, направленного на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развитие индивидуальных ресурсов обучающихся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- программа профилактики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деструктивных проявлений, терроризма и экстремизма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;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- программа профилактики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аддиктивного (зависимого) поведения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и обеспечения медиабезапасности детей и подростков»;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волонтерская деятельность 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в образовательной организации;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методические разработки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, рекомендации по проблеме профилактики и здоровьесбережения;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система работы специалиста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, отвечающего за организацию профилактической работы в учреждении;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-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система работы классного руководителя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по профилактике (здоровьесбережению)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2" name="Picture 4" descr="Как живется журфакам в период пандемии"/>
          <p:cNvPicPr/>
          <p:nvPr/>
        </p:nvPicPr>
        <p:blipFill>
          <a:blip r:embed="rId1"/>
          <a:stretch/>
        </p:blipFill>
        <p:spPr>
          <a:xfrm>
            <a:off x="10217880" y="175320"/>
            <a:ext cx="1846440" cy="1038240"/>
          </a:xfrm>
          <a:prstGeom prst="rect">
            <a:avLst/>
          </a:prstGeom>
          <a:ln w="0">
            <a:noFill/>
          </a:ln>
        </p:spPr>
      </p:pic>
      <p:sp>
        <p:nvSpPr>
          <p:cNvPr id="323" name="Прямоугольник 1"/>
          <p:cNvSpPr/>
          <p:nvPr/>
        </p:nvSpPr>
        <p:spPr>
          <a:xfrm>
            <a:off x="7664760" y="1289880"/>
            <a:ext cx="4362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https://dl.kipk.ru/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0" lang="en-US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3"/>
              </a:rPr>
              <a:t>https://dl.kipk.ru/course/view.php?id=282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Прямоугольник 9"/>
          <p:cNvSpPr/>
          <p:nvPr/>
        </p:nvSpPr>
        <p:spPr>
          <a:xfrm>
            <a:off x="297000" y="6172560"/>
            <a:ext cx="455256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de4529"/>
                </a:solidFill>
                <a:latin typeface="Calibri"/>
                <a:ea typeface="DejaVu Sans"/>
              </a:rPr>
              <a:t>I</a:t>
            </a:r>
            <a:r>
              <a:rPr b="1" lang="ru-RU" sz="3200" spc="-1" strike="noStrike">
                <a:solidFill>
                  <a:srgbClr val="de4529"/>
                </a:solidFill>
                <a:latin typeface="Calibri"/>
                <a:ea typeface="DejaVu Sans"/>
              </a:rPr>
              <a:t> этап – до 30 ИЮНЯ 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Прямоугольник 10"/>
          <p:cNvSpPr/>
          <p:nvPr/>
        </p:nvSpPr>
        <p:spPr>
          <a:xfrm>
            <a:off x="7444440" y="6172560"/>
            <a:ext cx="44773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de4529"/>
                </a:solidFill>
                <a:latin typeface="Calibri"/>
                <a:ea typeface="DejaVu Sans"/>
              </a:rPr>
              <a:t>II</a:t>
            </a:r>
            <a:r>
              <a:rPr b="1" lang="ru-RU" sz="3200" spc="-1" strike="noStrike">
                <a:solidFill>
                  <a:srgbClr val="de4529"/>
                </a:solidFill>
                <a:latin typeface="Calibri"/>
                <a:ea typeface="DejaVu Sans"/>
              </a:rPr>
              <a:t> этап – 30</a:t>
            </a:r>
            <a:r>
              <a:rPr b="1" lang="en-US" sz="3200" spc="-1" strike="noStrike">
                <a:solidFill>
                  <a:srgbClr val="de4529"/>
                </a:solidFill>
                <a:latin typeface="Calibri"/>
                <a:ea typeface="DejaVu Sans"/>
              </a:rPr>
              <a:t> </a:t>
            </a:r>
            <a:r>
              <a:rPr b="1" lang="ru-RU" sz="3200" spc="-1" strike="noStrike">
                <a:solidFill>
                  <a:srgbClr val="de4529"/>
                </a:solidFill>
                <a:latin typeface="Calibri"/>
                <a:ea typeface="DejaVu Sans"/>
              </a:rPr>
              <a:t>СЕНТЯБРЯ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6" name="Picture 2" descr=""/>
          <p:cNvPicPr/>
          <p:nvPr/>
        </p:nvPicPr>
        <p:blipFill>
          <a:blip r:embed="rId4"/>
          <a:stretch/>
        </p:blipFill>
        <p:spPr>
          <a:xfrm>
            <a:off x="7647480" y="1936440"/>
            <a:ext cx="4407840" cy="384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838080" y="97920"/>
            <a:ext cx="10514880" cy="78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002060"/>
                </a:solidFill>
                <a:latin typeface="Calibri"/>
              </a:rPr>
              <a:t>СМО профилактологов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8" name="Рисунок 5" descr=""/>
          <p:cNvPicPr/>
          <p:nvPr/>
        </p:nvPicPr>
        <p:blipFill>
          <a:blip r:embed="rId1"/>
          <a:stretch/>
        </p:blipFill>
        <p:spPr>
          <a:xfrm>
            <a:off x="188640" y="783720"/>
            <a:ext cx="7425360" cy="459504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329" name="Прямоугольник 2"/>
          <p:cNvSpPr/>
          <p:nvPr/>
        </p:nvSpPr>
        <p:spPr>
          <a:xfrm>
            <a:off x="8914680" y="775440"/>
            <a:ext cx="2880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https://dl.kipk.ru</a:t>
            </a:r>
            <a:r>
              <a:rPr b="0" lang="ru-RU" sz="24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3"/>
              </a:rPr>
              <a:t>/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0" name="Рисунок 4" descr=""/>
          <p:cNvPicPr/>
          <p:nvPr/>
        </p:nvPicPr>
        <p:blipFill>
          <a:blip r:embed="rId4"/>
          <a:stretch/>
        </p:blipFill>
        <p:spPr>
          <a:xfrm>
            <a:off x="7315200" y="1237320"/>
            <a:ext cx="4646520" cy="4693680"/>
          </a:xfrm>
          <a:prstGeom prst="rect">
            <a:avLst/>
          </a:prstGeom>
          <a:ln w="0">
            <a:noFill/>
          </a:ln>
          <a:effectLst>
            <a:outerShdw algn="tl" blurRad="291960" dir="2700000" dist="138988" rotWithShape="0">
              <a:srgbClr val="333333">
                <a:alpha val="65000"/>
              </a:srgbClr>
            </a:outerShdw>
          </a:effectLst>
        </p:spPr>
      </p:pic>
      <p:sp>
        <p:nvSpPr>
          <p:cNvPr id="331" name="Прямоугольник 3"/>
          <p:cNvSpPr/>
          <p:nvPr/>
        </p:nvSpPr>
        <p:spPr>
          <a:xfrm>
            <a:off x="2319120" y="6065280"/>
            <a:ext cx="70599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5"/>
              </a:rPr>
              <a:t>Профессиональное сетевое сообщество </a:t>
            </a: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6"/>
              </a:rPr>
              <a:t>профилакто</a:t>
            </a: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7"/>
              </a:rPr>
              <a:t>логов</a:t>
            </a: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8"/>
              </a:rPr>
              <a:t> (классных руководителей, социальных педагогов, педагогов-психологов и др</a:t>
            </a: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9"/>
              </a:rPr>
              <a:t>.)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2" name="Picture 4" descr="Как живется журфакам в период пандемии"/>
          <p:cNvPicPr/>
          <p:nvPr/>
        </p:nvPicPr>
        <p:blipFill>
          <a:blip r:embed="rId10"/>
          <a:stretch/>
        </p:blipFill>
        <p:spPr>
          <a:xfrm>
            <a:off x="-252000" y="5222160"/>
            <a:ext cx="2834280" cy="159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/>
          </p:nvPr>
        </p:nvSpPr>
        <p:spPr>
          <a:xfrm>
            <a:off x="272160" y="206280"/>
            <a:ext cx="9794880" cy="99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7030a0"/>
                </a:solidFill>
                <a:latin typeface="Calibri"/>
              </a:rPr>
              <a:t>СМО профилактологов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34" name="Прямая соединительная линия 25"/>
          <p:cNvCxnSpPr/>
          <p:nvPr/>
        </p:nvCxnSpPr>
        <p:spPr>
          <a:xfrm flipV="1">
            <a:off x="10684440" y="1196640"/>
            <a:ext cx="6840" cy="5536440"/>
          </a:xfrm>
          <a:prstGeom prst="straightConnector1">
            <a:avLst/>
          </a:prstGeom>
          <a:ln w="57150">
            <a:solidFill>
              <a:srgbClr val="808080"/>
            </a:solidFill>
            <a:round/>
          </a:ln>
        </p:spPr>
      </p:cxnSp>
      <p:sp>
        <p:nvSpPr>
          <p:cNvPr id="335" name="Прямоугольник 11"/>
          <p:cNvSpPr/>
          <p:nvPr/>
        </p:nvSpPr>
        <p:spPr>
          <a:xfrm>
            <a:off x="8188200" y="1581120"/>
            <a:ext cx="23342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1"/>
              </a:rPr>
              <a:t>https://dl.kipk.ru/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(</a:t>
            </a:r>
            <a:r>
              <a:rPr b="0" lang="en-US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3"/>
              </a:rPr>
              <a:t>https://dl.kipk.ru/course/view.php?id=464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6" name="Рисунок 21" descr=""/>
          <p:cNvPicPr/>
          <p:nvPr/>
        </p:nvPicPr>
        <p:blipFill>
          <a:blip r:embed="rId4"/>
          <a:stretch/>
        </p:blipFill>
        <p:spPr>
          <a:xfrm>
            <a:off x="175680" y="995040"/>
            <a:ext cx="7628400" cy="5365080"/>
          </a:xfrm>
          <a:prstGeom prst="rect">
            <a:avLst/>
          </a:prstGeom>
          <a:ln w="0">
            <a:noFill/>
          </a:ln>
        </p:spPr>
      </p:pic>
      <p:pic>
        <p:nvPicPr>
          <p:cNvPr id="337" name="Рисунок 22" descr=""/>
          <p:cNvPicPr/>
          <p:nvPr/>
        </p:nvPicPr>
        <p:blipFill>
          <a:blip r:embed="rId5"/>
          <a:stretch/>
        </p:blipFill>
        <p:spPr>
          <a:xfrm>
            <a:off x="3742920" y="5172480"/>
            <a:ext cx="6791400" cy="147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838080" y="97920"/>
            <a:ext cx="10514880" cy="78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СМО специалистов психологической службы образования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Прямоугольник 2"/>
          <p:cNvSpPr/>
          <p:nvPr/>
        </p:nvSpPr>
        <p:spPr>
          <a:xfrm>
            <a:off x="8914680" y="775440"/>
            <a:ext cx="28807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1"/>
              </a:rPr>
              <a:t>https://dl.kipk.ru</a:t>
            </a:r>
            <a:r>
              <a:rPr b="0" lang="ru-RU" sz="24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2"/>
              </a:rPr>
              <a:t>/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Прямоугольник 3"/>
          <p:cNvSpPr/>
          <p:nvPr/>
        </p:nvSpPr>
        <p:spPr>
          <a:xfrm>
            <a:off x="2319120" y="6065280"/>
            <a:ext cx="705996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3"/>
              </a:rPr>
              <a:t>Профессиональное сетевое сообщество </a:t>
            </a: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специалистов психологической службы</a:t>
            </a: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5"/>
              </a:rPr>
              <a:t> (педагогов-психологов</a:t>
            </a:r>
            <a:r>
              <a:rPr b="0" lang="ru-RU" sz="1800" spc="-1" strike="noStrike" u="sng">
                <a:solidFill>
                  <a:srgbClr val="0a477e"/>
                </a:solidFill>
                <a:uFillTx/>
                <a:latin typeface="Calibri"/>
                <a:ea typeface="DejaVu Sans"/>
              </a:rPr>
              <a:t>, </a:t>
            </a: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6"/>
              </a:rPr>
              <a:t>классных </a:t>
            </a: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7"/>
              </a:rPr>
              <a:t>руководителей, социальных </a:t>
            </a: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8"/>
              </a:rPr>
              <a:t>педагогов и </a:t>
            </a: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9"/>
              </a:rPr>
              <a:t>др</a:t>
            </a:r>
            <a:r>
              <a:rPr b="0" lang="ru-RU" sz="1800" spc="-1" strike="noStrike" u="sng">
                <a:solidFill>
                  <a:srgbClr val="0563c1"/>
                </a:solidFill>
                <a:uFillTx/>
                <a:latin typeface="Calibri"/>
                <a:ea typeface="DejaVu Sans"/>
                <a:hlinkClick r:id="rId10"/>
              </a:rPr>
              <a:t>.)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1" name="Picture 4" descr="Как живется журфакам в период пандемии"/>
          <p:cNvPicPr/>
          <p:nvPr/>
        </p:nvPicPr>
        <p:blipFill>
          <a:blip r:embed="rId11"/>
          <a:stretch/>
        </p:blipFill>
        <p:spPr>
          <a:xfrm>
            <a:off x="-252000" y="5222160"/>
            <a:ext cx="2834280" cy="159408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3" descr="C:\Users\sidorenko\Downloads\Сетевое1.jpg"/>
          <p:cNvPicPr/>
          <p:nvPr/>
        </p:nvPicPr>
        <p:blipFill>
          <a:blip r:embed="rId12"/>
          <a:stretch/>
        </p:blipFill>
        <p:spPr>
          <a:xfrm>
            <a:off x="5477400" y="2158920"/>
            <a:ext cx="6391080" cy="388548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4" descr=""/>
          <p:cNvPicPr/>
          <p:nvPr/>
        </p:nvPicPr>
        <p:blipFill>
          <a:blip r:embed="rId13"/>
          <a:stretch/>
        </p:blipFill>
        <p:spPr>
          <a:xfrm>
            <a:off x="493920" y="941760"/>
            <a:ext cx="6738480" cy="427968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2" descr="C:\Users\sidorenko\Desktop\Разное\ПСО\ПСО семинар\СМО ПСО.jpg"/>
          <p:cNvPicPr/>
          <p:nvPr/>
        </p:nvPicPr>
        <p:blipFill>
          <a:blip r:embed="rId14"/>
          <a:stretch/>
        </p:blipFill>
        <p:spPr>
          <a:xfrm>
            <a:off x="2027160" y="1785600"/>
            <a:ext cx="5204880" cy="343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Рисунок 11" descr=""/>
          <p:cNvPicPr/>
          <p:nvPr/>
        </p:nvPicPr>
        <p:blipFill>
          <a:blip r:embed="rId1"/>
          <a:stretch/>
        </p:blipFill>
        <p:spPr>
          <a:xfrm flipH="1">
            <a:off x="21600" y="2448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346" name="Прямоугольник 22"/>
          <p:cNvSpPr/>
          <p:nvPr/>
        </p:nvSpPr>
        <p:spPr>
          <a:xfrm>
            <a:off x="3445560" y="2846880"/>
            <a:ext cx="6112080" cy="191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6000" spc="-1" strike="noStrike">
                <a:solidFill>
                  <a:srgbClr val="1b3181"/>
                </a:solidFill>
                <a:latin typeface="Arial"/>
                <a:ea typeface="DejaVu Sans"/>
              </a:rPr>
              <a:t>СПАСИБО </a:t>
            </a:r>
            <a:br>
              <a:rPr sz="6000"/>
            </a:br>
            <a:r>
              <a:rPr b="1" lang="ru-RU" sz="6000" spc="-1" strike="noStrike">
                <a:solidFill>
                  <a:srgbClr val="1b3181"/>
                </a:solidFill>
                <a:latin typeface="Arial"/>
                <a:ea typeface="DejaVu Sans"/>
              </a:rPr>
              <a:t>ЗА ВНИМАНИЕ!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7" name="Рисунок 7" descr=""/>
          <p:cNvPicPr/>
          <p:nvPr/>
        </p:nvPicPr>
        <p:blipFill>
          <a:blip r:embed="rId2"/>
          <a:stretch/>
        </p:blipFill>
        <p:spPr>
          <a:xfrm>
            <a:off x="20880" y="12240"/>
            <a:ext cx="2476440" cy="2476440"/>
          </a:xfrm>
          <a:prstGeom prst="rect">
            <a:avLst/>
          </a:prstGeom>
          <a:ln w="0">
            <a:noFill/>
          </a:ln>
        </p:spPr>
      </p:pic>
      <p:grpSp>
        <p:nvGrpSpPr>
          <p:cNvPr id="348" name="Группа 5"/>
          <p:cNvGrpSpPr/>
          <p:nvPr/>
        </p:nvGrpSpPr>
        <p:grpSpPr>
          <a:xfrm>
            <a:off x="0" y="2322360"/>
            <a:ext cx="3960360" cy="2263320"/>
            <a:chOff x="0" y="2322360"/>
            <a:chExt cx="3960360" cy="2263320"/>
          </a:xfrm>
        </p:grpSpPr>
        <p:sp>
          <p:nvSpPr>
            <p:cNvPr id="349" name="TextBox 9"/>
            <p:cNvSpPr/>
            <p:nvPr/>
          </p:nvSpPr>
          <p:spPr>
            <a:xfrm>
              <a:off x="405720" y="2322360"/>
              <a:ext cx="3554640" cy="2263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spcAft>
                  <a:spcPts val="567"/>
                </a:spcAft>
              </a:pPr>
              <a:r>
                <a:rPr b="0" lang="en-US" sz="2260" spc="-1" strike="noStrike" u="sng">
                  <a:solidFill>
                    <a:srgbClr val="0563c1"/>
                  </a:solidFill>
                  <a:uFillTx/>
                  <a:latin typeface="Segoe UI"/>
                  <a:ea typeface="Segoe UI"/>
                  <a:hlinkClick r:id="rId3"/>
                </a:rPr>
                <a:t>www.kipk.ru</a:t>
              </a:r>
              <a:br>
                <a:rPr sz="2260"/>
              </a:br>
              <a:r>
                <a:rPr b="0" lang="en-US" sz="2260" spc="-1" strike="noStrike">
                  <a:solidFill>
                    <a:srgbClr val="5c738e"/>
                  </a:solidFill>
                  <a:latin typeface="Segoe UI"/>
                  <a:ea typeface="Segoe UI"/>
                </a:rPr>
                <a:t>kipk.ru</a:t>
              </a:r>
              <a:br>
                <a:rPr sz="2260"/>
              </a:br>
              <a:r>
                <a:rPr b="0" lang="en-US" sz="2260" spc="-1" strike="noStrike">
                  <a:solidFill>
                    <a:srgbClr val="5c738e"/>
                  </a:solidFill>
                  <a:latin typeface="Segoe UI"/>
                  <a:ea typeface="Segoe UI"/>
                </a:rPr>
                <a:t>kkipk24</a:t>
              </a:r>
              <a:br>
                <a:rPr sz="2260"/>
              </a:br>
              <a:r>
                <a:rPr b="0" lang="en-US" sz="2260" spc="-1" strike="noStrike">
                  <a:solidFill>
                    <a:srgbClr val="5c738e"/>
                  </a:solidFill>
                  <a:latin typeface="Segoe UI"/>
                  <a:ea typeface="Segoe UI"/>
                </a:rPr>
                <a:t>kkipkppro</a:t>
              </a:r>
              <a:br>
                <a:rPr sz="2260"/>
              </a:br>
              <a:r>
                <a:rPr b="0" lang="en-US" sz="2260" spc="-1" strike="noStrike">
                  <a:solidFill>
                    <a:srgbClr val="5c738e"/>
                  </a:solidFill>
                  <a:latin typeface="Segoe UI"/>
                  <a:ea typeface="Segoe UI"/>
                </a:rPr>
                <a:t>i.povysheniyakvalifikatsii</a:t>
              </a:r>
              <a:endParaRPr b="0" lang="ru-RU" sz="226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  <a:spcAft>
                  <a:spcPts val="567"/>
                </a:spcAft>
              </a:pPr>
              <a:endParaRPr b="0" lang="ru-RU" sz="226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50" name="Рисунок 8" descr=""/>
            <p:cNvPicPr/>
            <p:nvPr/>
          </p:nvPicPr>
          <p:blipFill>
            <a:blip r:embed="rId4"/>
            <a:stretch/>
          </p:blipFill>
          <p:spPr>
            <a:xfrm>
              <a:off x="0" y="3219120"/>
              <a:ext cx="405000" cy="373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1" name="Рисунок 9" descr=""/>
            <p:cNvPicPr/>
            <p:nvPr/>
          </p:nvPicPr>
          <p:blipFill>
            <a:blip r:embed="rId5"/>
            <a:stretch/>
          </p:blipFill>
          <p:spPr>
            <a:xfrm>
              <a:off x="10800" y="2531880"/>
              <a:ext cx="393120" cy="435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2" name="Рисунок 10" descr=""/>
            <p:cNvPicPr/>
            <p:nvPr/>
          </p:nvPicPr>
          <p:blipFill>
            <a:blip r:embed="rId6"/>
            <a:stretch/>
          </p:blipFill>
          <p:spPr>
            <a:xfrm>
              <a:off x="133560" y="3025440"/>
              <a:ext cx="260640" cy="248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3" name="Рисунок 13" descr=""/>
            <p:cNvPicPr/>
            <p:nvPr/>
          </p:nvPicPr>
          <p:blipFill>
            <a:blip r:embed="rId7"/>
            <a:stretch/>
          </p:blipFill>
          <p:spPr>
            <a:xfrm>
              <a:off x="131400" y="3659040"/>
              <a:ext cx="267480" cy="2487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355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356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357" name="PlaceHolder 1"/>
          <p:cNvSpPr>
            <a:spLocks noGrp="1"/>
          </p:cNvSpPr>
          <p:nvPr>
            <p:ph/>
          </p:nvPr>
        </p:nvSpPr>
        <p:spPr>
          <a:xfrm>
            <a:off x="527400" y="1124640"/>
            <a:ext cx="11054160" cy="500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ПЛАН («ДОРОЖНАЯ КАРТА») 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 РЕАЛИЗАЦИИ МОДЕЛИ РАЗВИТИЯ ИНКЛЮЗИВНОГО ОБРАЗОВАНИЯ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ГОРОДЕ КРАСНОЯРСКЕ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на 2023-2030 годы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marL="228600"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359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360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361" name="PlaceHolder 1"/>
          <p:cNvSpPr>
            <a:spLocks noGrp="1"/>
          </p:cNvSpPr>
          <p:nvPr>
            <p:ph/>
          </p:nvPr>
        </p:nvSpPr>
        <p:spPr>
          <a:xfrm>
            <a:off x="239400" y="923040"/>
            <a:ext cx="11666160" cy="579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70000"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26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Основание: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Приоритетные направления  развития образования обучающихся с инвалидностью, с ОВЗ до 2030 года, утвержденные Министром просвещения РФ  от 30.12.2022; 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МЕЖВЕДОМСТВЕННЫЙ КОМПЛЕКСНЫЙ ПЛАН мероприятий по развитию инклюзивного общего и дополнительного образования, детского отдыха, созданию специальных условий для обучающихся с инвалидностью, с ограниченными возможностями здоровья на долгосрочный период (до 2030 года), утвержденный Заместителем Председателя Правительства Российской Федерации Т.Голикова от 22.12.2021 № 14068-п П8;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ФГОС для детей с ОВЗ, ФАОП ДО, ФАООП НОО с ОВЗ, ФАООП ООО С ОВЗ;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Концепция подготовки педагогических кадров для системы образования на период до 2030 года, утвержденной распоряжением Правительства Российской Федерации от 24.06.2022 № 1688-р ;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Стратегия развития воспитания в Российской Федерации на период до 2025 года, утвержденной распоряжением Правительства Российской Федерации от 29.05.2015 № 996-р (в части реализации целей воспитания обучающихся с инвалидностью, с ОВЗ), и плана мероприятий по ее реализации, утвержденного распоряжением Правительства Российской Федерации от 12.11.2020  № 2945-Р;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Концепция развития дополнительного образования детей до 2030 года, утвержденной распоряжением Правительства Российской Федерации от 31.03.2022  № 678-р (в части реализации целей дополнительного образования обучающихся с инвалидностью, с ОВЗ).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/>
          </p:nvPr>
        </p:nvSpPr>
        <p:spPr>
          <a:xfrm>
            <a:off x="5042520" y="591840"/>
            <a:ext cx="6534720" cy="5347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44546a"/>
                </a:solidFill>
                <a:latin typeface="Calibri"/>
              </a:rPr>
              <a:t>Концепция</a:t>
            </a:r>
            <a:br>
              <a:rPr sz="2400"/>
            </a:br>
            <a:r>
              <a:rPr b="1" lang="ru-RU" sz="2400" spc="-1" strike="noStrike">
                <a:solidFill>
                  <a:srgbClr val="44546a"/>
                </a:solidFill>
                <a:latin typeface="Calibri"/>
              </a:rPr>
              <a:t>развития психологической службы в системе образования в Российской Федерации на период до 2025 года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Цель Концепции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определение стратегии развития психологической службы в системе образования Российской Федерации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800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Цель деятельности психологической службы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- профессиональное (психологическое, психолого-педагогическое, социальное) обеспечение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решения стратегических задач развития образования Российской Федерации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, направленное на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сохранение и укрепление здоровья обучающихся, снижение рисков их дезадаптации, негативной социализации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0" name="Picture 2" descr="C:\Users\sidorenko\Desktop\Разное\ПСО\ПСО семинар\Титул.jpg"/>
          <p:cNvPicPr/>
          <p:nvPr/>
        </p:nvPicPr>
        <p:blipFill>
          <a:blip r:embed="rId1"/>
          <a:stretch/>
        </p:blipFill>
        <p:spPr>
          <a:xfrm>
            <a:off x="416880" y="1397520"/>
            <a:ext cx="3925800" cy="53254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3" descr="C:\Users\sidorenko\Desktop\Разное\ПСО\ПСО семинар\Министерство.jfif"/>
          <p:cNvPicPr/>
          <p:nvPr/>
        </p:nvPicPr>
        <p:blipFill>
          <a:blip r:embed="rId2"/>
          <a:stretch/>
        </p:blipFill>
        <p:spPr>
          <a:xfrm>
            <a:off x="416880" y="147960"/>
            <a:ext cx="3925800" cy="115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363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364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365" name="PlaceHolder 1"/>
          <p:cNvSpPr>
            <a:spLocks noGrp="1"/>
          </p:cNvSpPr>
          <p:nvPr>
            <p:ph/>
          </p:nvPr>
        </p:nvSpPr>
        <p:spPr>
          <a:xfrm>
            <a:off x="527400" y="1124640"/>
            <a:ext cx="11054160" cy="500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Цель: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MS Mincho"/>
              </a:rPr>
              <a:t>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MS Mincho"/>
              </a:rPr>
              <a:t>повышение качества жизни лиц с инвалидностью, с ОВЗ через обеспечение им непрерывного и качественного образования. Реализация государственной политики по обеспечению равного доступа к образованию для всех обучающихся с учетом разнообразия особых образовательных потребностей и индивидуальных возможностей.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367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368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369" name="PlaceHolder 1"/>
          <p:cNvSpPr>
            <a:spLocks noGrp="1"/>
          </p:cNvSpPr>
          <p:nvPr>
            <p:ph/>
          </p:nvPr>
        </p:nvSpPr>
        <p:spPr>
          <a:xfrm>
            <a:off x="239400" y="923040"/>
            <a:ext cx="11808720" cy="5625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17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Задачи: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7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1. Для обучающихся с инвалидностью, с ОВЗ</a:t>
            </a: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MS Mincho"/>
              </a:rPr>
              <a:t>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обеспечение индивидуально-ориентированной психолого-педагогической и коррекционной помощи;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создание преемственной качественной доступной образовательной вертикали для всех обучающихся с инвалидностью, с ОВЗ как в инклюзивном формате организации образования, так и в системе отдельных групп/классов, образовательных организаций, максимально близко расположенных к месту проживания указанных обучающихся;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содействие профессиональному самоопределению, приобщению обучающихся с инвалидностью, с ОВЗ к различным видам профессиональной, социально значимой деятельности, создание условий для их социально-трудовой адаптации;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развитие системы дополнительного образования обучающихся с  ОВЗ;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вовлечение обучающихся с инвалидностью, с ОВЗ в конкурсные движения, в том числе по профессиональному мастерству;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обеспечение вариативности форм организации ранней коррекционной помощи, в том числе семейное воспитание со специальной консультативной психолого-педагогической помощью;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7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обеспечение занятий адаптивной физической культурой и адаптивными видами спорта, их спортивным дисциплинам лицами с инвалидностью, с ОВЗ.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371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372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373" name="PlaceHolder 1"/>
          <p:cNvSpPr>
            <a:spLocks noGrp="1"/>
          </p:cNvSpPr>
          <p:nvPr>
            <p:ph/>
          </p:nvPr>
        </p:nvSpPr>
        <p:spPr>
          <a:xfrm>
            <a:off x="239400" y="923040"/>
            <a:ext cx="11808720" cy="545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Задачи: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2. Для родителей обучающихся с инвалидностью, с ОВЗ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разработка и внедрение педагогических и организационных условий включения родителей обучающихся с инвалидностью, с ОВЗ в реализацию программ коррекционно-развивающего обучения, психолого-педагогического сопровождения;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реализация мероприятий по включению родителей (законных представителей) в процесс выстраивания профессиональной траектории обучающихся с инвалидностью, с ОВЗ;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реализация программ психолого-педагогической, методической и консультационной помощи родителям (законным представителям) обучающихся с инвалидностью, с ОВЗ.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375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376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377" name="PlaceHolder 1"/>
          <p:cNvSpPr>
            <a:spLocks noGrp="1"/>
          </p:cNvSpPr>
          <p:nvPr>
            <p:ph/>
          </p:nvPr>
        </p:nvSpPr>
        <p:spPr>
          <a:xfrm>
            <a:off x="143280" y="923040"/>
            <a:ext cx="11904480" cy="520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Задачи: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3. Для организаций, осуществляющих образовательную деятельность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S Mincho"/>
              </a:rPr>
              <a:t>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реализация ФГОС, ФАОП ДО, ФАООП УО, ФАООП НОО с ОВЗ, 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S Mincho"/>
              </a:rPr>
              <a:t>ФАООП ООО С ОВЗ;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реализация разнообразных организационных форм образования (в инклюзивных группах/классах, отдельных группах/классах, в «ресурсных классах и другое) через совершенствование психолого-педагогической, методической, диагностической и информационной помощи;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обновление программно-методического обеспечения общего образования обучающихся с ОВЗ, с инвалидностью;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создание архитектурных, материально-технических, информационных, программно-дидактических, кадровых, организационных образовательных условий в целях развития инклюзивного образования;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создание условий для развития исследовательской и творческой деятельности обучающихся с инвалидностью, с ОВЗ, в том числе участие в олимпиадах, учитывающих дифференцированные особые образовательные потребности разных категорий обучающихся.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379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380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381" name="PlaceHolder 1"/>
          <p:cNvSpPr>
            <a:spLocks noGrp="1"/>
          </p:cNvSpPr>
          <p:nvPr>
            <p:ph/>
          </p:nvPr>
        </p:nvSpPr>
        <p:spPr>
          <a:xfrm>
            <a:off x="527400" y="1124640"/>
            <a:ext cx="11054160" cy="500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Задачи: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4. Для педагогических работников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MS Mincho"/>
              </a:rPr>
              <a:t>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обеспечение повышения профессиональной компетентности педагогов по вопросам  инклюзивного образования и воспитания;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методическое сопровождение, консультирование по различным вопросам реализации инклюзивного образования и психолого-педагогического сопровождения</a:t>
            </a:r>
            <a:r>
              <a:rPr b="0" lang="ru-RU" sz="2800" spc="-1" strike="noStrike">
                <a:solidFill>
                  <a:srgbClr val="000000"/>
                </a:solidFill>
                <a:latin typeface="Calibri Light"/>
                <a:ea typeface="MS Mincho"/>
              </a:rPr>
              <a:t>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383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384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385" name="PlaceHolder 1"/>
          <p:cNvSpPr>
            <a:spLocks noGrp="1"/>
          </p:cNvSpPr>
          <p:nvPr>
            <p:ph/>
          </p:nvPr>
        </p:nvSpPr>
        <p:spPr>
          <a:xfrm>
            <a:off x="143280" y="923040"/>
            <a:ext cx="11762280" cy="552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Задачи: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5.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	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Для системы образования обучающихся с ОВЗ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совершенствование деятельности психолого-медико-педагогических комиссий и психолого-педагогических консилиумов ОО по определению специальных условий образования обучающихся с инвалидностью, с ОВЗ (совершенствование и внедрение единого методического и диагностического инструментария);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информирование родительской общественности, населения по всем вопросам инклюзивного образования. Формирование инклюзивной среды и культуры населения;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взаимодействие с общественными организациями по формированию инклюзивной грамотности и культуры;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организация межведомственного взаимодействия по созданию условий для полноценной социализации детей с ОВЗ  и детей-инвалидов.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387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388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587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89" name="Объект 1"/>
          <p:cNvGraphicFramePr/>
          <p:nvPr/>
        </p:nvGraphicFramePr>
        <p:xfrm>
          <a:off x="318240" y="764640"/>
          <a:ext cx="11586600" cy="4380120"/>
        </p:xfrm>
        <a:graphic>
          <a:graphicData uri="http://schemas.openxmlformats.org/drawingml/2006/table">
            <a:tbl>
              <a:tblPr/>
              <a:tblGrid>
                <a:gridCol w="406440"/>
                <a:gridCol w="2010600"/>
                <a:gridCol w="1055880"/>
                <a:gridCol w="864000"/>
                <a:gridCol w="2208240"/>
                <a:gridCol w="2784240"/>
                <a:gridCol w="1152000"/>
                <a:gridCol w="1105560"/>
              </a:tblGrid>
              <a:tr h="207720">
                <a:tc rowSpan="2">
                  <a:txBody>
                    <a:bodyPr lIns="62280" rIns="622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 lIns="62280" rIns="622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мероприятие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 lIns="62280" rIns="622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Ответственные исполнители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 lIns="62280" rIns="622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Сроки исполнения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 lIns="62280" rIns="622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Ожидаемые результаты реализации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 lIns="62280" rIns="622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основание (НПБ)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финансовое обеспечение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07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2280" rIns="622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2023-2025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280" rIns="622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2026-2030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24560">
                <a:tc gridSpan="8">
                  <a:txBody>
                    <a:bodyPr lIns="62280" rIns="62280" anchor="t">
                      <a:noAutofit/>
                    </a:bodyPr>
                    <a:p>
                      <a:pPr marL="343080" indent="-343080" algn="ctr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 Light"/>
                        <a:buAutoNum type="arabicPeriod"/>
                      </a:pPr>
                      <a:r>
                        <a:rPr b="1" i="1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Нормативно – правовое регулирование  образования обучающихся с инвалидностью, с ОВЗ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298160">
                <a:tc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1.1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Актуализация нормативного правового и методического обеспечения в части реализации права обучающихся с инвалидностью, с ОВЗ на образование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ГУО, ОО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2023-2030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Внесение изменений в нормативные правовые акты (при необходимости) по результатам проведенного анализа правоприменительной практики;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методическое обеспечение реализации ФАОП ДО, ФАООП НОО с ОВЗ, ФАООП ООО с ОВЗ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Актуализация в соответствии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федеральными, региональными нормативными правовыми актами нормативно-правовых актов, затрагивающих вопросы реализации права обучающихся с инвалидностью, с ОВЗ на образование.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Проведение анализа (мониторинга) внесения изменений в  нормативные правовые акты ОО в части организации обучения обучающихся с ОВЗ, с инвалидностью.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Закон РФ от 24.09.2022 № 371-ФЗ, приказы Минпросвещения РФ от 24.11.2022 №№ 1022,  1023, 1025, 1026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рамках выделенного финансирования ГУО, ОО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465560">
                <a:tc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1.2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целях организационно-управленческих механизмов разработка (актуализация) и утверждение планов развития инклюзивного образования обучающихся с инвалидностью, с ОВЗ в ОУ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ОО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2023-2030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Разработка и утверждение планов развития инклюзивного образования обучающихся с инвалидностью, с ОВЗ в ОО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Наличие планов развития инклюзивного образования обучающихся с инвалидностью, с ОВЗ в ОУ.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Мониторинг наличия планов развития инклюзивного образования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«Приоритетные направления развития образования обучающихся с инвалидностью, с ОВЗ до 2030 года» (утверждено Министром просвещения РФ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 30.12.2022)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2280" rIns="622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 рамках выделенного финансирования ГУО, ОО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2280" marR="62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391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392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-3168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393" name="PlaceHolder 1"/>
          <p:cNvSpPr>
            <a:spLocks noGrp="1"/>
          </p:cNvSpPr>
          <p:nvPr>
            <p:ph/>
          </p:nvPr>
        </p:nvSpPr>
        <p:spPr>
          <a:xfrm>
            <a:off x="143280" y="923040"/>
            <a:ext cx="11904480" cy="5202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57200" indent="-4572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b="1" i="1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Нормативно – правовое регулирование  образования обучающихся с инвалидностью, с ОВЗ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Актуализация нормативного правового и методического обеспечения в части реализации права обучающихся с инвалидностью, с ОВЗ на образование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В целях организационно-управленческих механизмов разработка (актуализация) и утверждение планов развития инклюзивного образования обучающихся с инвалидностью, с ОВЗ в ОУ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Актуализация банка федеральных, региональных правовых нормативных и примерных локальных актов, обеспечивающих введение и реализацию ФГОС, ФАООП НОО с ОВЗ, ФАООП ООО С ОВЗ на сайте МКУ КИМЦ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Прямоугольник 3"/>
          <p:cNvSpPr/>
          <p:nvPr/>
        </p:nvSpPr>
        <p:spPr>
          <a:xfrm>
            <a:off x="8070480" y="461520"/>
            <a:ext cx="3009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MS Mincho"/>
              </a:rPr>
              <a:t>ПЛАН («ДОРОЖНАЯ КАРТА»)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396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397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398" name="PlaceHolder 1"/>
          <p:cNvSpPr>
            <a:spLocks noGrp="1"/>
          </p:cNvSpPr>
          <p:nvPr>
            <p:ph/>
          </p:nvPr>
        </p:nvSpPr>
        <p:spPr>
          <a:xfrm>
            <a:off x="527400" y="1124640"/>
            <a:ext cx="11054160" cy="500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57200" indent="-4572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 startAt="2"/>
            </a:pPr>
            <a:r>
              <a:rPr b="1" i="1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Повышение качества образования обучающихся с инвалидностью, с ОВЗ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Обеспечение поэтапного введения федерального государственного образовательного стандарта основного общего, среднего общего образования для обучающихся с ОВЗ реализация ФАОП ДО, ФАООП НОО с ОВЗ, ФАООП ООО С ОВЗ, ФАООП УО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Обеспечение поэтапного введения федерального государственного образовательного стандарта образования обучающихся с умственной отсталостью (интеллектуальными нарушениями)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Прямоугольник 5"/>
          <p:cNvSpPr/>
          <p:nvPr/>
        </p:nvSpPr>
        <p:spPr>
          <a:xfrm>
            <a:off x="8070480" y="461520"/>
            <a:ext cx="3009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MS Mincho"/>
              </a:rPr>
              <a:t>ПЛАН («ДОРОЖНАЯ КАРТА»)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401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402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619920"/>
          </a:xfrm>
          <a:prstGeom prst="rect">
            <a:avLst/>
          </a:prstGeom>
          <a:ln w="0">
            <a:noFill/>
          </a:ln>
        </p:spPr>
      </p:pic>
      <p:sp>
        <p:nvSpPr>
          <p:cNvPr id="403" name="PlaceHolder 1"/>
          <p:cNvSpPr>
            <a:spLocks noGrp="1"/>
          </p:cNvSpPr>
          <p:nvPr>
            <p:ph/>
          </p:nvPr>
        </p:nvSpPr>
        <p:spPr>
          <a:xfrm>
            <a:off x="191520" y="620640"/>
            <a:ext cx="11999880" cy="592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 startAt="3"/>
            </a:pPr>
            <a:r>
              <a:rPr b="1" i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Обеспечение вариативности предоставления образования детям с особыми образовательными потребностями, внедрение новых организационно-управленческих решений в сфере образования обучающихся с инвалидностью, с ОВЗ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Создание условий для реализации всех вариантов АООП для разных категорий детей с ОВЗ:  создание классов, реализующих АОП (ЗПР, ТНР, НОДА, сложный множественный дефект и т.п.); реализация модели «ресурсных классов» для детей с РАС;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363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S Mincho"/>
              </a:rPr>
              <a:t>Реализация модели сетевого взаимодействия организаций, осуществляющих образовательную деятельность, при организации образования обучающихся с ОВЗ, их комплексного сопровождения;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363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S Mincho"/>
              </a:rPr>
              <a:t>Обеспечение территориальной доступности качественного образования на всех уровнях его получения, психолого-педагогического сопровождения и коррекционной помощи для обучающихся с инвалидностью, с ОВЗ и их семей;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363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S Mincho"/>
              </a:rPr>
              <a:t>Актуализация на сайте ГУО реестра образовательных организаций, в том числе УДО, ЦППМиСП и учреждений СПО, где созданы условия для детей с ОВЗ (по нозологиям), а также ежегодное его обновление;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363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S Mincho"/>
              </a:rPr>
              <a:t>Обновление инструментария оценки достижений обучающихся с ОВЗ по АОП;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363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MS Mincho"/>
              </a:rPr>
              <a:t>Учебно-методическое обеспечение образования обучающихся с ОВЗ, учебно-дидактическое обеспечение программ обучения, воспитания и коррекционной работы при получении общего образования обучающимися с  ОВЗ разных возрастных и нозологических групп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Прямоугольник 5"/>
          <p:cNvSpPr/>
          <p:nvPr/>
        </p:nvSpPr>
        <p:spPr>
          <a:xfrm>
            <a:off x="8046360" y="125640"/>
            <a:ext cx="3009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MS Mincho"/>
              </a:rPr>
              <a:t>ПЛАН («ДОРОЖНАЯ КАРТА»)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" descr="C:\Users\sidorenko\Downloads\План.jpg"/>
          <p:cNvPicPr/>
          <p:nvPr/>
        </p:nvPicPr>
        <p:blipFill>
          <a:blip r:embed="rId1"/>
          <a:stretch/>
        </p:blipFill>
        <p:spPr>
          <a:xfrm>
            <a:off x="412200" y="3286800"/>
            <a:ext cx="6433920" cy="338976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3" descr="C:\Users\sidorenko\Downloads\Модель края.jpg"/>
          <p:cNvPicPr/>
          <p:nvPr/>
        </p:nvPicPr>
        <p:blipFill>
          <a:blip r:embed="rId2"/>
          <a:stretch/>
        </p:blipFill>
        <p:spPr>
          <a:xfrm>
            <a:off x="7095600" y="553320"/>
            <a:ext cx="4678200" cy="58888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4" descr="C:\Users\sidorenko\Downloads\Модель -утв.jpg"/>
          <p:cNvPicPr/>
          <p:nvPr/>
        </p:nvPicPr>
        <p:blipFill>
          <a:blip r:embed="rId3"/>
          <a:stretch/>
        </p:blipFill>
        <p:spPr>
          <a:xfrm>
            <a:off x="412200" y="788760"/>
            <a:ext cx="5878080" cy="2497320"/>
          </a:xfrm>
          <a:prstGeom prst="rect">
            <a:avLst/>
          </a:prstGeom>
          <a:ln w="0">
            <a:noFill/>
          </a:ln>
        </p:spPr>
      </p:pic>
      <p:sp>
        <p:nvSpPr>
          <p:cNvPr id="265" name="Объект 2"/>
          <p:cNvSpPr/>
          <p:nvPr/>
        </p:nvSpPr>
        <p:spPr>
          <a:xfrm>
            <a:off x="253440" y="112320"/>
            <a:ext cx="11684520" cy="116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200" spc="-1" strike="noStrike">
                <a:solidFill>
                  <a:srgbClr val="1b3181"/>
                </a:solidFill>
                <a:latin typeface="Arial"/>
                <a:ea typeface="DejaVu Sans"/>
              </a:rPr>
              <a:t>Организационно-функциональная модель психологической службы в системе образования Красноярского края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406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407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408" name="PlaceHolder 1"/>
          <p:cNvSpPr>
            <a:spLocks noGrp="1"/>
          </p:cNvSpPr>
          <p:nvPr>
            <p:ph/>
          </p:nvPr>
        </p:nvSpPr>
        <p:spPr>
          <a:xfrm>
            <a:off x="143280" y="923040"/>
            <a:ext cx="11904480" cy="564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57200" indent="-4572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 startAt="4"/>
            </a:pPr>
            <a:r>
              <a:rPr b="1" i="1" lang="ru-RU" sz="20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Развитие инфраструктуры образования обучающихся с инвалидностью, с ОВЗ. Развитие сети служб ранней коррекционной помощи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363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MS Mincho"/>
              </a:rPr>
              <a:t>Формирование социокультурной инфраструктуры, содействующей успешной социализации обучающихся с инвалидностью, с ОВЗ и объединяющей воспитательные возможности образовательных, культурных, спортивных, научных, познавательных, экскурсионно-туристических и других организаций;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363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MS Mincho"/>
              </a:rPr>
              <a:t>Развитие сети дошкольных образовательных организаций, общеобразовательных организаций, организаций дополнительного образования и организаций отдыха детей и их оздоровления для обучающихся с инвалидностью, с ОВЗ;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363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MS Mincho"/>
              </a:rPr>
              <a:t>Реализация муниципальной программы «Развитие образования в городе Красноярске», подпрограммы «Создание условий для инклюзивного образования детей с ограниченными возможностями здоровья»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457200" indent="363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MS Mincho"/>
              </a:rPr>
              <a:t>Городской Фестиваль инфраструктурных решений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Прямоугольник 5"/>
          <p:cNvSpPr/>
          <p:nvPr/>
        </p:nvSpPr>
        <p:spPr>
          <a:xfrm>
            <a:off x="8070480" y="461520"/>
            <a:ext cx="3009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MS Mincho"/>
              </a:rPr>
              <a:t>ПЛАН («ДОРОЖНАЯ КАРТА»)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411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412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413" name="PlaceHolder 1"/>
          <p:cNvSpPr>
            <a:spLocks noGrp="1"/>
          </p:cNvSpPr>
          <p:nvPr>
            <p:ph/>
          </p:nvPr>
        </p:nvSpPr>
        <p:spPr>
          <a:xfrm>
            <a:off x="335520" y="923040"/>
            <a:ext cx="11570040" cy="552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57200" indent="-4572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 startAt="4"/>
            </a:pPr>
            <a:r>
              <a:rPr b="1" i="1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Развитие системы психолого-педагогического сопровождения образования обучающихся с инвалидностью, с ОВЗ.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4460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Развитие системы психолого-педагогического сопровождения образования обучающихся с ОВЗ;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4460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Функционирование экстренной муниципальной психологической службы;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57200" indent="44604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Деятельность муниципальной комплексной системы по оказанию услуг психолого-педагогической, методической и консультативной помощи гражданам, имеющим детей, детей и педагогических работников.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Прямоугольник 5"/>
          <p:cNvSpPr/>
          <p:nvPr/>
        </p:nvSpPr>
        <p:spPr>
          <a:xfrm>
            <a:off x="8070480" y="461520"/>
            <a:ext cx="3009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MS Mincho"/>
              </a:rPr>
              <a:t>ПЛАН («ДОРОЖНАЯ КАРТА»)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416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417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418" name="PlaceHolder 1"/>
          <p:cNvSpPr>
            <a:spLocks noGrp="1"/>
          </p:cNvSpPr>
          <p:nvPr>
            <p:ph/>
          </p:nvPr>
        </p:nvSpPr>
        <p:spPr>
          <a:xfrm>
            <a:off x="143280" y="923040"/>
            <a:ext cx="11904480" cy="5529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68000"/>
          </a:bodyPr>
          <a:p>
            <a:pPr marL="443520" indent="-44352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 startAt="4"/>
            </a:pPr>
            <a:r>
              <a:rPr b="1" i="1" lang="ru-RU" sz="29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Развитие кадрового обеспечения образования обучающихся с инвалидностью, с ОВЗ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marL="443520" indent="4327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  <a:ea typeface="MS Mincho"/>
              </a:rPr>
              <a:t>Подготовка, переподготовка, курсы повышения квалификации;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marL="443520" indent="4327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  <a:ea typeface="MS Mincho"/>
              </a:rPr>
              <a:t>Работа городских базовых площадок по инклюзивному образованию и психолого-педагогическому сопровождению ;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marL="443520" indent="4327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  <a:ea typeface="MS Mincho"/>
              </a:rPr>
              <a:t>Выявление и тиражирование эффективных практик технологий инклюзивного образования и создания специальных условий для получения образования и социализации обучающимися с инвалидностью, с ОВЗ; 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marL="443520" indent="4327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  <a:ea typeface="MS Mincho"/>
              </a:rPr>
              <a:t>Декадник специалистов сопровождения «Комплексное психолого-педагогическое сопровождение образовательного процесса в современных условиях»;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marL="443520" indent="4327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  <a:ea typeface="MS Mincho"/>
              </a:rPr>
              <a:t>Семинары, тренинги, мастер-классы для педагогических работников, реализующих инклюзивные практики;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marL="443520" indent="4327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  <a:ea typeface="MS Mincho"/>
              </a:rPr>
              <a:t>Городской профессиональный конкурс «Конкурс профессионального мастерства специалистов сопровождения образовательного процесса (педагог-психолог, учитель-дефектолог)»;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marL="443520" indent="4327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  <a:ea typeface="MS Mincho"/>
              </a:rPr>
              <a:t>Организация сетевого профессионального сообщества педагогов-психологов, учителей-логопедов, учителей-дефектологов;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marL="443520" indent="43272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</a:pPr>
            <a:r>
              <a:rPr b="0" lang="ru-RU" sz="2900" spc="-1" strike="noStrike">
                <a:solidFill>
                  <a:srgbClr val="000000"/>
                </a:solidFill>
                <a:latin typeface="Times New Roman"/>
                <a:ea typeface="MS Mincho"/>
              </a:rPr>
              <a:t>Формирование банка информационно- методических материалов по результатам конференций, семинаров и других мероприятий, данных лучших образовательных практик инклюзивного образования в городе и его размещение на сайте МКУ КИМЦ</a:t>
            </a: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Прямоугольник 5"/>
          <p:cNvSpPr/>
          <p:nvPr/>
        </p:nvSpPr>
        <p:spPr>
          <a:xfrm>
            <a:off x="8070480" y="461520"/>
            <a:ext cx="3009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MS Mincho"/>
              </a:rPr>
              <a:t>ПЛАН («ДОРОЖНАЯ КАРТА»)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421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422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423" name="PlaceHolder 1"/>
          <p:cNvSpPr>
            <a:spLocks noGrp="1"/>
          </p:cNvSpPr>
          <p:nvPr>
            <p:ph/>
          </p:nvPr>
        </p:nvSpPr>
        <p:spPr>
          <a:xfrm>
            <a:off x="143280" y="1124640"/>
            <a:ext cx="11968920" cy="5423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3000"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7. Создание условий для социализации и трудовой занятости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 </a:t>
            </a:r>
            <a:r>
              <a:rPr b="1" i="1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детей с ОВЗ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01760" indent="3646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Участие в конкурсе «Абилимпикс»;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01760" indent="3646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Разработка и реализация проекта «Я нужен городу, краю, стране»;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01760" indent="3646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Федеральный проект «Билет в будущее»;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01760" indent="3646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Городской открытый конкурс «Мир вокруг нас» для обучающихся с ограниченными возможностями здоровья  начального уровня обучения, получающих дефектологическую помощь в образовательных организациях г. Красноярска;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01760" indent="3646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Городская открытая логопедическая олимпиада для обучающихся начальных классов, имеющих статус ОВЗ, и обучающихся получающих логопедическую помощь в  общеобразовательных учреждениях   </a:t>
            </a:r>
            <a:br>
              <a:rPr sz="2400"/>
            </a:b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г. Красноярска;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01760" indent="36468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Городская открытая логопедическая викторина для воспитанников подготовительных групп ДОУ, имеющих статус ОВЗ, получающих логопедическую помощь в  дошкольных общеобразовательных учреждениях  г. Красноярска;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Прямоугольник 5"/>
          <p:cNvSpPr/>
          <p:nvPr/>
        </p:nvSpPr>
        <p:spPr>
          <a:xfrm>
            <a:off x="8070480" y="461520"/>
            <a:ext cx="3009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MS Mincho"/>
              </a:rPr>
              <a:t>ПЛАН («ДОРОЖНАЯ КАРТА»)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426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427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428" name="PlaceHolder 1"/>
          <p:cNvSpPr>
            <a:spLocks noGrp="1"/>
          </p:cNvSpPr>
          <p:nvPr>
            <p:ph/>
          </p:nvPr>
        </p:nvSpPr>
        <p:spPr>
          <a:xfrm>
            <a:off x="527400" y="1124640"/>
            <a:ext cx="11054160" cy="500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28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8. Обеспечение поддержки гражданским инициативам, направленным на развитие инклюзивного образования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MS Mincho"/>
              </a:rPr>
              <a:t>- Поддержка родительских и иных общественных объединений, способствующих созданию условий для обучения и воспитания, социальной адаптации и интеграции обучающихся с инвалидностью, с ОВЗ в общество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Прямоугольник 5"/>
          <p:cNvSpPr/>
          <p:nvPr/>
        </p:nvSpPr>
        <p:spPr>
          <a:xfrm>
            <a:off x="8070480" y="461520"/>
            <a:ext cx="3009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MS Mincho"/>
              </a:rPr>
              <a:t>ПЛАН («ДОРОЖНАЯ КАРТА»)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431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432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433" name="PlaceHolder 1"/>
          <p:cNvSpPr>
            <a:spLocks noGrp="1"/>
          </p:cNvSpPr>
          <p:nvPr>
            <p:ph/>
          </p:nvPr>
        </p:nvSpPr>
        <p:spPr>
          <a:xfrm>
            <a:off x="527400" y="1124640"/>
            <a:ext cx="11054160" cy="5000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 Light"/>
                <a:ea typeface="MS Mincho"/>
              </a:rPr>
              <a:t>	</a:t>
            </a:r>
            <a:r>
              <a:rPr b="1" i="1" lang="ru-RU" sz="2400" spc="-1" strike="noStrike" u="sng">
                <a:solidFill>
                  <a:srgbClr val="000000"/>
                </a:solidFill>
                <a:uFillTx/>
                <a:latin typeface="Times New Roman"/>
                <a:ea typeface="MS Mincho"/>
              </a:rPr>
              <a:t>9. Мониторинг и контроль исполнения законодательства в сфере образования обучающиеся с инвалидностью, с ОВЗ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363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Организация и проведение регулярных мониторинговых исследований с целью анализа положения дел в сфере соблюдения права обучающихся с инвалидностью, с ОВЗ на получение качественного доступного образования;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363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Мониторинг сайтов образовательных учреждений на предмет выставления информации по реализации инклюзивного образования, анализ разделов «Доступная среда»;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363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Мониторинг актуальной информации на сайтах ЦППМиСП;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363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-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MS Mincho"/>
              </a:rPr>
              <a:t>Проведение выездных и документарных проверок по вопросам соблюдения прав обучающихся с инвалидностью, с ОВЗ на получение общего и дополнительного образования (по обращениям граждан)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Прямоугольник 5"/>
          <p:cNvSpPr/>
          <p:nvPr/>
        </p:nvSpPr>
        <p:spPr>
          <a:xfrm>
            <a:off x="8070480" y="461520"/>
            <a:ext cx="3009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  <a:ea typeface="MS Mincho"/>
              </a:rPr>
              <a:t>ПЛАН («ДОРОЖНАЯ КАРТА»)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Picture 3" descr="F:\РАБОТА\ЗОЛОТОЕ СЕЧЕНИЕ\КРАСОБР\презентация\5-01.jpg"/>
          <p:cNvPicPr/>
          <p:nvPr/>
        </p:nvPicPr>
        <p:blipFill>
          <a:blip r:embed="rId1"/>
          <a:stretch/>
        </p:blipFill>
        <p:spPr>
          <a:xfrm>
            <a:off x="0" y="6548400"/>
            <a:ext cx="12191400" cy="308880"/>
          </a:xfrm>
          <a:prstGeom prst="rect">
            <a:avLst/>
          </a:prstGeom>
          <a:ln w="0">
            <a:noFill/>
          </a:ln>
        </p:spPr>
      </p:pic>
      <p:sp>
        <p:nvSpPr>
          <p:cNvPr id="436" name="Заголовок 1"/>
          <p:cNvSpPr/>
          <p:nvPr/>
        </p:nvSpPr>
        <p:spPr>
          <a:xfrm>
            <a:off x="11239560" y="6572160"/>
            <a:ext cx="666000" cy="28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endParaRPr b="1" lang="ru-RU" sz="1200" spc="-1" strike="noStrike">
              <a:solidFill>
                <a:srgbClr val="ffffff"/>
              </a:solidFill>
              <a:latin typeface="PT Sans"/>
              <a:ea typeface="PT Sans"/>
            </a:endParaRPr>
          </a:p>
        </p:txBody>
      </p:sp>
      <p:pic>
        <p:nvPicPr>
          <p:cNvPr id="437" name="Picture 2" descr="F:\РАБОТА\ЗОЛОТОЕ СЕЧЕНИЕ\КРАСОБР\Безымянный-1.jpg"/>
          <p:cNvPicPr/>
          <p:nvPr/>
        </p:nvPicPr>
        <p:blipFill>
          <a:blip r:embed="rId2"/>
          <a:stretch/>
        </p:blipFill>
        <p:spPr>
          <a:xfrm>
            <a:off x="0" y="0"/>
            <a:ext cx="12191400" cy="922320"/>
          </a:xfrm>
          <a:prstGeom prst="rect">
            <a:avLst/>
          </a:prstGeom>
          <a:ln w="0">
            <a:noFill/>
          </a:ln>
        </p:spPr>
      </p:pic>
      <p:sp>
        <p:nvSpPr>
          <p:cNvPr id="438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Спасибо за внимание!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914400" y="1772640"/>
            <a:ext cx="10057680" cy="27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Bookman Old Style"/>
              </a:rPr>
              <a:t>Приоритетные направления деятельности муниципальной психологической службы </a:t>
            </a:r>
            <a:br>
              <a:rPr sz="3600"/>
            </a:br>
            <a:r>
              <a:rPr b="0" lang="ru-RU" sz="3600" spc="-1" strike="noStrike">
                <a:solidFill>
                  <a:srgbClr val="000000"/>
                </a:solidFill>
                <a:latin typeface="Bookman Old Style"/>
              </a:rPr>
              <a:t>в 2023-2024 учебном году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16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Свиридова Татьяна Владимировна, методист МКУ КИМЦ, куратор СГПС специалистов сопровождения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159200" cy="70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Bookman Old Style"/>
              </a:rPr>
              <a:t>Нормативные основания: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/>
          </p:nvPr>
        </p:nvSpPr>
        <p:spPr>
          <a:xfrm>
            <a:off x="609480" y="908640"/>
            <a:ext cx="10159200" cy="549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4000"/>
          </a:bodyPr>
          <a:p>
            <a:pPr marL="106920"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Bookman Old Style"/>
              </a:rPr>
              <a:t>Федеральный уровень: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Профстандарт «Педагог-психолог»;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Концепция развития психологической службы в системе общего образования и среднего профессионального образования в РФ на период до 2025 года (от 20.05.2022);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План мероприятий на 2022-2025 года по реализации концепции развития психологической службы в системе общего образования и среднего профессионального образования в РФ на период до 2025 года;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14200" indent="-2142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Система функционирования психологических служб в ОУ, методические рекомендации Министерства просвещения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159200" cy="705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Bookman Old Style"/>
              </a:rPr>
              <a:t>Нормативные основания: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609480" y="980640"/>
            <a:ext cx="10159200" cy="541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0000"/>
          </a:bodyPr>
          <a:p>
            <a:pPr marL="11052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Bookman Old Style"/>
              </a:rPr>
              <a:t>Краевой уровень: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1760" indent="-2217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Организационно-функциональная модель психологической службы в системе образования Красноярского края;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1760" indent="-2217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План мероприятий по развитию психологической службы в системе общего и профессионального образования на территории Красноярского края до 2025 года;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10520"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Bookman Old Style"/>
              </a:rPr>
              <a:t>Муниципальный уровень: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1760" indent="-2217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Модель психологической службы г. Красноярска;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1760" indent="-2217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План мероприятий по развитию психологической службы в системе образования на территории г. Красноярска до 2025 год;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1760" indent="-2217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Bookman Old Style"/>
              </a:rPr>
              <a:t>Положение об организации экстренной муниципальной психологической службы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10520"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471560" y="44280"/>
            <a:ext cx="7719840" cy="176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93000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План мероприятий по развитию психологической службы в системе общего и профессионального образования на территории Красноярского края до 2025 года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334440" y="2551320"/>
            <a:ext cx="11451600" cy="404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Разработка и внедрение организационно-функциональной модели психологической службы в системе общего и профессионального образования на территории Красноярского края (далее – психологическая служба) на разных уровнях общего и профессионального образования с учетом методических рекомендаций, разработанных Минпросвещения РФ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Разработка и апробация моделей деятельности психологических служб на уровне образовательных организаций дошкольного, общего, среднего профессионального образования, муниципальном уровне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609480" y="136440"/>
            <a:ext cx="10159200" cy="55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5000"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Bookman Old Style"/>
              </a:rPr>
              <a:t>Итоги деятельности муниципальной психологической службы за 2022-2023 учебный год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341280" y="760680"/>
            <a:ext cx="11501280" cy="5549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114480"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Bookman Old Style"/>
              </a:rPr>
              <a:t>Муниципальный уровень                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47" name="Таблица 4"/>
          <p:cNvGraphicFramePr/>
          <p:nvPr/>
        </p:nvGraphicFramePr>
        <p:xfrm>
          <a:off x="142920" y="1124640"/>
          <a:ext cx="11040480" cy="5586480"/>
        </p:xfrm>
        <a:graphic>
          <a:graphicData uri="http://schemas.openxmlformats.org/drawingml/2006/table">
            <a:tbl>
              <a:tblPr/>
              <a:tblGrid>
                <a:gridCol w="3168360"/>
                <a:gridCol w="5233680"/>
                <a:gridCol w="2638800"/>
              </a:tblGrid>
              <a:tr h="221400"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ЦППМСП, ПМПК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ГУО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КИМЦ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5264640">
                <a:tc>
                  <a:txBody>
                    <a:bodyPr lIns="121680" rIns="1216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Деятельность согласно МЗ.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В 2022-2023 году Центрами было оказано более 15 890 услуг психолого-педагогической помощи, из них наиболее востребованные направления – дошкольное образование и ранняя помощь – 7876 услуг; образование детей с ОВЗ и инвалидностью – 4669 услуг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Разработана  и реализуется муниципальная модель психологической службы, план мероприятий по развитию психологической службы г. Красноярска;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Во всех образовательных организациях города созданы и функционируют психологические службы в соответствии со спецификой ОО.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Создана экстренная муниципальная психологическая служба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 Проведена серия семинаров по разработке моделей психологических служб ОУ;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 Функционируют городское и районные сетевые профессиональные сообщества педагогов-психологов, учителей-логопедов, учителей-дефектологов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 Выстроена и функционирует система организационно-методического сопровождения деятельности МПС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09480" y="275040"/>
            <a:ext cx="10159200" cy="507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1000"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Bookman Old Style"/>
              </a:rPr>
              <a:t>Деятельности муниципальной психологической службы за 2022-2023 учебный год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/>
          </p:nvPr>
        </p:nvSpPr>
        <p:spPr>
          <a:xfrm>
            <a:off x="136440" y="836640"/>
            <a:ext cx="11047680" cy="588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114480"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Bookman Old Style"/>
              </a:rPr>
              <a:t>Институциональный уровень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14480"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Bookman Old Style"/>
              </a:rPr>
              <a:t>(уровень ОУ)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Bookman Old Style"/>
              </a:rPr>
              <a:t>Во всех образовательных организациях города созданы и функционируют психологические службы;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Bookman Old Style"/>
              </a:rPr>
              <a:t>Осуществляется психолого-педагогическое сопровождение образовательного процесса;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Bookman Old Style"/>
              </a:rPr>
              <a:t>Оказывается психолого-педагогическая помощь детям с ОВЗ и инвалидностью;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Bookman Old Style"/>
              </a:rPr>
              <a:t>Разворачивается система профилактики девиантного поведения детей и подростков.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114480"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609480" y="275040"/>
            <a:ext cx="10159200" cy="488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5000"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Bookman Old Style"/>
              </a:rPr>
              <a:t>Задачи муниципальной психологической службы на </a:t>
            </a: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Bookman Old Style"/>
              </a:rPr>
              <a:t>2023-2024 учебный год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51" name="Замещающее содержимое 3"/>
          <p:cNvGraphicFramePr/>
          <p:nvPr/>
        </p:nvGraphicFramePr>
        <p:xfrm>
          <a:off x="202320" y="847080"/>
          <a:ext cx="10852200" cy="4471920"/>
        </p:xfrm>
        <a:graphic>
          <a:graphicData uri="http://schemas.openxmlformats.org/drawingml/2006/table">
            <a:tbl>
              <a:tblPr/>
              <a:tblGrid>
                <a:gridCol w="2881800"/>
                <a:gridCol w="3837600"/>
                <a:gridCol w="4133160"/>
              </a:tblGrid>
              <a:tr h="365760"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ЦППМСП, ПМПК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ГУО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КИМЦ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1188720">
                <a:tc>
                  <a:txBody>
                    <a:bodyPr lIns="121680" rIns="1216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Разворачивание деятельности согласно МЗ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Управление развитием МПС: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 Достижение норматива  педагогов-психологов в соответствии с выделенным финансированием;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 Реализация направлений инклюзивного образования  в г. Красноярске до 2030 года;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 Организация работы экстренной муниципальной психологической службы;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 Обеспечение механизмов межведомственного взаимодействия муниципальной службы; 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 Мониторинг деятельности психологических служб ОО  в системе образования города.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- Оформление запроса на ПК специалистов сопровождения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Bookman Old Style"/>
                        </a:rPr>
                        <a:t>Организационно-методическое сопровождение повышения профессиональной компетентности и профессионального развития специалистов сопровождения в сфере содержания деятельности психологических служб ОУ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159200" cy="84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Bookman Old Style"/>
              </a:rPr>
              <a:t>КИМЦ: Организационно-методическое сопровождение повышения профессиональной компетентности, профессионального развития специалистов сопровождения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609480" y="1124640"/>
            <a:ext cx="10159200" cy="527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114480"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Bookman Old Style"/>
              </a:rPr>
              <a:t>Планируются в 2023-2024 учебном году: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Bookman Old Style"/>
              </a:rPr>
              <a:t>Обучающие семинары по актуальным темам;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Bookman Old Style"/>
              </a:rPr>
              <a:t>Стажировки: «Оказание психологической помощи несовершеннолетним с девиантным поведением», «Особенности логопедического сопровождения детей»;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Bookman Old Style"/>
              </a:rPr>
              <a:t>Супервизия «Трудный случай»;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Bookman Old Style"/>
              </a:rPr>
              <a:t>Профессиональные школы: Школа молодого психолога «О профессии доступно», Школа консультанта «Короткая консультация»;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Bookman Old Style"/>
              </a:rPr>
              <a:t>Городские мероприятия: Городской Психологический марафон для родителей, Городской Декадник специалистов сопровождения, Городской профессиональный конкурс «Конкурс профессионального мастерства специалистов сопровождения образовательного процесса (лучший педагог-психолог, учитель-дефектолог), Брейн-ринг «Логопедическое ассорти»,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159200" cy="561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Bookman Old Style"/>
              </a:rPr>
              <a:t>Планируются в 2023-2024 учебном году: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/>
          </p:nvPr>
        </p:nvSpPr>
        <p:spPr>
          <a:xfrm>
            <a:off x="609480" y="764640"/>
            <a:ext cx="10159200" cy="563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Bookman Old Style"/>
              </a:rPr>
              <a:t>Городской открытый конкурс «Мир вокруг нас» для обучающихся начальных классов, имеющих ограниченные возможности здоровья;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Bookman Old Style"/>
              </a:rPr>
              <a:t>Логопедическая олимпиада, викторина (учащиеся начальной школы, воспитанники старшей и подготовительной групп детского сада);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Bookman Old Style"/>
              </a:rPr>
              <a:t>Методическое сопровождение деятельности Базовых площадок по направлению «Психологическая служба ОУ»;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Bookman Old Style"/>
              </a:rPr>
              <a:t>Клуб профессионального развития педагогов-психологов «Свои люди».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159200" cy="63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0000"/>
                </a:solidFill>
                <a:latin typeface="Bookman Old Style"/>
              </a:rPr>
              <a:t>Задачи муниципальной психологической службы на </a:t>
            </a: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Bookman Old Style"/>
              </a:rPr>
              <a:t>2023-2024 учебный год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/>
          </p:nvPr>
        </p:nvSpPr>
        <p:spPr>
          <a:xfrm>
            <a:off x="609480" y="908640"/>
            <a:ext cx="10159200" cy="5491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114480"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Bookman Old Style"/>
              </a:rPr>
              <a:t>Институциональный уровень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14480"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Bookman Old Style"/>
              </a:rPr>
              <a:t>(уровень ОУ)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14480"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14480"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Bookman Old Style"/>
              </a:rPr>
              <a:t>Акцент делается на таких задачах как: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14480"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Bookman Old Style"/>
              </a:rPr>
              <a:t>- создание психологически безопасной образовательной среды;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14480"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Bookman Old Style"/>
              </a:rPr>
              <a:t>- психологическое сопровождение профессионального самоопределения;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14480"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Bookman Old Style"/>
              </a:rPr>
              <a:t>- профилактика девиантного поведения детей и подростков.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14480"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Bookman Old Style"/>
              </a:rPr>
              <a:t>- оказание психолого-педагогической помощи детям разных целевых групп: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Bookman Old Style"/>
              </a:rPr>
              <a:t>Нормотипичные дети;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Bookman Old Style"/>
              </a:rPr>
              <a:t>Дети, испытывающие трудности в обучении;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Bookman Old Style"/>
              </a:rPr>
              <a:t>Дети, находящиеся в трудной жизненной ситуации;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Bookman Old Style"/>
              </a:rPr>
              <a:t>Дети-сироты и дети, оставшиеся без попечения родителей;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Bookman Old Style"/>
              </a:rPr>
              <a:t>Дети с ОВЗ, инвалиды;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Bookman Old Style"/>
              </a:rPr>
              <a:t>Дети с отклоняющимся поведением;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Bookman Old Style"/>
              </a:rPr>
              <a:t>Одаренные дети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14480" indent="0"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Прямоугольник 2"/>
          <p:cNvSpPr/>
          <p:nvPr/>
        </p:nvSpPr>
        <p:spPr>
          <a:xfrm>
            <a:off x="1007280" y="3105720"/>
            <a:ext cx="95043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Спасибо за внимание!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4042440" cy="685728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0">
            <a:noFill/>
          </a:ln>
        </p:spPr>
        <p:txBody>
          <a:bodyPr lIns="122040" rIns="122040" tIns="122040" bIns="122040" anchor="t">
            <a:normAutofit fontScale="92000"/>
          </a:bodyPr>
          <a:p>
            <a:pPr indent="0" algn="ctr">
              <a:lnSpc>
                <a:spcPct val="115000"/>
              </a:lnSpc>
              <a:buNone/>
              <a:tabLst>
                <a:tab algn="l" pos="0"/>
              </a:tabLst>
            </a:pPr>
            <a:br>
              <a:rPr sz="2700"/>
            </a:br>
            <a:br>
              <a:rPr sz="2700"/>
            </a:br>
            <a:r>
              <a:rPr b="0" lang="ru-RU" sz="2700" spc="-1" strike="noStrike">
                <a:solidFill>
                  <a:srgbClr val="ffffff"/>
                </a:solidFill>
                <a:latin typeface="Calibri"/>
                <a:ea typeface="Arial"/>
              </a:rPr>
              <a:t>Кризисная ситуация – обстоятельства, угрожающие или субъективно воспринимаемые человеком как угрожающие жизни, здоровью, личностной целостности, благополучию, которые невозможно игнорировать, разрешить в короткое время, либо разрешить привычным способом.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270320" y="1138680"/>
            <a:ext cx="7720200" cy="5508720"/>
          </a:xfrm>
          <a:prstGeom prst="rect">
            <a:avLst/>
          </a:prstGeom>
          <a:noFill/>
          <a:ln w="0">
            <a:noFill/>
          </a:ln>
        </p:spPr>
        <p:txBody>
          <a:bodyPr lIns="122040" rIns="122040" tIns="122040" bIns="122040" anchor="t">
            <a:noAutofit/>
          </a:bodyPr>
          <a:p>
            <a:pPr indent="0" algn="just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" sz="2200" spc="-1" strike="noStrike">
                <a:solidFill>
                  <a:schemeClr val="dk1"/>
                </a:solidFill>
                <a:latin typeface="Calibri"/>
                <a:ea typeface="Arial"/>
              </a:rPr>
              <a:t>Цель деятельности мобильной кризисной службы - </a:t>
            </a:r>
            <a:r>
              <a:rPr b="0" lang="ru" sz="2200" spc="-1" strike="noStrike">
                <a:solidFill>
                  <a:schemeClr val="dk1"/>
                </a:solidFill>
                <a:latin typeface="Calibri"/>
                <a:ea typeface="Arial"/>
              </a:rPr>
              <a:t>о</a:t>
            </a:r>
            <a:r>
              <a:rPr b="0" lang="ru-RU" sz="2200" spc="-1" strike="noStrike">
                <a:solidFill>
                  <a:schemeClr val="dk1"/>
                </a:solidFill>
                <a:latin typeface="Calibri"/>
                <a:ea typeface="Arial"/>
              </a:rPr>
              <a:t>казание экстренной психологической помощи детям, их родителям (законным представителям), педагогическим работникам в кризисной ситуации.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chemeClr val="dk1"/>
                </a:solidFill>
                <a:latin typeface="Calibri"/>
                <a:ea typeface="Arial"/>
              </a:rPr>
              <a:t>Возможные типы кризисных ситуаций: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Aft>
                <a:spcPts val="601"/>
              </a:spcAft>
              <a:buClr>
                <a:srgbClr val="44546a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ru" sz="2200" spc="-1" strike="noStrike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Arial"/>
              </a:rPr>
              <a:t>смерть обучающегося в результате противоестественных причин (суицидальное, противоправное поведение);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Aft>
                <a:spcPts val="601"/>
              </a:spcAft>
              <a:buClr>
                <a:srgbClr val="44546a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Arial"/>
              </a:rPr>
              <a:t>проявления социально-опасного поведения, угрожающие жизни и здоровью окружающих (агрессивное поведение обучающихся, проявления буллинга);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Aft>
                <a:spcPts val="601"/>
              </a:spcAft>
              <a:buClr>
                <a:srgbClr val="44546a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Arial"/>
              </a:rPr>
              <a:t>организация несовершеннолетними массовых событий, разжигающих ненависть;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Aft>
                <a:spcPts val="601"/>
              </a:spcAft>
              <a:buClr>
                <a:srgbClr val="44546a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Arial"/>
              </a:rPr>
              <a:t>негативная информационная волна вследствие активного освещения в СМИ;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Aft>
                <a:spcPts val="601"/>
              </a:spcAft>
              <a:buClr>
                <a:srgbClr val="44546a"/>
              </a:buClr>
              <a:buFont typeface="Wingdings" charset="2"/>
              <a:buChar char=""/>
              <a:tabLst>
                <a:tab algn="l" pos="0"/>
              </a:tabLst>
            </a:pPr>
            <a:r>
              <a:rPr b="0" lang="ru-RU" sz="2200" spc="-1" strike="noStrike">
                <a:solidFill>
                  <a:srgbClr val="000000"/>
                </a:solidFill>
                <a:latin typeface="Calibri"/>
                <a:ea typeface="Arial"/>
              </a:rPr>
              <a:t>иные кризисные ситуации, угрожающие благополучию несовершеннолетних в образовательной среде (по решению межведомственной мобильной кризисной службы).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5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Объект 2"/>
          <p:cNvSpPr/>
          <p:nvPr/>
        </p:nvSpPr>
        <p:spPr>
          <a:xfrm>
            <a:off x="4204440" y="112320"/>
            <a:ext cx="7733520" cy="66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1600" spc="-1" strike="noStrike">
                <a:solidFill>
                  <a:srgbClr val="1b3181"/>
                </a:solidFill>
                <a:latin typeface="Calibri"/>
                <a:ea typeface="DejaVu Sans"/>
              </a:rPr>
              <a:t>Порядок работы межведомственной мобильной психологической службы, оказывающей неотложную психологическую помощь детям, проживающим на территории Красноярского края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583640" y="247680"/>
            <a:ext cx="7680240" cy="123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Calibri Light"/>
              </a:rPr>
              <a:t>Психологическая служба общеобразовательной организации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392040" y="1341360"/>
            <a:ext cx="7412400" cy="4683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Психологическая служба общеобразовательной организации  </a:t>
            </a:r>
            <a:r>
              <a:rPr b="0" lang="ru-RU" sz="2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– организационная структура, обеспечивающая развитие личности в образовательной среде и психологическую помощь в преодолении психологических трудностей участникам образовательного процесса </a:t>
            </a:r>
            <a:r>
              <a:rPr b="1" lang="ru-RU" sz="2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через профессиональную деятельность педагогов-психологов, педагогов, социальных педагогов</a:t>
            </a:r>
            <a:r>
              <a:rPr b="0" lang="ru-RU" sz="2800" spc="-1" strike="noStrike">
                <a:solidFill>
                  <a:schemeClr val="accent3">
                    <a:lumMod val="50000"/>
                  </a:schemeClr>
                </a:solidFill>
                <a:latin typeface="Calibri"/>
              </a:rPr>
              <a:t>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3" name="Picture 2" descr=""/>
          <p:cNvPicPr/>
          <p:nvPr/>
        </p:nvPicPr>
        <p:blipFill>
          <a:blip r:embed="rId1"/>
          <a:stretch/>
        </p:blipFill>
        <p:spPr>
          <a:xfrm>
            <a:off x="7556400" y="1890720"/>
            <a:ext cx="4319640" cy="294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487520" y="247680"/>
            <a:ext cx="9600480" cy="58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Основные целевые группы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537840" y="836640"/>
            <a:ext cx="10434240" cy="5029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3000"/>
          </a:bodyPr>
          <a:p>
            <a:pPr marL="409320" indent="-40932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Calibri Light"/>
              <a:buAutoNum type="arabicPeriod"/>
            </a:pPr>
            <a:r>
              <a:rPr b="0" lang="ru-RU" sz="2800" spc="-1" strike="noStrike">
                <a:solidFill>
                  <a:srgbClr val="002060"/>
                </a:solidFill>
                <a:latin typeface="Calibri"/>
              </a:rPr>
              <a:t>Норма (нормотипичные дети и подростки с нормативным кризисом взросления)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09320" indent="-40932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Calibri Light"/>
              <a:buAutoNum type="arabicPeriod"/>
            </a:pPr>
            <a:r>
              <a:rPr b="0" lang="ru-RU" sz="2800" spc="-1" strike="noStrike">
                <a:solidFill>
                  <a:srgbClr val="002060"/>
                </a:solidFill>
                <a:latin typeface="Calibri"/>
              </a:rPr>
              <a:t>Дети, испытывающие трудности в обучении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409320" indent="-40932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Calibri Light"/>
              <a:buAutoNum type="arabicPeriod"/>
            </a:pPr>
            <a:r>
              <a:rPr b="0" lang="ru-RU" sz="2800" spc="-1" strike="noStrike">
                <a:solidFill>
                  <a:srgbClr val="002060"/>
                </a:solidFill>
                <a:latin typeface="Calibri"/>
              </a:rPr>
              <a:t>Категории детей, нуждающиеся в особом внимании в связи с высоким риском уязвимости: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2060"/>
                </a:solidFill>
                <a:latin typeface="Calibri"/>
              </a:rPr>
              <a:t>3.1 Дети, находящиеся в трудной жизненной ситуации: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04480" indent="-2044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2060"/>
                </a:solidFill>
                <a:latin typeface="Calibri"/>
              </a:rPr>
              <a:t>Дети-сироты и дети, оставшиеся без попечения родителей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04480" indent="-2044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2060"/>
                </a:solidFill>
                <a:latin typeface="Calibri"/>
              </a:rPr>
              <a:t>Обучающиеся с ОВЗ, дети-инвалиды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marL="204480" indent="-204480">
              <a:lnSpc>
                <a:spcPct val="90000"/>
              </a:lnSpc>
              <a:spcBef>
                <a:spcPts val="1001"/>
              </a:spcBef>
              <a:buClr>
                <a:srgbClr val="00206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800" spc="-1" strike="noStrike">
                <a:solidFill>
                  <a:srgbClr val="002060"/>
                </a:solidFill>
                <a:latin typeface="Calibri"/>
              </a:rPr>
              <a:t>Дети с отклоняющимся поведением (девиантное поведение детей и подростков, суицидальное поведение детей и подростков)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2060"/>
                </a:solidFill>
                <a:latin typeface="Calibri"/>
              </a:rPr>
              <a:t>3.2 Одаренные дети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2060"/>
                </a:solidFill>
                <a:latin typeface="Calibri"/>
              </a:rPr>
              <a:t>4</a:t>
            </a:r>
            <a:r>
              <a:rPr b="0" lang="ru-RU" sz="2800" spc="-1" strike="noStrike">
                <a:solidFill>
                  <a:srgbClr val="002060"/>
                </a:solidFill>
                <a:latin typeface="Calibri"/>
              </a:rPr>
              <a:t>. Педагоги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2060"/>
                </a:solidFill>
                <a:latin typeface="Calibri"/>
              </a:rPr>
              <a:t>5. Родители (законные представители).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46320" y="385920"/>
            <a:ext cx="8147520" cy="76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44546a"/>
                </a:solidFill>
                <a:latin typeface="Calibri"/>
              </a:rPr>
              <a:t>ФГОС нового поколения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285840" y="1148400"/>
            <a:ext cx="10810800" cy="4790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2060"/>
                </a:solidFill>
                <a:latin typeface="Calibri"/>
              </a:rPr>
              <a:t>В российских школах и СПО начался переход на обновленные ФГОС.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2060"/>
                </a:solidFill>
                <a:latin typeface="Calibri"/>
              </a:rPr>
              <a:t>1 сентября 2022 года на них перешли 1 и 5 классы, средняя школа переходит на обновленный ФГОС СОО с 1 сентября 2023 года.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2060"/>
                </a:solidFill>
                <a:latin typeface="Calibri"/>
              </a:rPr>
              <a:t>Минпросвещения России приказами от 16 ноября 2022 г. утвердило: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2060"/>
                </a:solidFill>
                <a:latin typeface="Calibri"/>
              </a:rPr>
              <a:t>приказом </a:t>
            </a: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№ 992 </a:t>
            </a:r>
            <a:r>
              <a:rPr b="0" lang="ru-RU" sz="2400" spc="-1" strike="noStrike">
                <a:solidFill>
                  <a:srgbClr val="002060"/>
                </a:solidFill>
                <a:latin typeface="Calibri"/>
              </a:rPr>
              <a:t>Федеральную образовательную программу начального общего образования (ФОП НОО),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2060"/>
                </a:solidFill>
                <a:latin typeface="Calibri"/>
              </a:rPr>
              <a:t>приказом </a:t>
            </a: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№ 993 </a:t>
            </a:r>
            <a:r>
              <a:rPr b="0" lang="ru-RU" sz="2400" spc="-1" strike="noStrike">
                <a:solidFill>
                  <a:srgbClr val="002060"/>
                </a:solidFill>
                <a:latin typeface="Calibri"/>
              </a:rPr>
              <a:t>Федеральную образовательную программу основного общего образования (ФОП ООО),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2060"/>
                </a:solidFill>
                <a:latin typeface="Calibri"/>
              </a:rPr>
              <a:t>приказом от 23.11.2022 </a:t>
            </a:r>
            <a:r>
              <a:rPr b="1" lang="ru-RU" sz="2400" spc="-1" strike="noStrike">
                <a:solidFill>
                  <a:srgbClr val="002060"/>
                </a:solidFill>
                <a:latin typeface="Calibri"/>
              </a:rPr>
              <a:t>№ 1014 </a:t>
            </a:r>
            <a:r>
              <a:rPr b="0" lang="ru-RU" sz="2400" spc="-1" strike="noStrike">
                <a:solidFill>
                  <a:srgbClr val="002060"/>
                </a:solidFill>
                <a:latin typeface="Calibri"/>
              </a:rPr>
              <a:t>Федеральную образовательную программу среднего общего образования (ФОП СОО).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2060"/>
                </a:solidFill>
                <a:latin typeface="Calibri"/>
              </a:rPr>
              <a:t>Приказы опубликованы на официальном интернет портале правовой информации и вступили в силу со 2 января 2023 года.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2060"/>
                </a:solidFill>
                <a:latin typeface="Calibri"/>
              </a:rPr>
              <a:t>На обучение по ФОП школы перейдут с 1 сентября 2023 года.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D82BB13429B4EB5411939247F1E46" ma:contentTypeVersion="14" ma:contentTypeDescription="Create a new document." ma:contentTypeScope="" ma:versionID="cbeb2bf506f9f0878a197c94a53e0ad5">
  <xsd:schema xmlns:xsd="http://www.w3.org/2001/XMLSchema" xmlns:xs="http://www.w3.org/2001/XMLSchema" xmlns:p="http://schemas.microsoft.com/office/2006/metadata/properties" xmlns:ns3="349c6201-8947-4797-a231-8261c5efa105" xmlns:ns4="4dec5d02-eb94-4e7f-a0e6-fb90a3fdc613" targetNamespace="http://schemas.microsoft.com/office/2006/metadata/properties" ma:root="true" ma:fieldsID="2ea2f7e86ab47a7a23acafa6eae54ca7" ns3:_="" ns4:_="">
    <xsd:import namespace="349c6201-8947-4797-a231-8261c5efa105"/>
    <xsd:import namespace="4dec5d02-eb94-4e7f-a0e6-fb90a3fdc6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c6201-8947-4797-a231-8261c5efa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c5d02-eb94-4e7f-a0e6-fb90a3fdc61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45C885-794D-4F95-8EDA-D1BCFB7C87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645402-4BFD-4121-90BE-F7746A7010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c6201-8947-4797-a231-8261c5efa105"/>
    <ds:schemaRef ds:uri="4dec5d02-eb94-4e7f-a0e6-fb90a3fdc6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58509A-507F-49DC-B3FB-5A9EAECDFABC}">
  <ds:schemaRefs>
    <ds:schemaRef ds:uri="http://schemas.microsoft.com/office/2006/metadata/properties"/>
    <ds:schemaRef ds:uri="http://purl.org/dc/terms/"/>
    <ds:schemaRef ds:uri="349c6201-8947-4797-a231-8261c5efa105"/>
    <ds:schemaRef ds:uri="http://schemas.microsoft.com/office/2006/documentManagement/types"/>
    <ds:schemaRef ds:uri="4dec5d02-eb94-4e7f-a0e6-fb90a3fdc613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2778</TotalTime>
  <Application>LibreOffice/7.5.4.2$Windows_X86_64 LibreOffice_project/36ccfdc35048b057fd9854c757a8b67ec53977b6</Application>
  <AppVersion>15.0000</AppVersion>
  <Words>4045</Words>
  <Paragraphs>395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2022-06-29T14:20:47Z</dcterms:created>
  <dc:creator>Никита Кузьмин</dc:creator>
  <dc:description/>
  <dc:language>ru-RU</dc:language>
  <cp:lastModifiedBy/>
  <dcterms:modified xsi:type="dcterms:W3CDTF">2023-08-28T12:19:57Z</dcterms:modified>
  <cp:revision>92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0x010100E92D82BB13429B4EB5411939247F1E46</vt:lpwstr>
  </property>
  <property fmtid="{D5CDD505-2E9C-101B-9397-08002B2CF9AE}" pid="3" name="Notes">
    <vt:r8>21</vt:r8>
  </property>
  <property fmtid="{D5CDD505-2E9C-101B-9397-08002B2CF9AE}" pid="4" name="PresentationFormat">
    <vt:lpwstr>Произвольный</vt:lpwstr>
  </property>
  <property fmtid="{D5CDD505-2E9C-101B-9397-08002B2CF9AE}" pid="5" name="Slides">
    <vt:r8>56</vt:r8>
  </property>
</Properties>
</file>