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7.jpeg" ContentType="image/jpeg"/>
  <Override PartName="/ppt/media/image18.jpeg" ContentType="image/jpeg"/>
  <Override PartName="/ppt/media/image19.jpeg" ContentType="image/jpeg"/>
  <Override PartName="/ppt/media/image20.jpeg" ContentType="image/jpeg"/>
  <Override PartName="/ppt/media/image21.jpeg" ContentType="image/jpeg"/>
  <Override PartName="/ppt/media/image22.jpeg" ContentType="image/jpeg"/>
  <Override PartName="/ppt/media/image23.jpeg" ContentType="image/jpeg"/>
  <Override PartName="/ppt/media/image24.jpeg" ContentType="image/jpeg"/>
  <Override PartName="/ppt/media/image25.jpeg" ContentType="image/jpeg"/>
  <Override PartName="/ppt/media/image26.jpeg" ContentType="image/jpeg"/>
  <Override PartName="/ppt/media/image27.jpeg" ContentType="image/jpeg"/>
  <Override PartName="/ppt/media/image2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182268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3187800" y="160020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/>
          </p:nvPr>
        </p:nvSpPr>
        <p:spPr>
          <a:xfrm>
            <a:off x="182268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/>
          </p:nvPr>
        </p:nvSpPr>
        <p:spPr>
          <a:xfrm>
            <a:off x="3187800" y="3964320"/>
            <a:ext cx="129996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2526480" y="396432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2526480" y="1600200"/>
            <a:ext cx="197028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3812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F4903A5B-72D8-4C4C-94FD-E0B0B53BB619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20.12.22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32C37DA-2606-4AE9-9E29-0CC41E9E3AB6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49B33110-D970-4BFC-B42D-8E17998CDC69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20.12.22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3BFBA06-FB58-4FE2-A7CD-B3F4D024D32D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Образец текста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Пятый уровень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E337D874-E2CE-45B4-B131-A740C53A9533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20.12.22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99764DC-DFB9-4081-B0B5-01A2027D2201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jpeg"/><Relationship Id="rId3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image" Target="../media/image21.jpeg"/><Relationship Id="rId4" Type="http://schemas.openxmlformats.org/officeDocument/2006/relationships/slideLayout" Target="../slideLayouts/slideLayout28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jpeg"/><Relationship Id="rId3" Type="http://schemas.openxmlformats.org/officeDocument/2006/relationships/image" Target="../media/image24.jpeg"/><Relationship Id="rId4" Type="http://schemas.openxmlformats.org/officeDocument/2006/relationships/slideLayout" Target="../slideLayouts/slideLayout2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image" Target="../media/image26.jpeg"/><Relationship Id="rId3" Type="http://schemas.openxmlformats.org/officeDocument/2006/relationships/image" Target="../media/image27.jpeg"/><Relationship Id="rId4" Type="http://schemas.openxmlformats.org/officeDocument/2006/relationships/slideLayout" Target="../slideLayouts/slideLayout2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8.jpeg"/><Relationship Id="rId2" Type="http://schemas.openxmlformats.org/officeDocument/2006/relationships/slideLayout" Target="../slideLayouts/slideLayout2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8" descr="https://kartinkin.net/pics/uploads/posts/2022-08/1660029752_38-kartinkin-net-p-fon-dlya-pamyatki-roditelyam-krasivo-40.jpg"/>
          <p:cNvPicPr/>
          <p:nvPr/>
        </p:nvPicPr>
        <p:blipFill>
          <a:blip r:embed="rId1"/>
          <a:stretch/>
        </p:blipFill>
        <p:spPr>
          <a:xfrm>
            <a:off x="-37440" y="0"/>
            <a:ext cx="9197280" cy="6857640"/>
          </a:xfrm>
          <a:prstGeom prst="rect">
            <a:avLst/>
          </a:prstGeom>
          <a:ln w="0">
            <a:noFill/>
          </a:ln>
        </p:spPr>
      </p:pic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-14400" y="1583640"/>
            <a:ext cx="7772040" cy="2592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0000"/>
          </a:bodyPr>
          <a:p>
            <a:pPr algn="ctr">
              <a:lnSpc>
                <a:spcPct val="100000"/>
              </a:lnSpc>
            </a:pPr>
            <a:br/>
            <a:r>
              <a:rPr b="1" lang="ru-RU" sz="4000" spc="-1" strike="noStrike">
                <a:solidFill>
                  <a:srgbClr val="c00000"/>
                </a:solidFill>
                <a:latin typeface="Comic Sans MS"/>
              </a:rPr>
              <a:t>«</a:t>
            </a:r>
            <a:r>
              <a:rPr b="1" lang="ru-RU" sz="3600" spc="-1" strike="noStrike">
                <a:solidFill>
                  <a:srgbClr val="c00000"/>
                </a:solidFill>
                <a:latin typeface="Comic Sans MS"/>
              </a:rPr>
              <a:t>Взаимодействие специалистов сопровождения комбинированной группы  в рамках программы «Вдохновение»</a:t>
            </a:r>
            <a:br/>
            <a:endParaRPr b="0" lang="ru-RU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539640" y="908640"/>
            <a:ext cx="6400440" cy="935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376092"/>
                </a:solidFill>
                <a:latin typeface="Comic Sans MS"/>
              </a:rPr>
              <a:t>МБДОУ №132 «Залесье»</a:t>
            </a:r>
            <a:endParaRPr b="0" lang="ru-RU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127" name="Picture 2"/>
          <p:cNvSpPr/>
          <p:nvPr/>
        </p:nvSpPr>
        <p:spPr>
          <a:xfrm>
            <a:off x="6715800" y="10800"/>
            <a:ext cx="2415240" cy="2337480"/>
          </a:xfrm>
          <a:prstGeom prst="ellipse">
            <a:avLst/>
          </a:prstGeom>
          <a:blipFill rotWithShape="0">
            <a:blip r:embed="rId2"/>
            <a:srcRect/>
            <a:stretch/>
          </a:blipFill>
          <a:ln w="0">
            <a:noFill/>
          </a:ln>
          <a:effectLst>
            <a:softEdge rad="112680"/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8" name="TextBox 3"/>
          <p:cNvSpPr/>
          <p:nvPr/>
        </p:nvSpPr>
        <p:spPr>
          <a:xfrm>
            <a:off x="1547640" y="5085360"/>
            <a:ext cx="5976360" cy="7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70c0"/>
                </a:solidFill>
                <a:latin typeface="Comic Sans MS"/>
              </a:rPr>
              <a:t>Авторы: Учитель-логопед Девятко Н.Н.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70c0"/>
                </a:solidFill>
                <a:latin typeface="Comic Sans MS"/>
              </a:rPr>
              <a:t>           </a:t>
            </a:r>
            <a:r>
              <a:rPr b="1" lang="ru-RU" sz="2000" spc="-1" strike="noStrike">
                <a:solidFill>
                  <a:srgbClr val="0070c0"/>
                </a:solidFill>
                <a:latin typeface="Comic Sans MS"/>
              </a:rPr>
              <a:t>Воспитатель Селясина Н.В.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 additive="repl">
                                        <p:cTn id="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51" name="Прямоугольник 4"/>
          <p:cNvSpPr/>
          <p:nvPr/>
        </p:nvSpPr>
        <p:spPr>
          <a:xfrm>
            <a:off x="2436120" y="692640"/>
            <a:ext cx="4248000" cy="719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c00000"/>
                </a:solidFill>
                <a:latin typeface="Century"/>
              </a:rPr>
              <a:t>Служба сопровождения ребенка с ОВЗ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52" name="Прямоугольник 5"/>
          <p:cNvSpPr/>
          <p:nvPr/>
        </p:nvSpPr>
        <p:spPr>
          <a:xfrm>
            <a:off x="3492000" y="2546640"/>
            <a:ext cx="2520000" cy="1007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Психологическая служба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3" name="Прямоугольник 6"/>
          <p:cNvSpPr/>
          <p:nvPr/>
        </p:nvSpPr>
        <p:spPr>
          <a:xfrm>
            <a:off x="416160" y="2546640"/>
            <a:ext cx="2520000" cy="1007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Методическая служба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4" name="Прямоугольник 7"/>
          <p:cNvSpPr/>
          <p:nvPr/>
        </p:nvSpPr>
        <p:spPr>
          <a:xfrm>
            <a:off x="6218280" y="2546640"/>
            <a:ext cx="2520000" cy="1007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Педагогическая служба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5" name="Прямоугольник 8"/>
          <p:cNvSpPr/>
          <p:nvPr/>
        </p:nvSpPr>
        <p:spPr>
          <a:xfrm>
            <a:off x="416160" y="4509000"/>
            <a:ext cx="2520000" cy="1007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Старший воспитатель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6" name="Прямоугольник 9"/>
          <p:cNvSpPr/>
          <p:nvPr/>
        </p:nvSpPr>
        <p:spPr>
          <a:xfrm>
            <a:off x="3335040" y="4485600"/>
            <a:ext cx="2520000" cy="1007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Педагог  - психолог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7" name="Прямоугольник 10"/>
          <p:cNvSpPr/>
          <p:nvPr/>
        </p:nvSpPr>
        <p:spPr>
          <a:xfrm>
            <a:off x="6192360" y="4447440"/>
            <a:ext cx="2520000" cy="150156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Учитель-логопед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Воспитали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Инструктор по ФК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376092"/>
                </a:solidFill>
                <a:latin typeface="Century"/>
              </a:rPr>
              <a:t>Музыкальный руководитель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8" name="Прямая со стрелкой 12"/>
          <p:cNvSpPr/>
          <p:nvPr/>
        </p:nvSpPr>
        <p:spPr>
          <a:xfrm flipH="1">
            <a:off x="2482920" y="1628640"/>
            <a:ext cx="1583640" cy="719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59" name="Прямая со стрелкой 13"/>
          <p:cNvSpPr/>
          <p:nvPr/>
        </p:nvSpPr>
        <p:spPr>
          <a:xfrm>
            <a:off x="4560120" y="1628640"/>
            <a:ext cx="34920" cy="841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0" name="Прямая со стрелкой 15"/>
          <p:cNvSpPr/>
          <p:nvPr/>
        </p:nvSpPr>
        <p:spPr>
          <a:xfrm>
            <a:off x="5029560" y="1628640"/>
            <a:ext cx="2160000" cy="719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1" name="Прямая со стрелкой 17"/>
          <p:cNvSpPr/>
          <p:nvPr/>
        </p:nvSpPr>
        <p:spPr>
          <a:xfrm>
            <a:off x="1800360" y="3717000"/>
            <a:ext cx="360" cy="730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2" name="Прямая со стрелкой 19"/>
          <p:cNvSpPr/>
          <p:nvPr/>
        </p:nvSpPr>
        <p:spPr>
          <a:xfrm>
            <a:off x="4932000" y="3717000"/>
            <a:ext cx="360" cy="730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3" name="Прямая со стрелкой 20"/>
          <p:cNvSpPr/>
          <p:nvPr/>
        </p:nvSpPr>
        <p:spPr>
          <a:xfrm>
            <a:off x="7236360" y="3717000"/>
            <a:ext cx="360" cy="57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79640" y="0"/>
            <a:ext cx="8686440" cy="836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latin typeface="Times New Roman"/>
              </a:rPr>
              <a:t>Алгоритм комплексного сопровождения детей с ОВЗ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6" name="Овал 4"/>
          <p:cNvSpPr/>
          <p:nvPr/>
        </p:nvSpPr>
        <p:spPr>
          <a:xfrm>
            <a:off x="395640" y="908640"/>
            <a:ext cx="2160000" cy="137916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Ребенок?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67" name="Овал 5"/>
          <p:cNvSpPr/>
          <p:nvPr/>
        </p:nvSpPr>
        <p:spPr>
          <a:xfrm>
            <a:off x="3690000" y="910080"/>
            <a:ext cx="2154240" cy="125604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ППк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68" name="Овал 6"/>
          <p:cNvSpPr/>
          <p:nvPr/>
        </p:nvSpPr>
        <p:spPr>
          <a:xfrm>
            <a:off x="6732360" y="1526760"/>
            <a:ext cx="2125800" cy="127944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ПМПК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69" name="Овал 7"/>
          <p:cNvSpPr/>
          <p:nvPr/>
        </p:nvSpPr>
        <p:spPr>
          <a:xfrm>
            <a:off x="6588360" y="3753000"/>
            <a:ext cx="2269800" cy="140364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ППк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70" name="Овал 8"/>
          <p:cNvSpPr/>
          <p:nvPr/>
        </p:nvSpPr>
        <p:spPr>
          <a:xfrm>
            <a:off x="4140000" y="5157360"/>
            <a:ext cx="2304000" cy="142164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ИОМ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71" name="Овал 9"/>
          <p:cNvSpPr/>
          <p:nvPr/>
        </p:nvSpPr>
        <p:spPr>
          <a:xfrm>
            <a:off x="107640" y="3933000"/>
            <a:ext cx="3582000" cy="139752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ОБРАЗОВАТЕЛЬНАЯ ДЕЯТЕЛЬНОСТЬ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(РППС)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72" name="Прямая со стрелкой 11"/>
          <p:cNvSpPr/>
          <p:nvPr/>
        </p:nvSpPr>
        <p:spPr>
          <a:xfrm>
            <a:off x="2771640" y="1526760"/>
            <a:ext cx="647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c0504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73" name="Прямая со стрелкой 12"/>
          <p:cNvSpPr/>
          <p:nvPr/>
        </p:nvSpPr>
        <p:spPr>
          <a:xfrm>
            <a:off x="6012000" y="1626840"/>
            <a:ext cx="719640" cy="15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c0504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74" name="Прямая со стрелкой 18"/>
          <p:cNvSpPr/>
          <p:nvPr/>
        </p:nvSpPr>
        <p:spPr>
          <a:xfrm flipH="1">
            <a:off x="8027640" y="2639880"/>
            <a:ext cx="503640" cy="572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c0504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75" name="Прямая со стрелкой 20"/>
          <p:cNvSpPr/>
          <p:nvPr/>
        </p:nvSpPr>
        <p:spPr>
          <a:xfrm flipH="1" flipV="1">
            <a:off x="3620160" y="4999680"/>
            <a:ext cx="665640" cy="312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c0504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76" name="Прямая со стрелкой 21"/>
          <p:cNvSpPr/>
          <p:nvPr/>
        </p:nvSpPr>
        <p:spPr>
          <a:xfrm flipH="1">
            <a:off x="6227640" y="5013000"/>
            <a:ext cx="503640" cy="300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c0504d"/>
            </a:solidFill>
            <a:round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77" name="Прямоугольник 25"/>
          <p:cNvSpPr/>
          <p:nvPr/>
        </p:nvSpPr>
        <p:spPr>
          <a:xfrm>
            <a:off x="2687400" y="1052640"/>
            <a:ext cx="932760" cy="31428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Calibri"/>
              </a:rPr>
              <a:t>запрос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78" name="Прямоугольник 26"/>
          <p:cNvSpPr/>
          <p:nvPr/>
        </p:nvSpPr>
        <p:spPr>
          <a:xfrm>
            <a:off x="6000480" y="1019520"/>
            <a:ext cx="1463400" cy="48528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Пакет документов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79" name="Прямоугольник 27"/>
          <p:cNvSpPr/>
          <p:nvPr/>
        </p:nvSpPr>
        <p:spPr>
          <a:xfrm>
            <a:off x="6000480" y="2741040"/>
            <a:ext cx="1463400" cy="31428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заключение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80" name="Прямоугольник 17"/>
          <p:cNvSpPr/>
          <p:nvPr/>
        </p:nvSpPr>
        <p:spPr>
          <a:xfrm>
            <a:off x="6480360" y="3213000"/>
            <a:ext cx="2377800" cy="73728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</a:t>
            </a: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 Диагностический этап 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81" name="Прямоугольник 2"/>
          <p:cNvSpPr/>
          <p:nvPr/>
        </p:nvSpPr>
        <p:spPr>
          <a:xfrm>
            <a:off x="4173840" y="4645440"/>
            <a:ext cx="2274120" cy="69876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II </a:t>
            </a: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Консультативно-проективный этап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82" name="Прямоугольник 13"/>
          <p:cNvSpPr/>
          <p:nvPr/>
        </p:nvSpPr>
        <p:spPr>
          <a:xfrm>
            <a:off x="581040" y="3412080"/>
            <a:ext cx="2466720" cy="703800"/>
          </a:xfrm>
          <a:prstGeom prst="rect">
            <a:avLst/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III</a:t>
            </a:r>
            <a:r>
              <a:rPr b="1" lang="ru-RU" sz="2000" spc="-1" strike="noStrike">
                <a:solidFill>
                  <a:srgbClr val="000000"/>
                </a:solidFill>
                <a:latin typeface="Calibri"/>
              </a:rPr>
              <a:t> Деятельностный этап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849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Единое коррекционно-развивающее взаимодействие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Овал 4"/>
          <p:cNvSpPr/>
          <p:nvPr/>
        </p:nvSpPr>
        <p:spPr>
          <a:xfrm>
            <a:off x="3901320" y="3278880"/>
            <a:ext cx="1998360" cy="1295640"/>
          </a:xfrm>
          <a:prstGeom prst="ellipse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РЕБЕНОК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6" name="Прямоугольник 5"/>
          <p:cNvSpPr/>
          <p:nvPr/>
        </p:nvSpPr>
        <p:spPr>
          <a:xfrm>
            <a:off x="1091160" y="1748160"/>
            <a:ext cx="180000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Педагог-психолог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7" name="Прямоугольник 6"/>
          <p:cNvSpPr/>
          <p:nvPr/>
        </p:nvSpPr>
        <p:spPr>
          <a:xfrm>
            <a:off x="1087560" y="3434760"/>
            <a:ext cx="180000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Инструктор 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по ФК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8" name="Прямоугольник 7"/>
          <p:cNvSpPr/>
          <p:nvPr/>
        </p:nvSpPr>
        <p:spPr>
          <a:xfrm>
            <a:off x="4068000" y="5309640"/>
            <a:ext cx="180000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Родители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89" name="Прямоугольник 8"/>
          <p:cNvSpPr/>
          <p:nvPr/>
        </p:nvSpPr>
        <p:spPr>
          <a:xfrm>
            <a:off x="6618600" y="5313960"/>
            <a:ext cx="216000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Музыкальный руководитель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sp>
        <p:nvSpPr>
          <p:cNvPr id="190" name="Прямоугольник 9"/>
          <p:cNvSpPr/>
          <p:nvPr/>
        </p:nvSpPr>
        <p:spPr>
          <a:xfrm>
            <a:off x="6925320" y="1725120"/>
            <a:ext cx="180000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Учитель-логопед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91" name="Прямоугольник 10"/>
          <p:cNvSpPr/>
          <p:nvPr/>
        </p:nvSpPr>
        <p:spPr>
          <a:xfrm>
            <a:off x="6830280" y="3423240"/>
            <a:ext cx="190548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Воспитатели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sp>
        <p:nvSpPr>
          <p:cNvPr id="192" name="Прямоугольник 11"/>
          <p:cNvSpPr/>
          <p:nvPr/>
        </p:nvSpPr>
        <p:spPr>
          <a:xfrm>
            <a:off x="1060200" y="5276880"/>
            <a:ext cx="206388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</a:rPr>
              <a:t>Медицинский персонал и др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3" name="Прямоугольник 12"/>
          <p:cNvSpPr/>
          <p:nvPr/>
        </p:nvSpPr>
        <p:spPr>
          <a:xfrm>
            <a:off x="3703320" y="1761480"/>
            <a:ext cx="2407680" cy="8636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</a:rPr>
              <a:t>Администрация ДОУ</a:t>
            </a:r>
            <a:endParaRPr b="0" lang="ru-RU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sp>
        <p:nvSpPr>
          <p:cNvPr id="194" name="Двойная стрелка влево/вправо 14"/>
          <p:cNvSpPr/>
          <p:nvPr/>
        </p:nvSpPr>
        <p:spPr>
          <a:xfrm>
            <a:off x="3043800" y="210924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Двойная стрелка влево/вправо 15"/>
          <p:cNvSpPr/>
          <p:nvPr/>
        </p:nvSpPr>
        <p:spPr>
          <a:xfrm>
            <a:off x="6259680" y="205416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Двойная стрелка влево/вправо 16"/>
          <p:cNvSpPr/>
          <p:nvPr/>
        </p:nvSpPr>
        <p:spPr>
          <a:xfrm>
            <a:off x="3333600" y="557172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Двойная стрелка влево/вправо 17"/>
          <p:cNvSpPr/>
          <p:nvPr/>
        </p:nvSpPr>
        <p:spPr>
          <a:xfrm>
            <a:off x="5969880" y="570888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8" name="Двойная стрелка влево/вправо 18"/>
          <p:cNvSpPr/>
          <p:nvPr/>
        </p:nvSpPr>
        <p:spPr>
          <a:xfrm rot="5400000">
            <a:off x="1702080" y="291600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9" name="Двойная стрелка влево/вправо 19"/>
          <p:cNvSpPr/>
          <p:nvPr/>
        </p:nvSpPr>
        <p:spPr>
          <a:xfrm rot="5400000">
            <a:off x="1722600" y="469728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0" name="Двойная стрелка влево/вправо 20"/>
          <p:cNvSpPr/>
          <p:nvPr/>
        </p:nvSpPr>
        <p:spPr>
          <a:xfrm rot="5400000">
            <a:off x="7536240" y="471420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1" name="Двойная стрелка влево/вправо 21"/>
          <p:cNvSpPr/>
          <p:nvPr/>
        </p:nvSpPr>
        <p:spPr>
          <a:xfrm rot="5400000">
            <a:off x="7493760" y="2909160"/>
            <a:ext cx="578880" cy="16848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2" name="Прямая со стрелкой 24"/>
          <p:cNvSpPr/>
          <p:nvPr/>
        </p:nvSpPr>
        <p:spPr>
          <a:xfrm>
            <a:off x="3043800" y="2710800"/>
            <a:ext cx="857160" cy="567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3" name="Прямая со стрелкой 25"/>
          <p:cNvSpPr/>
          <p:nvPr/>
        </p:nvSpPr>
        <p:spPr>
          <a:xfrm>
            <a:off x="3043800" y="3866760"/>
            <a:ext cx="7617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4" name="Прямая со стрелкой 27"/>
          <p:cNvSpPr/>
          <p:nvPr/>
        </p:nvSpPr>
        <p:spPr>
          <a:xfrm>
            <a:off x="4883400" y="2703960"/>
            <a:ext cx="360" cy="522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5" name="Прямая со стрелкой 29"/>
          <p:cNvSpPr/>
          <p:nvPr/>
        </p:nvSpPr>
        <p:spPr>
          <a:xfrm flipH="1">
            <a:off x="5868000" y="2633400"/>
            <a:ext cx="750240" cy="65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6" name="Прямая со стрелкой 32"/>
          <p:cNvSpPr/>
          <p:nvPr/>
        </p:nvSpPr>
        <p:spPr>
          <a:xfrm flipV="1">
            <a:off x="5969880" y="3907080"/>
            <a:ext cx="701640" cy="19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7" name="Прямая со стрелкой 35"/>
          <p:cNvSpPr/>
          <p:nvPr/>
        </p:nvSpPr>
        <p:spPr>
          <a:xfrm>
            <a:off x="5691600" y="4574880"/>
            <a:ext cx="857160" cy="567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8" name="Прямая со стрелкой 36"/>
          <p:cNvSpPr/>
          <p:nvPr/>
        </p:nvSpPr>
        <p:spPr>
          <a:xfrm>
            <a:off x="4834080" y="4708800"/>
            <a:ext cx="27000" cy="47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9" name="Прямая со стрелкой 40"/>
          <p:cNvSpPr/>
          <p:nvPr/>
        </p:nvSpPr>
        <p:spPr>
          <a:xfrm flipV="1">
            <a:off x="3333600" y="4496400"/>
            <a:ext cx="734040" cy="573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arrow" w="med"/>
            <a:tailEnd len="med" type="arrow" w="med"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67640" y="260640"/>
            <a:ext cx="8229240" cy="86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Принципы взаимодействия между участниками образовательных отношений: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95640" y="2012040"/>
            <a:ext cx="8229240" cy="48456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514440" indent="-5144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Принцип комплексного подхода.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Принцип сотрудничества. 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Принцип учёта интересов всех участников коррекционно-педагогического процесса.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Принцип дифференцированного подхода к дошкольникам.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Основные взаимодействия специалистов:</a:t>
            </a:r>
            <a:r>
              <a:rPr b="0" lang="ru-RU" sz="3200" spc="-1" strike="noStrike">
                <a:solidFill>
                  <a:srgbClr val="c00000"/>
                </a:solidFill>
                <a:latin typeface="Times New Roman"/>
              </a:rPr>
              <a:t> 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0000"/>
          </a:bodyPr>
          <a:p>
            <a:pPr marL="343080" indent="-34308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300" spc="-1" strike="noStrike">
                <a:solidFill>
                  <a:srgbClr val="000000"/>
                </a:solidFill>
                <a:latin typeface="Times New Roman"/>
              </a:rPr>
              <a:t>участие в работе ППк;</a:t>
            </a:r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300" spc="-1" strike="noStrike">
                <a:solidFill>
                  <a:srgbClr val="000000"/>
                </a:solidFill>
                <a:latin typeface="Times New Roman"/>
              </a:rPr>
              <a:t>согласование планов коррекционно-образовательной работы, их корректировка в течение учебного года с учетом динамики развития детей;</a:t>
            </a:r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300" spc="-1" strike="noStrike">
                <a:solidFill>
                  <a:srgbClr val="000000"/>
                </a:solidFill>
                <a:latin typeface="Times New Roman"/>
              </a:rPr>
              <a:t>семинары и консультации (по плану);</a:t>
            </a:r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300" spc="-1" strike="noStrike">
                <a:solidFill>
                  <a:srgbClr val="000000"/>
                </a:solidFill>
                <a:latin typeface="Times New Roman"/>
              </a:rPr>
              <a:t>подготовка сообщений к педагогическим советам;</a:t>
            </a:r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300" spc="-1" strike="noStrike">
                <a:solidFill>
                  <a:srgbClr val="000000"/>
                </a:solidFill>
                <a:latin typeface="Times New Roman"/>
              </a:rPr>
              <a:t>согласование психолого-педагогических характеристик воспитанников.</a:t>
            </a:r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br/>
            <a:endParaRPr b="0" lang="ru-RU" sz="33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Консультативно-просветительское сопровождение семьи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457200" y="1412640"/>
            <a:ext cx="8229240" cy="4713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Информирование всего, что происходит с ребенком;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Вовлечение родителей в коррекционно-образовательную деятельность;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Страничка специалиста на сайте ДОУ;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Закрытые группы в мессенджерах (вайбер).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8000"/>
          </a:bodyPr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c00000"/>
                </a:solidFill>
                <a:latin typeface="Times New Roman"/>
              </a:rPr>
              <a:t>Образовательное событие «Репка»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21" name="Picture 2" descr=""/>
          <p:cNvPicPr/>
          <p:nvPr/>
        </p:nvPicPr>
        <p:blipFill>
          <a:blip r:embed="rId2"/>
          <a:stretch/>
        </p:blipFill>
        <p:spPr>
          <a:xfrm>
            <a:off x="481320" y="1465920"/>
            <a:ext cx="8350200" cy="4699080"/>
          </a:xfrm>
          <a:prstGeom prst="rect">
            <a:avLst/>
          </a:prstGeom>
          <a:ln w="0">
            <a:noFill/>
          </a:ln>
          <a:effectLst>
            <a:softEdge rad="112680"/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pic>
        <p:nvPicPr>
          <p:cNvPr id="223" name="Picture 2" descr=""/>
          <p:cNvPicPr/>
          <p:nvPr/>
        </p:nvPicPr>
        <p:blipFill>
          <a:blip r:embed="rId2"/>
          <a:stretch/>
        </p:blipFill>
        <p:spPr>
          <a:xfrm>
            <a:off x="23400" y="3366720"/>
            <a:ext cx="6144480" cy="3456000"/>
          </a:xfrm>
          <a:prstGeom prst="rect">
            <a:avLst/>
          </a:prstGeom>
          <a:ln w="0">
            <a:noFill/>
          </a:ln>
        </p:spPr>
      </p:pic>
      <p:pic>
        <p:nvPicPr>
          <p:cNvPr id="224" name="Picture 3" descr=""/>
          <p:cNvPicPr/>
          <p:nvPr/>
        </p:nvPicPr>
        <p:blipFill>
          <a:blip r:embed="rId3"/>
          <a:stretch/>
        </p:blipFill>
        <p:spPr>
          <a:xfrm>
            <a:off x="3220200" y="27720"/>
            <a:ext cx="5918400" cy="332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pic>
        <p:nvPicPr>
          <p:cNvPr id="226" name="Picture 2" descr=""/>
          <p:cNvPicPr/>
          <p:nvPr/>
        </p:nvPicPr>
        <p:blipFill>
          <a:blip r:embed="rId2"/>
          <a:stretch/>
        </p:blipFill>
        <p:spPr>
          <a:xfrm>
            <a:off x="2144520" y="2925000"/>
            <a:ext cx="6971400" cy="3921120"/>
          </a:xfrm>
          <a:prstGeom prst="rect">
            <a:avLst/>
          </a:prstGeom>
          <a:ln w="0">
            <a:noFill/>
          </a:ln>
        </p:spPr>
      </p:pic>
      <p:pic>
        <p:nvPicPr>
          <p:cNvPr id="227" name="Picture 4" descr=""/>
          <p:cNvPicPr/>
          <p:nvPr/>
        </p:nvPicPr>
        <p:blipFill>
          <a:blip r:embed="rId3"/>
          <a:stretch/>
        </p:blipFill>
        <p:spPr>
          <a:xfrm>
            <a:off x="0" y="30960"/>
            <a:ext cx="6011640" cy="3381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pic>
        <p:nvPicPr>
          <p:cNvPr id="229" name="Picture 2" descr=""/>
          <p:cNvPicPr/>
          <p:nvPr/>
        </p:nvPicPr>
        <p:blipFill>
          <a:blip r:embed="rId2"/>
          <a:stretch/>
        </p:blipFill>
        <p:spPr>
          <a:xfrm>
            <a:off x="2051640" y="3266280"/>
            <a:ext cx="6351840" cy="3572640"/>
          </a:xfrm>
          <a:prstGeom prst="rect">
            <a:avLst/>
          </a:prstGeom>
          <a:ln w="0">
            <a:noFill/>
          </a:ln>
        </p:spPr>
      </p:pic>
      <p:pic>
        <p:nvPicPr>
          <p:cNvPr id="230" name="Picture 3" descr=""/>
          <p:cNvPicPr/>
          <p:nvPr/>
        </p:nvPicPr>
        <p:blipFill>
          <a:blip r:embed="rId3"/>
          <a:stretch/>
        </p:blipFill>
        <p:spPr>
          <a:xfrm>
            <a:off x="521640" y="0"/>
            <a:ext cx="6062400" cy="3411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116640"/>
            <a:ext cx="8229240" cy="489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c00000"/>
                </a:solidFill>
                <a:latin typeface="Calibri"/>
              </a:rPr>
              <a:t>Нормативно-правовая база сопровождения детей с ОВЗ 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140760" y="548640"/>
            <a:ext cx="8862120" cy="5544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Резолюция 48/96 Генеральной Ассамблеи ООН «Стандартные правила обеспечения равных возможностей для инвалидов» (20.12.1993);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Конвенция о правах инвалидов (13.12.2006);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Федеральный закон № 46 – ФЗ «О ратификации Конвенции о правах инвалидов» (03.05.2012);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Конституция Российской Федерации (12.12.1993);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Федеральный закон № 181 – ФЗ «О социальной защите инвалидов в Российской Федерации (ред. 06.04.2015);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Федеральный закон № 273 – ФЗ «Об образовании в Российской Федерации» (29.12.2012 ) ;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Постановление Минтруда РФ № 88 «Об утверждении нормативов по определению численности персонала, занятого обслуживанием дошкольных учреждений» (21.04.1993);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Федеральный государственный образовательный стандарт дошкольного образования (приказ Минобрнауки РФ от 17.10.2013 № 1155);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Постановление Главного Государственного врача РФ №26 «Об утверждении САНПИН 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2.4.3648-20;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Порядок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 (приказ Минобрнауки РФ от 30.08.2013 № 1014); 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Концепция развития инклюзивного образования в Красноярском крае на 2017-2025г.г.  Муниципальное задание (утверждается ежегодно);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  <a:p>
            <a:pPr marL="174600" indent="-174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Договор о взаимодействии ТПМПК и ППк МБДОУ № 132 «Залесье»</a:t>
            </a: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Picture 2" descr="https://drasler.ru/wp-content/uploads/2019/03/C%D0%BF%D0%B0%D1%81%D0%B8%D0%B1%D0%BE-%D0%B7%D0%B0-%D0%B2%D0%BD%D0%B8%D0%BC%D0%B0%D0%BD%D0%B8%D0%B5-%D0%BA%D0%B0%D1%80%D1%82%D0%B8%D0%BD%D0%BA%D0%B8-%D0%B4%D0%BB%D1%8F-%D0%BF%D1%80%D0%B5%D0%B7%D0%B5%D0%BD%D1%82%D0%B0%D1%86%D0%B8%D0%B8-%D0%BF%D0%BE%D0%B4%D0%B1%D0%BE%D1%80%D0%BA%D0%B0-36-%D1%88%D1%82%D1%83%D0%BA-9.jpg"/>
          <p:cNvPicPr/>
          <p:nvPr/>
        </p:nvPicPr>
        <p:blipFill>
          <a:blip r:embed="rId1"/>
          <a:stretch/>
        </p:blipFill>
        <p:spPr>
          <a:xfrm>
            <a:off x="0" y="16560"/>
            <a:ext cx="9143640" cy="6848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45320" y="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Программа</a:t>
            </a:r>
            <a:r>
              <a:rPr b="0" lang="ru-RU" sz="3200" spc="-1" strike="noStrike">
                <a:solidFill>
                  <a:srgbClr val="c00000"/>
                </a:solidFill>
                <a:latin typeface="Times New Roman"/>
              </a:rPr>
              <a:t> «</a:t>
            </a: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Вдохновение</a:t>
            </a:r>
            <a:r>
              <a:rPr b="0" lang="ru-RU" sz="3200" spc="-1" strike="noStrike">
                <a:solidFill>
                  <a:srgbClr val="c00000"/>
                </a:solidFill>
                <a:latin typeface="Times New Roman"/>
              </a:rPr>
              <a:t>»</a:t>
            </a:r>
            <a:br/>
            <a:r>
              <a:rPr b="0" lang="ru-RU" sz="3200" spc="-1" strike="noStrike">
                <a:solidFill>
                  <a:srgbClr val="c00000"/>
                </a:solidFill>
                <a:latin typeface="Times New Roman"/>
              </a:rPr>
              <a:t> (автор  Федосова Ирина Евгеньевна)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282240" y="1268640"/>
            <a:ext cx="8555760" cy="5445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8000"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основана на сотрудничестве детей и взрослых;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на поддержке детской инициативы;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на признании за ребенком права на участие в принятии решений;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на учете индивидуальных особенностей и интересов всех участников;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на вовлечении родителей и социокультурного окружения места расположения детского сада;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не задает жестких рамок</a:t>
            </a:r>
            <a:r>
              <a:rPr b="0" lang="ru-RU" sz="3200" spc="-1" strike="noStrike">
                <a:solidFill>
                  <a:srgbClr val="c00000"/>
                </a:solidFill>
                <a:latin typeface="Calibri"/>
              </a:rPr>
              <a:t>, 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планов и форм образовательной деятельности; 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программа «Вдохновение» продвигает идею полноправного участия ребенка в образовательном процессе.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445320" y="947160"/>
            <a:ext cx="8229240" cy="4929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8000"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Понятие </a:t>
            </a: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«сопровождение»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 близко таким понятиям как «содействие», «совместное передвижение», «помощь одного человека другому в преодолении трудностей». Сопровождать значит проходить с кем – либо часть его пути в качестве спутника или провожатого.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Сопровождение мы рассматриваем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, как систему деятельности всех специалистов, </a:t>
            </a: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направленную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 на создание условий успешного развития ребенка.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38" name="PlaceHolder 1"/>
          <p:cNvSpPr>
            <a:spLocks noGrp="1"/>
          </p:cNvSpPr>
          <p:nvPr>
            <p:ph/>
          </p:nvPr>
        </p:nvSpPr>
        <p:spPr>
          <a:xfrm>
            <a:off x="457200" y="1196640"/>
            <a:ext cx="8229240" cy="5400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    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В Федеральном Законе </a:t>
            </a:r>
            <a:r>
              <a:rPr b="0" i="1" lang="ru-RU" sz="3200" spc="-1" strike="noStrike">
                <a:solidFill>
                  <a:srgbClr val="000000"/>
                </a:solidFill>
                <a:latin typeface="Calibri"/>
              </a:rPr>
              <a:t>«Об образовании в РФ»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 № 273 от 29.12.2012 Ст. 2 п. 16 говорится, «</a:t>
            </a: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Ребёнок с ОВЗ 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– это обучающийся с ограниченными возможностями здоровья - физическое лицо, имеющее недостатки в физическом и </a:t>
            </a:r>
            <a:r>
              <a:rPr b="0" i="1" lang="ru-RU" sz="3200" spc="-1" strike="noStrike">
                <a:solidFill>
                  <a:srgbClr val="000000"/>
                </a:solidFill>
                <a:latin typeface="Calibri"/>
              </a:rPr>
              <a:t>(или)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 психологическом развитии, подтвержденные психолого-медико-педагогической комиссией и препятствующие получению образования без создания специальных условий.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ru-RU" sz="3200" spc="-1" strike="noStrike">
                <a:solidFill>
                  <a:srgbClr val="c00000"/>
                </a:solidFill>
                <a:latin typeface="Times New Roman"/>
                <a:ea typeface="Calibri"/>
              </a:rPr>
              <a:t>Цель взаимодействия: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043640" y="1600200"/>
            <a:ext cx="764280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Calibri"/>
              </a:rPr>
              <a:t>Создание единого комплексного подхода к обучению и воспитанию детей, способствующему достижению целевых ориентиров дошкольников, обеспечивающих их дальнейшую успешную социализацию и социальной адаптации.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Задачи взаимодействия: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71600" y="1324440"/>
            <a:ext cx="8229240" cy="4840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6000"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выявление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</a:rPr>
              <a:t>особых образовательных потребностей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детей с ОВЗ, обусловленных недостатками в их физическом и </a:t>
            </a:r>
            <a:r>
              <a:rPr b="0" i="1" lang="ru-RU" sz="3200" spc="-1" strike="noStrike">
                <a:solidFill>
                  <a:srgbClr val="000000"/>
                </a:solidFill>
                <a:latin typeface="Times New Roman"/>
              </a:rPr>
              <a:t>(или)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 психическом развитии;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осуществление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</a:rPr>
              <a:t>индивидуально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ориентированной психолого-педагогической помощи детям с ОВЗ с учетом особенностей психофизического развития и индивидуальных возможностей детей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636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(в соответствии с рекомендациями психолого-медико- педагогической комиссии);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возможность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</a:rPr>
              <a:t>освоения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детьми с ОВЗ общеобразовательной программы и их интеграции в образовательном учреждении.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Times New Roman"/>
              </a:rPr>
              <a:t>Особенности контингента воспитанников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395640" y="2133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В МБДОУ №132 две комбинированные группы.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12 детей с ТНР, имеющих статус ОВЗ.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Picture 6" descr="https://avatars.mds.yandex.net/i?id=f5aac04c31f94ef50f1da0fe88e5f567-3637350-images-thumbs&amp;ref=rim&amp;n=33&amp;w=150&amp;h=150"/>
          <p:cNvPicPr/>
          <p:nvPr/>
        </p:nvPicPr>
        <p:blipFill>
          <a:blip r:embed="rId1"/>
          <a:stretch/>
        </p:blipFill>
        <p:spPr>
          <a:xfrm>
            <a:off x="-23760" y="-34200"/>
            <a:ext cx="9167400" cy="6891840"/>
          </a:xfrm>
          <a:prstGeom prst="rect">
            <a:avLst/>
          </a:prstGeom>
          <a:ln w="0">
            <a:noFill/>
          </a:ln>
        </p:spPr>
      </p:pic>
      <p:sp>
        <p:nvSpPr>
          <p:cNvPr id="149" name="PlaceHolder 1"/>
          <p:cNvSpPr>
            <a:spLocks noGrp="1"/>
          </p:cNvSpPr>
          <p:nvPr>
            <p:ph/>
          </p:nvPr>
        </p:nvSpPr>
        <p:spPr>
          <a:xfrm>
            <a:off x="251640" y="1412640"/>
            <a:ext cx="8784720" cy="4608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4492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коррекции развития </a:t>
            </a: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детей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 с  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4492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тяжелыми нарушениями речи ОВЗ в 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4492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МБДОУ №132 существует служба 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marL="4492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3200" spc="-1" strike="noStrike">
                <a:solidFill>
                  <a:srgbClr val="000000"/>
                </a:solidFill>
                <a:latin typeface="Calibri"/>
              </a:rPr>
              <a:t>сопровождения</a:t>
            </a: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 (прописана Программа и план сопровождения).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</TotalTime>
  <Application>LibreOffice/7.2.1.2$Windows_X86_64 LibreOffice_project/87b77fad49947c1441b67c559c339af8f3517e22</Application>
  <AppVersion>15.0000</AppVersion>
  <Words>553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2022-11-27T08:33:58Z</dcterms:created>
  <dc:creator>Наталья</dc:creator>
  <dc:description/>
  <dc:language>ru-RU</dc:language>
  <cp:lastModifiedBy/>
  <dcterms:modified xsi:type="dcterms:W3CDTF">2022-12-20T11:24:13Z</dcterms:modified>
  <cp:revision>54</cp:revision>
  <dc:subject/>
  <dc:title>МБДОУ №132 «Залесье»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20</vt:i4>
  </property>
</Properties>
</file>