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703" autoAdjust="0"/>
  </p:normalViewPr>
  <p:slideViewPr>
    <p:cSldViewPr>
      <p:cViewPr varScale="1">
        <p:scale>
          <a:sx n="85" d="100"/>
          <a:sy n="85" d="100"/>
        </p:scale>
        <p:origin x="-10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41C8-DDD6-4371-9A04-261E3546000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43F6E-9156-4939-AA6F-CCC11ABC08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070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1982-4882-4CC8-8DE9-C69FB5CA381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7660-3039-4FA1-887D-7320E694E6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37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A9F-E077-40FD-AB8D-5DA5A2AF5A0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4DED-9E1B-4810-923B-305700D908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30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FCDF-513F-4084-905E-CD55D99C777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27F5D-1A9F-4D82-8BEA-40C3DABC55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87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18FF-6A43-4747-B593-07147EFA888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9A2E6-972F-416A-BC7A-63CCF946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22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19F5-DE77-4AE2-80EF-E80830D18AEC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A8C0D-6798-4077-AF3F-92834B1ED2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79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1748-5498-4B31-97E6-586599E7BCF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92BCB3B-91D8-4E53-9424-EF4A879DCA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67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28D5-2E41-4679-9A7F-98378C8ABE0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0D5-71FF-4C2A-B33C-1155DBE931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0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12A8-4B72-4A2B-8C30-2D11E4B9C3ED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3CED-422E-43EE-99D8-C068169F4D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66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E123-C16E-4635-A095-CE5D747D34E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6C71-8DF5-45DB-8A9E-9F4E4A6B3D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5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8BD0-DCF1-4961-9D93-F975F05002E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44318-4A41-4E82-9F23-E38479CCC4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96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92A5-38EE-4F78-BBBF-DE9A3F32AB5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73B1-FCBF-4454-B398-D54074F570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67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CF98DD-F39E-4B53-B9B6-CC3BDB1855E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fld id="{FD8FDAD1-0F39-4C1F-9C1D-09569F3FC8A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7" r:id="rId2"/>
    <p:sldLayoutId id="2147483704" r:id="rId3"/>
    <p:sldLayoutId id="2147483698" r:id="rId4"/>
    <p:sldLayoutId id="2147483699" r:id="rId5"/>
    <p:sldLayoutId id="2147483700" r:id="rId6"/>
    <p:sldLayoutId id="2147483705" r:id="rId7"/>
    <p:sldLayoutId id="2147483706" r:id="rId8"/>
    <p:sldLayoutId id="2147483707" r:id="rId9"/>
    <p:sldLayoutId id="2147483701" r:id="rId10"/>
    <p:sldLayoutId id="2147483708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2692400"/>
          </a:xfrm>
        </p:spPr>
        <p:txBody>
          <a:bodyPr/>
          <a:lstStyle/>
          <a:p>
            <a:pPr eaLnBrk="1" hangingPunct="1"/>
            <a:r>
              <a:rPr lang="ru-RU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Векторы развития инклюзивного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581128"/>
            <a:ext cx="3600450" cy="1152525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Е.Ю. </a:t>
            </a: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Коновалова</a:t>
            </a: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к.п.н</a:t>
            </a: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 </a:t>
            </a: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методист </a:t>
            </a: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КИМЦ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50912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Задачи на 2018-2020 годы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2800" u="sng" smtClean="0">
                <a:latin typeface="Times New Roman" pitchFamily="18" charset="0"/>
              </a:rPr>
              <a:t>Создать:</a:t>
            </a:r>
            <a:endParaRPr lang="ru-RU" altLang="ru-RU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условия для реализации адаптированных дошкольных образовательных программ для детей с инвалидностью и ОВЗ, развития вариативных форм дошкольного образования (ясли, группы кратковременного пребывания, лекотеки, ресурсные группы, группы «Особый ребенок»)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условия для инклюзивного дополнительного образования и отдыха детей с инвалидностью и ОВЗ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Задачи на 2018-2020 годы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ru-RU" altLang="ru-RU" smtClean="0">
                <a:latin typeface="Times New Roman" pitchFamily="18" charset="0"/>
              </a:rPr>
              <a:t>Создать: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</a:rPr>
              <a:t>условия для мониторинга здоровья обучающихся с инвалидностью и ОВЗ в образовательных организациях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</a:rPr>
              <a:t>сеть федеральных ресурсных центров по работе с детьми с нарушениями зрения, слуха (в том числе с обучающимися, перенесшими операцию кохлеарной имплантации), речи и опорно-двигательного аппарата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</a:rPr>
              <a:t>нормативно-методическую базу для участия в коррекционно-развивающей работе социально-ориентированных некоммерческих организаций</a:t>
            </a:r>
          </a:p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Участие детей с ОВЗ и детей инвалидов в конкурсном движении: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539750" y="1916113"/>
            <a:ext cx="8135938" cy="421005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</a:rPr>
              <a:t>Реализация мероприятий по развитию движения «Одаренные инвалиды» 	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</a:rPr>
              <a:t>Чемпионат по профессиональному мастерству среди людей с  инвалидностью «Абилимпикс» (10% школьники)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</a:rPr>
              <a:t>Интегрированный Всероссийский фестиваль детского творчества	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</a:rPr>
              <a:t>Всероссийский фестиваль жестового пения «Как взмах крыла»	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</a:rPr>
              <a:t>Всероссийского фестиваля «Белая трость»	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</a:rPr>
              <a:t>Интегрированный Всероссийский фестиваль школьных театров	</a:t>
            </a:r>
          </a:p>
          <a:p>
            <a:pPr eaLnBrk="1" hangingPunct="1"/>
            <a:endParaRPr lang="ru-RU" altLang="ru-RU" smtClean="0">
              <a:latin typeface="Times New Roman" pitchFamily="18" charset="0"/>
            </a:endParaRPr>
          </a:p>
          <a:p>
            <a:pPr eaLnBrk="1" hangingPunct="1">
              <a:buFont typeface="Symbol" pitchFamily="18" charset="2"/>
              <a:buNone/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Развитие адаптивной физической культуры и спорта для лиц с инвалидностью и ОВЗ	</a:t>
            </a:r>
            <a:br>
              <a:rPr lang="ru-RU" altLang="ru-RU" sz="3200" smtClean="0">
                <a:latin typeface="Times New Roman" pitchFamily="18" charset="0"/>
              </a:rPr>
            </a:b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200" smtClean="0">
                <a:latin typeface="Times New Roman" pitchFamily="18" charset="0"/>
              </a:rPr>
              <a:t>Всероссийская спартакиада среди обучающихся с ОВЗ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smtClean="0">
                <a:latin typeface="Times New Roman" pitchFamily="18" charset="0"/>
              </a:rPr>
              <a:t>III Всероссийская летняя Спартакиада инвалидов	(2019)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smtClean="0">
                <a:latin typeface="Times New Roman" pitchFamily="18" charset="0"/>
              </a:rPr>
              <a:t>Установлены нормы ГТО для детей с ОВЗ и инвалидностью (Постановление правительства РФ от 06.03.2018 г.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3200" smtClean="0">
                <a:latin typeface="Times New Roman" pitchFamily="18" charset="0"/>
              </a:rPr>
              <a:t>	№ 231 	«О внесении изменений в положение о Всероссийском физкультурно-спортивном комплексе «Готов к труду и обороне» (ГТО)»</a:t>
            </a:r>
          </a:p>
          <a:p>
            <a:pPr eaLnBrk="1" hangingPunct="1">
              <a:lnSpc>
                <a:spcPct val="90000"/>
              </a:lnSpc>
            </a:pPr>
            <a:endParaRPr lang="ru-RU" altLang="ru-RU" sz="3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Нормативно-правовые документы, определяющие векторы развития инклюзивного образования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871538" y="2276475"/>
            <a:ext cx="7408862" cy="3849688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ru-RU" altLang="ru-RU" smtClean="0"/>
              <a:t>	</a:t>
            </a:r>
            <a:r>
              <a:rPr lang="ru-RU" altLang="ru-RU" sz="3200" b="1" smtClean="0">
                <a:latin typeface="Times New Roman" pitchFamily="18" charset="0"/>
              </a:rPr>
              <a:t>Концепция развития инклюзивного образования в Красноярском крае 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altLang="ru-RU" sz="3200" b="1" smtClean="0">
                <a:latin typeface="Times New Roman" pitchFamily="18" charset="0"/>
              </a:rPr>
              <a:t>	на 2017-2025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Векторы развития инклюзивного образования: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353425" cy="4713288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ранняя помощь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качество образования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доступность дополнительного образования</a:t>
            </a:r>
            <a:r>
              <a:rPr lang="en-US" altLang="ru-RU" sz="2800" smtClean="0">
                <a:latin typeface="Times New Roman" pitchFamily="18" charset="0"/>
              </a:rPr>
              <a:t> </a:t>
            </a:r>
            <a:r>
              <a:rPr lang="ru-RU" altLang="ru-RU" sz="2800" smtClean="0">
                <a:latin typeface="Times New Roman" pitchFamily="18" charset="0"/>
              </a:rPr>
              <a:t>для детей с особыми образовательными потребностями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профессиональная ориентация детей-инвалидов и детей с ОВЗ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трудовая подготовка в школе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сетевое взаимодействие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сотрудничество с родительской общественностью и НКО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Повышение квалификации педагогов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Сложилась государственная политика в сфере образования детей с ОВЗ</a:t>
            </a:r>
          </a:p>
          <a:p>
            <a:pPr eaLnBrk="1" hangingPunct="1">
              <a:buFont typeface="Symbol" pitchFamily="18" charset="2"/>
              <a:buNone/>
            </a:pPr>
            <a:endParaRPr lang="ru-RU" altLang="ru-RU" sz="320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Установлены основные механизмы и нормы реализации идеи инклюзии</a:t>
            </a:r>
          </a:p>
          <a:p>
            <a:pPr eaLnBrk="1" hangingPunct="1">
              <a:buFont typeface="Symbol" pitchFamily="18" charset="2"/>
              <a:buNone/>
            </a:pPr>
            <a:endParaRPr lang="ru-RU" altLang="ru-RU" sz="320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Утверждены ФГОС для детей с ОВЗ и ФГОС для детей с умственной отсталостью</a:t>
            </a:r>
          </a:p>
          <a:p>
            <a:pPr eaLnBrk="1" hangingPunct="1">
              <a:buFont typeface="Symbol" pitchFamily="18" charset="2"/>
              <a:buNone/>
            </a:pP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latin typeface="Times New Roman" pitchFamily="18" charset="0"/>
              </a:rPr>
              <a:t>Инклюзивное образование – тренд </a:t>
            </a: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современного</a:t>
            </a:r>
            <a:r>
              <a:rPr lang="ru-RU" altLang="ru-RU" sz="3600" dirty="0" smtClean="0">
                <a:latin typeface="Times New Roman" pitchFamily="18" charset="0"/>
              </a:rPr>
              <a:t>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altLang="ru-RU" sz="3200" smtClean="0">
                <a:latin typeface="Times New Roman" panose="02020603050405020304" pitchFamily="18" charset="0"/>
              </a:rPr>
              <a:t>Принцип подушевого финансирования образовательной услуги</a:t>
            </a:r>
          </a:p>
          <a:p>
            <a:pPr eaLnBrk="1" hangingPunct="1">
              <a:defRPr/>
            </a:pPr>
            <a:r>
              <a:rPr lang="ru-RU" altLang="ru-RU" sz="3200" smtClean="0">
                <a:latin typeface="Times New Roman" panose="02020603050405020304" pitchFamily="18" charset="0"/>
              </a:rPr>
              <a:t>Принцип территориальной доступности</a:t>
            </a:r>
          </a:p>
          <a:p>
            <a:pPr eaLnBrk="1" hangingPunct="1">
              <a:defRPr/>
            </a:pPr>
            <a:r>
              <a:rPr lang="ru-RU" altLang="ru-RU" sz="3200" smtClean="0">
                <a:latin typeface="Times New Roman" panose="02020603050405020304" pitchFamily="18" charset="0"/>
              </a:rPr>
              <a:t>Принцип самостоятельности образовательной организации в разработке и реализации образовательных программ</a:t>
            </a:r>
          </a:p>
          <a:p>
            <a:pPr eaLnBrk="1" hangingPunct="1">
              <a:defRPr/>
            </a:pPr>
            <a:r>
              <a:rPr lang="ru-RU" altLang="ru-RU" sz="3200" smtClean="0">
                <a:latin typeface="Times New Roman" panose="02020603050405020304" pitchFamily="18" charset="0"/>
              </a:rPr>
              <a:t>Принцип сетевого взаимодействия</a:t>
            </a:r>
          </a:p>
          <a:p>
            <a:pPr eaLnBrk="1" hangingPunct="1">
              <a:defRPr/>
            </a:pPr>
            <a:endParaRPr lang="ru-RU" altLang="ru-RU" sz="32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ru-RU" altLang="ru-RU" sz="3200" smtClean="0">
              <a:latin typeface="Times New Roman" panose="02020603050405020304" pitchFamily="18" charset="0"/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Принципы, способствующие развитию инклюзивного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179512" y="260648"/>
            <a:ext cx="5400600" cy="64807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Какие условия создает школа для учеников с ОВЗ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Как организовать образовательное пространство для учащихся с ограниченными возможностями здоровья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Как организовать обучение детей с ограниченными возможностями здоровья и детей-инвалидов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Классы или группы для детей с ограниченными возможностями здоровья: как правильно комплектовать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Дистанционное обучение детей с ограниченными возможностями здоровья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Психолого-медико-педагогический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altLang="ru-RU" sz="2000" b="1" dirty="0" smtClean="0"/>
              <a:t>	консилиум в школе: заседания и образцы документов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Как заместителю директора разработать адаптированную основную общеобразовательную программу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Ресурсный класс: как обучать школьников с расстройствами аутистического спектра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…………………………..</a:t>
            </a: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803407"/>
              </p:ext>
            </p:extLst>
          </p:nvPr>
        </p:nvGraphicFramePr>
        <p:xfrm>
          <a:off x="5651082" y="332656"/>
          <a:ext cx="3188490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Acrobat Document" r:id="rId3" imgW="5400437" imgH="6753198" progId="AcroExch.Document.7">
                  <p:embed/>
                </p:oleObj>
              </mc:Choice>
              <mc:Fallback>
                <p:oleObj name="Acrobat Document" r:id="rId3" imgW="5400437" imgH="6753198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082" y="332656"/>
                        <a:ext cx="3188490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Модель динамики процесса инклюзии в образовании (уровни динамических изменений в образовании)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8280400" cy="4281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Системный уровень</a:t>
            </a:r>
            <a:r>
              <a:rPr lang="ru-RU" altLang="ru-RU" sz="2800" smtClean="0">
                <a:latin typeface="Times New Roman" pitchFamily="18" charset="0"/>
              </a:rPr>
              <a:t> (определяется государственной и региональной политикой)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Организационный уровень</a:t>
            </a:r>
            <a:r>
              <a:rPr lang="ru-RU" altLang="ru-RU" sz="2800" smtClean="0">
                <a:latin typeface="Times New Roman" pitchFamily="18" charset="0"/>
              </a:rPr>
              <a:t> (обеспечивается в образовательной организации)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Групповой уровень</a:t>
            </a:r>
            <a:r>
              <a:rPr lang="ru-RU" altLang="ru-RU" sz="2800" smtClean="0">
                <a:latin typeface="Times New Roman" pitchFamily="18" charset="0"/>
              </a:rPr>
              <a:t> (социально-психологический уровень, изменения в сфере образовательных отношений и учебного взаимодействия)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Индивидуальный уровень</a:t>
            </a:r>
            <a:r>
              <a:rPr lang="ru-RU" altLang="ru-RU" sz="2800" smtClean="0">
                <a:latin typeface="Times New Roman" pitchFamily="18" charset="0"/>
              </a:rPr>
              <a:t> (задача построения не только образовательной траектории, но и жизненной перспективы)</a:t>
            </a:r>
          </a:p>
          <a:p>
            <a:pPr eaLnBrk="1" hangingPunct="1">
              <a:lnSpc>
                <a:spcPct val="80000"/>
              </a:lnSpc>
            </a:pPr>
            <a:endParaRPr lang="ru-RU" altLang="ru-RU" sz="3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Нормативно-правовые документы, определяющие векторы развития инклюзивного образования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871538" y="2420938"/>
            <a:ext cx="7408862" cy="3705225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ru-RU" altLang="ru-RU" smtClean="0"/>
              <a:t>	</a:t>
            </a:r>
            <a:r>
              <a:rPr lang="ru-RU" altLang="ru-RU" sz="2800" b="1" smtClean="0">
                <a:latin typeface="Times New Roman" pitchFamily="18" charset="0"/>
              </a:rPr>
              <a:t>Межведомственный комплексный план по вопросам дошкольного и общего образования и создания специальных условий для получения образования детьми-инвалидами и детьми с ограниченными возможностями здоровья на 2018-2020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50912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Задачи на 2018-2020 год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871538" y="1341438"/>
            <a:ext cx="7408862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2000" smtClean="0"/>
              <a:t>	 </a:t>
            </a:r>
            <a:r>
              <a:rPr lang="ru-RU" altLang="ru-RU" sz="2800" u="sng" smtClean="0">
                <a:latin typeface="Times New Roman" pitchFamily="18" charset="0"/>
              </a:rPr>
              <a:t>Обеспечить:</a:t>
            </a:r>
            <a:endParaRPr lang="ru-RU" altLang="ru-RU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100% обеспечение местами в детских садах детей с инвалидностью и ОВЗ в возрасте от 1,5 до 7 лет, чьи родители изъявили желание и зарегистрировались в электронной очереди в дошкольные образовательные организации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условия для получения детьми с инвалидностью и ОВЗ качественного общего образования независимо от состояния здоровья и места проживания 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71488" y="458788"/>
            <a:ext cx="8215312" cy="89852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Задачи на 2018-2020 годы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2000" smtClean="0"/>
              <a:t>	</a:t>
            </a:r>
            <a:r>
              <a:rPr lang="ru-RU" altLang="ru-RU" sz="3200" smtClean="0">
                <a:latin typeface="Times New Roman" pitchFamily="18" charset="0"/>
              </a:rPr>
              <a:t>Обеспечить: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smtClean="0">
                <a:latin typeface="Times New Roman" pitchFamily="18" charset="0"/>
              </a:rPr>
              <a:t>введение ФГОС начального общего образования обучающихся с ОВЗ и образования обучающихся с умственной отсталостью в 1-4 классах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smtClean="0">
                <a:latin typeface="Times New Roman" pitchFamily="18" charset="0"/>
              </a:rPr>
              <a:t>100% охват обучающихся с инвалидностью и ОВЗ профориентационной работой на протяжении всего периода обучения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smtClean="0">
                <a:latin typeface="Times New Roman" pitchFamily="18" charset="0"/>
              </a:rPr>
              <a:t>увеличение охвата детей с инвалидностью и ОВЗ в возрасте от 5 до 18 лет программами дополнительного образования (50%)</a:t>
            </a:r>
          </a:p>
          <a:p>
            <a:pPr eaLnBrk="1" hangingPunct="1">
              <a:lnSpc>
                <a:spcPct val="90000"/>
              </a:lnSpc>
            </a:pPr>
            <a:endParaRPr lang="ru-RU" altLang="ru-RU" sz="32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Задачи на 2018-2020 годы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altLang="ru-RU" smtClean="0">
                <a:latin typeface="Times New Roman" pitchFamily="18" charset="0"/>
              </a:rPr>
              <a:t>Обеспечить: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itchFamily="18" charset="0"/>
              </a:rPr>
              <a:t>возможность получения психолого-педагогической и медико-социальной помощи детям с инвалидностью и ограниченными возможностями здоровья в ППМС-центрах (развитие сети центров с учетом не менее 1 центра на 5 тысяч детей)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itchFamily="18" charset="0"/>
              </a:rPr>
              <a:t>создание оптимальных условий предоставления услуг ранней помощи детям с проблемами в развитии и риском их возникновения с учетом психофизических особенностей за счет создания структурных подразделений служб ранней помощи на базе детских садов, отдельных организаций, реализующих адаптированные основные общеобразовательные программы (коррекционных школ) и ППМС-центров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itchFamily="18" charset="0"/>
              </a:rPr>
              <a:t>подготовку, переподготовку и повышение квалификации кадров для системы образования детей с ОВЗ и инвалидностью.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1991248</TotalTime>
  <Words>502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Волна</vt:lpstr>
      <vt:lpstr>Acrobat Document</vt:lpstr>
      <vt:lpstr>Векторы развития инклюзивного образования</vt:lpstr>
      <vt:lpstr>Инклюзивное образование – тренд современного образования</vt:lpstr>
      <vt:lpstr>Принципы, способствующие развитию инклюзивного образования</vt:lpstr>
      <vt:lpstr>Презентация PowerPoint</vt:lpstr>
      <vt:lpstr>Модель динамики процесса инклюзии в образовании (уровни динамических изменений в образовании)</vt:lpstr>
      <vt:lpstr>Нормативно-правовые документы, определяющие векторы развития инклюзивного образования</vt:lpstr>
      <vt:lpstr>Задачи на 2018-2020 год</vt:lpstr>
      <vt:lpstr>Задачи на 2018-2020 годы</vt:lpstr>
      <vt:lpstr>Задачи на 2018-2020 годы</vt:lpstr>
      <vt:lpstr>Задачи на 2018-2020 годы</vt:lpstr>
      <vt:lpstr>Задачи на 2018-2020 годы</vt:lpstr>
      <vt:lpstr>Участие детей с ОВЗ и детей инвалидов в конкурсном движении:</vt:lpstr>
      <vt:lpstr>Развитие адаптивной физической культуры и спорта для лиц с инвалидностью и ОВЗ  </vt:lpstr>
      <vt:lpstr>Нормативно-правовые документы, определяющие векторы развития инклюзивного образования</vt:lpstr>
      <vt:lpstr>Векторы развития инклюзивного образования: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обеспечение инклюзивного образования</dc:title>
  <dc:creator>science@kimc.ms</dc:creator>
  <cp:lastModifiedBy>Татьяна Копылова</cp:lastModifiedBy>
  <cp:revision>29</cp:revision>
  <cp:lastPrinted>2017-09-13T04:48:36Z</cp:lastPrinted>
  <dcterms:created xsi:type="dcterms:W3CDTF">2017-09-11T03:28:24Z</dcterms:created>
  <dcterms:modified xsi:type="dcterms:W3CDTF">2018-08-28T09:56:31Z</dcterms:modified>
</cp:coreProperties>
</file>