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21" r:id="rId3"/>
    <p:sldId id="325" r:id="rId4"/>
    <p:sldId id="326" r:id="rId5"/>
    <p:sldId id="302" r:id="rId6"/>
    <p:sldId id="312" r:id="rId7"/>
    <p:sldId id="322" r:id="rId8"/>
    <p:sldId id="314" r:id="rId9"/>
    <p:sldId id="315" r:id="rId10"/>
    <p:sldId id="317" r:id="rId11"/>
    <p:sldId id="318" r:id="rId12"/>
    <p:sldId id="292" r:id="rId13"/>
    <p:sldId id="319" r:id="rId14"/>
    <p:sldId id="320" r:id="rId15"/>
    <p:sldId id="30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88000" autoAdjust="0"/>
  </p:normalViewPr>
  <p:slideViewPr>
    <p:cSldViewPr>
      <p:cViewPr>
        <p:scale>
          <a:sx n="90" d="100"/>
          <a:sy n="90" d="100"/>
        </p:scale>
        <p:origin x="-95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A7B38-AC64-4181-98F1-3E0A276D351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D951B-4FE3-4571-963C-C0EA26334A19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рабочих программ коррекционных курсов, дидактических материалов</a:t>
          </a:r>
        </a:p>
      </dgm:t>
    </dgm:pt>
    <dgm:pt modelId="{EEFDD09E-9CF2-46C3-91EE-3EF45B0DAC85}" type="parTrans" cxnId="{BF972B2A-3371-486D-90E9-3E26C65662F7}">
      <dgm:prSet/>
      <dgm:spPr/>
      <dgm:t>
        <a:bodyPr/>
        <a:lstStyle/>
        <a:p>
          <a:endParaRPr lang="ru-RU"/>
        </a:p>
      </dgm:t>
    </dgm:pt>
    <dgm:pt modelId="{E9391962-1FED-4FEB-BD6C-98E089832B7F}" type="sibTrans" cxnId="{BF972B2A-3371-486D-90E9-3E26C65662F7}">
      <dgm:prSet/>
      <dgm:spPr/>
      <dgm:t>
        <a:bodyPr/>
        <a:lstStyle/>
        <a:p>
          <a:endParaRPr lang="ru-RU"/>
        </a:p>
      </dgm:t>
    </dgm:pt>
    <dgm:pt modelId="{90085A52-FF9D-45C2-90E8-F57BBDAEDEA4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Планы воспитательной работы школы, класса</a:t>
          </a:r>
        </a:p>
      </dgm:t>
    </dgm:pt>
    <dgm:pt modelId="{45D89FB2-E724-4101-966C-1DC5A654D5B9}" type="parTrans" cxnId="{4504A148-4ACC-42C7-BA99-6297583E239C}">
      <dgm:prSet/>
      <dgm:spPr/>
      <dgm:t>
        <a:bodyPr/>
        <a:lstStyle/>
        <a:p>
          <a:endParaRPr lang="ru-RU"/>
        </a:p>
      </dgm:t>
    </dgm:pt>
    <dgm:pt modelId="{A6131314-5E09-494B-A033-3ECAB5B83BF9}" type="sibTrans" cxnId="{4504A148-4ACC-42C7-BA99-6297583E239C}">
      <dgm:prSet/>
      <dgm:spPr/>
      <dgm:t>
        <a:bodyPr/>
        <a:lstStyle/>
        <a:p>
          <a:endParaRPr lang="ru-RU"/>
        </a:p>
      </dgm:t>
    </dgm:pt>
    <dgm:pt modelId="{9A948E5B-5227-4CBD-AB53-9B879D7E85D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квалификации педагогов</a:t>
          </a:r>
        </a:p>
      </dgm:t>
    </dgm:pt>
    <dgm:pt modelId="{3C5A3A56-3C2A-4508-A52C-988D2491D76D}" type="parTrans" cxnId="{E876EE6D-1135-4C9B-935E-43D9DE6A7487}">
      <dgm:prSet/>
      <dgm:spPr/>
      <dgm:t>
        <a:bodyPr/>
        <a:lstStyle/>
        <a:p>
          <a:endParaRPr lang="ru-RU"/>
        </a:p>
      </dgm:t>
    </dgm:pt>
    <dgm:pt modelId="{4FBB0937-8D58-41C1-A432-FD62FB99D9CD}" type="sibTrans" cxnId="{E876EE6D-1135-4C9B-935E-43D9DE6A7487}">
      <dgm:prSet/>
      <dgm:spPr/>
      <dgm:t>
        <a:bodyPr/>
        <a:lstStyle/>
        <a:p>
          <a:endParaRPr lang="ru-RU"/>
        </a:p>
      </dgm:t>
    </dgm:pt>
    <dgm:pt modelId="{2C459BB3-D2B4-450D-B6A0-03C19CF398CF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Проектирование и разработка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АОП (СИПР)  на ребенка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C8DEFB-53BE-4989-9469-B850A2E518F7}" type="parTrans" cxnId="{26594D6A-415C-40BC-B7A1-4DCB3D4BC881}">
      <dgm:prSet/>
      <dgm:spPr/>
      <dgm:t>
        <a:bodyPr/>
        <a:lstStyle/>
        <a:p>
          <a:endParaRPr lang="ru-RU"/>
        </a:p>
      </dgm:t>
    </dgm:pt>
    <dgm:pt modelId="{C7F6181A-CB7B-4013-B92E-84FA5F65084C}" type="sibTrans" cxnId="{26594D6A-415C-40BC-B7A1-4DCB3D4BC881}">
      <dgm:prSet/>
      <dgm:spPr/>
      <dgm:t>
        <a:bodyPr/>
        <a:lstStyle/>
        <a:p>
          <a:endParaRPr lang="ru-RU"/>
        </a:p>
      </dgm:t>
    </dgm:pt>
    <dgm:pt modelId="{7B85F6A0-E78D-459C-AF2D-AA034681D45A}" type="pres">
      <dgm:prSet presAssocID="{21AA7B38-AC64-4181-98F1-3E0A276D3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C3025-A55B-4750-AB17-3425D1ED991D}" type="pres">
      <dgm:prSet presAssocID="{2C459BB3-D2B4-450D-B6A0-03C19CF398CF}" presName="linNode" presStyleCnt="0"/>
      <dgm:spPr/>
    </dgm:pt>
    <dgm:pt modelId="{22482A21-3F2F-4862-88A0-5326B6C680D4}" type="pres">
      <dgm:prSet presAssocID="{2C459BB3-D2B4-450D-B6A0-03C19CF398CF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ADAE5-2292-4EE4-A293-17E7317A0C83}" type="pres">
      <dgm:prSet presAssocID="{C7F6181A-CB7B-4013-B92E-84FA5F65084C}" presName="sp" presStyleCnt="0"/>
      <dgm:spPr/>
    </dgm:pt>
    <dgm:pt modelId="{23DFDD57-6D93-4B1C-B960-280E37385FD6}" type="pres">
      <dgm:prSet presAssocID="{903D951B-4FE3-4571-963C-C0EA26334A19}" presName="linNode" presStyleCnt="0"/>
      <dgm:spPr/>
    </dgm:pt>
    <dgm:pt modelId="{E2D0C422-55E4-4968-AA41-C9E6497408A7}" type="pres">
      <dgm:prSet presAssocID="{903D951B-4FE3-4571-963C-C0EA26334A19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22B59-7730-4054-8A9A-950EAC8DD440}" type="pres">
      <dgm:prSet presAssocID="{E9391962-1FED-4FEB-BD6C-98E089832B7F}" presName="sp" presStyleCnt="0"/>
      <dgm:spPr/>
    </dgm:pt>
    <dgm:pt modelId="{6985379D-C1A8-4B77-A816-B72A2D9A50BB}" type="pres">
      <dgm:prSet presAssocID="{90085A52-FF9D-45C2-90E8-F57BBDAEDEA4}" presName="linNode" presStyleCnt="0"/>
      <dgm:spPr/>
    </dgm:pt>
    <dgm:pt modelId="{6FC3DC9D-456C-436E-8D18-88A3093458CF}" type="pres">
      <dgm:prSet presAssocID="{90085A52-FF9D-45C2-90E8-F57BBDAEDEA4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5EB64-F256-461C-90D2-84E216CB1B2F}" type="pres">
      <dgm:prSet presAssocID="{A6131314-5E09-494B-A033-3ECAB5B83BF9}" presName="sp" presStyleCnt="0"/>
      <dgm:spPr/>
    </dgm:pt>
    <dgm:pt modelId="{87117C5F-9F25-44BE-BD9F-16F523E933B4}" type="pres">
      <dgm:prSet presAssocID="{9A948E5B-5227-4CBD-AB53-9B879D7E85D6}" presName="linNode" presStyleCnt="0"/>
      <dgm:spPr/>
    </dgm:pt>
    <dgm:pt modelId="{8C7A2444-6949-404E-B71D-A20CB1E9F568}" type="pres">
      <dgm:prSet presAssocID="{9A948E5B-5227-4CBD-AB53-9B879D7E85D6}" presName="parentText" presStyleLbl="node1" presStyleIdx="3" presStyleCnt="4" custScaleX="277778" custLinFactNeighborX="90140" custLinFactNeighborY="-1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DD6CC-1A79-449B-88D5-1C54ADACC224}" type="presOf" srcId="{9A948E5B-5227-4CBD-AB53-9B879D7E85D6}" destId="{8C7A2444-6949-404E-B71D-A20CB1E9F568}" srcOrd="0" destOrd="0" presId="urn:microsoft.com/office/officeart/2005/8/layout/vList5"/>
    <dgm:cxn modelId="{26594D6A-415C-40BC-B7A1-4DCB3D4BC881}" srcId="{21AA7B38-AC64-4181-98F1-3E0A276D351F}" destId="{2C459BB3-D2B4-450D-B6A0-03C19CF398CF}" srcOrd="0" destOrd="0" parTransId="{D1C8DEFB-53BE-4989-9469-B850A2E518F7}" sibTransId="{C7F6181A-CB7B-4013-B92E-84FA5F65084C}"/>
    <dgm:cxn modelId="{E876EE6D-1135-4C9B-935E-43D9DE6A7487}" srcId="{21AA7B38-AC64-4181-98F1-3E0A276D351F}" destId="{9A948E5B-5227-4CBD-AB53-9B879D7E85D6}" srcOrd="3" destOrd="0" parTransId="{3C5A3A56-3C2A-4508-A52C-988D2491D76D}" sibTransId="{4FBB0937-8D58-41C1-A432-FD62FB99D9CD}"/>
    <dgm:cxn modelId="{329FFC0F-0F2C-4E71-937C-E2399ADB24C6}" type="presOf" srcId="{90085A52-FF9D-45C2-90E8-F57BBDAEDEA4}" destId="{6FC3DC9D-456C-436E-8D18-88A3093458CF}" srcOrd="0" destOrd="0" presId="urn:microsoft.com/office/officeart/2005/8/layout/vList5"/>
    <dgm:cxn modelId="{4504A148-4ACC-42C7-BA99-6297583E239C}" srcId="{21AA7B38-AC64-4181-98F1-3E0A276D351F}" destId="{90085A52-FF9D-45C2-90E8-F57BBDAEDEA4}" srcOrd="2" destOrd="0" parTransId="{45D89FB2-E724-4101-966C-1DC5A654D5B9}" sibTransId="{A6131314-5E09-494B-A033-3ECAB5B83BF9}"/>
    <dgm:cxn modelId="{D2E926A4-018B-4C7C-93B4-6B777DB02ED2}" type="presOf" srcId="{21AA7B38-AC64-4181-98F1-3E0A276D351F}" destId="{7B85F6A0-E78D-459C-AF2D-AA034681D45A}" srcOrd="0" destOrd="0" presId="urn:microsoft.com/office/officeart/2005/8/layout/vList5"/>
    <dgm:cxn modelId="{3436F4D9-57D3-49DD-B415-5091ED67BA4E}" type="presOf" srcId="{2C459BB3-D2B4-450D-B6A0-03C19CF398CF}" destId="{22482A21-3F2F-4862-88A0-5326B6C680D4}" srcOrd="0" destOrd="0" presId="urn:microsoft.com/office/officeart/2005/8/layout/vList5"/>
    <dgm:cxn modelId="{BC2AECA5-12D6-4CF8-8922-1BCB2805A30D}" type="presOf" srcId="{903D951B-4FE3-4571-963C-C0EA26334A19}" destId="{E2D0C422-55E4-4968-AA41-C9E6497408A7}" srcOrd="0" destOrd="0" presId="urn:microsoft.com/office/officeart/2005/8/layout/vList5"/>
    <dgm:cxn modelId="{BF972B2A-3371-486D-90E9-3E26C65662F7}" srcId="{21AA7B38-AC64-4181-98F1-3E0A276D351F}" destId="{903D951B-4FE3-4571-963C-C0EA26334A19}" srcOrd="1" destOrd="0" parTransId="{EEFDD09E-9CF2-46C3-91EE-3EF45B0DAC85}" sibTransId="{E9391962-1FED-4FEB-BD6C-98E089832B7F}"/>
    <dgm:cxn modelId="{940F3E25-22F2-4D10-BCAF-F65916CEF004}" type="presParOf" srcId="{7B85F6A0-E78D-459C-AF2D-AA034681D45A}" destId="{658C3025-A55B-4750-AB17-3425D1ED991D}" srcOrd="0" destOrd="0" presId="urn:microsoft.com/office/officeart/2005/8/layout/vList5"/>
    <dgm:cxn modelId="{C92BE813-59AD-482D-9704-E86143F4E68C}" type="presParOf" srcId="{658C3025-A55B-4750-AB17-3425D1ED991D}" destId="{22482A21-3F2F-4862-88A0-5326B6C680D4}" srcOrd="0" destOrd="0" presId="urn:microsoft.com/office/officeart/2005/8/layout/vList5"/>
    <dgm:cxn modelId="{3B087B44-0488-454A-94DC-309B1DA68A72}" type="presParOf" srcId="{7B85F6A0-E78D-459C-AF2D-AA034681D45A}" destId="{431ADAE5-2292-4EE4-A293-17E7317A0C83}" srcOrd="1" destOrd="0" presId="urn:microsoft.com/office/officeart/2005/8/layout/vList5"/>
    <dgm:cxn modelId="{B33E17D5-89F7-4D3F-8FBE-2F6B583D2725}" type="presParOf" srcId="{7B85F6A0-E78D-459C-AF2D-AA034681D45A}" destId="{23DFDD57-6D93-4B1C-B960-280E37385FD6}" srcOrd="2" destOrd="0" presId="urn:microsoft.com/office/officeart/2005/8/layout/vList5"/>
    <dgm:cxn modelId="{A8C816D7-343D-4AF9-8DEF-A89A53C6FB7A}" type="presParOf" srcId="{23DFDD57-6D93-4B1C-B960-280E37385FD6}" destId="{E2D0C422-55E4-4968-AA41-C9E6497408A7}" srcOrd="0" destOrd="0" presId="urn:microsoft.com/office/officeart/2005/8/layout/vList5"/>
    <dgm:cxn modelId="{D543E9FA-EDB2-47E8-A5C9-BF69ECD35802}" type="presParOf" srcId="{7B85F6A0-E78D-459C-AF2D-AA034681D45A}" destId="{CF922B59-7730-4054-8A9A-950EAC8DD440}" srcOrd="3" destOrd="0" presId="urn:microsoft.com/office/officeart/2005/8/layout/vList5"/>
    <dgm:cxn modelId="{E993D573-31B3-444B-85AB-67208434F34F}" type="presParOf" srcId="{7B85F6A0-E78D-459C-AF2D-AA034681D45A}" destId="{6985379D-C1A8-4B77-A816-B72A2D9A50BB}" srcOrd="4" destOrd="0" presId="urn:microsoft.com/office/officeart/2005/8/layout/vList5"/>
    <dgm:cxn modelId="{19547A03-A6F5-46F1-96AA-8B58A2486790}" type="presParOf" srcId="{6985379D-C1A8-4B77-A816-B72A2D9A50BB}" destId="{6FC3DC9D-456C-436E-8D18-88A3093458CF}" srcOrd="0" destOrd="0" presId="urn:microsoft.com/office/officeart/2005/8/layout/vList5"/>
    <dgm:cxn modelId="{89F05841-3F55-4C4A-AC30-F4B19288168B}" type="presParOf" srcId="{7B85F6A0-E78D-459C-AF2D-AA034681D45A}" destId="{DC45EB64-F256-461C-90D2-84E216CB1B2F}" srcOrd="5" destOrd="0" presId="urn:microsoft.com/office/officeart/2005/8/layout/vList5"/>
    <dgm:cxn modelId="{93D82101-5F10-41D0-B71A-C52E193B3CBD}" type="presParOf" srcId="{7B85F6A0-E78D-459C-AF2D-AA034681D45A}" destId="{87117C5F-9F25-44BE-BD9F-16F523E933B4}" srcOrd="6" destOrd="0" presId="urn:microsoft.com/office/officeart/2005/8/layout/vList5"/>
    <dgm:cxn modelId="{F33F8627-48E6-47A7-954C-974C6515E926}" type="presParOf" srcId="{87117C5F-9F25-44BE-BD9F-16F523E933B4}" destId="{8C7A2444-6949-404E-B71D-A20CB1E9F5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469-F045-4E10-8031-7090D2B68EB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E1651-94B7-4F8A-B2BB-B07530CD84BE}" type="pres">
      <dgm:prSet presAssocID="{52741469-F045-4E10-8031-7090D2B68E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9996-52E3-4F21-901A-4713CAA2AF42}" type="presOf" srcId="{52741469-F045-4E10-8031-7090D2B68EBF}" destId="{CE4E1651-94B7-4F8A-B2BB-B07530CD84BE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A7B38-AC64-4181-98F1-3E0A276D351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48E5B-5227-4CBD-AB53-9B879D7E85D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согласование с органами самоуправления АООП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5A3A56-3C2A-4508-A52C-988D2491D76D}" type="parTrans" cxnId="{E876EE6D-1135-4C9B-935E-43D9DE6A7487}">
      <dgm:prSet/>
      <dgm:spPr/>
      <dgm:t>
        <a:bodyPr/>
        <a:lstStyle/>
        <a:p>
          <a:endParaRPr lang="ru-RU"/>
        </a:p>
      </dgm:t>
    </dgm:pt>
    <dgm:pt modelId="{4FBB0937-8D58-41C1-A432-FD62FB99D9CD}" type="sibTrans" cxnId="{E876EE6D-1135-4C9B-935E-43D9DE6A7487}">
      <dgm:prSet/>
      <dgm:spPr/>
      <dgm:t>
        <a:bodyPr/>
        <a:lstStyle/>
        <a:p>
          <a:endParaRPr lang="ru-RU"/>
        </a:p>
      </dgm:t>
    </dgm:pt>
    <dgm:pt modelId="{7B85F6A0-E78D-459C-AF2D-AA034681D45A}" type="pres">
      <dgm:prSet presAssocID="{21AA7B38-AC64-4181-98F1-3E0A276D3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17C5F-9F25-44BE-BD9F-16F523E933B4}" type="pres">
      <dgm:prSet presAssocID="{9A948E5B-5227-4CBD-AB53-9B879D7E85D6}" presName="linNode" presStyleCnt="0"/>
      <dgm:spPr/>
    </dgm:pt>
    <dgm:pt modelId="{8C7A2444-6949-404E-B71D-A20CB1E9F568}" type="pres">
      <dgm:prSet presAssocID="{9A948E5B-5227-4CBD-AB53-9B879D7E85D6}" presName="parentText" presStyleLbl="node1" presStyleIdx="0" presStyleCnt="1" custScaleX="277778" custLinFactNeighborX="90140" custLinFactNeighborY="-1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6EE6D-1135-4C9B-935E-43D9DE6A7487}" srcId="{21AA7B38-AC64-4181-98F1-3E0A276D351F}" destId="{9A948E5B-5227-4CBD-AB53-9B879D7E85D6}" srcOrd="0" destOrd="0" parTransId="{3C5A3A56-3C2A-4508-A52C-988D2491D76D}" sibTransId="{4FBB0937-8D58-41C1-A432-FD62FB99D9CD}"/>
    <dgm:cxn modelId="{B5C40164-945C-438A-B5FB-995124774E80}" type="presOf" srcId="{21AA7B38-AC64-4181-98F1-3E0A276D351F}" destId="{7B85F6A0-E78D-459C-AF2D-AA034681D45A}" srcOrd="0" destOrd="0" presId="urn:microsoft.com/office/officeart/2005/8/layout/vList5"/>
    <dgm:cxn modelId="{07918175-6989-4FF7-8FFA-26A0EDC50924}" type="presOf" srcId="{9A948E5B-5227-4CBD-AB53-9B879D7E85D6}" destId="{8C7A2444-6949-404E-B71D-A20CB1E9F568}" srcOrd="0" destOrd="0" presId="urn:microsoft.com/office/officeart/2005/8/layout/vList5"/>
    <dgm:cxn modelId="{888A93D0-90DF-4B80-8106-8BE9932F5D51}" type="presParOf" srcId="{7B85F6A0-E78D-459C-AF2D-AA034681D45A}" destId="{87117C5F-9F25-44BE-BD9F-16F523E933B4}" srcOrd="0" destOrd="0" presId="urn:microsoft.com/office/officeart/2005/8/layout/vList5"/>
    <dgm:cxn modelId="{F5B3DC13-875B-4297-A9AB-F2F9111D3F47}" type="presParOf" srcId="{87117C5F-9F25-44BE-BD9F-16F523E933B4}" destId="{8C7A2444-6949-404E-B71D-A20CB1E9F5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82A21-3F2F-4862-88A0-5326B6C680D4}">
      <dsp:nvSpPr>
        <dsp:cNvPr id="0" name=""/>
        <dsp:cNvSpPr/>
      </dsp:nvSpPr>
      <dsp:spPr>
        <a:xfrm>
          <a:off x="1530" y="1109"/>
          <a:ext cx="3133076" cy="53383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Проектирование и разработка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АОП (СИПР)  на ребенка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0" y="27169"/>
        <a:ext cx="3080956" cy="481718"/>
      </dsp:txXfrm>
    </dsp:sp>
    <dsp:sp modelId="{E2D0C422-55E4-4968-AA41-C9E6497408A7}">
      <dsp:nvSpPr>
        <dsp:cNvPr id="0" name=""/>
        <dsp:cNvSpPr/>
      </dsp:nvSpPr>
      <dsp:spPr>
        <a:xfrm>
          <a:off x="1530" y="561640"/>
          <a:ext cx="3133076" cy="53383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рабочих программ коррекционных курсов, дидактических материалов</a:t>
          </a:r>
        </a:p>
      </dsp:txBody>
      <dsp:txXfrm>
        <a:off x="27590" y="587700"/>
        <a:ext cx="3080956" cy="481718"/>
      </dsp:txXfrm>
    </dsp:sp>
    <dsp:sp modelId="{6FC3DC9D-456C-436E-8D18-88A3093458CF}">
      <dsp:nvSpPr>
        <dsp:cNvPr id="0" name=""/>
        <dsp:cNvSpPr/>
      </dsp:nvSpPr>
      <dsp:spPr>
        <a:xfrm>
          <a:off x="1530" y="1122171"/>
          <a:ext cx="3133076" cy="53383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Планы воспитательной работы школы, класса</a:t>
          </a:r>
        </a:p>
      </dsp:txBody>
      <dsp:txXfrm>
        <a:off x="27590" y="1148231"/>
        <a:ext cx="3080956" cy="481718"/>
      </dsp:txXfrm>
    </dsp:sp>
    <dsp:sp modelId="{8C7A2444-6949-404E-B71D-A20CB1E9F568}">
      <dsp:nvSpPr>
        <dsp:cNvPr id="0" name=""/>
        <dsp:cNvSpPr/>
      </dsp:nvSpPr>
      <dsp:spPr>
        <a:xfrm>
          <a:off x="3060" y="1672281"/>
          <a:ext cx="3133076" cy="53383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квалификации педагогов</a:t>
          </a:r>
        </a:p>
      </dsp:txBody>
      <dsp:txXfrm>
        <a:off x="29120" y="1698341"/>
        <a:ext cx="3080956" cy="48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A2444-6949-404E-B71D-A20CB1E9F568}">
      <dsp:nvSpPr>
        <dsp:cNvPr id="0" name=""/>
        <dsp:cNvSpPr/>
      </dsp:nvSpPr>
      <dsp:spPr>
        <a:xfrm>
          <a:off x="3101" y="0"/>
          <a:ext cx="3175896" cy="44403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согласование с органами самоуправления АООП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77" y="21676"/>
        <a:ext cx="3132544" cy="400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2B8B-1177-4AB6-89B1-D5CC2281D2C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8CE9-4E8A-48C5-A43A-C6961DEDC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4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C7B6-325D-49D5-AA6C-CA9781A24A9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A0E2A-C9AF-45C7-8A66-30132ACEB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304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492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7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442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516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693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2767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1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14BB-22E4-435C-AED3-9DF7BC1408C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444BFE-7007-49E3-A875-87C89F113DCB}" type="datetimeFigureOut">
              <a:rPr lang="ru-RU" smtClean="0">
                <a:solidFill>
                  <a:srgbClr val="1F497D"/>
                </a:solidFill>
              </a:rPr>
              <a:pPr/>
              <a:t>15.11.2014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D235DF-6C3A-4875-9189-CD0A2F2CF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0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07071"/>
            <a:ext cx="806489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условий доступности общеобразовательных учреждений</a:t>
            </a: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altLang="ru-RU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altLang="ru-RU" sz="32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altLang="ru-RU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400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Попова С.В., </a:t>
            </a:r>
          </a:p>
          <a:p>
            <a:pPr algn="r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400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Заместитель начальника отдела управления </a:t>
            </a:r>
          </a:p>
          <a:p>
            <a:pPr algn="r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400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реализацией ФГОС общего образования ГУО, </a:t>
            </a:r>
            <a:r>
              <a:rPr lang="ru-RU" altLang="ru-RU" sz="2400" i="1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к.п.н</a:t>
            </a:r>
            <a:r>
              <a:rPr lang="ru-RU" altLang="ru-RU" sz="2400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r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400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05.03.2019</a:t>
            </a:r>
            <a:endParaRPr lang="ru-RU" altLang="ru-RU" sz="2400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994">
            <a:off x="5553" y="5169952"/>
            <a:ext cx="2354382" cy="148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47861"/>
            <a:ext cx="8712968" cy="56494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u="sng" dirty="0">
                <a:solidFill>
                  <a:prstClr val="black"/>
                </a:solidFill>
              </a:rPr>
              <a:t>Пакет специальных условий включения детей с ОВЗ в ОУ:</a:t>
            </a:r>
          </a:p>
          <a:p>
            <a:pPr marL="0" indent="0">
              <a:buNone/>
            </a:pPr>
            <a:r>
              <a:rPr lang="ru-RU" sz="2200" b="1" u="sng" dirty="0" smtClean="0"/>
              <a:t>4</a:t>
            </a:r>
            <a:r>
              <a:rPr lang="ru-RU" sz="2200" b="1" u="sng" dirty="0"/>
              <a:t>. Кадровое обеспечение образовательного процесса</a:t>
            </a:r>
          </a:p>
          <a:p>
            <a:pPr marL="0" indent="0">
              <a:buNone/>
            </a:pPr>
            <a:r>
              <a:rPr lang="ru-RU" sz="2200" dirty="0"/>
              <a:t>Наличие в образовательном учреждении таких специалистов, как:</a:t>
            </a:r>
          </a:p>
          <a:p>
            <a:pPr marL="0" indent="0">
              <a:buNone/>
            </a:pPr>
            <a:r>
              <a:rPr lang="ru-RU" sz="2200" dirty="0"/>
              <a:t>-</a:t>
            </a:r>
            <a:r>
              <a:rPr lang="ru-RU" sz="2200" dirty="0" smtClean="0"/>
              <a:t>учителя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 smtClean="0"/>
              <a:t>- учитель-дефектолог;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- </a:t>
            </a:r>
            <a:r>
              <a:rPr lang="ru-RU" sz="2200" dirty="0"/>
              <a:t>педагог-психолог;</a:t>
            </a:r>
          </a:p>
          <a:p>
            <a:pPr marL="0" indent="0">
              <a:buNone/>
            </a:pPr>
            <a:r>
              <a:rPr lang="ru-RU" sz="2200" dirty="0" smtClean="0"/>
              <a:t>- учитель-логопед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 smtClean="0"/>
              <a:t>- </a:t>
            </a:r>
            <a:r>
              <a:rPr lang="ru-RU" sz="2200" dirty="0" err="1" smtClean="0"/>
              <a:t>тьютор</a:t>
            </a:r>
            <a:r>
              <a:rPr lang="ru-RU" sz="2200" dirty="0" smtClean="0"/>
              <a:t>, ассистент;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- заместитель по УВР, координатор </a:t>
            </a:r>
            <a:r>
              <a:rPr lang="ru-RU" sz="2200" dirty="0"/>
              <a:t>по инклюзии;</a:t>
            </a:r>
          </a:p>
          <a:p>
            <a:pPr>
              <a:buFontTx/>
              <a:buChar char="-"/>
            </a:pPr>
            <a:r>
              <a:rPr lang="ru-RU" sz="2200" dirty="0" smtClean="0"/>
              <a:t>социальные педагоги</a:t>
            </a:r>
          </a:p>
          <a:p>
            <a:pPr>
              <a:buFontTx/>
              <a:buChar char="-"/>
            </a:pPr>
            <a:r>
              <a:rPr lang="ru-RU" sz="2200" dirty="0" smtClean="0"/>
              <a:t>Тифлопедагог, сурдопедагог, инструктор по ЛФК </a:t>
            </a:r>
            <a:r>
              <a:rPr lang="ru-RU" sz="1600" dirty="0" smtClean="0"/>
              <a:t>(при необходимости)</a:t>
            </a:r>
            <a:endParaRPr lang="ru-RU" sz="1600" dirty="0"/>
          </a:p>
          <a:p>
            <a:pPr marL="0" indent="0">
              <a:buNone/>
            </a:pPr>
            <a:r>
              <a:rPr lang="ru-RU" sz="2000" i="1" dirty="0" smtClean="0"/>
              <a:t>Необходимо </a:t>
            </a:r>
            <a:r>
              <a:rPr lang="ru-RU" sz="2000" i="1" dirty="0"/>
              <a:t>чтобы все специалисты </a:t>
            </a:r>
            <a:r>
              <a:rPr lang="ru-RU" sz="2000" i="1" dirty="0" smtClean="0"/>
              <a:t>прошли профессиональную переподготовку (повышение квалификации) </a:t>
            </a:r>
            <a:r>
              <a:rPr lang="ru-RU" sz="2000" i="1" dirty="0"/>
              <a:t>в области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инклюзивного образования</a:t>
            </a:r>
            <a:endParaRPr lang="ru-RU" sz="2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770903"/>
            <a:ext cx="1547664" cy="77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13946"/>
            <a:ext cx="856895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ea typeface="Times New Roman"/>
              </a:rPr>
              <a:t>Приказ Министерства образования и науки РФ  от 30.08.2013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ea typeface="Times New Roman"/>
              </a:rPr>
              <a:t>Приказ </a:t>
            </a:r>
            <a:r>
              <a:rPr lang="ru-RU" sz="2000" b="1" dirty="0">
                <a:ea typeface="Times New Roman"/>
              </a:rPr>
              <a:t>Министерства образования и науки </a:t>
            </a:r>
            <a:r>
              <a:rPr lang="ru-RU" sz="2000" b="1" dirty="0" smtClean="0">
                <a:ea typeface="Times New Roman"/>
              </a:rPr>
              <a:t>РФ  </a:t>
            </a:r>
            <a:r>
              <a:rPr lang="ru-RU" sz="2000" b="1" dirty="0">
                <a:ea typeface="Times New Roman"/>
              </a:rPr>
              <a:t>от 09.11.2015 № 1309 </a:t>
            </a:r>
            <a:r>
              <a:rPr lang="ru-RU" sz="2000" b="1" dirty="0" smtClean="0">
                <a:ea typeface="Times New Roman"/>
              </a:rPr>
              <a:t>«</a:t>
            </a:r>
            <a:r>
              <a:rPr lang="ru-RU" sz="2000" b="1" dirty="0">
                <a:ea typeface="Times New Roman"/>
              </a:rPr>
              <a:t>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</a:t>
            </a:r>
            <a:r>
              <a:rPr lang="ru-RU" sz="2000" b="1" dirty="0" smtClean="0">
                <a:ea typeface="Times New Roman"/>
              </a:rPr>
              <a:t>».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ea typeface="Times New Roman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Приказ </a:t>
            </a:r>
            <a:r>
              <a:rPr lang="ru-RU" sz="2000" b="1" dirty="0">
                <a:solidFill>
                  <a:prstClr val="black"/>
                </a:solidFill>
                <a:ea typeface="Times New Roman"/>
              </a:rPr>
              <a:t>Минтруда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 России </a:t>
            </a:r>
            <a:r>
              <a:rPr lang="ru-RU" sz="2000" b="1" dirty="0">
                <a:solidFill>
                  <a:prstClr val="black"/>
                </a:solidFill>
                <a:ea typeface="Times New Roman"/>
              </a:rPr>
              <a:t>от 25.12.2012 №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627 </a:t>
            </a:r>
            <a:br>
              <a:rPr lang="ru-RU" sz="2000" b="1" dirty="0" smtClean="0">
                <a:solidFill>
                  <a:prstClr val="black"/>
                </a:solidFill>
                <a:ea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«Об </a:t>
            </a:r>
            <a:r>
              <a:rPr lang="ru-RU" sz="2000" b="1" dirty="0">
                <a:solidFill>
                  <a:prstClr val="black"/>
                </a:solidFill>
                <a:ea typeface="Times New Roman"/>
              </a:rPr>
              <a:t>утверждении методики, позволяющей объективизировать и систематизировать доступность объектов и услуг в приоритетных сферах жизнедеятельности для инвалидов и других маломобильных групп населения, с возможностью учета региональной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специфики»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Письмо Министерства </a:t>
            </a:r>
            <a:r>
              <a:rPr lang="ru-RU" sz="2000" b="1" dirty="0">
                <a:solidFill>
                  <a:prstClr val="black"/>
                </a:solidFill>
                <a:ea typeface="Times New Roman"/>
              </a:rPr>
              <a:t>образования и науки РФ  от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</a:rPr>
              <a:t>12.02.2016 N ВК-270/07 «Об обеспечении условий доступности для инвалидов  объектов и услуг в сфере образования»</a:t>
            </a:r>
            <a:endParaRPr lang="ru-RU" sz="2000" b="1" dirty="0">
              <a:solidFill>
                <a:prstClr val="black"/>
              </a:solidFill>
              <a:ea typeface="Times New Roman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 dirty="0">
              <a:solidFill>
                <a:prstClr val="black"/>
              </a:solidFill>
              <a:ea typeface="Times New Roma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ea typeface="Times New Roma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861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" y="-17140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184">
            <a:off x="7336060" y="5606956"/>
            <a:ext cx="1691532" cy="11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16449"/>
            <a:ext cx="856895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ea typeface="Times New Roman"/>
              </a:rPr>
              <a:t>В соответствии с действующим законодательством предусмотрено, что в случаях, если существующие объекты социальной инфраструктуры невозможно полностью приспособить с учетом потребностей инвалидов, собственники этих объектов до их реконструкции или капитального ремонта должны принимать согласованные с одним из общественных объединений инвалидов меры для обеспечения доступа инвалидов к месту предоставления услуги либо, когда это возможно, обеспечить предоставление необходимых услуг по месту жительства инвалида или в дистанционном режиме.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ea typeface="Times New Roma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861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" y="-17140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5585858"/>
            <a:ext cx="1964432" cy="90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7524" y="1204670"/>
            <a:ext cx="8568952" cy="53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/>
                <a:ea typeface="BatangChe"/>
                <a:cs typeface="Times New Roman"/>
              </a:rPr>
              <a:t>!!</a:t>
            </a:r>
            <a:r>
              <a:rPr lang="ru-RU" sz="2200" dirty="0" smtClean="0">
                <a:latin typeface="Times New Roman"/>
                <a:ea typeface="BatangChe"/>
                <a:cs typeface="Times New Roman"/>
              </a:rPr>
              <a:t> </a:t>
            </a:r>
            <a:r>
              <a:rPr lang="ru-RU" sz="2000" b="1" u="sng" dirty="0" smtClean="0">
                <a:latin typeface="Times New Roman"/>
                <a:ea typeface="BatangChe"/>
                <a:cs typeface="Times New Roman"/>
              </a:rPr>
              <a:t>Необходимо внести с регламенты </a:t>
            </a:r>
            <a:r>
              <a:rPr lang="ru-RU" sz="2000" dirty="0" smtClean="0">
                <a:latin typeface="Times New Roman"/>
                <a:ea typeface="BatangChe"/>
                <a:cs typeface="Times New Roman"/>
              </a:rPr>
              <a:t>предоставления муниципальных услуг (в школах это 6 регламентов)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BatangChe"/>
                <a:cs typeface="Times New Roman"/>
              </a:rPr>
              <a:t>Согласно изменений в Закон </a:t>
            </a:r>
            <a:r>
              <a:rPr lang="ru-RU" sz="2000" dirty="0">
                <a:latin typeface="Times New Roman"/>
                <a:ea typeface="BatangChe"/>
                <a:cs typeface="Times New Roman"/>
              </a:rPr>
              <a:t>Красноярского края от 21.04.2011 </a:t>
            </a:r>
            <a:r>
              <a:rPr lang="ru-RU" sz="2000" dirty="0" smtClean="0">
                <a:latin typeface="Times New Roman"/>
                <a:ea typeface="BatangChe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BatangChe"/>
                <a:cs typeface="Times New Roman"/>
              </a:rPr>
            </a:br>
            <a:r>
              <a:rPr lang="ru-RU" sz="2000" dirty="0" smtClean="0">
                <a:latin typeface="Times New Roman"/>
                <a:ea typeface="BatangChe"/>
                <a:cs typeface="Times New Roman"/>
              </a:rPr>
              <a:t>№ 12-5794 </a:t>
            </a:r>
            <a:r>
              <a:rPr lang="ru-RU" sz="2000" dirty="0">
                <a:latin typeface="Times New Roman"/>
                <a:ea typeface="BatangChe"/>
                <a:cs typeface="Times New Roman"/>
              </a:rPr>
              <a:t>«Об обеспечении беспрепятственного доступа маломобильных граждан  к …. объектам социальной, инженерной и транспортной инфраструктур</a:t>
            </a:r>
            <a:r>
              <a:rPr lang="ru-RU" sz="2000" dirty="0" smtClean="0">
                <a:latin typeface="Times New Roman"/>
                <a:ea typeface="BatangChe"/>
                <a:cs typeface="Times New Roman"/>
              </a:rPr>
              <a:t>…» (от </a:t>
            </a:r>
            <a:r>
              <a:rPr lang="ru-RU" sz="2000" dirty="0">
                <a:latin typeface="Times New Roman"/>
              </a:rPr>
              <a:t>23.11.2018 N </a:t>
            </a:r>
            <a:r>
              <a:rPr lang="ru-RU" sz="2000" dirty="0" smtClean="0">
                <a:latin typeface="Times New Roman"/>
              </a:rPr>
              <a:t>6-2193)</a:t>
            </a:r>
            <a:endParaRPr lang="ru-RU" sz="2000" dirty="0" smtClean="0">
              <a:latin typeface="Times New Roman"/>
              <a:ea typeface="BatangChe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BatangChe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BatangChe"/>
                <a:cs typeface="Times New Roman"/>
              </a:rPr>
              <a:t> </a:t>
            </a:r>
            <a:r>
              <a:rPr lang="ru-RU" sz="1600" i="1" dirty="0">
                <a:latin typeface="Times New Roman"/>
                <a:ea typeface="BatangChe"/>
                <a:cs typeface="Times New Roman"/>
              </a:rPr>
              <a:t>«При наличии на территории, прилегающей к местонахождению </a:t>
            </a:r>
            <a:r>
              <a:rPr lang="ru-RU" sz="1600" i="1" dirty="0" smtClean="0">
                <a:latin typeface="Times New Roman"/>
                <a:ea typeface="BatangChe"/>
                <a:cs typeface="Times New Roman"/>
              </a:rPr>
              <a:t>учреждения, </a:t>
            </a:r>
            <a:r>
              <a:rPr lang="ru-RU" sz="1600" i="1" dirty="0">
                <a:latin typeface="Times New Roman"/>
                <a:ea typeface="BatangChe"/>
                <a:cs typeface="Times New Roman"/>
              </a:rPr>
              <a:t>мест для парковки автотранспортных средств выделяется не менее 10 процентов мест (но не менее одного места) для бесплатной парковки транспортных средств, управляемых инвалидами, и транспортных средств, перевозящих инвалидов и (или) детей-инвалидов.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На указанных транспортных средствах должен быть установлен опознавательный знак «Инвалид», выданный в порядке, установленном уполномоченным Правительством Российской Федерации федеральным органом исполнительной власти.</a:t>
            </a:r>
            <a:r>
              <a:rPr lang="ru-RU" sz="1600" i="1" dirty="0">
                <a:latin typeface="Times New Roman"/>
                <a:ea typeface="BatangChe"/>
                <a:cs typeface="Times New Roman"/>
              </a:rPr>
              <a:t>».</a:t>
            </a:r>
            <a:endParaRPr lang="ru-RU" sz="1600" i="1" dirty="0"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861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282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663382"/>
            <a:ext cx="1892424" cy="86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2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Кодекс РФ об административных правонарушениях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35280" cy="4525963"/>
          </a:xfrm>
        </p:spPr>
        <p:txBody>
          <a:bodyPr>
            <a:normAutofit fontScale="85000" lnSpcReduction="20000"/>
          </a:bodyPr>
          <a:lstStyle/>
          <a:p>
            <a:endParaRPr lang="ru-RU" sz="2000" dirty="0">
              <a:solidFill>
                <a:srgbClr val="000000"/>
              </a:solidFill>
              <a:latin typeface="Candara"/>
            </a:endParaRPr>
          </a:p>
          <a:p>
            <a:pPr marL="0" indent="0">
              <a:tabLst>
                <a:tab pos="1254125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5.43 </a:t>
            </a:r>
            <a:r>
              <a:rPr lang="ru-RU" dirty="0">
                <a:solidFill>
                  <a:srgbClr val="000000"/>
                </a:solidFill>
              </a:rPr>
              <a:t>	Нарушение требований законодательства, предусматривающих </a:t>
            </a:r>
            <a:r>
              <a:rPr lang="ru-RU" b="1" dirty="0">
                <a:solidFill>
                  <a:srgbClr val="000000"/>
                </a:solidFill>
              </a:rPr>
              <a:t>выделение на автомобильных стоянках (остановках) мест для специальных автотранспортных средств инвалидов </a:t>
            </a:r>
            <a:r>
              <a:rPr lang="ru-RU" b="1" dirty="0" smtClean="0">
                <a:solidFill>
                  <a:srgbClr val="000000"/>
                </a:solidFill>
              </a:rPr>
              <a:t> -</a:t>
            </a:r>
            <a:r>
              <a:rPr lang="ru-RU" dirty="0" smtClean="0">
                <a:solidFill>
                  <a:srgbClr val="000000"/>
                </a:solidFill>
              </a:rPr>
              <a:t>3 </a:t>
            </a:r>
            <a:r>
              <a:rPr lang="ru-RU" dirty="0">
                <a:solidFill>
                  <a:srgbClr val="000000"/>
                </a:solidFill>
              </a:rPr>
              <a:t>– 5 </a:t>
            </a:r>
            <a:r>
              <a:rPr lang="ru-RU" dirty="0" err="1">
                <a:solidFill>
                  <a:srgbClr val="000000"/>
                </a:solidFill>
              </a:rPr>
              <a:t>тыс.руб</a:t>
            </a:r>
            <a:r>
              <a:rPr lang="ru-RU" dirty="0" smtClean="0">
                <a:solidFill>
                  <a:srgbClr val="000000"/>
                </a:solidFill>
              </a:rPr>
              <a:t>. для должностных лиц,30 </a:t>
            </a:r>
            <a:r>
              <a:rPr lang="ru-RU" dirty="0">
                <a:solidFill>
                  <a:srgbClr val="000000"/>
                </a:solidFill>
              </a:rPr>
              <a:t>– 50 </a:t>
            </a:r>
            <a:r>
              <a:rPr lang="ru-RU" dirty="0" err="1">
                <a:solidFill>
                  <a:srgbClr val="000000"/>
                </a:solidFill>
              </a:rPr>
              <a:t>тыс.руб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 для юридических лиц</a:t>
            </a:r>
            <a:r>
              <a:rPr lang="ru-RU" dirty="0">
                <a:solidFill>
                  <a:srgbClr val="000000"/>
                </a:solidFill>
              </a:rPr>
              <a:t>	</a:t>
            </a:r>
          </a:p>
          <a:p>
            <a:pPr marL="0" indent="0">
              <a:tabLst>
                <a:tab pos="1254125" algn="l"/>
              </a:tabLst>
            </a:pPr>
            <a:r>
              <a:rPr lang="ru-RU" dirty="0">
                <a:solidFill>
                  <a:srgbClr val="000000"/>
                </a:solidFill>
              </a:rPr>
              <a:t>9.13 	</a:t>
            </a:r>
            <a:r>
              <a:rPr lang="ru-RU" b="1" dirty="0">
                <a:solidFill>
                  <a:srgbClr val="000000"/>
                </a:solidFill>
              </a:rPr>
              <a:t>Уклонение от исполнения требований доступности </a:t>
            </a:r>
            <a:r>
              <a:rPr lang="ru-RU" dirty="0">
                <a:solidFill>
                  <a:srgbClr val="000000"/>
                </a:solidFill>
              </a:rPr>
              <a:t>для инвалидов объектов инженерной, транспортной и социальной инфраструктур 	2 – 3 </a:t>
            </a:r>
            <a:r>
              <a:rPr lang="ru-RU" dirty="0" err="1">
                <a:solidFill>
                  <a:srgbClr val="000000"/>
                </a:solidFill>
              </a:rPr>
              <a:t>тыс.руб</a:t>
            </a:r>
            <a:r>
              <a:rPr lang="ru-RU" dirty="0" smtClean="0">
                <a:solidFill>
                  <a:srgbClr val="000000"/>
                </a:solidFill>
              </a:rPr>
              <a:t>. для должностных , 20 </a:t>
            </a:r>
            <a:r>
              <a:rPr lang="ru-RU" dirty="0">
                <a:solidFill>
                  <a:srgbClr val="000000"/>
                </a:solidFill>
              </a:rPr>
              <a:t>– 30 </a:t>
            </a:r>
            <a:r>
              <a:rPr lang="ru-RU" dirty="0" err="1">
                <a:solidFill>
                  <a:srgbClr val="000000"/>
                </a:solidFill>
              </a:rPr>
              <a:t>тыс.руб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 для юридических лиц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54" y="5913491"/>
            <a:ext cx="1676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992922"/>
            <a:ext cx="5832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Федеральный закон от 29.12.2012 N 273-ФЗ</a:t>
            </a:r>
            <a:b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</a:t>
            </a: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 образовании в Российской Федерации"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07071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altLang="ru-RU" sz="2000" b="1" kern="0" dirty="0" smtClean="0">
                <a:solidFill>
                  <a:srgbClr val="33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Статья </a:t>
            </a:r>
            <a:r>
              <a:rPr lang="ru-RU" altLang="ru-RU" sz="2000" b="1" kern="0" dirty="0">
                <a:solidFill>
                  <a:srgbClr val="33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34. Основные права обучающихся и меры их социальной поддержки и </a:t>
            </a:r>
            <a:r>
              <a:rPr lang="ru-RU" altLang="ru-RU" sz="2000" b="1" kern="0" dirty="0" smtClean="0">
                <a:solidFill>
                  <a:srgbClr val="33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стимулирования</a:t>
            </a: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Обучающимся предоставляются академические права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 </a:t>
            </a:r>
            <a:r>
              <a:rPr lang="ru-RU" altLang="ru-RU" sz="2000" b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условий для обучения с учетом особенностей их психофизического развития и состояния здоровья</a:t>
            </a: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том числе получение социально-педагогической и психологической помощи, бесплатной психолого-медико-педагогической коррекции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altLang="ru-RU" sz="2000" b="1" kern="0" dirty="0" smtClean="0">
              <a:solidFill>
                <a:srgbClr val="3333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000" b="1" kern="0" dirty="0" smtClean="0">
                <a:solidFill>
                  <a:srgbClr val="33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Статья </a:t>
            </a:r>
            <a:r>
              <a:rPr lang="ru-RU" altLang="ru-RU" sz="2000" b="1" kern="0" dirty="0">
                <a:solidFill>
                  <a:srgbClr val="33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79. Организация получения образования обучающимися с ограниченными возможностями </a:t>
            </a:r>
            <a:r>
              <a:rPr lang="ru-RU" altLang="ru-RU" sz="2000" b="1" kern="0" dirty="0" smtClean="0">
                <a:solidFill>
                  <a:srgbClr val="33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здоровья</a:t>
            </a:r>
          </a:p>
          <a:p>
            <a:pPr lvl="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программам. В таких организациях </a:t>
            </a:r>
            <a:r>
              <a:rPr lang="ru-RU" altLang="ru-RU" sz="2000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создаются специальные условия </a:t>
            </a: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получения образования указанными обучающимися.</a:t>
            </a: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97832"/>
            <a:ext cx="1512168" cy="133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0707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2233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Доступная среда </a:t>
            </a:r>
            <a:r>
              <a:rPr lang="ru-RU" sz="2000" dirty="0" smtClean="0"/>
              <a:t>– среда </a:t>
            </a:r>
            <a:r>
              <a:rPr lang="ru-RU" sz="2000" dirty="0"/>
              <a:t>для детей-инвалидов, </a:t>
            </a:r>
            <a:r>
              <a:rPr lang="ru-RU" sz="2000" u="sng" dirty="0"/>
              <a:t>обеспечивающая доступ </a:t>
            </a:r>
            <a:r>
              <a:rPr lang="ru-RU" sz="2000" dirty="0"/>
              <a:t>к образовательным ресурсам и совместный процесс их обучения в обычных школах. Она направлена на развитие инклюзивного образования, основная идея которого заключается в исключении любой дискриминации учеников и создании </a:t>
            </a:r>
            <a:r>
              <a:rPr lang="ru-RU" sz="2000" u="sng" dirty="0"/>
              <a:t>специальных</a:t>
            </a:r>
            <a:r>
              <a:rPr lang="ru-RU" sz="2000" dirty="0"/>
              <a:t> условий для детей, имеющих особые образовательные потребности. </a:t>
            </a:r>
            <a:endParaRPr lang="ru-RU" sz="2000" dirty="0" smtClean="0"/>
          </a:p>
          <a:p>
            <a:r>
              <a:rPr lang="ru-RU" sz="2000" b="1" i="1" u="sng" dirty="0" err="1" smtClean="0"/>
              <a:t>Безбарьерная</a:t>
            </a:r>
            <a:r>
              <a:rPr lang="ru-RU" sz="2000" b="1" i="1" u="sng" dirty="0" smtClean="0"/>
              <a:t> </a:t>
            </a:r>
            <a:r>
              <a:rPr lang="ru-RU" sz="2000" b="1" i="1" u="sng" dirty="0"/>
              <a:t>среда</a:t>
            </a:r>
            <a:r>
              <a:rPr lang="ru-RU" sz="2000" b="1" i="1" dirty="0"/>
              <a:t> </a:t>
            </a:r>
            <a:r>
              <a:rPr lang="ru-RU" sz="2000" i="1" dirty="0"/>
              <a:t>- </a:t>
            </a:r>
            <a:r>
              <a:rPr lang="ru-RU" sz="2000" u="sng" dirty="0"/>
              <a:t>комплекс мер для обеспечения доступ­ности </a:t>
            </a:r>
            <a:r>
              <a:rPr lang="ru-RU" sz="2000" dirty="0"/>
              <a:t>и создания равных возможностей для лиц с особенностями психофизического развития во всех сферах жизни общества. </a:t>
            </a:r>
            <a:r>
              <a:rPr lang="ru-RU" sz="2000" b="1" i="1" dirty="0" err="1"/>
              <a:t>Безбарьерная</a:t>
            </a:r>
            <a:r>
              <a:rPr lang="ru-RU" sz="2000" b="1" i="1" dirty="0"/>
              <a:t> образовательная среда</a:t>
            </a:r>
            <a:r>
              <a:rPr lang="ru-RU" sz="2000" dirty="0"/>
              <a:t> - доступная среда для детей-инвалидов, обеспечивающая доступ к образовательным ресурсам и совместный процесс их обучения в обычных школах. </a:t>
            </a:r>
            <a:endParaRPr lang="ru-RU" sz="2000" dirty="0" smtClean="0"/>
          </a:p>
          <a:p>
            <a:r>
              <a:rPr lang="ru-RU" sz="2000" b="1" i="1" u="sng" dirty="0" smtClean="0">
                <a:solidFill>
                  <a:srgbClr val="111111"/>
                </a:solidFill>
              </a:rPr>
              <a:t>Универсальная  среда </a:t>
            </a:r>
            <a:r>
              <a:rPr lang="ru-RU" sz="2000" i="1" dirty="0" smtClean="0">
                <a:solidFill>
                  <a:srgbClr val="111111"/>
                </a:solidFill>
              </a:rPr>
              <a:t>-  </a:t>
            </a:r>
            <a:r>
              <a:rPr lang="ru-RU" sz="2000" dirty="0" smtClean="0"/>
              <a:t>среда, </a:t>
            </a:r>
            <a:r>
              <a:rPr lang="ru-RU" sz="2000" dirty="0"/>
              <a:t>которая обеспечивает получение образовательной услуги в учреждениях образования </a:t>
            </a:r>
            <a:r>
              <a:rPr lang="ru-RU" sz="2000" dirty="0" smtClean="0"/>
              <a:t>детям с ОВЗ разных нозологий (маломобильным </a:t>
            </a:r>
            <a:r>
              <a:rPr lang="ru-RU" sz="2000" dirty="0"/>
              <a:t>категориям детей- инвалидов </a:t>
            </a:r>
            <a:r>
              <a:rPr lang="ru-RU" sz="2000" dirty="0" smtClean="0"/>
              <a:t>: с </a:t>
            </a:r>
            <a:r>
              <a:rPr lang="ru-RU" sz="2000" dirty="0"/>
              <a:t>нарушениями зрения, слуха, опорно-двигательного </a:t>
            </a:r>
            <a:r>
              <a:rPr lang="ru-RU" sz="2000" dirty="0" smtClean="0"/>
              <a:t>аппарата, детей с нарушением интеллекта и т.п.).</a:t>
            </a:r>
            <a:endParaRPr lang="ru-RU" sz="2000" b="1" dirty="0" smtClean="0">
              <a:solidFill>
                <a:srgbClr val="111111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90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47861"/>
            <a:ext cx="8147248" cy="5649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u="sng" dirty="0"/>
              <a:t>Специальные условия </a:t>
            </a:r>
            <a:r>
              <a:rPr lang="ru-RU" sz="4000" dirty="0" smtClean="0"/>
              <a:t>для получения образования подразумевают условия обучения, воспитания и развития, включающие в себя:</a:t>
            </a:r>
          </a:p>
          <a:p>
            <a:r>
              <a:rPr lang="ru-RU" sz="4000" dirty="0" smtClean="0"/>
              <a:t>- </a:t>
            </a:r>
            <a:r>
              <a:rPr lang="ru-RU" sz="4000" b="1" i="1" u="sng" dirty="0" smtClean="0"/>
              <a:t>обеспечение доступа в здания организаций</a:t>
            </a:r>
            <a:r>
              <a:rPr lang="ru-RU" sz="4000" dirty="0" smtClean="0"/>
              <a:t>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ОВЗ;</a:t>
            </a:r>
          </a:p>
          <a:p>
            <a:r>
              <a:rPr lang="ru-RU" sz="4000" dirty="0" smtClean="0"/>
              <a:t>- </a:t>
            </a:r>
            <a:r>
              <a:rPr lang="ru-RU" sz="4000" b="1" i="1" u="sng" dirty="0" smtClean="0"/>
              <a:t>использование специальных образовательных программ </a:t>
            </a:r>
            <a:r>
              <a:rPr lang="ru-RU" sz="4000" dirty="0" smtClean="0"/>
              <a:t>и методов обучения и воспитания;</a:t>
            </a:r>
          </a:p>
          <a:p>
            <a:r>
              <a:rPr lang="ru-RU" sz="4000" dirty="0" smtClean="0"/>
              <a:t>- </a:t>
            </a:r>
            <a:r>
              <a:rPr lang="ru-RU" sz="4000" b="1" i="1" u="sng" dirty="0" smtClean="0"/>
              <a:t>использование специальных учебников</a:t>
            </a:r>
            <a:r>
              <a:rPr lang="ru-RU" sz="4000" dirty="0" smtClean="0"/>
              <a:t>, учебных пособий и дидактических материалов;</a:t>
            </a:r>
          </a:p>
          <a:p>
            <a:r>
              <a:rPr lang="ru-RU" sz="4000" b="1" i="1" u="sng" dirty="0" smtClean="0"/>
              <a:t>- использование специальных технических средств</a:t>
            </a:r>
            <a:r>
              <a:rPr lang="ru-RU" sz="4000" dirty="0" smtClean="0"/>
              <a:t> обучения коллективного и индивидуального пользования;</a:t>
            </a:r>
          </a:p>
          <a:p>
            <a:r>
              <a:rPr lang="ru-RU" sz="4000" dirty="0" smtClean="0"/>
              <a:t>- </a:t>
            </a:r>
            <a:r>
              <a:rPr lang="ru-RU" sz="4000" b="1" i="1" u="sng" dirty="0" smtClean="0"/>
              <a:t>предоставление услуг ассистента </a:t>
            </a:r>
            <a:r>
              <a:rPr lang="ru-RU" sz="4000" dirty="0" smtClean="0"/>
              <a:t>(помощника, </a:t>
            </a:r>
            <a:r>
              <a:rPr lang="ru-RU" sz="4000" dirty="0" err="1" smtClean="0"/>
              <a:t>тьютора</a:t>
            </a:r>
            <a:r>
              <a:rPr lang="ru-RU" sz="4000" dirty="0" smtClean="0"/>
              <a:t>);</a:t>
            </a:r>
          </a:p>
          <a:p>
            <a:r>
              <a:rPr lang="ru-RU" sz="4000" dirty="0" smtClean="0"/>
              <a:t>- </a:t>
            </a:r>
            <a:r>
              <a:rPr lang="ru-RU" sz="4000" b="1" i="1" u="sng" dirty="0" smtClean="0"/>
              <a:t>проведение</a:t>
            </a:r>
            <a:r>
              <a:rPr lang="ru-RU" sz="4000" dirty="0" smtClean="0"/>
              <a:t> групповых и индивидуальных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</a:t>
            </a:r>
            <a:r>
              <a:rPr lang="ru-RU" sz="4000" b="1" i="1" u="sng" dirty="0" smtClean="0"/>
              <a:t>коррекционных занятий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119" y="5251748"/>
            <a:ext cx="2281751" cy="12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47861"/>
            <a:ext cx="8147248" cy="5649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Специальные образовательные </a:t>
            </a:r>
            <a:r>
              <a:rPr lang="ru-RU" sz="4400" dirty="0"/>
              <a:t>условия, необходимые для детей с </a:t>
            </a:r>
            <a:r>
              <a:rPr lang="ru-RU" sz="4400" dirty="0" smtClean="0"/>
              <a:t>ОВЗ всех категорий:</a:t>
            </a:r>
            <a:endParaRPr lang="ru-RU" sz="4400" dirty="0"/>
          </a:p>
          <a:p>
            <a:pPr marL="742950" indent="-742950">
              <a:buAutoNum type="arabicPeriod"/>
            </a:pPr>
            <a:r>
              <a:rPr lang="ru-RU" sz="4400" dirty="0" smtClean="0"/>
              <a:t>Организационные-педагогические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Материально-технические </a:t>
            </a:r>
            <a:r>
              <a:rPr lang="ru-RU" sz="4400" dirty="0"/>
              <a:t>(включая </a:t>
            </a:r>
            <a:r>
              <a:rPr lang="ru-RU" sz="4400" dirty="0" smtClean="0"/>
              <a:t>архитектурные)</a:t>
            </a:r>
          </a:p>
          <a:p>
            <a:pPr marL="742950" indent="-742950">
              <a:buAutoNum type="arabicPeriod"/>
            </a:pPr>
            <a:r>
              <a:rPr lang="ru-RU" sz="4400" dirty="0"/>
              <a:t> </a:t>
            </a:r>
            <a:r>
              <a:rPr lang="ru-RU" sz="4400" dirty="0" smtClean="0"/>
              <a:t>Психолого-педагогическое </a:t>
            </a:r>
            <a:r>
              <a:rPr lang="ru-RU" sz="4400" dirty="0"/>
              <a:t>сопровождение детей с ОВЗ </a:t>
            </a:r>
            <a:r>
              <a:rPr lang="ru-RU" sz="4400" dirty="0" smtClean="0"/>
              <a:t>в ОУ</a:t>
            </a:r>
          </a:p>
          <a:p>
            <a:pPr marL="742950" indent="-742950">
              <a:buAutoNum type="arabicPeriod"/>
            </a:pPr>
            <a:r>
              <a:rPr lang="ru-RU" sz="4400" dirty="0"/>
              <a:t> </a:t>
            </a:r>
            <a:r>
              <a:rPr lang="ru-RU" sz="4400" dirty="0" smtClean="0"/>
              <a:t>Кадровое обеспечени</a:t>
            </a:r>
            <a:r>
              <a:rPr lang="ru-RU" sz="4400" dirty="0"/>
              <a:t>е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185" y="5555238"/>
            <a:ext cx="1947815" cy="97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A2C247E-2FAA-4FD7-B8F2-662992583660}"/>
              </a:ext>
            </a:extLst>
          </p:cNvPr>
          <p:cNvSpPr/>
          <p:nvPr/>
        </p:nvSpPr>
        <p:spPr>
          <a:xfrm>
            <a:off x="323528" y="2074157"/>
            <a:ext cx="3156351" cy="29876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Организационно-методическое обеспечение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8CE6067-39E6-4079-BFA6-AC15F53E35D0}"/>
              </a:ext>
            </a:extLst>
          </p:cNvPr>
          <p:cNvSpPr/>
          <p:nvPr/>
        </p:nvSpPr>
        <p:spPr>
          <a:xfrm>
            <a:off x="323528" y="1380327"/>
            <a:ext cx="8557797" cy="6731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Нормативное обеспечение деятельности </a:t>
            </a:r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по </a:t>
            </a: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реализации ФГОС </a:t>
            </a:r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ОВЗ и  </a:t>
            </a: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У</a:t>
            </a:r>
            <a:r>
              <a:rPr lang="en-US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/</a:t>
            </a: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BCAAD37-51A4-4974-B55A-05D6B49FEDDC}"/>
              </a:ext>
            </a:extLst>
          </p:cNvPr>
          <p:cNvSpPr/>
          <p:nvPr/>
        </p:nvSpPr>
        <p:spPr>
          <a:xfrm>
            <a:off x="357158" y="1"/>
            <a:ext cx="1269843" cy="1565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инклюзивном образовании я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1FFC2B8-9D58-471A-8FC7-AE8B54CFE856}"/>
              </a:ext>
            </a:extLst>
          </p:cNvPr>
          <p:cNvSpPr/>
          <p:nvPr/>
        </p:nvSpPr>
        <p:spPr>
          <a:xfrm>
            <a:off x="3071802" y="1"/>
            <a:ext cx="1285884" cy="1500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психолого-педагогическом консилиуме ОУ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A95C747-1B23-4CE0-B3FB-A99E506D9C63}"/>
              </a:ext>
            </a:extLst>
          </p:cNvPr>
          <p:cNvSpPr/>
          <p:nvPr/>
        </p:nvSpPr>
        <p:spPr>
          <a:xfrm>
            <a:off x="5929322" y="0"/>
            <a:ext cx="1289264" cy="15021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планах</a:t>
            </a:r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4E7D4A3-DF2D-4E3B-8158-5E86038B3813}"/>
              </a:ext>
            </a:extLst>
          </p:cNvPr>
          <p:cNvSpPr/>
          <p:nvPr/>
        </p:nvSpPr>
        <p:spPr>
          <a:xfrm>
            <a:off x="7358082" y="0"/>
            <a:ext cx="1601137" cy="1502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Локальные акты, регламентирующие деятельность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по работе с детьми с ОВЗ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0CE7BAD-F7BE-4070-8153-7B9C5C5C7888}"/>
              </a:ext>
            </a:extLst>
          </p:cNvPr>
          <p:cNvSpPr/>
          <p:nvPr/>
        </p:nvSpPr>
        <p:spPr>
          <a:xfrm>
            <a:off x="101872" y="5238343"/>
            <a:ext cx="8934623" cy="7747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Адаптированная  под потребности обучающихся образовательная среда: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74DC37-C5FE-4AC9-AA48-F0CF0A9282D5}"/>
              </a:ext>
            </a:extLst>
          </p:cNvPr>
          <p:cNvSpPr/>
          <p:nvPr/>
        </p:nvSpPr>
        <p:spPr>
          <a:xfrm>
            <a:off x="101872" y="5733257"/>
            <a:ext cx="1741344" cy="1037466"/>
          </a:xfrm>
          <a:prstGeom prst="rect">
            <a:avLst/>
          </a:prstGeom>
          <a:solidFill>
            <a:srgbClr val="FF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Доступность помещений школы 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(универсальная (</a:t>
            </a:r>
            <a:r>
              <a:rPr lang="ru-RU" sz="1400" b="1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безбарьерная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) среда</a:t>
            </a:r>
            <a:r>
              <a:rPr lang="ru-RU" sz="1400" b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AE1309B-3EC4-45C9-AF17-12DDED12D5B1}"/>
              </a:ext>
            </a:extLst>
          </p:cNvPr>
          <p:cNvSpPr/>
          <p:nvPr/>
        </p:nvSpPr>
        <p:spPr>
          <a:xfrm>
            <a:off x="2013528" y="5733258"/>
            <a:ext cx="2294810" cy="1082520"/>
          </a:xfrm>
          <a:prstGeom prst="rect">
            <a:avLst/>
          </a:prstGeom>
          <a:solidFill>
            <a:srgbClr val="FF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коррекционно-развивающая среда для обучения и социализации</a:t>
            </a:r>
          </a:p>
          <a:p>
            <a:pPr algn="ctr">
              <a:defRPr/>
            </a:pPr>
            <a:endParaRPr lang="ru-RU" sz="105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65B1EBC-4F34-40C9-BF92-8C809A833BA0}"/>
              </a:ext>
            </a:extLst>
          </p:cNvPr>
          <p:cNvSpPr/>
          <p:nvPr/>
        </p:nvSpPr>
        <p:spPr>
          <a:xfrm>
            <a:off x="4512209" y="5733258"/>
            <a:ext cx="2261340" cy="1124743"/>
          </a:xfrm>
          <a:prstGeom prst="rect">
            <a:avLst/>
          </a:prstGeom>
          <a:solidFill>
            <a:srgbClr val="FF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Помещения для отдыха , сенсорной разгрузки, гигиенических процедур</a:t>
            </a:r>
          </a:p>
          <a:p>
            <a:pPr algn="ctr">
              <a:defRPr/>
            </a:pPr>
            <a:endParaRPr lang="ru-RU" sz="105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BC127B-525D-4FB2-86C0-A2F4477F0A5D}"/>
              </a:ext>
            </a:extLst>
          </p:cNvPr>
          <p:cNvSpPr/>
          <p:nvPr/>
        </p:nvSpPr>
        <p:spPr>
          <a:xfrm>
            <a:off x="6983517" y="5733257"/>
            <a:ext cx="1897808" cy="1037465"/>
          </a:xfrm>
          <a:prstGeom prst="rect">
            <a:avLst/>
          </a:prstGeom>
          <a:solidFill>
            <a:srgbClr val="FF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Кабинеты специалистов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ППС</a:t>
            </a:r>
            <a:r>
              <a:rPr lang="ru-RU" sz="1400" b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, сенсорные комнаты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BF389182-51C5-4062-AD23-8A0A73A37B7C}"/>
              </a:ext>
            </a:extLst>
          </p:cNvPr>
          <p:cNvSpPr/>
          <p:nvPr/>
        </p:nvSpPr>
        <p:spPr>
          <a:xfrm>
            <a:off x="3428992" y="2214554"/>
            <a:ext cx="2143140" cy="30003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defRPr/>
            </a:pP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171450" indent="-171450" algn="ctr">
              <a:defRPr/>
            </a:pP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16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равных возможностей в получении качественного </a:t>
            </a: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образования всем без исключения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="" xmlns:a16="http://schemas.microsoft.com/office/drawing/2014/main" id="{37C06E83-9042-4F5D-89F8-F2ADE5DB7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30778"/>
              </p:ext>
            </p:extLst>
          </p:nvPr>
        </p:nvGraphicFramePr>
        <p:xfrm>
          <a:off x="357158" y="2991689"/>
          <a:ext cx="3136137" cy="221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BB3F765-C542-42D3-B0C1-AC1366374D52}"/>
              </a:ext>
            </a:extLst>
          </p:cNvPr>
          <p:cNvSpPr/>
          <p:nvPr/>
        </p:nvSpPr>
        <p:spPr>
          <a:xfrm>
            <a:off x="5664689" y="2019388"/>
            <a:ext cx="3216636" cy="3132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Психолого-педагогическое сопровождение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4A27173F-B54C-4B4D-A435-658194B0151B}"/>
              </a:ext>
            </a:extLst>
          </p:cNvPr>
          <p:cNvGrpSpPr/>
          <p:nvPr/>
        </p:nvGrpSpPr>
        <p:grpSpPr>
          <a:xfrm>
            <a:off x="5620182" y="2791075"/>
            <a:ext cx="3128282" cy="699752"/>
            <a:chOff x="13186" y="-187349"/>
            <a:chExt cx="4226937" cy="933001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="" xmlns:a16="http://schemas.microsoft.com/office/drawing/2014/main" id="{8EFD2474-B7E5-4D90-8929-8949E60219DD}"/>
                </a:ext>
              </a:extLst>
            </p:cNvPr>
            <p:cNvSpPr/>
            <p:nvPr/>
          </p:nvSpPr>
          <p:spPr>
            <a:xfrm>
              <a:off x="65901" y="-187349"/>
              <a:ext cx="4174222" cy="83246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>
              <a:extLst>
                <a:ext uri="{FF2B5EF4-FFF2-40B4-BE49-F238E27FC236}">
                  <a16:creationId xmlns="" xmlns:a16="http://schemas.microsoft.com/office/drawing/2014/main" id="{3E417FCF-EF80-4D9F-8EF4-1CD25C307D5C}"/>
                </a:ext>
              </a:extLst>
            </p:cNvPr>
            <p:cNvSpPr/>
            <p:nvPr/>
          </p:nvSpPr>
          <p:spPr>
            <a:xfrm>
              <a:off x="13186" y="-187349"/>
              <a:ext cx="4110646" cy="93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Специальная и психолого-педагогическая поддержка (психолог, дефектолог, логопед)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A2A8305A-6A41-4524-989B-E95874C5F11F}"/>
              </a:ext>
            </a:extLst>
          </p:cNvPr>
          <p:cNvGrpSpPr/>
          <p:nvPr/>
        </p:nvGrpSpPr>
        <p:grpSpPr>
          <a:xfrm>
            <a:off x="5719530" y="3952331"/>
            <a:ext cx="3028934" cy="568270"/>
            <a:chOff x="2038" y="-105162"/>
            <a:chExt cx="4190115" cy="757693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="" xmlns:a16="http://schemas.microsoft.com/office/drawing/2014/main" id="{3168CE86-352B-479B-A41F-1EA3F3288601}"/>
                </a:ext>
              </a:extLst>
            </p:cNvPr>
            <p:cNvSpPr/>
            <p:nvPr/>
          </p:nvSpPr>
          <p:spPr>
            <a:xfrm>
              <a:off x="2038" y="1353"/>
              <a:ext cx="4174222" cy="6511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>
              <a:extLst>
                <a:ext uri="{FF2B5EF4-FFF2-40B4-BE49-F238E27FC236}">
                  <a16:creationId xmlns="" xmlns:a16="http://schemas.microsoft.com/office/drawing/2014/main" id="{2A408107-40A2-4045-AE9D-102DEF29AF8D}"/>
                </a:ext>
              </a:extLst>
            </p:cNvPr>
            <p:cNvSpPr/>
            <p:nvPr/>
          </p:nvSpPr>
          <p:spPr>
            <a:xfrm>
              <a:off x="81507" y="-105162"/>
              <a:ext cx="4110646" cy="6511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Организация деятельности </a:t>
              </a:r>
              <a:r>
                <a:rPr lang="ru-RU" sz="1400" b="1" dirty="0" err="1">
                  <a:solidFill>
                    <a:prstClr val="white"/>
                  </a:solidFill>
                  <a:latin typeface="Calibri"/>
                  <a:cs typeface="Times New Roman" pitchFamily="18" charset="0"/>
                </a:rPr>
                <a:t>ППк</a:t>
              </a:r>
              <a:endParaRPr lang="ru-RU" sz="1400" b="1" dirty="0">
                <a:solidFill>
                  <a:prstClr val="white"/>
                </a:solidFill>
                <a:latin typeface="Calibri"/>
                <a:cs typeface="Times New Roman" pitchFamily="18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232FF2B0-5B85-48EB-A927-6BEEEB8BD83E}"/>
              </a:ext>
            </a:extLst>
          </p:cNvPr>
          <p:cNvGrpSpPr/>
          <p:nvPr/>
        </p:nvGrpSpPr>
        <p:grpSpPr>
          <a:xfrm>
            <a:off x="5636420" y="4557908"/>
            <a:ext cx="3112044" cy="677049"/>
            <a:chOff x="2038" y="608"/>
            <a:chExt cx="4174222" cy="651923"/>
          </a:xfrm>
          <a:scene3d>
            <a:camera prst="orthographicFront"/>
            <a:lightRig rig="flat" dir="t"/>
          </a:scene3d>
        </p:grpSpPr>
        <p:sp>
          <p:nvSpPr>
            <p:cNvPr id="38" name="Скругленный прямоугольник 37">
              <a:extLst>
                <a:ext uri="{FF2B5EF4-FFF2-40B4-BE49-F238E27FC236}">
                  <a16:creationId xmlns="" xmlns:a16="http://schemas.microsoft.com/office/drawing/2014/main" id="{B2F11F70-1DF1-4280-A10B-19DAAB899E44}"/>
                </a:ext>
              </a:extLst>
            </p:cNvPr>
            <p:cNvSpPr/>
            <p:nvPr/>
          </p:nvSpPr>
          <p:spPr>
            <a:xfrm>
              <a:off x="2038" y="1353"/>
              <a:ext cx="4174222" cy="6511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>
              <a:extLst>
                <a:ext uri="{FF2B5EF4-FFF2-40B4-BE49-F238E27FC236}">
                  <a16:creationId xmlns="" xmlns:a16="http://schemas.microsoft.com/office/drawing/2014/main" id="{8556836C-B529-440B-AD4B-01ADF407F20C}"/>
                </a:ext>
              </a:extLst>
            </p:cNvPr>
            <p:cNvSpPr/>
            <p:nvPr/>
          </p:nvSpPr>
          <p:spPr>
            <a:xfrm>
              <a:off x="45842" y="608"/>
              <a:ext cx="4110646" cy="5122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Формирование толерантного сообщества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F82215F8-B32C-4F1C-809E-D02075AEE16A}"/>
              </a:ext>
            </a:extLst>
          </p:cNvPr>
          <p:cNvGrpSpPr/>
          <p:nvPr/>
        </p:nvGrpSpPr>
        <p:grpSpPr>
          <a:xfrm>
            <a:off x="5639286" y="3248775"/>
            <a:ext cx="3109178" cy="909661"/>
            <a:chOff x="33826" y="-500327"/>
            <a:chExt cx="4192974" cy="1212880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="" xmlns:a16="http://schemas.microsoft.com/office/drawing/2014/main" id="{EC77EB4B-7C12-4337-A8ED-40014B33D99F}"/>
                </a:ext>
              </a:extLst>
            </p:cNvPr>
            <p:cNvSpPr/>
            <p:nvPr/>
          </p:nvSpPr>
          <p:spPr>
            <a:xfrm>
              <a:off x="52578" y="-223253"/>
              <a:ext cx="4174222" cy="7421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>
              <a:extLst>
                <a:ext uri="{FF2B5EF4-FFF2-40B4-BE49-F238E27FC236}">
                  <a16:creationId xmlns="" xmlns:a16="http://schemas.microsoft.com/office/drawing/2014/main" id="{C7551CBF-EC80-47AA-9412-96802A885CD1}"/>
                </a:ext>
              </a:extLst>
            </p:cNvPr>
            <p:cNvSpPr/>
            <p:nvPr/>
          </p:nvSpPr>
          <p:spPr>
            <a:xfrm>
              <a:off x="33826" y="-500327"/>
              <a:ext cx="4110646" cy="1212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Сопровождение </a:t>
              </a:r>
              <a:r>
                <a:rPr lang="ru-RU" sz="1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тьютора</a:t>
              </a:r>
              <a:r>
                <a:rPr lang="ru-RU" sz="1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(ассистента-помощника)</a:t>
              </a:r>
              <a:endPara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3" name="Схема 42">
            <a:extLst>
              <a:ext uri="{FF2B5EF4-FFF2-40B4-BE49-F238E27FC236}">
                <a16:creationId xmlns="" xmlns:a16="http://schemas.microsoft.com/office/drawing/2014/main" id="{B7B67397-B2D2-4F6E-B11A-BAB4C2BC3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235774"/>
              </p:ext>
            </p:extLst>
          </p:nvPr>
        </p:nvGraphicFramePr>
        <p:xfrm>
          <a:off x="4336256" y="2118395"/>
          <a:ext cx="342900" cy="42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00E2BEC-E217-4C50-AD0D-40E9C34C9D8A}"/>
              </a:ext>
            </a:extLst>
          </p:cNvPr>
          <p:cNvSpPr/>
          <p:nvPr/>
        </p:nvSpPr>
        <p:spPr>
          <a:xfrm>
            <a:off x="4500562" y="1"/>
            <a:ext cx="1285884" cy="1500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зачислении детей с ОВЗ в ОУ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03E19D0-396F-4823-BFD6-9D61CA41710D}"/>
              </a:ext>
            </a:extLst>
          </p:cNvPr>
          <p:cNvSpPr/>
          <p:nvPr/>
        </p:nvSpPr>
        <p:spPr>
          <a:xfrm>
            <a:off x="1714481" y="0"/>
            <a:ext cx="1285884" cy="1500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порядке  разработки, утверждения и внесении изменений 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АООП, СИПР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A88C9E-5A90-493D-B9B8-1A87D874E4E1}"/>
              </a:ext>
            </a:extLst>
          </p:cNvPr>
          <p:cNvSpPr txBox="1"/>
          <p:nvPr/>
        </p:nvSpPr>
        <p:spPr>
          <a:xfrm>
            <a:off x="1439652" y="72741"/>
            <a:ext cx="656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</a:p>
        </p:txBody>
      </p:sp>
      <p:graphicFrame>
        <p:nvGraphicFramePr>
          <p:cNvPr id="57" name="Схема 56">
            <a:extLst>
              <a:ext uri="{FF2B5EF4-FFF2-40B4-BE49-F238E27FC236}">
                <a16:creationId xmlns="" xmlns:a16="http://schemas.microsoft.com/office/drawing/2014/main" id="{38BC10DA-5F09-4D46-9182-89F99F06D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111713"/>
              </p:ext>
            </p:extLst>
          </p:nvPr>
        </p:nvGraphicFramePr>
        <p:xfrm>
          <a:off x="357158" y="2547224"/>
          <a:ext cx="3178998" cy="44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Стрелка: вниз 1">
            <a:extLst>
              <a:ext uri="{FF2B5EF4-FFF2-40B4-BE49-F238E27FC236}">
                <a16:creationId xmlns="" xmlns:a16="http://schemas.microsoft.com/office/drawing/2014/main" id="{F094FEAF-BF67-4A47-99F9-B2BC6A8A6379}"/>
              </a:ext>
            </a:extLst>
          </p:cNvPr>
          <p:cNvSpPr/>
          <p:nvPr/>
        </p:nvSpPr>
        <p:spPr>
          <a:xfrm>
            <a:off x="4449635" y="2043615"/>
            <a:ext cx="336679" cy="313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1A893B91-FE54-4355-849A-CB27365FA779}"/>
              </a:ext>
            </a:extLst>
          </p:cNvPr>
          <p:cNvSpPr/>
          <p:nvPr/>
        </p:nvSpPr>
        <p:spPr>
          <a:xfrm>
            <a:off x="3428992" y="3429000"/>
            <a:ext cx="325407" cy="37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="" xmlns:a16="http://schemas.microsoft.com/office/drawing/2014/main" id="{5D785A87-0DFF-41A4-93B5-0B7FDB11193A}"/>
              </a:ext>
            </a:extLst>
          </p:cNvPr>
          <p:cNvSpPr/>
          <p:nvPr/>
        </p:nvSpPr>
        <p:spPr>
          <a:xfrm>
            <a:off x="4357686" y="5000636"/>
            <a:ext cx="321674" cy="307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="" xmlns:a16="http://schemas.microsoft.com/office/drawing/2014/main" id="{8488A39A-4A4E-4EAC-9B4F-ECEBCF00F4E0}"/>
              </a:ext>
            </a:extLst>
          </p:cNvPr>
          <p:cNvSpPr/>
          <p:nvPr/>
        </p:nvSpPr>
        <p:spPr>
          <a:xfrm>
            <a:off x="5273359" y="3468561"/>
            <a:ext cx="352614" cy="307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47861"/>
            <a:ext cx="8928992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/>
              <a:t>Пакет </a:t>
            </a:r>
            <a:r>
              <a:rPr lang="ru-RU" sz="2400" b="1" u="sng" dirty="0"/>
              <a:t>специальных условий включения детей с ОВЗ </a:t>
            </a:r>
            <a:r>
              <a:rPr lang="ru-RU" sz="2400" b="1" u="sng" dirty="0" smtClean="0"/>
              <a:t>в ОУ:</a:t>
            </a:r>
            <a:endParaRPr lang="ru-RU" sz="2400" b="1" u="sng" dirty="0"/>
          </a:p>
          <a:p>
            <a:pPr marL="0" indent="0">
              <a:buNone/>
            </a:pPr>
            <a:r>
              <a:rPr lang="ru-RU" sz="2400" b="1" i="1" u="sng" dirty="0" smtClean="0"/>
              <a:t>1</a:t>
            </a:r>
            <a:r>
              <a:rPr lang="ru-RU" sz="2400" b="1" i="1" u="sng" dirty="0"/>
              <a:t>. </a:t>
            </a:r>
            <a:r>
              <a:rPr lang="ru-RU" sz="2400" b="1" i="1" u="sng" dirty="0" smtClean="0"/>
              <a:t>Организационно-педагогические  условия: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Нормативно-правовое </a:t>
            </a:r>
            <a:r>
              <a:rPr lang="ru-RU" sz="2400" dirty="0"/>
              <a:t>обеспечение </a:t>
            </a:r>
            <a:r>
              <a:rPr lang="ru-RU" sz="2400" dirty="0" smtClean="0"/>
              <a:t>: локальные </a:t>
            </a:r>
            <a:r>
              <a:rPr lang="ru-RU" sz="2400" dirty="0"/>
              <a:t>акты образовательной организации (устав, положение, </a:t>
            </a:r>
            <a:r>
              <a:rPr lang="ru-RU" sz="2400" dirty="0" smtClean="0"/>
              <a:t>приказы и </a:t>
            </a:r>
            <a:r>
              <a:rPr lang="ru-RU" sz="2400" dirty="0"/>
              <a:t>др</a:t>
            </a:r>
            <a:r>
              <a:rPr lang="ru-RU" sz="2400" dirty="0" smtClean="0"/>
              <a:t>.), договор </a:t>
            </a:r>
            <a:r>
              <a:rPr lang="ru-RU" sz="2400" dirty="0"/>
              <a:t>о взаимодействии с </a:t>
            </a:r>
            <a:r>
              <a:rPr lang="ru-RU" sz="2400" dirty="0" smtClean="0"/>
              <a:t>родителями;  договор </a:t>
            </a:r>
            <a:r>
              <a:rPr lang="ru-RU" sz="2400" dirty="0"/>
              <a:t>о сотрудничестве с </a:t>
            </a:r>
            <a:r>
              <a:rPr lang="ru-RU" sz="2400" dirty="0" smtClean="0"/>
              <a:t>ППМС-центром,  взаимодействие </a:t>
            </a:r>
            <a:r>
              <a:rPr lang="ru-RU" sz="2400" dirty="0"/>
              <a:t>с МСЭ (</a:t>
            </a:r>
            <a:r>
              <a:rPr lang="ru-RU" sz="2400" dirty="0" smtClean="0"/>
              <a:t>при </a:t>
            </a:r>
            <a:r>
              <a:rPr lang="ru-RU" sz="2400" dirty="0"/>
              <a:t>необходимости</a:t>
            </a:r>
            <a:r>
              <a:rPr lang="ru-RU" sz="2400" dirty="0" smtClean="0"/>
              <a:t>), организация </a:t>
            </a:r>
            <a:r>
              <a:rPr lang="ru-RU" sz="2400" dirty="0"/>
              <a:t>взаимодействия с органами социальной </a:t>
            </a:r>
            <a:r>
              <a:rPr lang="ru-RU" sz="2400" dirty="0" smtClean="0"/>
              <a:t>защиты (при </a:t>
            </a:r>
            <a:r>
              <a:rPr lang="ru-RU" sz="2400" dirty="0"/>
              <a:t>необходимости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Организация медицинского обслуживания (необходимо системное </a:t>
            </a:r>
            <a:r>
              <a:rPr lang="ru-RU" sz="2400" dirty="0" smtClean="0"/>
              <a:t>сопровождение ребенка </a:t>
            </a:r>
            <a:r>
              <a:rPr lang="ru-RU" sz="2400" dirty="0"/>
              <a:t>узкими специалистами по основному заболеванию)</a:t>
            </a:r>
          </a:p>
          <a:p>
            <a:r>
              <a:rPr lang="ru-RU" sz="2400" dirty="0"/>
              <a:t>Организация питания </a:t>
            </a:r>
            <a:endParaRPr lang="ru-RU" sz="2400" dirty="0" smtClean="0"/>
          </a:p>
          <a:p>
            <a:r>
              <a:rPr lang="ru-RU" sz="2400" dirty="0" smtClean="0"/>
              <a:t>Организация </a:t>
            </a:r>
            <a:r>
              <a:rPr lang="ru-RU" sz="2400" dirty="0" err="1"/>
              <a:t>психолого</a:t>
            </a:r>
            <a:r>
              <a:rPr lang="ru-RU" sz="2400" dirty="0"/>
              <a:t> - педагогического </a:t>
            </a:r>
            <a:endParaRPr lang="ru-RU" sz="2400" dirty="0" smtClean="0"/>
          </a:p>
          <a:p>
            <a:pPr marL="339725" indent="65088">
              <a:buNone/>
            </a:pPr>
            <a:r>
              <a:rPr lang="ru-RU" sz="2400" dirty="0" smtClean="0"/>
              <a:t>сопровождения ребенка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690" y="5589240"/>
            <a:ext cx="1637241" cy="8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47861"/>
            <a:ext cx="8363272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/>
              <a:t>Пакет специальных условий включения детей с ОВЗ в ОУ:</a:t>
            </a:r>
          </a:p>
          <a:p>
            <a:pPr marL="0" indent="0">
              <a:buNone/>
            </a:pPr>
            <a:r>
              <a:rPr lang="ru-RU" sz="2400" b="1" u="sng" dirty="0" smtClean="0"/>
              <a:t>2</a:t>
            </a:r>
            <a:r>
              <a:rPr lang="ru-RU" sz="2400" b="1" u="sng" dirty="0"/>
              <a:t>. </a:t>
            </a:r>
            <a:r>
              <a:rPr lang="ru-RU" sz="2400" b="1" u="sng" dirty="0" smtClean="0"/>
              <a:t>Материально-технические условия  ОУ </a:t>
            </a:r>
          </a:p>
          <a:p>
            <a:r>
              <a:rPr lang="ru-RU" sz="2400" dirty="0" smtClean="0"/>
              <a:t>Архитектурная </a:t>
            </a:r>
            <a:r>
              <a:rPr lang="ru-RU" sz="2400" dirty="0"/>
              <a:t>среда для разных категорий </a:t>
            </a:r>
            <a:r>
              <a:rPr lang="ru-RU" sz="2400" dirty="0" smtClean="0"/>
              <a:t>детей (о</a:t>
            </a:r>
            <a:r>
              <a:rPr lang="ru-RU" sz="2400" dirty="0" smtClean="0">
                <a:solidFill>
                  <a:prstClr val="black"/>
                </a:solidFill>
              </a:rPr>
              <a:t>беспечение  физической доступности здания  и помещений  ОУ (для </a:t>
            </a:r>
            <a:r>
              <a:rPr lang="ru-RU" sz="2400" dirty="0">
                <a:solidFill>
                  <a:prstClr val="black"/>
                </a:solidFill>
              </a:rPr>
              <a:t>учащихся </a:t>
            </a:r>
            <a:r>
              <a:rPr lang="ru-RU" sz="2400" dirty="0" smtClean="0">
                <a:solidFill>
                  <a:prstClr val="black"/>
                </a:solidFill>
              </a:rPr>
              <a:t>с нарушением </a:t>
            </a:r>
            <a:r>
              <a:rPr lang="ru-RU" sz="2400" dirty="0">
                <a:solidFill>
                  <a:prstClr val="black"/>
                </a:solidFill>
              </a:rPr>
              <a:t>опорно-двигательных функций, инвалидов по слуху</a:t>
            </a:r>
            <a:r>
              <a:rPr lang="ru-RU" sz="2400" dirty="0" smtClean="0">
                <a:solidFill>
                  <a:prstClr val="black"/>
                </a:solidFill>
              </a:rPr>
              <a:t>, зрению)</a:t>
            </a:r>
            <a:endParaRPr lang="ru-R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400" i="1" u="sng" dirty="0" smtClean="0"/>
              <a:t>общешкольное пространство </a:t>
            </a:r>
            <a:r>
              <a:rPr lang="ru-RU" sz="1900" i="1" dirty="0" smtClean="0"/>
              <a:t>(столовая, библиотека, санитарно-бытовые помещения, медицинский кабинет и т.п.)</a:t>
            </a:r>
          </a:p>
          <a:p>
            <a:pPr marL="0" indent="0">
              <a:buNone/>
            </a:pPr>
            <a:r>
              <a:rPr lang="ru-RU" sz="2400" i="1" u="sng" dirty="0" smtClean="0"/>
              <a:t>учебное пространство </a:t>
            </a:r>
            <a:r>
              <a:rPr lang="ru-RU" sz="1800" i="1" dirty="0" smtClean="0"/>
              <a:t>(учебные кабинеты, кабинеты: психолога, дефектолога, логопеда, социального педагога, сенсорная комната, кабинет социально-бытовой ориентировки, зал ЛФК (</a:t>
            </a:r>
            <a:r>
              <a:rPr lang="ru-RU" sz="1400" i="1" dirty="0" smtClean="0"/>
              <a:t>по возможности</a:t>
            </a:r>
            <a:r>
              <a:rPr lang="ru-RU" sz="1800" i="1" dirty="0" smtClean="0"/>
              <a:t>) и т.п.)</a:t>
            </a:r>
            <a:endParaRPr lang="ru-RU" sz="1800" i="1" dirty="0"/>
          </a:p>
          <a:p>
            <a:r>
              <a:rPr lang="ru-RU" sz="2400" dirty="0" smtClean="0"/>
              <a:t>Специальное </a:t>
            </a:r>
            <a:r>
              <a:rPr lang="ru-RU" sz="2400" dirty="0"/>
              <a:t>оборудование и дидактическое обеспечение (</a:t>
            </a:r>
            <a:r>
              <a:rPr lang="ru-RU" sz="2400" dirty="0" smtClean="0"/>
              <a:t>для слепых</a:t>
            </a:r>
            <a:r>
              <a:rPr lang="ru-RU" sz="2400" dirty="0"/>
              <a:t>, глухих, ДЦП, умственно отсталых</a:t>
            </a:r>
            <a:r>
              <a:rPr lang="ru-RU" sz="2400" dirty="0" smtClean="0"/>
              <a:t>)) для обеспечения образовательного процесса </a:t>
            </a:r>
          </a:p>
          <a:p>
            <a:pPr marL="0" indent="339725">
              <a:buNone/>
            </a:pPr>
            <a:r>
              <a:rPr lang="ru-RU" sz="2400" dirty="0" smtClean="0"/>
              <a:t>и коррекционно-развивающих занятий</a:t>
            </a:r>
          </a:p>
          <a:p>
            <a:pPr marL="0" lvl="0" indent="0">
              <a:buNone/>
            </a:pPr>
            <a:r>
              <a:rPr lang="ru-RU" sz="1800" b="1" u="sng" dirty="0" smtClean="0">
                <a:solidFill>
                  <a:prstClr val="black"/>
                </a:solidFill>
              </a:rPr>
              <a:t>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859" y="5590643"/>
            <a:ext cx="1906394" cy="95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3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47861"/>
            <a:ext cx="8856984" cy="56494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u="sng" dirty="0">
                <a:solidFill>
                  <a:prstClr val="black"/>
                </a:solidFill>
              </a:rPr>
              <a:t>Пакет специальных условий включения детей с ОВЗ в ОУ:</a:t>
            </a:r>
          </a:p>
          <a:p>
            <a:pPr marL="0" indent="0">
              <a:buNone/>
            </a:pPr>
            <a:r>
              <a:rPr lang="ru-RU" sz="2400" dirty="0" smtClean="0"/>
              <a:t>3</a:t>
            </a:r>
            <a:r>
              <a:rPr lang="ru-RU" sz="2400" b="1" u="sng" dirty="0"/>
              <a:t>. Психолого-педагогическое обеспечение</a:t>
            </a:r>
          </a:p>
          <a:p>
            <a:r>
              <a:rPr lang="ru-RU" sz="2400" dirty="0"/>
              <a:t>Программно-методическое обеспечение обучения и воспитания детей с различными нарушениями </a:t>
            </a:r>
            <a:r>
              <a:rPr lang="ru-RU" sz="2400" dirty="0" smtClean="0"/>
              <a:t> ( АООП, АОП) </a:t>
            </a:r>
          </a:p>
          <a:p>
            <a:r>
              <a:rPr lang="ru-RU" sz="2400" dirty="0" smtClean="0"/>
              <a:t> Коррекционная  работа:</a:t>
            </a:r>
            <a:endParaRPr lang="ru-RU" sz="2400" dirty="0"/>
          </a:p>
          <a:p>
            <a:pPr marL="233363" indent="0">
              <a:buNone/>
            </a:pPr>
            <a:r>
              <a:rPr lang="ru-RU" sz="2400" dirty="0" smtClean="0"/>
              <a:t>-  </a:t>
            </a:r>
            <a:r>
              <a:rPr lang="ru-RU" sz="2000" dirty="0"/>
              <a:t>работа по развитию речи</a:t>
            </a:r>
            <a:r>
              <a:rPr lang="ru-RU" sz="2000" dirty="0" smtClean="0"/>
              <a:t>,  </a:t>
            </a:r>
            <a:r>
              <a:rPr lang="ru-RU" sz="2000" dirty="0"/>
              <a:t>по формированию и совершенствованию коммуникативных компетенций</a:t>
            </a:r>
            <a:r>
              <a:rPr lang="ru-RU" sz="2000" dirty="0" smtClean="0"/>
              <a:t>,  </a:t>
            </a:r>
            <a:r>
              <a:rPr lang="ru-RU" sz="2000" dirty="0"/>
              <a:t>музыкально-ритмические занятия</a:t>
            </a:r>
            <a:r>
              <a:rPr lang="ru-RU" sz="2000" dirty="0" smtClean="0"/>
              <a:t>,  ЛФК, с</a:t>
            </a:r>
            <a:r>
              <a:rPr lang="ru-RU" sz="1800" dirty="0" smtClean="0"/>
              <a:t>опровождение </a:t>
            </a:r>
            <a:r>
              <a:rPr lang="ru-RU" sz="1800" dirty="0" err="1"/>
              <a:t>тьютором</a:t>
            </a:r>
            <a:r>
              <a:rPr lang="ru-RU" sz="1800" dirty="0"/>
              <a:t> по рекомендации </a:t>
            </a:r>
            <a:r>
              <a:rPr lang="ru-RU" sz="1800" dirty="0" smtClean="0"/>
              <a:t>ПМПК,  занятия </a:t>
            </a:r>
            <a:r>
              <a:rPr lang="ru-RU" sz="1800" dirty="0"/>
              <a:t>(индивидуальные или подгрупповые) </a:t>
            </a:r>
            <a:r>
              <a:rPr lang="ru-RU" sz="1800" dirty="0" smtClean="0"/>
              <a:t>по формированию навыков </a:t>
            </a:r>
            <a:r>
              <a:rPr lang="ru-RU" sz="1800" dirty="0"/>
              <a:t>социального функционирования и др</a:t>
            </a:r>
            <a:r>
              <a:rPr lang="ru-RU" sz="1800" dirty="0" smtClean="0"/>
              <a:t>.</a:t>
            </a:r>
          </a:p>
          <a:p>
            <a:pPr marL="0" indent="233363">
              <a:buNone/>
            </a:pPr>
            <a:r>
              <a:rPr lang="ru-RU" sz="1800" dirty="0" smtClean="0"/>
              <a:t>-  занятия </a:t>
            </a:r>
            <a:r>
              <a:rPr lang="ru-RU" sz="1800" dirty="0"/>
              <a:t>(индивидуальные или подгрупповые) с дефектологом по формированию</a:t>
            </a:r>
          </a:p>
          <a:p>
            <a:pPr marL="0" indent="233363">
              <a:buNone/>
            </a:pPr>
            <a:r>
              <a:rPr lang="ru-RU" sz="1800" dirty="0"/>
              <a:t>необходимых учебных </a:t>
            </a:r>
            <a:r>
              <a:rPr lang="ru-RU" sz="1800" dirty="0" smtClean="0"/>
              <a:t>навыков</a:t>
            </a:r>
          </a:p>
          <a:p>
            <a:pPr marL="0" indent="233363">
              <a:buNone/>
            </a:pPr>
            <a:r>
              <a:rPr lang="ru-RU" sz="1800" dirty="0" smtClean="0"/>
              <a:t>- занятия </a:t>
            </a:r>
            <a:r>
              <a:rPr lang="ru-RU" sz="1800" dirty="0"/>
              <a:t>с логопедом (индивидуальные или групповые) по развитию</a:t>
            </a:r>
          </a:p>
          <a:p>
            <a:pPr marL="0" indent="233363">
              <a:buNone/>
            </a:pPr>
            <a:r>
              <a:rPr lang="ru-RU" sz="1800" dirty="0"/>
              <a:t>коммуникативных функций речи, пониманию речи, коррекции специфических</a:t>
            </a:r>
          </a:p>
          <a:p>
            <a:pPr marL="0" indent="233363">
              <a:buNone/>
            </a:pPr>
            <a:r>
              <a:rPr lang="ru-RU" sz="1800" dirty="0"/>
              <a:t>нарушений устной и письменной </a:t>
            </a:r>
            <a:r>
              <a:rPr lang="ru-RU" sz="1800" dirty="0" smtClean="0"/>
              <a:t>речи</a:t>
            </a: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404" y="5709323"/>
            <a:ext cx="1671163" cy="7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5531</TotalTime>
  <Words>1029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Кодекс РФ об административных правонарушениях</vt:lpstr>
    </vt:vector>
  </TitlesOfParts>
  <Company>GUZAK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1235 235 4234 12415425 12545 125151513512 135 13513561351351335</dc:title>
  <dc:creator>averkin</dc:creator>
  <cp:lastModifiedBy>Татьяна Копылова</cp:lastModifiedBy>
  <cp:revision>578</cp:revision>
  <dcterms:created xsi:type="dcterms:W3CDTF">2010-03-15T04:18:07Z</dcterms:created>
  <dcterms:modified xsi:type="dcterms:W3CDTF">2014-11-15T03:30:34Z</dcterms:modified>
</cp:coreProperties>
</file>