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9" r:id="rId3"/>
    <p:sldId id="256" r:id="rId4"/>
    <p:sldId id="260" r:id="rId5"/>
    <p:sldId id="261" r:id="rId6"/>
    <p:sldId id="259" r:id="rId7"/>
    <p:sldId id="263" r:id="rId8"/>
    <p:sldId id="265" r:id="rId9"/>
    <p:sldId id="264" r:id="rId10"/>
    <p:sldId id="262" r:id="rId11"/>
    <p:sldId id="270" r:id="rId12"/>
    <p:sldId id="266" r:id="rId13"/>
    <p:sldId id="267" r:id="rId14"/>
    <p:sldId id="274" r:id="rId15"/>
    <p:sldId id="271" r:id="rId16"/>
    <p:sldId id="275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72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C37C6-8F3F-4F9E-93C4-4680CD710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70A147-8647-41D5-B19F-87E2D0D07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3EDB3E-B3BF-4DE4-A567-D8CDB4CF6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30E2-E288-49D5-8A9F-7DDAB7C9570F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2611A-DE03-47DD-A605-51F30FC8B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1718F2-EF8B-4FFA-91A2-F12DFBDF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EA4F-005C-480D-AC4E-4AAF2C899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99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2602A-F43A-41EB-A69A-68E08C3A1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1BA41C-8106-451A-AA51-41A0C615A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E6F401-7542-4A3B-B530-DEA05512A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30E2-E288-49D5-8A9F-7DDAB7C9570F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FD6DA3-2F68-4CE5-AC45-B8D6FF49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3DA36-CCB4-4E60-A3BB-2857EE7BD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EA4F-005C-480D-AC4E-4AAF2C899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23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A2E78A-9018-4A50-BDE7-97FE632384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082A91-92FE-491A-B59D-318E2E2DD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10C010-37B6-44A5-A501-3BA71A23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30E2-E288-49D5-8A9F-7DDAB7C9570F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63911D-9D71-4DB4-8664-24838B5F7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FCCF1E-A813-411A-A0FC-EAA14F29B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EA4F-005C-480D-AC4E-4AAF2C899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22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BCB5F-AB0D-4F31-8EE4-E80445422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F4ADA2-8008-4DDA-A78F-2C49D7CFC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60A460-75E9-407C-BD65-DE9157684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30E2-E288-49D5-8A9F-7DDAB7C9570F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D258EB-1398-4BC7-B033-B7241C21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2A263-E5BE-43EE-8D3C-6653657A7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EA4F-005C-480D-AC4E-4AAF2C899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24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529D2-08F7-46C5-AEB4-80004F87E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1AEADD-28A5-475B-9915-2D97BD13B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44A84E-785D-4B84-8611-80EF11790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30E2-E288-49D5-8A9F-7DDAB7C9570F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5B0E67-0E6A-4584-BAF0-DB0D017A7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4A266F-EF0C-4C30-8080-A36B8182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EA4F-005C-480D-AC4E-4AAF2C899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5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12B19-C6E1-4F59-BDF7-FA1445AE7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46DDF8-5723-441A-914C-CA87C1A2D9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748798-B701-4A79-A4DE-5A5BEB9B4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89E413-9DFA-4F2B-93A8-A35818296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30E2-E288-49D5-8A9F-7DDAB7C9570F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B5DA63-D622-4413-A039-A8730103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481C73-747E-4DE2-B7F1-2EE2EE1F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EA4F-005C-480D-AC4E-4AAF2C899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17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A2733-FC3E-4A86-92F2-7AA2F26FC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1A6C42-C240-4FF0-84B3-FCC72BE41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3A46E3-1AA9-47F2-A790-DA3208361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6E6F4D-28BA-4C24-8A5F-2C8A56C190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32851A2-6D22-48C1-A625-5A8D1BE24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BFA69B-7A0B-4D15-803F-202E803D6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30E2-E288-49D5-8A9F-7DDAB7C9570F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D9D523C-5BF3-4DE5-AC75-03559C2B4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973795-8E1B-470D-B43A-A89485F89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EA4F-005C-480D-AC4E-4AAF2C899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06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0723E-6FC5-4D9D-8D70-EBED7A219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918CEC-DBC6-4E69-AA36-B166944C4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30E2-E288-49D5-8A9F-7DDAB7C9570F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25E34FC-C614-4BFF-A548-58779141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620F15-2C71-404A-9882-996C6C4FE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EA4F-005C-480D-AC4E-4AAF2C899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58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B9B10F-9D29-4C22-A743-EE3D979F8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30E2-E288-49D5-8A9F-7DDAB7C9570F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0850F54-EA6C-405F-A1D0-94BE7E59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2674C6-ADAF-487F-B4AA-AF9C781BB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EA4F-005C-480D-AC4E-4AAF2C899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66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E404E-1CFF-4182-9847-95A43E54F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463CCB-FBCD-45C1-B618-1F5B7842E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622E63-4707-4589-9DD8-9D361FE6E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0DFE2E-0B80-4310-A710-9822D6A7A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30E2-E288-49D5-8A9F-7DDAB7C9570F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B4A320-7D8E-45D4-AB9F-FF51B8F56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DECC2C-DABA-44C0-AF70-CDF72CA81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EA4F-005C-480D-AC4E-4AAF2C899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69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45651-BEEC-4027-9422-4DB68EA0F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50D8E0-6CFA-4B77-A5E3-8D84E9FB44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5DD95C-D058-4959-BD9E-92C53229A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C60149-1CDC-46FE-9706-E4BC60A58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30E2-E288-49D5-8A9F-7DDAB7C9570F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2EE0A0-9742-4B29-B272-01248E2EA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5418E6-2625-4865-AB84-13BFD27D5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EA4F-005C-480D-AC4E-4AAF2C899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14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2B268-930C-4AB4-94C7-24A3D92D1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A2B07D-67A2-4E40-BE29-5E23F312E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4416B7-4A95-4882-9685-223E5FD68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030E2-E288-49D5-8A9F-7DDAB7C9570F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7E60D4-0955-489E-BD6C-83D699515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D7530-D712-4056-ADF6-D0DA97BB9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6EA4F-005C-480D-AC4E-4AAF2C899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2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78"/>
            <a:ext cx="8694057" cy="663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10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C85FC-C504-403E-A457-7F2553D8B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10009" cy="595254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Контекстное задание (задача)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задание мотивационного характера, в условии которого описана конкретная жизненная ситуация,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коррелирующаяся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 имеющимся социокультурным опытом учащихся ;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Требованием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является анализ, осмысление и объяснение этой ситуации или выбор способа действия в ней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результатом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задачи является осознание личностной значимости описанной в ней учебной  проблемы и предложение вариантов её 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31314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B2DBA-B306-42F3-B72E-7D23E780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864"/>
            <a:ext cx="10515600" cy="6826827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Типы вопросов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 выбором ответа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Комплексный с выбором ответов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 открытым свободно-конструируемым ответом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 закрытым свободно-конструируемым ответом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 кратким ответом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 оценку отношений.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207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B860F-54E7-470C-8D52-0E0134E87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523"/>
            <a:ext cx="10515600" cy="6368184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«Кислород» 8 класс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состав воздуха был установлен французским ученым Лавуазье. Он нагрел ртуть в определенном объеме воздуха. Объем воздуха сократился, а ртуть покрылась налетом оранжевого цвета, оставшийся газ не поддерживал ни горения, ни дыхания. Тогда Лавуазье собрал с поверхности ртути оранжевые чешуйки, поместил их в пробирку, сильно нагрел и собрал выделившийся газ. Смешав собранный газ с остатками газа из первого опыта, он получил смесь газов, ничем не отличающуюся от воздуха.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чем свидетельствует опыт Лавуазье?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Приведите уравнение тех реакций, которыми  он воспользовался для определения состава воздуха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1800" b="1" dirty="0"/>
              <a:t>формируемые компетенции: </a:t>
            </a:r>
            <a:r>
              <a:rPr lang="ru-RU" sz="1800" dirty="0"/>
              <a:t>понимание особенностей химического процесса, интерпретация данных.</a:t>
            </a:r>
          </a:p>
        </p:txBody>
      </p:sp>
    </p:spTree>
    <p:extLst>
      <p:ext uri="{BB962C8B-B14F-4D97-AF65-F5344CB8AC3E}">
        <p14:creationId xmlns:p14="http://schemas.microsoft.com/office/powerpoint/2010/main" val="314832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CB0B4-6D20-4CE5-9843-586F58E36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282" y="0"/>
            <a:ext cx="10796154" cy="589294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класс. Тема «Соли, их классификация и химические свойства»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Катя и Маша нашли рецепт приготовления кекса. Для его приготовления необходимо 8 ложек муки, 4 яйца, з столовые ложки сахара, 3 столовые ложки сметаны, 1 банка сгущенного молокаи1/2 чайной ложки соды. Все продукты необходимо соединить, уксусом соду в стакане и добавить к смеси. Все тщательно перемешать, вылить в форму и  запекать при температуре 200 градусов до готовности.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Маша испекла кекс строго  по написанному рецепту, а Катя , послушав совет бабушки, не стала гасить соду. А всыпала ее в муку и тщательно перемешала, затем добавила все компоненты из рецепта, после чего прилита чайную ложку уксуса.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Какое вещество способствовало поднятию кекса при выпечки?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Почему у Кати кекс поднялся лучше?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Составьте уравнение происходящей реакции.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Научное объяснение явлений, интерпретация данных)</a:t>
            </a:r>
            <a:endParaRPr lang="ru-RU" sz="2400" dirty="0"/>
          </a:p>
        </p:txBody>
      </p:sp>
      <p:pic>
        <p:nvPicPr>
          <p:cNvPr id="7" name="Picture 2" descr="Результаты поиска изображений по запросу &quot;рисунок кекс торт&quot;">
            <a:extLst>
              <a:ext uri="{FF2B5EF4-FFF2-40B4-BE49-F238E27FC236}">
                <a16:creationId xmlns:a16="http://schemas.microsoft.com/office/drawing/2014/main" id="{F1902BEF-62F3-4148-903D-1CD59190C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108" y="3947247"/>
            <a:ext cx="20097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73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2C484-AAB4-4343-BF62-84766643D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955" y="924790"/>
            <a:ext cx="7010400" cy="579812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класс. Тема «Сера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ее соединения»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Внесите в рисунок недостающие элементы.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Анализируя рисунок, ответьте на следующие вопросы: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Как отразится на биоценозе водоема воздействие кислотных дождей (образовавшихся с участием SO</a:t>
            </a:r>
            <a:r>
              <a:rPr lang="ru-RU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выпавших на почву?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Вы директор предприятия, изображенного на рисунке. Экологами обнаружены отклонения от нормы состава воды в ближайшем озере и установлена причина: большие выбросы SO</a:t>
            </a:r>
            <a:r>
              <a:rPr lang="ru-RU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вашим предприятием.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вы предпримете?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Закроете предприятие;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 Усовершенствуете очистные сооружения;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Займетесь очисткой воды в озер;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D6D3B6-24C2-4A54-816E-3CD0FF97B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37" y="764451"/>
            <a:ext cx="3975514" cy="324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18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9895B0-D860-4A18-BDAB-3BCC763F3806}"/>
              </a:ext>
            </a:extLst>
          </p:cNvPr>
          <p:cNvSpPr/>
          <p:nvPr/>
        </p:nvSpPr>
        <p:spPr>
          <a:xfrm>
            <a:off x="408708" y="359355"/>
            <a:ext cx="114784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9 класс. Тема  «Щелочноземельные металлы».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пище есть «враги» для необходимого организму кальция, которые препятствуют его усвоению.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Главный из них - щавелевая кислота, связывающая кальций в неусвояемую форму. С щавелевой кислотой кальций образует малорастворимый оксалат кальция СаС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4.</a:t>
            </a:r>
            <a:endParaRPr lang="ru-RU" sz="2200" dirty="0"/>
          </a:p>
        </p:txBody>
      </p:sp>
      <p:pic>
        <p:nvPicPr>
          <p:cNvPr id="3" name="Содержимое 3">
            <a:extLst>
              <a:ext uri="{FF2B5EF4-FFF2-40B4-BE49-F238E27FC236}">
                <a16:creationId xmlns:a16="http://schemas.microsoft.com/office/drawing/2014/main" id="{F0D5EB3F-B36A-4D56-902F-02CAE83FE90A}"/>
              </a:ext>
            </a:extLst>
          </p:cNvPr>
          <p:cNvPicPr>
            <a:picLocks noGr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123" y="1853720"/>
            <a:ext cx="4134777" cy="278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A0D754-2214-48A9-B87D-B0315159F9C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2643" y="1853720"/>
            <a:ext cx="3931229" cy="27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B5E520E-C3CB-4CBA-AAF7-F1D018A32472}"/>
              </a:ext>
            </a:extLst>
          </p:cNvPr>
          <p:cNvSpPr/>
          <p:nvPr/>
        </p:nvSpPr>
        <p:spPr>
          <a:xfrm>
            <a:off x="914399" y="4686300"/>
            <a:ext cx="9710021" cy="2014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latin typeface="Times New Roman"/>
                <a:ea typeface="Times New Roman"/>
                <a:cs typeface="Times New Roman"/>
              </a:rPr>
              <a:t>Задание1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: На каком месте по содержанию щавелевой кислоты стоит щавель из предложенных продуктов?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latin typeface="Times New Roman"/>
                <a:ea typeface="Calibri"/>
                <a:cs typeface="Times New Roman"/>
              </a:rPr>
              <a:t>Задание 2: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В свободном виде кальций не встречается в природе. Как этот факт характеризует химическую активность?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3. К каким последствиям может привести нехватка кальция в организме?</a:t>
            </a:r>
            <a:endParaRPr lang="ru-RU" sz="2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823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5F66E38-8F75-409E-86CE-1DF2CADD044E}"/>
              </a:ext>
            </a:extLst>
          </p:cNvPr>
          <p:cNvSpPr/>
          <p:nvPr/>
        </p:nvSpPr>
        <p:spPr>
          <a:xfrm>
            <a:off x="1153391" y="405245"/>
            <a:ext cx="7990609" cy="30257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Насколько вам интересно следующее? Выберите один вариант: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1-очень интересно;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2-интересно;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3-малоинтересно;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4-не интересно</a:t>
            </a:r>
          </a:p>
        </p:txBody>
      </p:sp>
    </p:spTree>
    <p:extLst>
      <p:ext uri="{BB962C8B-B14F-4D97-AF65-F5344CB8AC3E}">
        <p14:creationId xmlns:p14="http://schemas.microsoft.com/office/powerpoint/2010/main" val="310105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E116B-0573-4094-A202-4D5974762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F38CCE-6CBC-4F3B-BCFC-C189487ECB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0727"/>
            <a:ext cx="9874827" cy="2608117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графике представлена зависимость концентрации С исходных веществ и продуктов реакции от времени протекания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процесса.</a:t>
            </a:r>
          </a:p>
          <a:p>
            <a:pPr algn="l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Определите какая кривая описывает изменение концентрации исходных веществ, а какая – продуктов реакции.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76682A-9CA9-40F1-AD88-916ACE65E2A2}"/>
              </a:ext>
            </a:extLst>
          </p:cNvPr>
          <p:cNvPicPr/>
          <p:nvPr/>
        </p:nvPicPr>
        <p:blipFill rotWithShape="1">
          <a:blip r:embed="rId2"/>
          <a:srcRect l="47924" t="36195" r="14804" b="38626"/>
          <a:stretch/>
        </p:blipFill>
        <p:spPr bwMode="auto">
          <a:xfrm>
            <a:off x="2119745" y="322119"/>
            <a:ext cx="7086600" cy="31068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053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10BF997-08B7-475F-BD0A-3B2FB3A6334B}"/>
              </a:ext>
            </a:extLst>
          </p:cNvPr>
          <p:cNvSpPr/>
          <p:nvPr/>
        </p:nvSpPr>
        <p:spPr>
          <a:xfrm>
            <a:off x="384465" y="124690"/>
            <a:ext cx="8416636" cy="305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65"/>
              </a:lnSpc>
              <a:spcAft>
                <a:spcPts val="785"/>
              </a:spcAft>
            </a:pPr>
            <a:r>
              <a:rPr lang="ru-RU" dirty="0">
                <a:solidFill>
                  <a:srgbClr val="333333"/>
                </a:solidFill>
                <a:latin typeface="Ubuntu-Medium"/>
              </a:rPr>
              <a:t> </a:t>
            </a:r>
            <a:endParaRPr lang="ru-RU" sz="2800" b="0" i="0" dirty="0">
              <a:solidFill>
                <a:srgbClr val="111115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63B0F310-7C65-40E3-ABC5-B645F2EF9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943599"/>
            <a:ext cx="11017827" cy="42602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3E6EA21-ADAF-4EE8-B529-DAAAB12A74E2}"/>
              </a:ext>
            </a:extLst>
          </p:cNvPr>
          <p:cNvSpPr/>
          <p:nvPr/>
        </p:nvSpPr>
        <p:spPr>
          <a:xfrm>
            <a:off x="727363" y="124690"/>
            <a:ext cx="1121179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«Растворы. Массовая доля растворенного вещества»</a:t>
            </a:r>
          </a:p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реанимацию попадают больные, потерявшие много крови. В этих случаях используют 0,85%-й раствор поваренной соли (ϸ=1г/мл), который называется физиологическим раствором.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Представьте, что вы медицинский работник реанимационного отделения и должны срочно приготовить 800 мл такого раствора.</a:t>
            </a:r>
          </a:p>
          <a:p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класс. Тема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«Аминокислоты»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причин долголетия японцев является широкое употребление в пищу морепродуктов. Содержащиеся в них жиры являются ненасыщенными. В их состав входит большое число незаменимых жирных кислот и жирорастворимых витаминов. Как незаменимые жирные кислоты, так и жирорастворимые витамины являются важнейшими составляющими рациона питания, необходимыми для поддержания здоровья человека и продления его жизни.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1.Установите относительную молекулярную массу незаменимой аминокислоты – триптофана С11 Н12 О2 N2. (Ответ. 204.)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2.Приготовьте сообщение о незаменимых аминокислотах</a:t>
            </a:r>
          </a:p>
        </p:txBody>
      </p:sp>
    </p:spTree>
    <p:extLst>
      <p:ext uri="{BB962C8B-B14F-4D97-AF65-F5344CB8AC3E}">
        <p14:creationId xmlns:p14="http://schemas.microsoft.com/office/powerpoint/2010/main" val="372141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F6231-003F-44F5-9CE4-3478C4583A51}"/>
              </a:ext>
            </a:extLst>
          </p:cNvPr>
          <p:cNvSpPr txBox="1">
            <a:spLocks/>
          </p:cNvSpPr>
          <p:nvPr/>
        </p:nvSpPr>
        <p:spPr>
          <a:xfrm>
            <a:off x="685800" y="1752601"/>
            <a:ext cx="10474036" cy="43433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естественнонаучной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грамотности на уроках химии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Учитель химии МАОУ СШ№12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Кондрашина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Т.А.</a:t>
            </a:r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29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0D47564-2284-4A3A-8268-592AB54FB9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8" r="-2" b="10616"/>
          <a:stretch/>
        </p:blipFill>
        <p:spPr>
          <a:xfrm>
            <a:off x="466343" y="448055"/>
            <a:ext cx="9180576" cy="5952744"/>
          </a:xfrm>
          <a:prstGeom prst="rect">
            <a:avLst/>
          </a:prstGeom>
        </p:spPr>
      </p:pic>
      <p:sp>
        <p:nvSpPr>
          <p:cNvPr id="16" name="Rectangle 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6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2F95A-AE1F-473D-B7DC-DB5588DB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DCD5EC-4773-41D0-BCC5-E9DD36AC54BA}"/>
              </a:ext>
            </a:extLst>
          </p:cNvPr>
          <p:cNvPicPr/>
          <p:nvPr/>
        </p:nvPicPr>
        <p:blipFill rotWithShape="1">
          <a:blip r:embed="rId2"/>
          <a:srcRect l="10213" t="18888" r="10309" b="11421"/>
          <a:stretch/>
        </p:blipFill>
        <p:spPr bwMode="auto">
          <a:xfrm>
            <a:off x="498763" y="290945"/>
            <a:ext cx="11481955" cy="62019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37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E29DB-7341-4EDE-AAD6-2E3AF0C60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74BFAB-7FE0-4FE9-B759-D025814A5690}"/>
              </a:ext>
            </a:extLst>
          </p:cNvPr>
          <p:cNvPicPr/>
          <p:nvPr/>
        </p:nvPicPr>
        <p:blipFill rotWithShape="1">
          <a:blip r:embed="rId2"/>
          <a:srcRect l="9636" t="17569" r="9897" b="18155"/>
          <a:stretch/>
        </p:blipFill>
        <p:spPr bwMode="auto">
          <a:xfrm>
            <a:off x="218209" y="365125"/>
            <a:ext cx="11783291" cy="6212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40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4D212A-09C6-4403-9028-A17A107F54B1}"/>
              </a:ext>
            </a:extLst>
          </p:cNvPr>
          <p:cNvPicPr/>
          <p:nvPr/>
        </p:nvPicPr>
        <p:blipFill rotWithShape="1">
          <a:blip r:embed="rId2"/>
          <a:srcRect l="7310" t="12086" r="10336" b="15849"/>
          <a:stretch/>
        </p:blipFill>
        <p:spPr bwMode="auto">
          <a:xfrm>
            <a:off x="259773" y="259773"/>
            <a:ext cx="11627427" cy="6059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78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41ACE-B762-48F2-A0B8-C17F983C2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928" y="510597"/>
            <a:ext cx="10515600" cy="5474566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Типы научного знания</a:t>
            </a:r>
            <a:r>
              <a:rPr lang="ru-RU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Содержательное знание, знание научного содержания;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Процедурное знание, знание разнообразных методов, используемых для получения научного знания, а также знание стандартных исследовательских процедур. </a:t>
            </a:r>
          </a:p>
        </p:txBody>
      </p:sp>
    </p:spTree>
    <p:extLst>
      <p:ext uri="{BB962C8B-B14F-4D97-AF65-F5344CB8AC3E}">
        <p14:creationId xmlns:p14="http://schemas.microsoft.com/office/powerpoint/2010/main" val="343965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045DA-F6C5-439F-B0CE-7AD39077C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149975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уровни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одношаговую процедуру, например, распознавать факты, термины, принципы или понятия, или найти единственную точку, содержащую информацию, на графике или в таблице;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и применять понятийное знание для описания или объяснение явлений, выбирать соответствующие процедуры, предполагающие два шага или более, интерпретировать или использовать простые наборы данных в виде таблиц или графиков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сложную информацию или данные, обобщать или оценивать доказательства, обосновывать, формулировать выводы, учитывая разные источники информации, разрабатывать план или последовательность шагов, ведущих к решению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6063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3CEEFF-E573-482D-AFDB-06F928A96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69141"/>
            <a:ext cx="11630891" cy="4303060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Контекст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тематическая область, к которой относится описанная в вопросе (задании) проблемная ситуация.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Контексты в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здоровье,</a:t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природные ресурсы,</a:t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окружающая среда,</a:t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опасности и риски,</a:t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связь науки и технологий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При этом каждая из ситуаций может рассматриваться на одном из трех уровней: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личностном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(связанном с самим учащимся, его семьей, друзьями),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местном/национальном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или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глобальном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(в котором рассматриваются явления, происходящие в различных уголках мира).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4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ru-RU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1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261</Words>
  <Application>Microsoft Office PowerPoint</Application>
  <PresentationFormat>Широкоэкранный</PresentationFormat>
  <Paragraphs>32</Paragraphs>
  <Slides>18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Ubuntu-Medium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Типы научного знания  • Содержательное знание, знание научного содержания;   • Процедурное знание, знание разнообразных методов, используемых для получения научного знания, а также знание стандартных исследовательских процедур. </vt:lpstr>
      <vt:lpstr>Познавательные уровни  Низкий - выполнять одношаговую процедуру, например, распознавать факты, термины, принципы или понятия, или найти единственную точку, содержащую информацию, на графике или в таблице; Средний - использовать и применять понятийное знание для описания или объяснение явлений, выбирать соответствующие процедуры, предполагающие два шага или более, интерпретировать или использовать простые наборы данных в виде таблиц или графиков. Высокий - анализировать сложную информацию или данные, обобщать или оценивать доказательства, обосновывать, формулировать выводы, учитывая разные источники информации, разрабатывать план или последовательность шагов, ведущих к решению проблемы</vt:lpstr>
      <vt:lpstr>Контекст – тематическая область, к которой относится описанная в вопросе (задании) проблемная ситуация. Контексты в PISA: здоровье, природные ресурсы, окружающая среда, опасности и риски, связь науки и технологий.  При этом каждая из ситуаций может рассматриваться на одном из трех уровней: личностном (связанном с самим учащимся, его семьей, друзьями), местном/национальном  или глобальном (в котором рассматриваются явления, происходящие в различных уголках мира).  </vt:lpstr>
      <vt:lpstr>Контекстное задание (задача) - это задание мотивационного характера, в условии которого описана конкретная жизненная ситуация, коррелирующаяся  с имеющимся социокультурным опытом учащихся ;  Требованием задания является анализ, осмысление и объяснение этой ситуации или выбор способа действия в ней, а результатом решение задачи является осознание личностной значимости описанной в ней учебной  проблемы и предложение вариантов её решения.</vt:lpstr>
      <vt:lpstr>Типы вопросов  С выбором ответа Комплексный с выбором ответов С открытым свободно-конструируемым ответом С закрытым свободно-конструируемым ответом С кратким ответом На оценку отношений. </vt:lpstr>
      <vt:lpstr>Тема «Кислород» 8 класс Задача: Впервые состав воздуха был установлен французским ученым Лавуазье. Он нагрел ртуть в определенном объеме воздуха. Объем воздуха сократился, а ртуть покрылась налетом оранжевого цвета, оставшийся газ не поддерживал ни горения, ни дыхания. Тогда Лавуазье собрал с поверхности ртути оранжевые чешуйки, поместил их в пробирку, сильно нагрел и собрал выделившийся газ. Смешав собранный газ с остатками газа из первого опыта, он получил смесь газов, ничем не отличающуюся от воздуха.   Задание 1. О чем свидетельствует опыт Лавуазье?  Задание 2. Приведите уравнение тех реакций, которыми  он воспользовался для определения состава воздуха формируемые компетенции: понимание особенностей химического процесса, интерпретация данных.</vt:lpstr>
      <vt:lpstr>8 класс. Тема «Соли, их классификация и химические свойства» Задача: Катя и Маша нашли рецепт приготовления кекса. Для его приготовления необходимо 8 ложек муки, 4 яйца, з столовые ложки сахара, 3 столовые ложки сметаны, 1 банка сгущенного молокаи1/2 чайной ложки соды. Все продукты необходимо соединить, уксусом соду в стакане и добавить к смеси. Все тщательно перемешать, вылить в форму и  запекать при температуре 200 градусов до готовности. Маша испекла кекс строго  по написанному рецепту, а Катя , послушав совет бабушки, не стала гасить соду. А всыпала ее в муку и тщательно перемешала, затем добавила все компоненты из рецепта, после чего прилита чайную ложку уксуса.  Задание1. Какое вещество способствовало поднятию кекса при выпечки? Задание 2. Почему у Кати кекс поднялся лучше? Задание 3. Составьте уравнение происходящей реакции.  (Научное объяснение явлений, интерпретация данных)</vt:lpstr>
      <vt:lpstr>9 класс. Тема «Сера и ее соединения»    1. Внесите в рисунок недостающие элементы.  2. Анализируя рисунок, ответьте на следующие вопросы: А) Как отразится на биоценозе водоема воздействие кислотных дождей (образовавшихся с участием SO2), выпавших на почву?  3. Вы директор предприятия, изображенного на рисунке. Экологами обнаружены отклонения от нормы состава воды в ближайшем озере и установлена причина: большие выбросы SO2 вашим предприятием. Что вы предпримете? –  Закроете предприятие; –  Усовершенствуете очистные сооружения; – Займетесь очисткой воды в озер;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 </dc:creator>
  <cp:lastModifiedBy>79504</cp:lastModifiedBy>
  <cp:revision>37</cp:revision>
  <dcterms:created xsi:type="dcterms:W3CDTF">2020-11-21T08:25:06Z</dcterms:created>
  <dcterms:modified xsi:type="dcterms:W3CDTF">2020-11-23T03:08:05Z</dcterms:modified>
</cp:coreProperties>
</file>