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4" r:id="rId8"/>
    <p:sldId id="261" r:id="rId9"/>
    <p:sldId id="268" r:id="rId10"/>
    <p:sldId id="269" r:id="rId11"/>
    <p:sldId id="271" r:id="rId12"/>
    <p:sldId id="262" r:id="rId13"/>
    <p:sldId id="263" r:id="rId14"/>
    <p:sldId id="265" r:id="rId15"/>
    <p:sldId id="270" r:id="rId16"/>
    <p:sldId id="26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165-1887-4380-85C4-F1A2D350094E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ABD4-E45F-45F1-B3DA-AE5FE02C36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11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165-1887-4380-85C4-F1A2D350094E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ABD4-E45F-45F1-B3DA-AE5FE02C36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87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165-1887-4380-85C4-F1A2D350094E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ABD4-E45F-45F1-B3DA-AE5FE02C36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10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165-1887-4380-85C4-F1A2D350094E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ABD4-E45F-45F1-B3DA-AE5FE02C36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390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165-1887-4380-85C4-F1A2D350094E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ABD4-E45F-45F1-B3DA-AE5FE02C36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693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165-1887-4380-85C4-F1A2D350094E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ABD4-E45F-45F1-B3DA-AE5FE02C36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41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165-1887-4380-85C4-F1A2D350094E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ABD4-E45F-45F1-B3DA-AE5FE02C36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85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165-1887-4380-85C4-F1A2D350094E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ABD4-E45F-45F1-B3DA-AE5FE02C36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48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165-1887-4380-85C4-F1A2D350094E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ABD4-E45F-45F1-B3DA-AE5FE02C36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80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165-1887-4380-85C4-F1A2D350094E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ABD4-E45F-45F1-B3DA-AE5FE02C36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44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165-1887-4380-85C4-F1A2D350094E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ABD4-E45F-45F1-B3DA-AE5FE02C36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69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165-1887-4380-85C4-F1A2D350094E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ABD4-E45F-45F1-B3DA-AE5FE02C36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07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165-1887-4380-85C4-F1A2D350094E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ABD4-E45F-45F1-B3DA-AE5FE02C36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59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9511F165-1887-4380-85C4-F1A2D350094E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1B6ABD4-E45F-45F1-B3DA-AE5FE02C36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7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511F165-1887-4380-85C4-F1A2D350094E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1B6ABD4-E45F-45F1-B3DA-AE5FE02C36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490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8991"/>
            <a:ext cx="12239311" cy="483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248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пути 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206" y="2345116"/>
            <a:ext cx="11245756" cy="4028388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Создание единой системы оценивания функциональной грамотности на уровне российских школ. </a:t>
            </a:r>
          </a:p>
          <a:p>
            <a:r>
              <a:rPr lang="ru-RU" sz="2800" dirty="0" smtClean="0"/>
              <a:t>Создание </a:t>
            </a:r>
            <a:r>
              <a:rPr lang="ru-RU" sz="2800" dirty="0" smtClean="0"/>
              <a:t>обобщенного</a:t>
            </a:r>
            <a:r>
              <a:rPr lang="ru-RU" sz="2800" dirty="0" smtClean="0"/>
              <a:t> </a:t>
            </a:r>
            <a:r>
              <a:rPr lang="ru-RU" sz="2800" dirty="0"/>
              <a:t>режима работы с текстом на всех предметах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 smtClean="0"/>
              <a:t>Подготовка и переподготовка кадров, повышение уровня читательской грамотности среди педагогов, в идеале – введение новой специальности, нового предмета.</a:t>
            </a:r>
          </a:p>
          <a:p>
            <a:r>
              <a:rPr lang="ru-RU" sz="2800" dirty="0" smtClean="0"/>
              <a:t>Обучение родителей: родитель должен быть эффективным помощником учителя.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318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читательской грамотности в условиях дистанционного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931" y="2099457"/>
            <a:ext cx="11082136" cy="4314991"/>
          </a:xfrm>
        </p:spPr>
        <p:txBody>
          <a:bodyPr>
            <a:noAutofit/>
          </a:bodyPr>
          <a:lstStyle/>
          <a:p>
            <a:r>
              <a:rPr lang="ru-RU" dirty="0" smtClean="0"/>
              <a:t>С одной стороны, внедрение дистанционного обучения не способствует развитию способностей работать в парах и группах, обучение становится индивидуальным. </a:t>
            </a:r>
          </a:p>
          <a:p>
            <a:r>
              <a:rPr lang="ru-RU" dirty="0" smtClean="0"/>
              <a:t>С другой стороны – такой формат занятий напрямую сталкивает обучающихся с поиском информации, ее анализом, позволяет работать со множеством источников. </a:t>
            </a:r>
          </a:p>
          <a:p>
            <a:r>
              <a:rPr lang="ru-RU" dirty="0" smtClean="0"/>
              <a:t>Ситуация вынуждает педагога стать координатором образования, а не только одним из источников знаний. От того, как педагог интегрирует работу с текстовой информацией в онлайн-занятия, зависит вовлеченность обучающихся в дистанционное обучение и улучшаются навыки работы с разными видами информации.</a:t>
            </a:r>
          </a:p>
          <a:p>
            <a:r>
              <a:rPr lang="ru-RU" dirty="0" smtClean="0"/>
              <a:t>Работа с образовательными платформами – тоже работа с информацией. Обучающиеся начинают осознавать серьезность роли информационных технологий в обучении. Происходит понимание, что некоторым вещам необходимо учиться всю жизнь.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043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45" y="-109181"/>
            <a:ext cx="11022609" cy="1704241"/>
          </a:xfrm>
        </p:spPr>
        <p:txBody>
          <a:bodyPr/>
          <a:lstStyle/>
          <a:p>
            <a:r>
              <a:rPr lang="ru-RU" sz="2800" dirty="0" smtClean="0"/>
              <a:t>Примерные предметные и </a:t>
            </a:r>
            <a:r>
              <a:rPr lang="ru-RU" sz="2800" dirty="0" err="1" smtClean="0"/>
              <a:t>метапредметные</a:t>
            </a:r>
            <a:r>
              <a:rPr lang="ru-RU" sz="2800" dirty="0" smtClean="0"/>
              <a:t> результаты, которые могут быть оценены в процессе развития читательской грамотности на уроках литературы: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467231"/>
              </p:ext>
            </p:extLst>
          </p:nvPr>
        </p:nvGraphicFramePr>
        <p:xfrm>
          <a:off x="354842" y="2811439"/>
          <a:ext cx="11546005" cy="30966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33015"/>
                <a:gridCol w="2047164"/>
                <a:gridCol w="1978925"/>
                <a:gridCol w="1965278"/>
                <a:gridCol w="2019869"/>
                <a:gridCol w="2101754"/>
              </a:tblGrid>
              <a:tr h="3791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Класс</a:t>
                      </a:r>
                      <a:endParaRPr lang="ru-RU" sz="1600" dirty="0"/>
                    </a:p>
                  </a:txBody>
                  <a:tcPr marL="83091" marR="830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класс</a:t>
                      </a:r>
                      <a:endParaRPr lang="ru-RU" dirty="0"/>
                    </a:p>
                  </a:txBody>
                  <a:tcPr marL="83091" marR="830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класс</a:t>
                      </a:r>
                      <a:endParaRPr lang="ru-RU" dirty="0"/>
                    </a:p>
                  </a:txBody>
                  <a:tcPr marL="83091" marR="830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класс</a:t>
                      </a:r>
                      <a:endParaRPr lang="ru-RU" dirty="0"/>
                    </a:p>
                  </a:txBody>
                  <a:tcPr marL="83091" marR="830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класс</a:t>
                      </a:r>
                      <a:endParaRPr lang="ru-RU" dirty="0"/>
                    </a:p>
                  </a:txBody>
                  <a:tcPr marL="83091" marR="830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класс</a:t>
                      </a:r>
                      <a:endParaRPr lang="ru-RU" dirty="0"/>
                    </a:p>
                  </a:txBody>
                  <a:tcPr marL="83091" marR="83091"/>
                </a:tc>
              </a:tr>
              <a:tr h="85316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Уровень</a:t>
                      </a:r>
                      <a:endParaRPr lang="ru-RU" sz="1600" b="1" dirty="0"/>
                    </a:p>
                  </a:txBody>
                  <a:tcPr marL="83091" marR="830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Узнавания и понимания</a:t>
                      </a:r>
                      <a:endParaRPr lang="ru-RU" sz="1600" b="0" dirty="0"/>
                    </a:p>
                  </a:txBody>
                  <a:tcPr marL="83091" marR="830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Понимания</a:t>
                      </a:r>
                      <a:r>
                        <a:rPr lang="ru-RU" sz="1600" b="0" baseline="0" dirty="0" smtClean="0"/>
                        <a:t> и применения</a:t>
                      </a:r>
                      <a:endParaRPr lang="ru-RU" sz="1600" b="0" dirty="0"/>
                    </a:p>
                  </a:txBody>
                  <a:tcPr marL="83091" marR="830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Анализа и синтеза</a:t>
                      </a:r>
                      <a:endParaRPr lang="ru-RU" sz="1600" b="0" dirty="0"/>
                    </a:p>
                  </a:txBody>
                  <a:tcPr marL="83091" marR="830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Оценки в рамках предметного содержания</a:t>
                      </a:r>
                      <a:endParaRPr lang="ru-RU" sz="1600" b="0" dirty="0"/>
                    </a:p>
                  </a:txBody>
                  <a:tcPr marL="83091" marR="830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Оценки в рамках </a:t>
                      </a:r>
                      <a:r>
                        <a:rPr lang="ru-RU" sz="1600" b="0" dirty="0" err="1" smtClean="0"/>
                        <a:t>метапредметного</a:t>
                      </a:r>
                      <a:r>
                        <a:rPr lang="ru-RU" sz="1600" b="0" dirty="0" smtClean="0"/>
                        <a:t> содержания</a:t>
                      </a:r>
                      <a:endParaRPr lang="ru-RU" sz="1600" b="0" dirty="0"/>
                    </a:p>
                  </a:txBody>
                  <a:tcPr marL="83091" marR="83091"/>
                </a:tc>
              </a:tr>
              <a:tr h="186433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Результат</a:t>
                      </a:r>
                      <a:endParaRPr lang="ru-RU" sz="1600" b="1" dirty="0"/>
                    </a:p>
                  </a:txBody>
                  <a:tcPr marL="83091" marR="830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Находит и извлекает </a:t>
                      </a:r>
                      <a:r>
                        <a:rPr lang="ru-RU" sz="1600" dirty="0" smtClean="0"/>
                        <a:t>информацию из различных текстов</a:t>
                      </a:r>
                      <a:endParaRPr lang="ru-RU" sz="1600" dirty="0"/>
                    </a:p>
                  </a:txBody>
                  <a:tcPr marL="83091" marR="830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Применяет извлеченную из</a:t>
                      </a:r>
                    </a:p>
                    <a:p>
                      <a:pPr algn="ctr"/>
                      <a:r>
                        <a:rPr lang="ru-RU" sz="1600" dirty="0" smtClean="0"/>
                        <a:t>текста информацию для решения разного рода проблем</a:t>
                      </a:r>
                      <a:endParaRPr lang="ru-RU" sz="1600" dirty="0"/>
                    </a:p>
                  </a:txBody>
                  <a:tcPr marL="83091" marR="830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Анализирует </a:t>
                      </a:r>
                      <a:r>
                        <a:rPr lang="ru-RU" sz="1600" dirty="0" smtClean="0"/>
                        <a:t>и</a:t>
                      </a:r>
                    </a:p>
                    <a:p>
                      <a:pPr algn="ctr"/>
                      <a:r>
                        <a:rPr lang="ru-RU" sz="1600" dirty="0" smtClean="0"/>
                        <a:t>интегрирует информацию, полученную из</a:t>
                      </a:r>
                    </a:p>
                    <a:p>
                      <a:pPr algn="ctr"/>
                      <a:r>
                        <a:rPr lang="ru-RU" sz="1600" dirty="0" smtClean="0"/>
                        <a:t>текста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marL="83091" marR="830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Оценивает форму и содержание</a:t>
                      </a:r>
                    </a:p>
                    <a:p>
                      <a:pPr algn="ctr"/>
                      <a:r>
                        <a:rPr lang="ru-RU" sz="1600" dirty="0" smtClean="0"/>
                        <a:t>текста в рамках</a:t>
                      </a:r>
                    </a:p>
                    <a:p>
                      <a:pPr algn="ctr"/>
                      <a:r>
                        <a:rPr lang="ru-RU" sz="1600" dirty="0" smtClean="0"/>
                        <a:t>предметного содержания</a:t>
                      </a:r>
                      <a:endParaRPr lang="ru-RU" sz="1600" dirty="0"/>
                    </a:p>
                  </a:txBody>
                  <a:tcPr marL="83091" marR="830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Оценивает форму и содержание</a:t>
                      </a:r>
                    </a:p>
                    <a:p>
                      <a:pPr algn="ctr"/>
                      <a:r>
                        <a:rPr lang="ru-RU" sz="1600" dirty="0" smtClean="0"/>
                        <a:t>текста в рамках</a:t>
                      </a:r>
                    </a:p>
                    <a:p>
                      <a:pPr algn="ctr"/>
                      <a:r>
                        <a:rPr lang="ru-RU" sz="1600" dirty="0" err="1" smtClean="0"/>
                        <a:t>метапредметного</a:t>
                      </a:r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содержания</a:t>
                      </a:r>
                      <a:endParaRPr lang="ru-RU" sz="1600" dirty="0"/>
                    </a:p>
                  </a:txBody>
                  <a:tcPr marL="83091" marR="830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98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Личностные результаты: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оценивает </a:t>
            </a:r>
            <a:r>
              <a:rPr lang="ru-RU" sz="3200" dirty="0"/>
              <a:t>содержание прочитанного с </a:t>
            </a:r>
            <a:r>
              <a:rPr lang="ru-RU" sz="3200" dirty="0" smtClean="0"/>
              <a:t>позиции норм </a:t>
            </a:r>
            <a:r>
              <a:rPr lang="ru-RU" sz="3200" dirty="0"/>
              <a:t>морали </a:t>
            </a:r>
            <a:r>
              <a:rPr lang="ru-RU" sz="3200" dirty="0" smtClean="0"/>
              <a:t>и общечеловеческих ценностей</a:t>
            </a:r>
            <a:r>
              <a:rPr lang="ru-RU" sz="3200" dirty="0"/>
              <a:t>; формулирует собственную позицию по отношению к </a:t>
            </a:r>
            <a:r>
              <a:rPr lang="ru-RU" sz="3200" dirty="0" smtClean="0"/>
              <a:t>прочитанному.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0661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2074460"/>
            <a:ext cx="11368585" cy="464023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Функциональная грамотность – национальная цель развития системы образования РФ на 2020 – 2030 годы. </a:t>
            </a:r>
          </a:p>
          <a:p>
            <a:r>
              <a:rPr lang="ru-RU" dirty="0"/>
              <a:t>Ф</a:t>
            </a:r>
            <a:r>
              <a:rPr lang="ru-RU" dirty="0" smtClean="0"/>
              <a:t>ункциональная грамотность – способность человека полноценно функционировать в </a:t>
            </a:r>
            <a:r>
              <a:rPr lang="ru-RU" dirty="0"/>
              <a:t>современном обществе, ее развитие у </a:t>
            </a:r>
            <a:r>
              <a:rPr lang="ru-RU" dirty="0" smtClean="0"/>
              <a:t>обучающихся </a:t>
            </a:r>
            <a:r>
              <a:rPr lang="ru-RU" dirty="0"/>
              <a:t>необходимо </a:t>
            </a:r>
            <a:r>
              <a:rPr lang="ru-RU" dirty="0" smtClean="0"/>
              <a:t>и </a:t>
            </a:r>
            <a:r>
              <a:rPr lang="ru-RU" dirty="0"/>
              <a:t>для развития </a:t>
            </a:r>
            <a:r>
              <a:rPr lang="ru-RU" dirty="0" smtClean="0"/>
              <a:t>не только личности, но и общества.</a:t>
            </a:r>
          </a:p>
          <a:p>
            <a:r>
              <a:rPr lang="ru-RU" dirty="0"/>
              <a:t>Низкий уровень функциональной грамотности </a:t>
            </a:r>
            <a:r>
              <a:rPr lang="ru-RU" dirty="0" smtClean="0"/>
              <a:t>нынешних школьников затрудняет </a:t>
            </a:r>
            <a:r>
              <a:rPr lang="ru-RU" dirty="0"/>
              <a:t>их </a:t>
            </a:r>
            <a:r>
              <a:rPr lang="ru-RU" dirty="0" smtClean="0"/>
              <a:t>адаптацию </a:t>
            </a:r>
            <a:r>
              <a:rPr lang="ru-RU" dirty="0"/>
              <a:t>в социуме. </a:t>
            </a:r>
            <a:r>
              <a:rPr lang="ru-RU" dirty="0" smtClean="0"/>
              <a:t>С 2018 года наблюдается снижение уровня развития функциональной грамотности во всех направлениях. </a:t>
            </a:r>
          </a:p>
          <a:p>
            <a:r>
              <a:rPr lang="ru-RU" dirty="0" smtClean="0"/>
              <a:t>Читательская грамотность – один из ключевых компонентов функциональной грамотности.</a:t>
            </a:r>
          </a:p>
          <a:p>
            <a:r>
              <a:rPr lang="ru-RU" dirty="0" smtClean="0"/>
              <a:t>Актуальность повышения уровня функциональной грамотности обуславливается тем, что современному </a:t>
            </a:r>
            <a:r>
              <a:rPr lang="ru-RU" dirty="0"/>
              <a:t>обществу необходимы эффективные граждане, способные максимально реализовать свои потенциальные возможности в трудовой и профессиональной </a:t>
            </a:r>
            <a:r>
              <a:rPr lang="ru-RU" dirty="0" smtClean="0"/>
              <a:t>деятельности.</a:t>
            </a:r>
          </a:p>
          <a:p>
            <a:r>
              <a:rPr lang="ru-RU" dirty="0" smtClean="0"/>
              <a:t>Обучающиеся должны быть заинтересованы в высоких академических и социальных  достижениях, а этому как раз способствует высокий уровень функциональной грамотности.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61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377" y="2222287"/>
            <a:ext cx="11177516" cy="363651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Снижение результатов </a:t>
            </a:r>
            <a:r>
              <a:rPr lang="en-US" sz="2400" dirty="0" smtClean="0"/>
              <a:t>PISA </a:t>
            </a:r>
            <a:r>
              <a:rPr lang="ru-RU" sz="2400" dirty="0" smtClean="0"/>
              <a:t>– закономерный этап. Разрыв между ожиданием и реальностью следствие того, что система образования оказалась не готова принять все новые изменения, пришедшие с внедрением ФГОС. Не подготовлено и общество, в котором процветают убеждения «раньше было лучше».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60003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Указ «О национальных целях развития Российской Федерации на период до 2030 года».</a:t>
            </a:r>
            <a:endParaRPr lang="ru-RU" dirty="0" smtClean="0"/>
          </a:p>
          <a:p>
            <a:r>
              <a:rPr lang="ru-RU" dirty="0"/>
              <a:t>Развитие функциональной грамотности обучающихся основной школы: методическое пособие для педагогов / Под общей редакцией Л.Ю. Панариной, И.В. Сорокиной, О.А. Смагиной, Е.А. Зайцевой. – Самара: СИПКРО, 2019. - с.</a:t>
            </a:r>
          </a:p>
          <a:p>
            <a:r>
              <a:rPr lang="ru-RU" dirty="0" err="1" smtClean="0"/>
              <a:t>Палжанова</a:t>
            </a:r>
            <a:r>
              <a:rPr lang="ru-RU" dirty="0"/>
              <a:t>, М. Ш. Развитие функциональной грамотности школьников на уроках русского языка и литературы / М. Ш. </a:t>
            </a:r>
            <a:r>
              <a:rPr lang="ru-RU" dirty="0" err="1"/>
              <a:t>Палжанова</a:t>
            </a:r>
            <a:r>
              <a:rPr lang="ru-RU" dirty="0"/>
              <a:t>. — Текст : непосредственный // Теория и практика образования в современном мире : материалы IX </a:t>
            </a:r>
            <a:r>
              <a:rPr lang="ru-RU" dirty="0" err="1"/>
              <a:t>Междунар</a:t>
            </a:r>
            <a:r>
              <a:rPr lang="ru-RU" dirty="0"/>
              <a:t>. науч. </a:t>
            </a:r>
            <a:r>
              <a:rPr lang="ru-RU" dirty="0" err="1"/>
              <a:t>конф</a:t>
            </a:r>
            <a:r>
              <a:rPr lang="ru-RU" dirty="0"/>
              <a:t>. (г. Санкт-Петербург, июль 2016 г.). — Санкт-Петербург : Свое издательство, 2016. — С. 60-65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93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Развитие функциональной грамотности на уроках литературы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8001" y="5227092"/>
            <a:ext cx="9144000" cy="917812"/>
          </a:xfrm>
        </p:spPr>
        <p:txBody>
          <a:bodyPr/>
          <a:lstStyle/>
          <a:p>
            <a:pPr algn="r"/>
            <a:r>
              <a:rPr lang="ru-RU" dirty="0" smtClean="0"/>
              <a:t>Спикер: </a:t>
            </a:r>
            <a:r>
              <a:rPr lang="ru-RU" dirty="0" err="1" smtClean="0"/>
              <a:t>Гильмиянова</a:t>
            </a:r>
            <a:r>
              <a:rPr lang="ru-RU" dirty="0" smtClean="0"/>
              <a:t> Яна Владиславовна</a:t>
            </a:r>
          </a:p>
          <a:p>
            <a:pPr algn="r"/>
            <a:r>
              <a:rPr lang="ru-RU" dirty="0" smtClean="0"/>
              <a:t>учитель русского языка и литературы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9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Функциональная грамотность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93285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комплекс способностей личности, используемый для решения жизненных задач в различных сферах деятельности. Функциональная грамотность – не единый заученный алгоритм действия, но активная панель инструментов современного человека, которыми он пользуется на разных этапах своего развития для максимально эффективного решения проблем и задач. </a:t>
            </a:r>
          </a:p>
          <a:p>
            <a:r>
              <a:rPr lang="ru-RU" sz="2400" dirty="0" smtClean="0"/>
              <a:t>Функциональная грамотность – понятие </a:t>
            </a:r>
            <a:r>
              <a:rPr lang="ru-RU" sz="2400" dirty="0" err="1" smtClean="0"/>
              <a:t>метапредметное</a:t>
            </a:r>
            <a:r>
              <a:rPr lang="ru-RU" sz="2400" dirty="0" smtClean="0"/>
              <a:t>,  формирующееся на всех занятиях гуманитарного, естественно-научного, математического циклов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4241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532262"/>
            <a:ext cx="10571998" cy="1105469"/>
          </a:xfrm>
        </p:spPr>
        <p:txBody>
          <a:bodyPr/>
          <a:lstStyle/>
          <a:p>
            <a:r>
              <a:rPr lang="ru-RU" dirty="0" smtClean="0"/>
              <a:t>Составляющие функциональной грамотности по версии </a:t>
            </a:r>
            <a:r>
              <a:rPr lang="en-US" dirty="0" smtClean="0"/>
              <a:t>PISA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Читательская грамотность</a:t>
            </a:r>
          </a:p>
          <a:p>
            <a:r>
              <a:rPr lang="ru-RU" sz="2800" dirty="0" smtClean="0"/>
              <a:t>Математическая грамотность</a:t>
            </a:r>
          </a:p>
          <a:p>
            <a:r>
              <a:rPr lang="ru-RU" sz="2800" dirty="0" smtClean="0"/>
              <a:t>Естественно-научная грамотность</a:t>
            </a:r>
          </a:p>
          <a:p>
            <a:r>
              <a:rPr lang="ru-RU" sz="2800" dirty="0" smtClean="0"/>
              <a:t>Финансовая грамотность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1606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Читательская грамотность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728" y="1842448"/>
            <a:ext cx="10936558" cy="4681181"/>
          </a:xfrm>
        </p:spPr>
        <p:txBody>
          <a:bodyPr>
            <a:normAutofit/>
          </a:bodyPr>
          <a:lstStyle/>
          <a:p>
            <a:r>
              <a:rPr lang="ru-RU" sz="2200" dirty="0"/>
              <a:t>способность учащихся к осмыслению письменных текстов и рефлексии на них, использования их содержания для достижения собственных целей, развития знаний и возможностей для активного участия в жизни общества. При этом основными параметрами оценки читательской грамотности являются текст, ситуация и вопрос, так как только в совокупности они могут развивать умения не пересказа прочитанного, а поиска и интерпретации информации. В этом смысле полное понимание текста зависит от умения найти необходимую информацию и извлечь ее из общего контекста, сформулировать общее понимание текста и представить собственную точку зрения о содержании и форме текстового сообщения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0104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238" y="433540"/>
            <a:ext cx="10571998" cy="970450"/>
          </a:xfrm>
        </p:spPr>
        <p:txBody>
          <a:bodyPr/>
          <a:lstStyle/>
          <a:p>
            <a:r>
              <a:rPr lang="ru-RU" dirty="0" smtClean="0"/>
              <a:t>Уровни читательской грамотности по версии </a:t>
            </a:r>
            <a:r>
              <a:rPr lang="en-US" dirty="0" smtClean="0"/>
              <a:t>PISA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4006"/>
              </p:ext>
            </p:extLst>
          </p:nvPr>
        </p:nvGraphicFramePr>
        <p:xfrm>
          <a:off x="518616" y="1528548"/>
          <a:ext cx="11109277" cy="506423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65026"/>
                <a:gridCol w="1241947"/>
                <a:gridCol w="8202304"/>
              </a:tblGrid>
              <a:tr h="614151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Продуктивный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6</a:t>
                      </a:r>
                      <a:r>
                        <a:rPr lang="ru-RU" sz="1600" b="0" baseline="0" dirty="0" smtClean="0"/>
                        <a:t> уровень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Задачи требуют демонстрации полного и детального понимания одного или нескольких текстов и могут включать интеграцию информации из нескольких текстов.</a:t>
                      </a:r>
                      <a:endParaRPr lang="ru-RU" sz="1400" b="0" dirty="0"/>
                    </a:p>
                  </a:txBody>
                  <a:tcPr/>
                </a:tc>
              </a:tr>
              <a:tr h="68525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Продуктивный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 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Задачи этого уровня требуют от читателя поиска и упорядочивания нескольких фрагментов глубоко внедренной информации, делая вывод о том, какая информация в тексте является необходимой.</a:t>
                      </a:r>
                      <a:endParaRPr lang="ru-RU" sz="1400" dirty="0"/>
                    </a:p>
                  </a:txBody>
                  <a:tcPr/>
                </a:tc>
              </a:tr>
              <a:tr h="44218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Продуктивный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 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Читатели должны продемонстрировать точное понимание</a:t>
                      </a:r>
                    </a:p>
                    <a:p>
                      <a:r>
                        <a:rPr lang="ru-RU" sz="1400" dirty="0" smtClean="0"/>
                        <a:t>длинных или сложных текстов, содержание или форма которых могут быть незнакомы.</a:t>
                      </a:r>
                      <a:endParaRPr lang="ru-RU" sz="1400" dirty="0"/>
                    </a:p>
                  </a:txBody>
                  <a:tcPr/>
                </a:tc>
              </a:tr>
              <a:tr h="647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Продуктивный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Задачи этого уровня требуют от читателя поиска и в некоторых случаях распознавания связи между несколькими частями информации, которые должны удовлетворять нескольким условиям</a:t>
                      </a:r>
                      <a:endParaRPr lang="ru-RU" sz="1400" dirty="0"/>
                    </a:p>
                  </a:txBody>
                  <a:tcPr/>
                </a:tc>
              </a:tr>
              <a:tr h="63212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Репродуктивный</a:t>
                      </a:r>
                    </a:p>
                    <a:p>
                      <a:r>
                        <a:rPr lang="ru-RU" sz="1400" dirty="0" smtClean="0"/>
                        <a:t>(базовый)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Задачи на этом уровне требуют, чтобы читатель нашел один</a:t>
                      </a:r>
                    </a:p>
                    <a:p>
                      <a:r>
                        <a:rPr lang="ru-RU" sz="1400" dirty="0" smtClean="0"/>
                        <a:t>или несколько фрагментов информации, которые могут быть выведены и могут соответствовать нескольким условиям.</a:t>
                      </a:r>
                      <a:endParaRPr lang="ru-RU" sz="1400" dirty="0"/>
                    </a:p>
                  </a:txBody>
                  <a:tcPr/>
                </a:tc>
              </a:tr>
              <a:tr h="63212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Репродуктивный</a:t>
                      </a:r>
                    </a:p>
                    <a:p>
                      <a:r>
                        <a:rPr lang="ru-RU" sz="1400" dirty="0" smtClean="0"/>
                        <a:t>(ниже базы)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</a:t>
                      </a:r>
                      <a:r>
                        <a:rPr lang="ru-RU" sz="1400" dirty="0" smtClean="0"/>
                        <a:t>адачи на этом уровне требуют от читателя найти один или несколько независимых фрагментов информации; распознать основную тему или цель автора в тексте о знакомой теме или установить простую связь между информацией в тексте и общими, повседневными знаниями</a:t>
                      </a:r>
                      <a:endParaRPr lang="ru-RU" sz="1400" dirty="0"/>
                    </a:p>
                  </a:txBody>
                  <a:tcPr/>
                </a:tc>
              </a:tr>
              <a:tr h="63212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Репродуктивный</a:t>
                      </a:r>
                    </a:p>
                    <a:p>
                      <a:r>
                        <a:rPr lang="ru-RU" sz="1400" dirty="0" smtClean="0"/>
                        <a:t>(ниже базы)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r>
                        <a:rPr lang="en-US" sz="1600" dirty="0" smtClean="0"/>
                        <a:t>b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Задачи на этом уровне требуют, чтобы читатель нашел единственный кусок явно заявленной информации в видном месте в коротком, синтаксически простом тексте со знакомым контекстом и типом текста, таким как повествование или простой список.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0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обучения в рамках развития читательской грамотности: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4203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Мозговой штурм</a:t>
            </a:r>
          </a:p>
          <a:p>
            <a:r>
              <a:rPr lang="ru-RU" sz="2400" dirty="0" smtClean="0"/>
              <a:t>Дидактические и ролевые игры</a:t>
            </a:r>
          </a:p>
          <a:p>
            <a:r>
              <a:rPr lang="ru-RU" sz="2400" dirty="0" smtClean="0"/>
              <a:t>Дискуссии и диспуты</a:t>
            </a:r>
          </a:p>
          <a:p>
            <a:r>
              <a:rPr lang="ru-RU" sz="2400" dirty="0" err="1" smtClean="0"/>
              <a:t>Инсёрт</a:t>
            </a:r>
            <a:endParaRPr lang="ru-RU" sz="2400" dirty="0" smtClean="0"/>
          </a:p>
          <a:p>
            <a:r>
              <a:rPr lang="ru-RU" sz="2400" dirty="0" smtClean="0"/>
              <a:t>ПОПС-формула</a:t>
            </a:r>
          </a:p>
          <a:p>
            <a:r>
              <a:rPr lang="ru-RU" sz="2400" dirty="0" err="1" smtClean="0"/>
              <a:t>Синквейн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и </a:t>
            </a:r>
            <a:r>
              <a:rPr lang="ru-RU" sz="2400" dirty="0" err="1" smtClean="0"/>
              <a:t>т.д</a:t>
            </a:r>
            <a:r>
              <a:rPr lang="ru-RU" sz="2400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3879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моменты: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37820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Необходимость осознания того, что формирование функциональной грамотности происходит в процессе </a:t>
            </a:r>
            <a:r>
              <a:rPr lang="ru-RU" sz="2000" b="1" dirty="0" smtClean="0"/>
              <a:t>самостоятельной</a:t>
            </a:r>
            <a:r>
              <a:rPr lang="ru-RU" sz="2000" dirty="0" smtClean="0"/>
              <a:t> учебно-познавательной деятельности. </a:t>
            </a:r>
          </a:p>
          <a:p>
            <a:r>
              <a:rPr lang="ru-RU" sz="2000" dirty="0" smtClean="0"/>
              <a:t>Этапы развития функциональной грамотности должны соответствовать этапам взросления обучающегося.</a:t>
            </a:r>
          </a:p>
          <a:p>
            <a:r>
              <a:rPr lang="ru-RU" sz="2000" dirty="0" smtClean="0"/>
              <a:t>Важным моментом в развитии функциональной грамотности является общение и взаимодействие между сверстниками, поэтому нельзя обойтись без парных и групповых форм работы.</a:t>
            </a:r>
          </a:p>
          <a:p>
            <a:r>
              <a:rPr lang="ru-RU" sz="2000" dirty="0" smtClean="0"/>
              <a:t>Педагогу уже недостаточно быть просто учителем-предметником. Необходимо на собственном примере демонстрировать обладание теми способностями, которые мы стремимся развить в обучающихся. Кроме того, в современной школе педагог должен уметь работать в сотрудничестве с обучающимися.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4798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959" y="597313"/>
            <a:ext cx="10571998" cy="970450"/>
          </a:xfrm>
        </p:spPr>
        <p:txBody>
          <a:bodyPr/>
          <a:lstStyle/>
          <a:p>
            <a:r>
              <a:rPr lang="ru-RU" dirty="0" smtClean="0"/>
              <a:t>Трудности </a:t>
            </a:r>
            <a:r>
              <a:rPr lang="ru-RU" dirty="0" smtClean="0"/>
              <a:t>развития читательской </a:t>
            </a:r>
            <a:r>
              <a:rPr lang="ru-RU" dirty="0" smtClean="0"/>
              <a:t>грамотности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46" y="2618072"/>
            <a:ext cx="11436824" cy="363651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Разрыв между высокими требованиями к продукту образовательной деятельности и существующей методологией обучения.</a:t>
            </a:r>
          </a:p>
          <a:p>
            <a:r>
              <a:rPr lang="ru-RU" sz="2400" dirty="0" smtClean="0"/>
              <a:t>Недостаточный уровень развития функциональной грамотности среди педагогов.</a:t>
            </a:r>
          </a:p>
          <a:p>
            <a:r>
              <a:rPr lang="ru-RU" sz="2400" dirty="0"/>
              <a:t>Объем программного </a:t>
            </a:r>
            <a:r>
              <a:rPr lang="ru-RU" sz="2400" dirty="0" smtClean="0"/>
              <a:t>материала</a:t>
            </a:r>
            <a:r>
              <a:rPr lang="ru-RU" sz="2400" dirty="0"/>
              <a:t> </a:t>
            </a:r>
            <a:r>
              <a:rPr lang="ru-RU" sz="2400" dirty="0" smtClean="0"/>
              <a:t>и колоссальная нагрузка на педагогов-филологов.</a:t>
            </a:r>
          </a:p>
          <a:p>
            <a:r>
              <a:rPr lang="ru-RU" sz="2400" dirty="0" smtClean="0"/>
              <a:t>Кризис чтения.</a:t>
            </a:r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8074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993</TotalTime>
  <Words>1167</Words>
  <Application>Microsoft Office PowerPoint</Application>
  <PresentationFormat>Широкоэкранный</PresentationFormat>
  <Paragraphs>110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Century Gothic</vt:lpstr>
      <vt:lpstr>Wingdings 2</vt:lpstr>
      <vt:lpstr>Цитаты</vt:lpstr>
      <vt:lpstr>Презентация PowerPoint</vt:lpstr>
      <vt:lpstr>Развитие функциональной грамотности на уроках литературы</vt:lpstr>
      <vt:lpstr>Функциональная грамотность - </vt:lpstr>
      <vt:lpstr>Составляющие функциональной грамотности по версии PISA:</vt:lpstr>
      <vt:lpstr>Читательская грамотность - </vt:lpstr>
      <vt:lpstr>Уровни читательской грамотности по версии PISA:</vt:lpstr>
      <vt:lpstr>Стратегии обучения в рамках развития читательской грамотности:</vt:lpstr>
      <vt:lpstr>Ключевые моменты:</vt:lpstr>
      <vt:lpstr>Трудности развития читательской грамотности</vt:lpstr>
      <vt:lpstr>Возможные пути решения</vt:lpstr>
      <vt:lpstr>Развитие читательской грамотности в условиях дистанционного обучения</vt:lpstr>
      <vt:lpstr>Примерные предметные и метапредметные результаты, которые могут быть оценены в процессе развития читательской грамотности на уроках литературы:</vt:lpstr>
      <vt:lpstr>Личностные результаты:</vt:lpstr>
      <vt:lpstr>Итог</vt:lpstr>
      <vt:lpstr>Итог</vt:lpstr>
      <vt:lpstr>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функциональной грамотности на уроках литературы</dc:title>
  <dc:creator>Morgana</dc:creator>
  <cp:lastModifiedBy>Morgana</cp:lastModifiedBy>
  <cp:revision>34</cp:revision>
  <dcterms:created xsi:type="dcterms:W3CDTF">2020-11-25T13:20:26Z</dcterms:created>
  <dcterms:modified xsi:type="dcterms:W3CDTF">2020-11-27T06:49:10Z</dcterms:modified>
</cp:coreProperties>
</file>