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1" r:id="rId5"/>
    <p:sldId id="282" r:id="rId6"/>
    <p:sldId id="280" r:id="rId7"/>
    <p:sldId id="270" r:id="rId8"/>
    <p:sldId id="271" r:id="rId9"/>
    <p:sldId id="272" r:id="rId10"/>
    <p:sldId id="277" r:id="rId11"/>
    <p:sldId id="278" r:id="rId12"/>
    <p:sldId id="276" r:id="rId13"/>
    <p:sldId id="279" r:id="rId14"/>
    <p:sldId id="267" r:id="rId15"/>
    <p:sldId id="268" r:id="rId16"/>
    <p:sldId id="269" r:id="rId17"/>
    <p:sldId id="292" r:id="rId18"/>
    <p:sldId id="284" r:id="rId19"/>
    <p:sldId id="285" r:id="rId20"/>
    <p:sldId id="286" r:id="rId21"/>
    <p:sldId id="287" r:id="rId22"/>
    <p:sldId id="288" r:id="rId23"/>
    <p:sldId id="296" r:id="rId24"/>
    <p:sldId id="289" r:id="rId25"/>
    <p:sldId id="290" r:id="rId26"/>
    <p:sldId id="291" r:id="rId27"/>
    <p:sldId id="293" r:id="rId28"/>
    <p:sldId id="266" r:id="rId29"/>
    <p:sldId id="29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D34BA7-2355-4B51-8C7F-881CF7F86742}" type="doc">
      <dgm:prSet loTypeId="urn:microsoft.com/office/officeart/2005/8/layout/funnel1" loCatId="process" qsTypeId="urn:microsoft.com/office/officeart/2005/8/quickstyle/3d2" qsCatId="3D" csTypeId="urn:microsoft.com/office/officeart/2005/8/colors/accent3_1" csCatId="accent3" phldr="1"/>
      <dgm:spPr/>
      <dgm:t>
        <a:bodyPr/>
        <a:lstStyle/>
        <a:p>
          <a:endParaRPr lang="ru-RU"/>
        </a:p>
      </dgm:t>
    </dgm:pt>
    <dgm:pt modelId="{88B63C01-C498-4099-8DFC-384A982944D7}">
      <dgm:prSet phldrT="[Текст]"/>
      <dgm:spPr/>
      <dgm:t>
        <a:bodyPr/>
        <a:lstStyle/>
        <a:p>
          <a:r>
            <a:rPr lang="ru-RU" b="1" dirty="0" smtClean="0">
              <a:latin typeface="Times New Roman" pitchFamily="18" charset="0"/>
              <a:cs typeface="Times New Roman" pitchFamily="18" charset="0"/>
            </a:rPr>
            <a:t>Читательская грамотность</a:t>
          </a:r>
          <a:endParaRPr lang="ru-RU" b="1" dirty="0">
            <a:latin typeface="Times New Roman" pitchFamily="18" charset="0"/>
            <a:cs typeface="Times New Roman" pitchFamily="18" charset="0"/>
          </a:endParaRPr>
        </a:p>
      </dgm:t>
    </dgm:pt>
    <dgm:pt modelId="{89802CD1-B123-4200-B7D6-647BAAA7CC6E}" type="parTrans" cxnId="{19078E2F-E7BC-4545-A1AD-A1D88DFA6DBD}">
      <dgm:prSet/>
      <dgm:spPr/>
      <dgm:t>
        <a:bodyPr/>
        <a:lstStyle/>
        <a:p>
          <a:endParaRPr lang="ru-RU"/>
        </a:p>
      </dgm:t>
    </dgm:pt>
    <dgm:pt modelId="{0E358A12-E620-46A4-8E2E-2EC7F85130EC}" type="sibTrans" cxnId="{19078E2F-E7BC-4545-A1AD-A1D88DFA6DBD}">
      <dgm:prSet/>
      <dgm:spPr/>
      <dgm:t>
        <a:bodyPr/>
        <a:lstStyle/>
        <a:p>
          <a:endParaRPr lang="ru-RU"/>
        </a:p>
      </dgm:t>
    </dgm:pt>
    <dgm:pt modelId="{CA0A1775-75D7-4B3D-9B32-A05E16D6D367}">
      <dgm:prSet phldrT="[Текст]" custT="1"/>
      <dgm:spPr/>
      <dgm:t>
        <a:bodyPr/>
        <a:lstStyle/>
        <a:p>
          <a:r>
            <a:rPr lang="ru-RU" sz="1800" b="1" dirty="0" smtClean="0">
              <a:latin typeface="Times New Roman" pitchFamily="18" charset="0"/>
              <a:cs typeface="Times New Roman" pitchFamily="18" charset="0"/>
            </a:rPr>
            <a:t>Математическая  грамотность</a:t>
          </a:r>
          <a:endParaRPr lang="ru-RU" sz="1800" b="1" dirty="0">
            <a:latin typeface="Times New Roman" pitchFamily="18" charset="0"/>
            <a:cs typeface="Times New Roman" pitchFamily="18" charset="0"/>
          </a:endParaRPr>
        </a:p>
      </dgm:t>
    </dgm:pt>
    <dgm:pt modelId="{89D3F13B-87AA-4141-9929-AC081FE19B17}" type="parTrans" cxnId="{EAFAB97E-AEC1-4F8F-A111-D89217644B0D}">
      <dgm:prSet/>
      <dgm:spPr/>
      <dgm:t>
        <a:bodyPr/>
        <a:lstStyle/>
        <a:p>
          <a:endParaRPr lang="ru-RU"/>
        </a:p>
      </dgm:t>
    </dgm:pt>
    <dgm:pt modelId="{7165FBB2-5A15-4A35-87CF-8314989046AD}" type="sibTrans" cxnId="{EAFAB97E-AEC1-4F8F-A111-D89217644B0D}">
      <dgm:prSet/>
      <dgm:spPr/>
      <dgm:t>
        <a:bodyPr/>
        <a:lstStyle/>
        <a:p>
          <a:endParaRPr lang="ru-RU"/>
        </a:p>
      </dgm:t>
    </dgm:pt>
    <dgm:pt modelId="{71996AB8-2C27-431B-9642-35F507B2F22B}">
      <dgm:prSet phldrT="[Текст]" custT="1"/>
      <dgm:spPr/>
      <dgm:t>
        <a:bodyPr/>
        <a:lstStyle/>
        <a:p>
          <a:r>
            <a:rPr lang="ru-RU" sz="1600" b="1" dirty="0" smtClean="0">
              <a:latin typeface="Times New Roman" pitchFamily="18" charset="0"/>
              <a:cs typeface="Times New Roman" pitchFamily="18" charset="0"/>
            </a:rPr>
            <a:t>Цифровая </a:t>
          </a:r>
          <a:r>
            <a:rPr lang="ru-RU" sz="1600" b="1" dirty="0" err="1" smtClean="0">
              <a:latin typeface="Times New Roman" pitchFamily="18" charset="0"/>
              <a:cs typeface="Times New Roman" pitchFamily="18" charset="0"/>
            </a:rPr>
            <a:t>грамостность</a:t>
          </a:r>
          <a:endParaRPr lang="ru-RU" sz="1600" b="1" dirty="0">
            <a:latin typeface="Times New Roman" pitchFamily="18" charset="0"/>
            <a:cs typeface="Times New Roman" pitchFamily="18" charset="0"/>
          </a:endParaRPr>
        </a:p>
      </dgm:t>
    </dgm:pt>
    <dgm:pt modelId="{0E93D239-6620-46E8-8122-287CBC185434}" type="parTrans" cxnId="{76D3B0C6-6970-46FC-A49D-53B992712113}">
      <dgm:prSet/>
      <dgm:spPr/>
      <dgm:t>
        <a:bodyPr/>
        <a:lstStyle/>
        <a:p>
          <a:endParaRPr lang="ru-RU"/>
        </a:p>
      </dgm:t>
    </dgm:pt>
    <dgm:pt modelId="{4A02C127-FC8B-4F81-B6C6-15589BD2BBE6}" type="sibTrans" cxnId="{76D3B0C6-6970-46FC-A49D-53B992712113}">
      <dgm:prSet/>
      <dgm:spPr/>
      <dgm:t>
        <a:bodyPr/>
        <a:lstStyle/>
        <a:p>
          <a:endParaRPr lang="ru-RU"/>
        </a:p>
      </dgm:t>
    </dgm:pt>
    <dgm:pt modelId="{C6316532-D2D0-434A-913D-0E777D764666}">
      <dgm:prSet phldrT="[Текст]" custT="1"/>
      <dgm:spPr/>
      <dgm:t>
        <a:bodyPr/>
        <a:lstStyle/>
        <a:p>
          <a:r>
            <a:rPr lang="ru-RU" sz="7200" b="1" dirty="0" smtClean="0">
              <a:latin typeface="Times New Roman" pitchFamily="18" charset="0"/>
              <a:cs typeface="Times New Roman" pitchFamily="18" charset="0"/>
            </a:rPr>
            <a:t>ЕНГ</a:t>
          </a:r>
          <a:endParaRPr lang="ru-RU" sz="7200" b="1" dirty="0">
            <a:latin typeface="Times New Roman" pitchFamily="18" charset="0"/>
            <a:cs typeface="Times New Roman" pitchFamily="18" charset="0"/>
          </a:endParaRPr>
        </a:p>
      </dgm:t>
    </dgm:pt>
    <dgm:pt modelId="{1D65693E-8414-40C7-B470-8745245910A3}" type="parTrans" cxnId="{5107A1A5-85E7-4B1A-AB7A-1B475FB841DA}">
      <dgm:prSet/>
      <dgm:spPr/>
      <dgm:t>
        <a:bodyPr/>
        <a:lstStyle/>
        <a:p>
          <a:endParaRPr lang="ru-RU"/>
        </a:p>
      </dgm:t>
    </dgm:pt>
    <dgm:pt modelId="{9DA47BE9-3F47-4EAA-91C7-FF7A3C8D4AFB}" type="sibTrans" cxnId="{5107A1A5-85E7-4B1A-AB7A-1B475FB841DA}">
      <dgm:prSet/>
      <dgm:spPr/>
      <dgm:t>
        <a:bodyPr/>
        <a:lstStyle/>
        <a:p>
          <a:endParaRPr lang="ru-RU"/>
        </a:p>
      </dgm:t>
    </dgm:pt>
    <dgm:pt modelId="{4978480B-42A7-4EC9-BCAA-57B87308804E}" type="pres">
      <dgm:prSet presAssocID="{64D34BA7-2355-4B51-8C7F-881CF7F86742}" presName="Name0" presStyleCnt="0">
        <dgm:presLayoutVars>
          <dgm:chMax val="4"/>
          <dgm:resizeHandles val="exact"/>
        </dgm:presLayoutVars>
      </dgm:prSet>
      <dgm:spPr/>
      <dgm:t>
        <a:bodyPr/>
        <a:lstStyle/>
        <a:p>
          <a:endParaRPr lang="ru-RU"/>
        </a:p>
      </dgm:t>
    </dgm:pt>
    <dgm:pt modelId="{BD021571-E55B-43F6-9F33-FF38FADE4629}" type="pres">
      <dgm:prSet presAssocID="{64D34BA7-2355-4B51-8C7F-881CF7F86742}" presName="ellipse" presStyleLbl="trBgShp" presStyleIdx="0" presStyleCnt="1"/>
      <dgm:spPr/>
    </dgm:pt>
    <dgm:pt modelId="{0B7A1F4C-CDA0-4241-8260-C626E21A295F}" type="pres">
      <dgm:prSet presAssocID="{64D34BA7-2355-4B51-8C7F-881CF7F86742}" presName="arrow1" presStyleLbl="fgShp" presStyleIdx="0" presStyleCnt="1"/>
      <dgm:spPr/>
    </dgm:pt>
    <dgm:pt modelId="{4FD7239B-2DC7-4AF7-9B49-069A34B4A4D9}" type="pres">
      <dgm:prSet presAssocID="{64D34BA7-2355-4B51-8C7F-881CF7F86742}" presName="rectangle" presStyleLbl="revTx" presStyleIdx="0" presStyleCnt="1">
        <dgm:presLayoutVars>
          <dgm:bulletEnabled val="1"/>
        </dgm:presLayoutVars>
      </dgm:prSet>
      <dgm:spPr/>
      <dgm:t>
        <a:bodyPr/>
        <a:lstStyle/>
        <a:p>
          <a:endParaRPr lang="ru-RU"/>
        </a:p>
      </dgm:t>
    </dgm:pt>
    <dgm:pt modelId="{DB48A4A9-4402-4F71-A4C8-8DA301D5F1E3}" type="pres">
      <dgm:prSet presAssocID="{CA0A1775-75D7-4B3D-9B32-A05E16D6D367}" presName="item1" presStyleLbl="node1" presStyleIdx="0" presStyleCnt="3" custScaleX="143761" custLinFactNeighborX="-6631" custLinFactNeighborY="12328">
        <dgm:presLayoutVars>
          <dgm:bulletEnabled val="1"/>
        </dgm:presLayoutVars>
      </dgm:prSet>
      <dgm:spPr/>
      <dgm:t>
        <a:bodyPr/>
        <a:lstStyle/>
        <a:p>
          <a:endParaRPr lang="ru-RU"/>
        </a:p>
      </dgm:t>
    </dgm:pt>
    <dgm:pt modelId="{A428D1DC-44BB-4291-A804-2372AAE8D7A9}" type="pres">
      <dgm:prSet presAssocID="{71996AB8-2C27-431B-9642-35F507B2F22B}" presName="item2" presStyleLbl="node1" presStyleIdx="1" presStyleCnt="3" custScaleX="193950" custScaleY="89060" custLinFactNeighborX="-27350" custLinFactNeighborY="-13846">
        <dgm:presLayoutVars>
          <dgm:bulletEnabled val="1"/>
        </dgm:presLayoutVars>
      </dgm:prSet>
      <dgm:spPr/>
      <dgm:t>
        <a:bodyPr/>
        <a:lstStyle/>
        <a:p>
          <a:endParaRPr lang="ru-RU"/>
        </a:p>
      </dgm:t>
    </dgm:pt>
    <dgm:pt modelId="{91BC67D3-697A-4BD1-AEF6-621B00903C5C}" type="pres">
      <dgm:prSet presAssocID="{C6316532-D2D0-434A-913D-0E777D764666}" presName="item3" presStyleLbl="node1" presStyleIdx="2" presStyleCnt="3" custScaleX="173505" custLinFactNeighborX="65096" custLinFactNeighborY="4862">
        <dgm:presLayoutVars>
          <dgm:bulletEnabled val="1"/>
        </dgm:presLayoutVars>
      </dgm:prSet>
      <dgm:spPr/>
      <dgm:t>
        <a:bodyPr/>
        <a:lstStyle/>
        <a:p>
          <a:endParaRPr lang="ru-RU"/>
        </a:p>
      </dgm:t>
    </dgm:pt>
    <dgm:pt modelId="{B7236F21-426E-413F-8121-BEE4D0D6BB3F}" type="pres">
      <dgm:prSet presAssocID="{64D34BA7-2355-4B51-8C7F-881CF7F86742}" presName="funnel" presStyleLbl="trAlignAcc1" presStyleIdx="0" presStyleCnt="1" custScaleX="149252" custScaleY="93406" custLinFactNeighborX="0" custLinFactNeighborY="2404"/>
      <dgm:spPr/>
    </dgm:pt>
  </dgm:ptLst>
  <dgm:cxnLst>
    <dgm:cxn modelId="{A383DD35-4328-4317-92D3-3C6A07205845}" type="presOf" srcId="{C6316532-D2D0-434A-913D-0E777D764666}" destId="{4FD7239B-2DC7-4AF7-9B49-069A34B4A4D9}" srcOrd="0" destOrd="0" presId="urn:microsoft.com/office/officeart/2005/8/layout/funnel1"/>
    <dgm:cxn modelId="{EAFAB97E-AEC1-4F8F-A111-D89217644B0D}" srcId="{64D34BA7-2355-4B51-8C7F-881CF7F86742}" destId="{CA0A1775-75D7-4B3D-9B32-A05E16D6D367}" srcOrd="1" destOrd="0" parTransId="{89D3F13B-87AA-4141-9929-AC081FE19B17}" sibTransId="{7165FBB2-5A15-4A35-87CF-8314989046AD}"/>
    <dgm:cxn modelId="{19078E2F-E7BC-4545-A1AD-A1D88DFA6DBD}" srcId="{64D34BA7-2355-4B51-8C7F-881CF7F86742}" destId="{88B63C01-C498-4099-8DFC-384A982944D7}" srcOrd="0" destOrd="0" parTransId="{89802CD1-B123-4200-B7D6-647BAAA7CC6E}" sibTransId="{0E358A12-E620-46A4-8E2E-2EC7F85130EC}"/>
    <dgm:cxn modelId="{79205181-158C-4D70-A8E6-C2494596EE04}" type="presOf" srcId="{71996AB8-2C27-431B-9642-35F507B2F22B}" destId="{DB48A4A9-4402-4F71-A4C8-8DA301D5F1E3}" srcOrd="0" destOrd="0" presId="urn:microsoft.com/office/officeart/2005/8/layout/funnel1"/>
    <dgm:cxn modelId="{CF7C9F7C-F4B8-4D47-97A8-A46AB000CC0D}" type="presOf" srcId="{CA0A1775-75D7-4B3D-9B32-A05E16D6D367}" destId="{A428D1DC-44BB-4291-A804-2372AAE8D7A9}" srcOrd="0" destOrd="0" presId="urn:microsoft.com/office/officeart/2005/8/layout/funnel1"/>
    <dgm:cxn modelId="{5B970F26-9425-4E99-B099-8D1B6DA81CBF}" type="presOf" srcId="{88B63C01-C498-4099-8DFC-384A982944D7}" destId="{91BC67D3-697A-4BD1-AEF6-621B00903C5C}" srcOrd="0" destOrd="0" presId="urn:microsoft.com/office/officeart/2005/8/layout/funnel1"/>
    <dgm:cxn modelId="{76D3B0C6-6970-46FC-A49D-53B992712113}" srcId="{64D34BA7-2355-4B51-8C7F-881CF7F86742}" destId="{71996AB8-2C27-431B-9642-35F507B2F22B}" srcOrd="2" destOrd="0" parTransId="{0E93D239-6620-46E8-8122-287CBC185434}" sibTransId="{4A02C127-FC8B-4F81-B6C6-15589BD2BBE6}"/>
    <dgm:cxn modelId="{5107A1A5-85E7-4B1A-AB7A-1B475FB841DA}" srcId="{64D34BA7-2355-4B51-8C7F-881CF7F86742}" destId="{C6316532-D2D0-434A-913D-0E777D764666}" srcOrd="3" destOrd="0" parTransId="{1D65693E-8414-40C7-B470-8745245910A3}" sibTransId="{9DA47BE9-3F47-4EAA-91C7-FF7A3C8D4AFB}"/>
    <dgm:cxn modelId="{7CAAA064-906E-4AC9-A3AA-F9FB354ADAE3}" type="presOf" srcId="{64D34BA7-2355-4B51-8C7F-881CF7F86742}" destId="{4978480B-42A7-4EC9-BCAA-57B87308804E}" srcOrd="0" destOrd="0" presId="urn:microsoft.com/office/officeart/2005/8/layout/funnel1"/>
    <dgm:cxn modelId="{ACC09576-4598-4E2F-8EEC-DF20868A52C1}" type="presParOf" srcId="{4978480B-42A7-4EC9-BCAA-57B87308804E}" destId="{BD021571-E55B-43F6-9F33-FF38FADE4629}" srcOrd="0" destOrd="0" presId="urn:microsoft.com/office/officeart/2005/8/layout/funnel1"/>
    <dgm:cxn modelId="{A22FA0CA-E17B-4C9B-B86F-DAC9D8004DDD}" type="presParOf" srcId="{4978480B-42A7-4EC9-BCAA-57B87308804E}" destId="{0B7A1F4C-CDA0-4241-8260-C626E21A295F}" srcOrd="1" destOrd="0" presId="urn:microsoft.com/office/officeart/2005/8/layout/funnel1"/>
    <dgm:cxn modelId="{E6BF712B-012E-491B-996C-E57CBC734492}" type="presParOf" srcId="{4978480B-42A7-4EC9-BCAA-57B87308804E}" destId="{4FD7239B-2DC7-4AF7-9B49-069A34B4A4D9}" srcOrd="2" destOrd="0" presId="urn:microsoft.com/office/officeart/2005/8/layout/funnel1"/>
    <dgm:cxn modelId="{50D37985-75E6-456E-8A13-C060F8BA9BC1}" type="presParOf" srcId="{4978480B-42A7-4EC9-BCAA-57B87308804E}" destId="{DB48A4A9-4402-4F71-A4C8-8DA301D5F1E3}" srcOrd="3" destOrd="0" presId="urn:microsoft.com/office/officeart/2005/8/layout/funnel1"/>
    <dgm:cxn modelId="{0E65A37C-45EB-4A49-8CEE-78045079E43A}" type="presParOf" srcId="{4978480B-42A7-4EC9-BCAA-57B87308804E}" destId="{A428D1DC-44BB-4291-A804-2372AAE8D7A9}" srcOrd="4" destOrd="0" presId="urn:microsoft.com/office/officeart/2005/8/layout/funnel1"/>
    <dgm:cxn modelId="{9216B9BA-369D-4227-92FC-AAA636D77BDC}" type="presParOf" srcId="{4978480B-42A7-4EC9-BCAA-57B87308804E}" destId="{91BC67D3-697A-4BD1-AEF6-621B00903C5C}" srcOrd="5" destOrd="0" presId="urn:microsoft.com/office/officeart/2005/8/layout/funnel1"/>
    <dgm:cxn modelId="{C5446578-EDE7-4E7A-A428-BAF360083349}" type="presParOf" srcId="{4978480B-42A7-4EC9-BCAA-57B87308804E}" destId="{B7236F21-426E-413F-8121-BEE4D0D6BB3F}"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5AA753-4804-4FB6-A39F-1DB8855C21F3}" type="doc">
      <dgm:prSet loTypeId="urn:microsoft.com/office/officeart/2005/8/layout/hProcess9" loCatId="process" qsTypeId="urn:microsoft.com/office/officeart/2005/8/quickstyle/simple1" qsCatId="simple" csTypeId="urn:microsoft.com/office/officeart/2005/8/colors/colorful5" csCatId="colorful" phldr="1"/>
      <dgm:spPr/>
    </dgm:pt>
    <dgm:pt modelId="{C8C7F191-F219-4C67-B547-9210275C3BB0}">
      <dgm:prSet phldrT="[Текст]"/>
      <dgm:spPr/>
      <dgm:t>
        <a:bodyPr/>
        <a:lstStyle/>
        <a:p>
          <a:r>
            <a:rPr lang="ru-RU" b="1" dirty="0" smtClean="0">
              <a:latin typeface="Times New Roman" pitchFamily="18" charset="0"/>
              <a:cs typeface="Times New Roman" pitchFamily="18" charset="0"/>
            </a:rPr>
            <a:t>Распознавать</a:t>
          </a:r>
          <a:endParaRPr lang="ru-RU" b="1" dirty="0">
            <a:latin typeface="Times New Roman" pitchFamily="18" charset="0"/>
            <a:cs typeface="Times New Roman" pitchFamily="18" charset="0"/>
          </a:endParaRPr>
        </a:p>
      </dgm:t>
    </dgm:pt>
    <dgm:pt modelId="{2FF4A7EF-4E6A-4C91-BAF7-F10EC217B0F5}" type="parTrans" cxnId="{30E13743-42A7-43CF-B2D8-3B08A3B847AF}">
      <dgm:prSet/>
      <dgm:spPr/>
      <dgm:t>
        <a:bodyPr/>
        <a:lstStyle/>
        <a:p>
          <a:endParaRPr lang="ru-RU"/>
        </a:p>
      </dgm:t>
    </dgm:pt>
    <dgm:pt modelId="{C975FFFC-C5A0-4C7C-B374-D814BE2E10B6}" type="sibTrans" cxnId="{30E13743-42A7-43CF-B2D8-3B08A3B847AF}">
      <dgm:prSet/>
      <dgm:spPr/>
      <dgm:t>
        <a:bodyPr/>
        <a:lstStyle/>
        <a:p>
          <a:endParaRPr lang="ru-RU"/>
        </a:p>
      </dgm:t>
    </dgm:pt>
    <dgm:pt modelId="{040BB632-C276-4046-8F27-67A15A3D4B9F}">
      <dgm:prSet phldrT="[Текст]"/>
      <dgm:spPr/>
      <dgm:t>
        <a:bodyPr/>
        <a:lstStyle/>
        <a:p>
          <a:r>
            <a:rPr lang="ru-RU" b="1" dirty="0" smtClean="0">
              <a:latin typeface="Times New Roman" pitchFamily="18" charset="0"/>
              <a:cs typeface="Times New Roman" pitchFamily="18" charset="0"/>
            </a:rPr>
            <a:t>Описывать</a:t>
          </a:r>
          <a:endParaRPr lang="ru-RU" b="1" dirty="0">
            <a:latin typeface="Times New Roman" pitchFamily="18" charset="0"/>
            <a:cs typeface="Times New Roman" pitchFamily="18" charset="0"/>
          </a:endParaRPr>
        </a:p>
      </dgm:t>
    </dgm:pt>
    <dgm:pt modelId="{3F20FCDE-03C0-4B05-9E92-EFDEDFBFEA30}" type="parTrans" cxnId="{963B3DBE-23E6-4756-BA58-6748B3B296C9}">
      <dgm:prSet/>
      <dgm:spPr/>
      <dgm:t>
        <a:bodyPr/>
        <a:lstStyle/>
        <a:p>
          <a:endParaRPr lang="ru-RU"/>
        </a:p>
      </dgm:t>
    </dgm:pt>
    <dgm:pt modelId="{0D8F9E14-1274-4DEA-A89F-4075CD9F2607}" type="sibTrans" cxnId="{963B3DBE-23E6-4756-BA58-6748B3B296C9}">
      <dgm:prSet/>
      <dgm:spPr/>
      <dgm:t>
        <a:bodyPr/>
        <a:lstStyle/>
        <a:p>
          <a:endParaRPr lang="ru-RU"/>
        </a:p>
      </dgm:t>
    </dgm:pt>
    <dgm:pt modelId="{C66F71E2-2976-4F7F-A01E-1ACFA3E021F7}">
      <dgm:prSet phldrT="[Текст]"/>
      <dgm:spPr/>
      <dgm:t>
        <a:bodyPr/>
        <a:lstStyle/>
        <a:p>
          <a:r>
            <a:rPr lang="ru-RU" b="1" dirty="0" smtClean="0">
              <a:latin typeface="Times New Roman" pitchFamily="18" charset="0"/>
              <a:cs typeface="Times New Roman" pitchFamily="18" charset="0"/>
            </a:rPr>
            <a:t>Объяснять</a:t>
          </a:r>
          <a:endParaRPr lang="ru-RU" b="1" dirty="0">
            <a:latin typeface="Times New Roman" pitchFamily="18" charset="0"/>
            <a:cs typeface="Times New Roman" pitchFamily="18" charset="0"/>
          </a:endParaRPr>
        </a:p>
      </dgm:t>
    </dgm:pt>
    <dgm:pt modelId="{63EE3A82-AC1D-4F6E-A21D-06645A059A93}" type="parTrans" cxnId="{DBB63519-C3E7-4983-BF93-C3E3C4261B56}">
      <dgm:prSet/>
      <dgm:spPr/>
      <dgm:t>
        <a:bodyPr/>
        <a:lstStyle/>
        <a:p>
          <a:endParaRPr lang="ru-RU"/>
        </a:p>
      </dgm:t>
    </dgm:pt>
    <dgm:pt modelId="{5193E6B7-FDD6-4E69-B0DC-01B9A81B4B5B}" type="sibTrans" cxnId="{DBB63519-C3E7-4983-BF93-C3E3C4261B56}">
      <dgm:prSet/>
      <dgm:spPr/>
      <dgm:t>
        <a:bodyPr/>
        <a:lstStyle/>
        <a:p>
          <a:endParaRPr lang="ru-RU"/>
        </a:p>
      </dgm:t>
    </dgm:pt>
    <dgm:pt modelId="{BD59AB6D-1354-456E-84A6-B6BBD9DC058B}" type="pres">
      <dgm:prSet presAssocID="{325AA753-4804-4FB6-A39F-1DB8855C21F3}" presName="CompostProcess" presStyleCnt="0">
        <dgm:presLayoutVars>
          <dgm:dir/>
          <dgm:resizeHandles val="exact"/>
        </dgm:presLayoutVars>
      </dgm:prSet>
      <dgm:spPr/>
    </dgm:pt>
    <dgm:pt modelId="{DE803859-B5AA-45C3-B4E1-351F747D527F}" type="pres">
      <dgm:prSet presAssocID="{325AA753-4804-4FB6-A39F-1DB8855C21F3}" presName="arrow" presStyleLbl="bgShp" presStyleIdx="0" presStyleCnt="1"/>
      <dgm:spPr/>
    </dgm:pt>
    <dgm:pt modelId="{DE72D47F-0E93-4809-9408-91D6B6C6C1E0}" type="pres">
      <dgm:prSet presAssocID="{325AA753-4804-4FB6-A39F-1DB8855C21F3}" presName="linearProcess" presStyleCnt="0"/>
      <dgm:spPr/>
    </dgm:pt>
    <dgm:pt modelId="{E095DDC3-E4AB-4CF3-BBC5-4DAE62D51963}" type="pres">
      <dgm:prSet presAssocID="{C8C7F191-F219-4C67-B547-9210275C3BB0}" presName="textNode" presStyleLbl="node1" presStyleIdx="0" presStyleCnt="3">
        <dgm:presLayoutVars>
          <dgm:bulletEnabled val="1"/>
        </dgm:presLayoutVars>
      </dgm:prSet>
      <dgm:spPr/>
      <dgm:t>
        <a:bodyPr/>
        <a:lstStyle/>
        <a:p>
          <a:endParaRPr lang="ru-RU"/>
        </a:p>
      </dgm:t>
    </dgm:pt>
    <dgm:pt modelId="{CCC563BE-F25E-4CF0-BB59-7C9A284B2529}" type="pres">
      <dgm:prSet presAssocID="{C975FFFC-C5A0-4C7C-B374-D814BE2E10B6}" presName="sibTrans" presStyleCnt="0"/>
      <dgm:spPr/>
    </dgm:pt>
    <dgm:pt modelId="{BBBAD2D3-2A77-43FB-BD9A-032A2513777F}" type="pres">
      <dgm:prSet presAssocID="{040BB632-C276-4046-8F27-67A15A3D4B9F}" presName="textNode" presStyleLbl="node1" presStyleIdx="1" presStyleCnt="3">
        <dgm:presLayoutVars>
          <dgm:bulletEnabled val="1"/>
        </dgm:presLayoutVars>
      </dgm:prSet>
      <dgm:spPr/>
      <dgm:t>
        <a:bodyPr/>
        <a:lstStyle/>
        <a:p>
          <a:endParaRPr lang="ru-RU"/>
        </a:p>
      </dgm:t>
    </dgm:pt>
    <dgm:pt modelId="{C9A145A9-DD97-4BFC-9507-A70A9F370C64}" type="pres">
      <dgm:prSet presAssocID="{0D8F9E14-1274-4DEA-A89F-4075CD9F2607}" presName="sibTrans" presStyleCnt="0"/>
      <dgm:spPr/>
    </dgm:pt>
    <dgm:pt modelId="{64D9F910-E0DC-4887-992A-D8F313FC5E49}" type="pres">
      <dgm:prSet presAssocID="{C66F71E2-2976-4F7F-A01E-1ACFA3E021F7}" presName="textNode" presStyleLbl="node1" presStyleIdx="2" presStyleCnt="3">
        <dgm:presLayoutVars>
          <dgm:bulletEnabled val="1"/>
        </dgm:presLayoutVars>
      </dgm:prSet>
      <dgm:spPr/>
      <dgm:t>
        <a:bodyPr/>
        <a:lstStyle/>
        <a:p>
          <a:endParaRPr lang="ru-RU"/>
        </a:p>
      </dgm:t>
    </dgm:pt>
  </dgm:ptLst>
  <dgm:cxnLst>
    <dgm:cxn modelId="{C266395F-F6D1-443F-9739-E3742613CCB6}" type="presOf" srcId="{040BB632-C276-4046-8F27-67A15A3D4B9F}" destId="{BBBAD2D3-2A77-43FB-BD9A-032A2513777F}" srcOrd="0" destOrd="0" presId="urn:microsoft.com/office/officeart/2005/8/layout/hProcess9"/>
    <dgm:cxn modelId="{963B3DBE-23E6-4756-BA58-6748B3B296C9}" srcId="{325AA753-4804-4FB6-A39F-1DB8855C21F3}" destId="{040BB632-C276-4046-8F27-67A15A3D4B9F}" srcOrd="1" destOrd="0" parTransId="{3F20FCDE-03C0-4B05-9E92-EFDEDFBFEA30}" sibTransId="{0D8F9E14-1274-4DEA-A89F-4075CD9F2607}"/>
    <dgm:cxn modelId="{FAB98890-C2D0-4E21-AB35-29595821BCDB}" type="presOf" srcId="{C66F71E2-2976-4F7F-A01E-1ACFA3E021F7}" destId="{64D9F910-E0DC-4887-992A-D8F313FC5E49}" srcOrd="0" destOrd="0" presId="urn:microsoft.com/office/officeart/2005/8/layout/hProcess9"/>
    <dgm:cxn modelId="{88F05F23-9731-42F0-B9BE-589D6E3512F9}" type="presOf" srcId="{325AA753-4804-4FB6-A39F-1DB8855C21F3}" destId="{BD59AB6D-1354-456E-84A6-B6BBD9DC058B}" srcOrd="0" destOrd="0" presId="urn:microsoft.com/office/officeart/2005/8/layout/hProcess9"/>
    <dgm:cxn modelId="{DBB63519-C3E7-4983-BF93-C3E3C4261B56}" srcId="{325AA753-4804-4FB6-A39F-1DB8855C21F3}" destId="{C66F71E2-2976-4F7F-A01E-1ACFA3E021F7}" srcOrd="2" destOrd="0" parTransId="{63EE3A82-AC1D-4F6E-A21D-06645A059A93}" sibTransId="{5193E6B7-FDD6-4E69-B0DC-01B9A81B4B5B}"/>
    <dgm:cxn modelId="{51B7E18C-D4D3-48EA-84FA-42701846A7AE}" type="presOf" srcId="{C8C7F191-F219-4C67-B547-9210275C3BB0}" destId="{E095DDC3-E4AB-4CF3-BBC5-4DAE62D51963}" srcOrd="0" destOrd="0" presId="urn:microsoft.com/office/officeart/2005/8/layout/hProcess9"/>
    <dgm:cxn modelId="{30E13743-42A7-43CF-B2D8-3B08A3B847AF}" srcId="{325AA753-4804-4FB6-A39F-1DB8855C21F3}" destId="{C8C7F191-F219-4C67-B547-9210275C3BB0}" srcOrd="0" destOrd="0" parTransId="{2FF4A7EF-4E6A-4C91-BAF7-F10EC217B0F5}" sibTransId="{C975FFFC-C5A0-4C7C-B374-D814BE2E10B6}"/>
    <dgm:cxn modelId="{D3B46DE6-516F-4130-95AC-FACEA5055F5C}" type="presParOf" srcId="{BD59AB6D-1354-456E-84A6-B6BBD9DC058B}" destId="{DE803859-B5AA-45C3-B4E1-351F747D527F}" srcOrd="0" destOrd="0" presId="urn:microsoft.com/office/officeart/2005/8/layout/hProcess9"/>
    <dgm:cxn modelId="{C672B4C9-CCD7-40AC-A57B-95A20D9BA995}" type="presParOf" srcId="{BD59AB6D-1354-456E-84A6-B6BBD9DC058B}" destId="{DE72D47F-0E93-4809-9408-91D6B6C6C1E0}" srcOrd="1" destOrd="0" presId="urn:microsoft.com/office/officeart/2005/8/layout/hProcess9"/>
    <dgm:cxn modelId="{F44A8D86-AE26-419C-B50C-63BB301098CA}" type="presParOf" srcId="{DE72D47F-0E93-4809-9408-91D6B6C6C1E0}" destId="{E095DDC3-E4AB-4CF3-BBC5-4DAE62D51963}" srcOrd="0" destOrd="0" presId="urn:microsoft.com/office/officeart/2005/8/layout/hProcess9"/>
    <dgm:cxn modelId="{54174136-0C50-4081-BB1A-25E5FAFE5195}" type="presParOf" srcId="{DE72D47F-0E93-4809-9408-91D6B6C6C1E0}" destId="{CCC563BE-F25E-4CF0-BB59-7C9A284B2529}" srcOrd="1" destOrd="0" presId="urn:microsoft.com/office/officeart/2005/8/layout/hProcess9"/>
    <dgm:cxn modelId="{1DCECC5B-132D-4630-AA18-3D7D0DC6EE27}" type="presParOf" srcId="{DE72D47F-0E93-4809-9408-91D6B6C6C1E0}" destId="{BBBAD2D3-2A77-43FB-BD9A-032A2513777F}" srcOrd="2" destOrd="0" presId="urn:microsoft.com/office/officeart/2005/8/layout/hProcess9"/>
    <dgm:cxn modelId="{C23971E1-E39E-42B2-B04B-C385AED27399}" type="presParOf" srcId="{DE72D47F-0E93-4809-9408-91D6B6C6C1E0}" destId="{C9A145A9-DD97-4BFC-9507-A70A9F370C64}" srcOrd="3" destOrd="0" presId="urn:microsoft.com/office/officeart/2005/8/layout/hProcess9"/>
    <dgm:cxn modelId="{2E3B0AE2-2E06-4F09-9648-091236ED29BD}" type="presParOf" srcId="{DE72D47F-0E93-4809-9408-91D6B6C6C1E0}" destId="{64D9F910-E0DC-4887-992A-D8F313FC5E4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DAE8B1-FF84-4D96-A977-FEEC56B38F91}" type="doc">
      <dgm:prSet loTypeId="urn:microsoft.com/office/officeart/2008/layout/CircularPictureCallout" loCatId="picture" qsTypeId="urn:microsoft.com/office/officeart/2005/8/quickstyle/simple1" qsCatId="simple" csTypeId="urn:microsoft.com/office/officeart/2005/8/colors/colorful2" csCatId="colorful" phldr="1"/>
      <dgm:spPr/>
      <dgm:t>
        <a:bodyPr/>
        <a:lstStyle/>
        <a:p>
          <a:endParaRPr lang="ru-RU"/>
        </a:p>
      </dgm:t>
    </dgm:pt>
    <dgm:pt modelId="{289FCD6B-F6B9-408F-82B9-678E191F8E99}">
      <dgm:prSet/>
      <dgm:spPr/>
      <dgm:t>
        <a:bodyPr/>
        <a:lstStyle/>
        <a:p>
          <a:endParaRPr lang="ru-RU"/>
        </a:p>
      </dgm:t>
    </dgm:pt>
    <dgm:pt modelId="{33F97717-E9A5-4D74-89DD-FC79493606EE}" type="parTrans" cxnId="{C3F8AFAF-998C-4550-9C8B-82317D6C02F2}">
      <dgm:prSet/>
      <dgm:spPr/>
      <dgm:t>
        <a:bodyPr/>
        <a:lstStyle/>
        <a:p>
          <a:endParaRPr lang="ru-RU"/>
        </a:p>
      </dgm:t>
    </dgm:pt>
    <dgm:pt modelId="{A9BDB697-DEE4-4060-85D4-24EA14DD66C5}" type="sibTrans" cxnId="{C3F8AFAF-998C-4550-9C8B-82317D6C02F2}">
      <dgm:prSet/>
      <dgm:spPr/>
      <dgm:t>
        <a:bodyPr/>
        <a:lstStyle/>
        <a:p>
          <a:endParaRPr lang="ru-RU"/>
        </a:p>
      </dgm:t>
    </dgm:pt>
    <dgm:pt modelId="{CD6E5CD0-FC62-40B4-ADC1-F49F1E6ABD18}">
      <dgm:prSet phldrT="[Текст]" phldr="1"/>
      <dgm:spPr/>
      <dgm:t>
        <a:bodyPr/>
        <a:lstStyle/>
        <a:p>
          <a:endParaRPr lang="ru-RU"/>
        </a:p>
      </dgm:t>
    </dgm:pt>
    <dgm:pt modelId="{C43A07E6-BDC8-4F9F-8152-BA317906A2BA}" type="parTrans" cxnId="{0AF1A07B-62FD-4B27-AB2D-8EB8F5D411B9}">
      <dgm:prSet/>
      <dgm:spPr/>
      <dgm:t>
        <a:bodyPr/>
        <a:lstStyle/>
        <a:p>
          <a:endParaRPr lang="ru-RU"/>
        </a:p>
      </dgm:t>
    </dgm:pt>
    <dgm:pt modelId="{0531F1EC-7A4A-494A-97B6-DE3B95C9EB41}" type="sibTrans" cxnId="{0AF1A07B-62FD-4B27-AB2D-8EB8F5D411B9}">
      <dgm:prSet/>
      <dgm:spPr/>
      <dgm:t>
        <a:bodyPr/>
        <a:lstStyle/>
        <a:p>
          <a:endParaRPr lang="ru-RU"/>
        </a:p>
      </dgm:t>
    </dgm:pt>
    <dgm:pt modelId="{19DB9697-53CD-4D05-99E5-7542A6DA05E1}">
      <dgm:prSet phldrT="[Текст]" phldr="1"/>
      <dgm:spPr/>
      <dgm:t>
        <a:bodyPr/>
        <a:lstStyle/>
        <a:p>
          <a:endParaRPr lang="ru-RU"/>
        </a:p>
      </dgm:t>
    </dgm:pt>
    <dgm:pt modelId="{15389461-AC3D-43EC-96F6-F4C246551DB4}" type="parTrans" cxnId="{D7F1F645-12C6-4504-AE35-0D37ECFF17AB}">
      <dgm:prSet/>
      <dgm:spPr/>
      <dgm:t>
        <a:bodyPr/>
        <a:lstStyle/>
        <a:p>
          <a:endParaRPr lang="ru-RU"/>
        </a:p>
      </dgm:t>
    </dgm:pt>
    <dgm:pt modelId="{1D206ED1-4684-4D10-A53B-6B651A3E2EFC}" type="sibTrans" cxnId="{D7F1F645-12C6-4504-AE35-0D37ECFF17AB}">
      <dgm:prSet/>
      <dgm:spPr/>
      <dgm:t>
        <a:bodyPr/>
        <a:lstStyle/>
        <a:p>
          <a:endParaRPr lang="ru-RU"/>
        </a:p>
      </dgm:t>
    </dgm:pt>
    <dgm:pt modelId="{146640F7-AC07-4B8B-A22B-7CD5B0C7EF84}">
      <dgm:prSet phldrT="[Текст]" phldr="1"/>
      <dgm:spPr/>
      <dgm:t>
        <a:bodyPr/>
        <a:lstStyle/>
        <a:p>
          <a:endParaRPr lang="ru-RU"/>
        </a:p>
      </dgm:t>
    </dgm:pt>
    <dgm:pt modelId="{A57079B4-5B20-45C8-8FE9-11028AD47631}" type="parTrans" cxnId="{DE9DB4E4-624C-46A4-88F1-FA1E3E216EAB}">
      <dgm:prSet/>
      <dgm:spPr/>
      <dgm:t>
        <a:bodyPr/>
        <a:lstStyle/>
        <a:p>
          <a:endParaRPr lang="ru-RU"/>
        </a:p>
      </dgm:t>
    </dgm:pt>
    <dgm:pt modelId="{2162F9CF-F536-4C3F-B2E9-AB5E5D0C8B6F}" type="sibTrans" cxnId="{DE9DB4E4-624C-46A4-88F1-FA1E3E216EAB}">
      <dgm:prSet/>
      <dgm:spPr/>
      <dgm:t>
        <a:bodyPr/>
        <a:lstStyle/>
        <a:p>
          <a:endParaRPr lang="ru-RU"/>
        </a:p>
      </dgm:t>
    </dgm:pt>
    <dgm:pt modelId="{AD7A8388-F7D4-4F28-B942-1C76F885E247}" type="pres">
      <dgm:prSet presAssocID="{2BDAE8B1-FF84-4D96-A977-FEEC56B38F91}" presName="Name0" presStyleCnt="0">
        <dgm:presLayoutVars>
          <dgm:chMax val="7"/>
          <dgm:chPref val="7"/>
          <dgm:dir/>
        </dgm:presLayoutVars>
      </dgm:prSet>
      <dgm:spPr/>
      <dgm:t>
        <a:bodyPr/>
        <a:lstStyle/>
        <a:p>
          <a:endParaRPr lang="ru-RU"/>
        </a:p>
      </dgm:t>
    </dgm:pt>
    <dgm:pt modelId="{CB2A3C0D-1FD4-4E9D-8A60-B0A58F730D3C}" type="pres">
      <dgm:prSet presAssocID="{2BDAE8B1-FF84-4D96-A977-FEEC56B38F91}" presName="Name1" presStyleCnt="0"/>
      <dgm:spPr/>
    </dgm:pt>
    <dgm:pt modelId="{21890F9D-A545-4A88-87BB-0D566971B55B}" type="pres">
      <dgm:prSet presAssocID="{A9BDB697-DEE4-4060-85D4-24EA14DD66C5}" presName="picture_1" presStyleCnt="0"/>
      <dgm:spPr/>
    </dgm:pt>
    <dgm:pt modelId="{57451726-EB99-46D7-A33A-DDCAB341F7F2}" type="pres">
      <dgm:prSet presAssocID="{A9BDB697-DEE4-4060-85D4-24EA14DD66C5}" presName="pictureRepeatNode" presStyleLbl="alignImgPlace1" presStyleIdx="0" presStyleCnt="4" custScaleY="89500" custLinFactNeighborX="-4267" custLinFactNeighborY="-801"/>
      <dgm:spPr/>
      <dgm:t>
        <a:bodyPr/>
        <a:lstStyle/>
        <a:p>
          <a:endParaRPr lang="ru-RU"/>
        </a:p>
      </dgm:t>
    </dgm:pt>
    <dgm:pt modelId="{21932D41-245E-4814-B26F-50E8767E327F}" type="pres">
      <dgm:prSet presAssocID="{289FCD6B-F6B9-408F-82B9-678E191F8E99}" presName="text_1" presStyleLbl="node1" presStyleIdx="0" presStyleCnt="0">
        <dgm:presLayoutVars>
          <dgm:bulletEnabled val="1"/>
        </dgm:presLayoutVars>
      </dgm:prSet>
      <dgm:spPr/>
      <dgm:t>
        <a:bodyPr/>
        <a:lstStyle/>
        <a:p>
          <a:endParaRPr lang="ru-RU"/>
        </a:p>
      </dgm:t>
    </dgm:pt>
    <dgm:pt modelId="{F13ECD3F-187E-4612-B23D-17B7998F1E76}" type="pres">
      <dgm:prSet presAssocID="{0531F1EC-7A4A-494A-97B6-DE3B95C9EB41}" presName="picture_2" presStyleCnt="0"/>
      <dgm:spPr/>
    </dgm:pt>
    <dgm:pt modelId="{CE48D09D-CBFF-454B-B879-5BF2526D5C6D}" type="pres">
      <dgm:prSet presAssocID="{0531F1EC-7A4A-494A-97B6-DE3B95C9EB41}" presName="pictureRepeatNode" presStyleLbl="alignImgPlace1" presStyleIdx="1" presStyleCnt="4" custScaleX="311670"/>
      <dgm:spPr/>
      <dgm:t>
        <a:bodyPr/>
        <a:lstStyle/>
        <a:p>
          <a:endParaRPr lang="ru-RU"/>
        </a:p>
      </dgm:t>
    </dgm:pt>
    <dgm:pt modelId="{3135F8B6-8027-49A8-B866-3DE252F6BB1B}" type="pres">
      <dgm:prSet presAssocID="{CD6E5CD0-FC62-40B4-ADC1-F49F1E6ABD18}" presName="line_2" presStyleLbl="parChTrans1D1" presStyleIdx="0" presStyleCnt="3"/>
      <dgm:spPr/>
    </dgm:pt>
    <dgm:pt modelId="{F103CAE5-F39B-4D20-B91F-B61477EBC9C5}" type="pres">
      <dgm:prSet presAssocID="{CD6E5CD0-FC62-40B4-ADC1-F49F1E6ABD18}" presName="textparent_2" presStyleLbl="node1" presStyleIdx="0" presStyleCnt="0"/>
      <dgm:spPr/>
    </dgm:pt>
    <dgm:pt modelId="{D332825C-43FA-4BA6-AB36-1454E1212679}" type="pres">
      <dgm:prSet presAssocID="{CD6E5CD0-FC62-40B4-ADC1-F49F1E6ABD18}" presName="text_2" presStyleLbl="revTx" presStyleIdx="0" presStyleCnt="3">
        <dgm:presLayoutVars>
          <dgm:bulletEnabled val="1"/>
        </dgm:presLayoutVars>
      </dgm:prSet>
      <dgm:spPr/>
      <dgm:t>
        <a:bodyPr/>
        <a:lstStyle/>
        <a:p>
          <a:endParaRPr lang="ru-RU"/>
        </a:p>
      </dgm:t>
    </dgm:pt>
    <dgm:pt modelId="{F4975BA9-6941-498F-898E-958D354C2A48}" type="pres">
      <dgm:prSet presAssocID="{1D206ED1-4684-4D10-A53B-6B651A3E2EFC}" presName="picture_3" presStyleCnt="0"/>
      <dgm:spPr/>
    </dgm:pt>
    <dgm:pt modelId="{5C314DB7-0498-4AD6-9CC0-C3D5B7AC3A5D}" type="pres">
      <dgm:prSet presAssocID="{1D206ED1-4684-4D10-A53B-6B651A3E2EFC}" presName="pictureRepeatNode" presStyleLbl="alignImgPlace1" presStyleIdx="2" presStyleCnt="4" custScaleX="289313" custLinFactNeighborX="63090" custLinFactNeighborY="3161"/>
      <dgm:spPr/>
      <dgm:t>
        <a:bodyPr/>
        <a:lstStyle/>
        <a:p>
          <a:endParaRPr lang="ru-RU"/>
        </a:p>
      </dgm:t>
    </dgm:pt>
    <dgm:pt modelId="{D1178D81-4E74-4C7D-B5C4-DCD869AE62F9}" type="pres">
      <dgm:prSet presAssocID="{19DB9697-53CD-4D05-99E5-7542A6DA05E1}" presName="line_3" presStyleLbl="parChTrans1D1" presStyleIdx="1" presStyleCnt="3"/>
      <dgm:spPr/>
    </dgm:pt>
    <dgm:pt modelId="{0CD678D4-61BC-4B42-BB4C-6F3E6D7E90EF}" type="pres">
      <dgm:prSet presAssocID="{19DB9697-53CD-4D05-99E5-7542A6DA05E1}" presName="textparent_3" presStyleLbl="node1" presStyleIdx="0" presStyleCnt="0"/>
      <dgm:spPr/>
    </dgm:pt>
    <dgm:pt modelId="{AC5788AB-731E-47C1-9431-23E807A60B2C}" type="pres">
      <dgm:prSet presAssocID="{19DB9697-53CD-4D05-99E5-7542A6DA05E1}" presName="text_3" presStyleLbl="revTx" presStyleIdx="1" presStyleCnt="3">
        <dgm:presLayoutVars>
          <dgm:bulletEnabled val="1"/>
        </dgm:presLayoutVars>
      </dgm:prSet>
      <dgm:spPr/>
      <dgm:t>
        <a:bodyPr/>
        <a:lstStyle/>
        <a:p>
          <a:endParaRPr lang="ru-RU"/>
        </a:p>
      </dgm:t>
    </dgm:pt>
    <dgm:pt modelId="{102A0BC2-6988-4403-BCF9-93C7821DE402}" type="pres">
      <dgm:prSet presAssocID="{2162F9CF-F536-4C3F-B2E9-AB5E5D0C8B6F}" presName="picture_4" presStyleCnt="0"/>
      <dgm:spPr/>
    </dgm:pt>
    <dgm:pt modelId="{12EB7BE7-ABDA-4CFF-85BD-0BBCC106F156}" type="pres">
      <dgm:prSet presAssocID="{2162F9CF-F536-4C3F-B2E9-AB5E5D0C8B6F}" presName="pictureRepeatNode" presStyleLbl="alignImgPlace1" presStyleIdx="3" presStyleCnt="4" custScaleX="296160"/>
      <dgm:spPr/>
      <dgm:t>
        <a:bodyPr/>
        <a:lstStyle/>
        <a:p>
          <a:endParaRPr lang="ru-RU"/>
        </a:p>
      </dgm:t>
    </dgm:pt>
    <dgm:pt modelId="{5EBDBEBC-94F5-48BC-8430-AABE982CFBCE}" type="pres">
      <dgm:prSet presAssocID="{146640F7-AC07-4B8B-A22B-7CD5B0C7EF84}" presName="line_4" presStyleLbl="parChTrans1D1" presStyleIdx="2" presStyleCnt="3"/>
      <dgm:spPr/>
    </dgm:pt>
    <dgm:pt modelId="{C6B25A3F-2804-42FF-8AB3-F18A77DA4140}" type="pres">
      <dgm:prSet presAssocID="{146640F7-AC07-4B8B-A22B-7CD5B0C7EF84}" presName="textparent_4" presStyleLbl="node1" presStyleIdx="0" presStyleCnt="0"/>
      <dgm:spPr/>
    </dgm:pt>
    <dgm:pt modelId="{0867495A-7513-447A-B908-CA0D6ABF932B}" type="pres">
      <dgm:prSet presAssocID="{146640F7-AC07-4B8B-A22B-7CD5B0C7EF84}" presName="text_4" presStyleLbl="revTx" presStyleIdx="2" presStyleCnt="3">
        <dgm:presLayoutVars>
          <dgm:bulletEnabled val="1"/>
        </dgm:presLayoutVars>
      </dgm:prSet>
      <dgm:spPr/>
      <dgm:t>
        <a:bodyPr/>
        <a:lstStyle/>
        <a:p>
          <a:endParaRPr lang="ru-RU"/>
        </a:p>
      </dgm:t>
    </dgm:pt>
  </dgm:ptLst>
  <dgm:cxnLst>
    <dgm:cxn modelId="{622589E2-29BB-44F3-A795-746355A22D28}" type="presOf" srcId="{2BDAE8B1-FF84-4D96-A977-FEEC56B38F91}" destId="{AD7A8388-F7D4-4F28-B942-1C76F885E247}" srcOrd="0" destOrd="0" presId="urn:microsoft.com/office/officeart/2008/layout/CircularPictureCallout"/>
    <dgm:cxn modelId="{DE9DB4E4-624C-46A4-88F1-FA1E3E216EAB}" srcId="{2BDAE8B1-FF84-4D96-A977-FEEC56B38F91}" destId="{146640F7-AC07-4B8B-A22B-7CD5B0C7EF84}" srcOrd="3" destOrd="0" parTransId="{A57079B4-5B20-45C8-8FE9-11028AD47631}" sibTransId="{2162F9CF-F536-4C3F-B2E9-AB5E5D0C8B6F}"/>
    <dgm:cxn modelId="{2C815897-034C-4BBB-A41F-85E5D5EF4AC5}" type="presOf" srcId="{CD6E5CD0-FC62-40B4-ADC1-F49F1E6ABD18}" destId="{D332825C-43FA-4BA6-AB36-1454E1212679}" srcOrd="0" destOrd="0" presId="urn:microsoft.com/office/officeart/2008/layout/CircularPictureCallout"/>
    <dgm:cxn modelId="{C68971F4-BFC2-4765-9750-AEB004CB2B9D}" type="presOf" srcId="{A9BDB697-DEE4-4060-85D4-24EA14DD66C5}" destId="{57451726-EB99-46D7-A33A-DDCAB341F7F2}" srcOrd="0" destOrd="0" presId="urn:microsoft.com/office/officeart/2008/layout/CircularPictureCallout"/>
    <dgm:cxn modelId="{9D142597-AEAC-4592-81BB-DF71F27229CF}" type="presOf" srcId="{19DB9697-53CD-4D05-99E5-7542A6DA05E1}" destId="{AC5788AB-731E-47C1-9431-23E807A60B2C}" srcOrd="0" destOrd="0" presId="urn:microsoft.com/office/officeart/2008/layout/CircularPictureCallout"/>
    <dgm:cxn modelId="{9AF37A8B-FE66-4CEF-95A1-A050F445C410}" type="presOf" srcId="{289FCD6B-F6B9-408F-82B9-678E191F8E99}" destId="{21932D41-245E-4814-B26F-50E8767E327F}" srcOrd="0" destOrd="0" presId="urn:microsoft.com/office/officeart/2008/layout/CircularPictureCallout"/>
    <dgm:cxn modelId="{D7F1F645-12C6-4504-AE35-0D37ECFF17AB}" srcId="{2BDAE8B1-FF84-4D96-A977-FEEC56B38F91}" destId="{19DB9697-53CD-4D05-99E5-7542A6DA05E1}" srcOrd="2" destOrd="0" parTransId="{15389461-AC3D-43EC-96F6-F4C246551DB4}" sibTransId="{1D206ED1-4684-4D10-A53B-6B651A3E2EFC}"/>
    <dgm:cxn modelId="{4E576097-B35D-43E2-BC43-6FADE5576653}" type="presOf" srcId="{2162F9CF-F536-4C3F-B2E9-AB5E5D0C8B6F}" destId="{12EB7BE7-ABDA-4CFF-85BD-0BBCC106F156}" srcOrd="0" destOrd="0" presId="urn:microsoft.com/office/officeart/2008/layout/CircularPictureCallout"/>
    <dgm:cxn modelId="{C3F8AFAF-998C-4550-9C8B-82317D6C02F2}" srcId="{2BDAE8B1-FF84-4D96-A977-FEEC56B38F91}" destId="{289FCD6B-F6B9-408F-82B9-678E191F8E99}" srcOrd="0" destOrd="0" parTransId="{33F97717-E9A5-4D74-89DD-FC79493606EE}" sibTransId="{A9BDB697-DEE4-4060-85D4-24EA14DD66C5}"/>
    <dgm:cxn modelId="{ABE16A17-8087-4F43-8874-2B04BFAB754C}" type="presOf" srcId="{1D206ED1-4684-4D10-A53B-6B651A3E2EFC}" destId="{5C314DB7-0498-4AD6-9CC0-C3D5B7AC3A5D}" srcOrd="0" destOrd="0" presId="urn:microsoft.com/office/officeart/2008/layout/CircularPictureCallout"/>
    <dgm:cxn modelId="{16CDB9C4-D6BD-40BA-B405-22C830D061F7}" type="presOf" srcId="{146640F7-AC07-4B8B-A22B-7CD5B0C7EF84}" destId="{0867495A-7513-447A-B908-CA0D6ABF932B}" srcOrd="0" destOrd="0" presId="urn:microsoft.com/office/officeart/2008/layout/CircularPictureCallout"/>
    <dgm:cxn modelId="{3C8B4A9C-5D74-44FE-BBDD-1213E7DB62D7}" type="presOf" srcId="{0531F1EC-7A4A-494A-97B6-DE3B95C9EB41}" destId="{CE48D09D-CBFF-454B-B879-5BF2526D5C6D}" srcOrd="0" destOrd="0" presId="urn:microsoft.com/office/officeart/2008/layout/CircularPictureCallout"/>
    <dgm:cxn modelId="{0AF1A07B-62FD-4B27-AB2D-8EB8F5D411B9}" srcId="{2BDAE8B1-FF84-4D96-A977-FEEC56B38F91}" destId="{CD6E5CD0-FC62-40B4-ADC1-F49F1E6ABD18}" srcOrd="1" destOrd="0" parTransId="{C43A07E6-BDC8-4F9F-8152-BA317906A2BA}" sibTransId="{0531F1EC-7A4A-494A-97B6-DE3B95C9EB41}"/>
    <dgm:cxn modelId="{676D148C-7BF5-4C6B-9396-B96D06B1AC60}" type="presParOf" srcId="{AD7A8388-F7D4-4F28-B942-1C76F885E247}" destId="{CB2A3C0D-1FD4-4E9D-8A60-B0A58F730D3C}" srcOrd="0" destOrd="0" presId="urn:microsoft.com/office/officeart/2008/layout/CircularPictureCallout"/>
    <dgm:cxn modelId="{A2C66F09-4D07-448D-82D3-A6EAD5D3E124}" type="presParOf" srcId="{CB2A3C0D-1FD4-4E9D-8A60-B0A58F730D3C}" destId="{21890F9D-A545-4A88-87BB-0D566971B55B}" srcOrd="0" destOrd="0" presId="urn:microsoft.com/office/officeart/2008/layout/CircularPictureCallout"/>
    <dgm:cxn modelId="{289E7F00-861B-49A2-A9EF-AD8E2A7911DA}" type="presParOf" srcId="{21890F9D-A545-4A88-87BB-0D566971B55B}" destId="{57451726-EB99-46D7-A33A-DDCAB341F7F2}" srcOrd="0" destOrd="0" presId="urn:microsoft.com/office/officeart/2008/layout/CircularPictureCallout"/>
    <dgm:cxn modelId="{2E86B4F8-24DE-4C8F-8D8E-66FD0C6B3142}" type="presParOf" srcId="{CB2A3C0D-1FD4-4E9D-8A60-B0A58F730D3C}" destId="{21932D41-245E-4814-B26F-50E8767E327F}" srcOrd="1" destOrd="0" presId="urn:microsoft.com/office/officeart/2008/layout/CircularPictureCallout"/>
    <dgm:cxn modelId="{81C98BDC-1A23-4661-B13F-9461A0CDCEA2}" type="presParOf" srcId="{CB2A3C0D-1FD4-4E9D-8A60-B0A58F730D3C}" destId="{F13ECD3F-187E-4612-B23D-17B7998F1E76}" srcOrd="2" destOrd="0" presId="urn:microsoft.com/office/officeart/2008/layout/CircularPictureCallout"/>
    <dgm:cxn modelId="{74647291-6A7C-4E67-8B26-E65CC4516889}" type="presParOf" srcId="{F13ECD3F-187E-4612-B23D-17B7998F1E76}" destId="{CE48D09D-CBFF-454B-B879-5BF2526D5C6D}" srcOrd="0" destOrd="0" presId="urn:microsoft.com/office/officeart/2008/layout/CircularPictureCallout"/>
    <dgm:cxn modelId="{48370F58-2376-438D-A77E-344167E65FCC}" type="presParOf" srcId="{CB2A3C0D-1FD4-4E9D-8A60-B0A58F730D3C}" destId="{3135F8B6-8027-49A8-B866-3DE252F6BB1B}" srcOrd="3" destOrd="0" presId="urn:microsoft.com/office/officeart/2008/layout/CircularPictureCallout"/>
    <dgm:cxn modelId="{3DC47E2D-664B-433C-8A7A-F514C34EB614}" type="presParOf" srcId="{CB2A3C0D-1FD4-4E9D-8A60-B0A58F730D3C}" destId="{F103CAE5-F39B-4D20-B91F-B61477EBC9C5}" srcOrd="4" destOrd="0" presId="urn:microsoft.com/office/officeart/2008/layout/CircularPictureCallout"/>
    <dgm:cxn modelId="{BECC3847-4F40-49D7-AF67-E70BD9A3CB47}" type="presParOf" srcId="{F103CAE5-F39B-4D20-B91F-B61477EBC9C5}" destId="{D332825C-43FA-4BA6-AB36-1454E1212679}" srcOrd="0" destOrd="0" presId="urn:microsoft.com/office/officeart/2008/layout/CircularPictureCallout"/>
    <dgm:cxn modelId="{E414BAF4-593A-46E7-99B7-EB0FE67B4077}" type="presParOf" srcId="{CB2A3C0D-1FD4-4E9D-8A60-B0A58F730D3C}" destId="{F4975BA9-6941-498F-898E-958D354C2A48}" srcOrd="5" destOrd="0" presId="urn:microsoft.com/office/officeart/2008/layout/CircularPictureCallout"/>
    <dgm:cxn modelId="{350027AD-D27A-4AEA-B85D-61285E09440A}" type="presParOf" srcId="{F4975BA9-6941-498F-898E-958D354C2A48}" destId="{5C314DB7-0498-4AD6-9CC0-C3D5B7AC3A5D}" srcOrd="0" destOrd="0" presId="urn:microsoft.com/office/officeart/2008/layout/CircularPictureCallout"/>
    <dgm:cxn modelId="{CFCBE9D9-63D6-41F2-A0FF-37FB918172DC}" type="presParOf" srcId="{CB2A3C0D-1FD4-4E9D-8A60-B0A58F730D3C}" destId="{D1178D81-4E74-4C7D-B5C4-DCD869AE62F9}" srcOrd="6" destOrd="0" presId="urn:microsoft.com/office/officeart/2008/layout/CircularPictureCallout"/>
    <dgm:cxn modelId="{AF3D4EAC-24D2-4273-92B5-2EB1667676E9}" type="presParOf" srcId="{CB2A3C0D-1FD4-4E9D-8A60-B0A58F730D3C}" destId="{0CD678D4-61BC-4B42-BB4C-6F3E6D7E90EF}" srcOrd="7" destOrd="0" presId="urn:microsoft.com/office/officeart/2008/layout/CircularPictureCallout"/>
    <dgm:cxn modelId="{BFD5563F-2165-454F-BBDA-EB5380288FA2}" type="presParOf" srcId="{0CD678D4-61BC-4B42-BB4C-6F3E6D7E90EF}" destId="{AC5788AB-731E-47C1-9431-23E807A60B2C}" srcOrd="0" destOrd="0" presId="urn:microsoft.com/office/officeart/2008/layout/CircularPictureCallout"/>
    <dgm:cxn modelId="{A57DB99D-A131-4EC0-AE47-68279C5893D2}" type="presParOf" srcId="{CB2A3C0D-1FD4-4E9D-8A60-B0A58F730D3C}" destId="{102A0BC2-6988-4403-BCF9-93C7821DE402}" srcOrd="8" destOrd="0" presId="urn:microsoft.com/office/officeart/2008/layout/CircularPictureCallout"/>
    <dgm:cxn modelId="{C83453BD-4764-4D13-A678-EA4D5524401B}" type="presParOf" srcId="{102A0BC2-6988-4403-BCF9-93C7821DE402}" destId="{12EB7BE7-ABDA-4CFF-85BD-0BBCC106F156}" srcOrd="0" destOrd="0" presId="urn:microsoft.com/office/officeart/2008/layout/CircularPictureCallout"/>
    <dgm:cxn modelId="{00193C99-562A-406B-AA7C-1E8302A14A9B}" type="presParOf" srcId="{CB2A3C0D-1FD4-4E9D-8A60-B0A58F730D3C}" destId="{5EBDBEBC-94F5-48BC-8430-AABE982CFBCE}" srcOrd="9" destOrd="0" presId="urn:microsoft.com/office/officeart/2008/layout/CircularPictureCallout"/>
    <dgm:cxn modelId="{DC557317-6D2C-4716-B81D-5CEFC59B331D}" type="presParOf" srcId="{CB2A3C0D-1FD4-4E9D-8A60-B0A58F730D3C}" destId="{C6B25A3F-2804-42FF-8AB3-F18A77DA4140}" srcOrd="10" destOrd="0" presId="urn:microsoft.com/office/officeart/2008/layout/CircularPictureCallout"/>
    <dgm:cxn modelId="{F38AA983-F5B9-4D60-8709-64CCAE978F85}" type="presParOf" srcId="{C6B25A3F-2804-42FF-8AB3-F18A77DA4140}" destId="{0867495A-7513-447A-B908-CA0D6ABF932B}"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028A05-A2C0-48E3-800B-6AA26ACAB90D}" type="doc">
      <dgm:prSet loTypeId="urn:microsoft.com/office/officeart/2005/8/layout/radial5" loCatId="cycle" qsTypeId="urn:microsoft.com/office/officeart/2005/8/quickstyle/simple3" qsCatId="simple" csTypeId="urn:microsoft.com/office/officeart/2005/8/colors/accent3_5" csCatId="accent3" phldr="1"/>
      <dgm:spPr/>
      <dgm:t>
        <a:bodyPr/>
        <a:lstStyle/>
        <a:p>
          <a:endParaRPr lang="ru-RU"/>
        </a:p>
      </dgm:t>
    </dgm:pt>
    <dgm:pt modelId="{ECDA4548-F21C-4922-878F-4CF9B78DF8A2}">
      <dgm:prSet phldrT="[Текст]" custT="1"/>
      <dgm:spPr/>
      <dgm:t>
        <a:bodyPr/>
        <a:lstStyle/>
        <a:p>
          <a:r>
            <a:rPr lang="ru-RU" sz="2400" b="1" dirty="0" smtClean="0">
              <a:latin typeface="Times New Roman" pitchFamily="18" charset="0"/>
              <a:cs typeface="Times New Roman" pitchFamily="18" charset="0"/>
            </a:rPr>
            <a:t>Домашний эксперимент</a:t>
          </a:r>
          <a:endParaRPr lang="ru-RU" sz="2400" b="1" dirty="0">
            <a:latin typeface="Times New Roman" pitchFamily="18" charset="0"/>
            <a:cs typeface="Times New Roman" pitchFamily="18" charset="0"/>
          </a:endParaRPr>
        </a:p>
      </dgm:t>
    </dgm:pt>
    <dgm:pt modelId="{85B0B9F6-A063-4374-A60A-E85CD73B62FC}" type="parTrans" cxnId="{E599EFC8-B23C-47BD-901B-DE3793390C3F}">
      <dgm:prSet/>
      <dgm:spPr/>
      <dgm:t>
        <a:bodyPr/>
        <a:lstStyle/>
        <a:p>
          <a:endParaRPr lang="ru-RU"/>
        </a:p>
      </dgm:t>
    </dgm:pt>
    <dgm:pt modelId="{440317C4-F523-439D-9F66-44F353024C11}" type="sibTrans" cxnId="{E599EFC8-B23C-47BD-901B-DE3793390C3F}">
      <dgm:prSet/>
      <dgm:spPr/>
      <dgm:t>
        <a:bodyPr/>
        <a:lstStyle/>
        <a:p>
          <a:endParaRPr lang="ru-RU"/>
        </a:p>
      </dgm:t>
    </dgm:pt>
    <dgm:pt modelId="{DEBF7FBE-01CB-460F-ADCA-EC8F1B652548}">
      <dgm:prSet phldrT="[Текст]" custT="1"/>
      <dgm:spPr/>
      <dgm:t>
        <a:bodyPr/>
        <a:lstStyle/>
        <a:p>
          <a:r>
            <a:rPr lang="ru-RU" sz="2000" b="1" dirty="0" smtClean="0">
              <a:latin typeface="Times New Roman" pitchFamily="18" charset="0"/>
              <a:cs typeface="Times New Roman" pitchFamily="18" charset="0"/>
            </a:rPr>
            <a:t>Экспериментальная подготовка</a:t>
          </a:r>
          <a:endParaRPr lang="ru-RU" sz="2000" b="1" dirty="0">
            <a:latin typeface="Times New Roman" pitchFamily="18" charset="0"/>
            <a:cs typeface="Times New Roman" pitchFamily="18" charset="0"/>
          </a:endParaRPr>
        </a:p>
      </dgm:t>
    </dgm:pt>
    <dgm:pt modelId="{7804B750-D8AB-48B8-92ED-A4228B5FBB7E}" type="parTrans" cxnId="{FF68A445-5CB5-4278-B4DF-E6C777282E60}">
      <dgm:prSet/>
      <dgm:spPr/>
      <dgm:t>
        <a:bodyPr/>
        <a:lstStyle/>
        <a:p>
          <a:endParaRPr lang="ru-RU"/>
        </a:p>
      </dgm:t>
    </dgm:pt>
    <dgm:pt modelId="{6F521B85-B546-4356-9B49-FE8CA11F056D}" type="sibTrans" cxnId="{FF68A445-5CB5-4278-B4DF-E6C777282E60}">
      <dgm:prSet/>
      <dgm:spPr/>
      <dgm:t>
        <a:bodyPr/>
        <a:lstStyle/>
        <a:p>
          <a:endParaRPr lang="ru-RU"/>
        </a:p>
      </dgm:t>
    </dgm:pt>
    <dgm:pt modelId="{AA04C78B-EC2C-4C33-B23F-21466862B9EC}">
      <dgm:prSet phldrT="[Текст]" custT="1"/>
      <dgm:spPr/>
      <dgm:t>
        <a:bodyPr/>
        <a:lstStyle/>
        <a:p>
          <a:r>
            <a:rPr lang="ru-RU" sz="2000" b="1" dirty="0" smtClean="0">
              <a:latin typeface="Times New Roman" pitchFamily="18" charset="0"/>
              <a:cs typeface="Times New Roman" pitchFamily="18" charset="0"/>
            </a:rPr>
            <a:t>Комфортные условия</a:t>
          </a:r>
          <a:endParaRPr lang="ru-RU" sz="2000" b="1" dirty="0">
            <a:latin typeface="Times New Roman" pitchFamily="18" charset="0"/>
            <a:cs typeface="Times New Roman" pitchFamily="18" charset="0"/>
          </a:endParaRPr>
        </a:p>
      </dgm:t>
    </dgm:pt>
    <dgm:pt modelId="{07DC5932-18C7-4946-9DD0-1F6BC6106B79}" type="parTrans" cxnId="{940B6D3B-62DA-424F-B964-35E158884537}">
      <dgm:prSet/>
      <dgm:spPr/>
      <dgm:t>
        <a:bodyPr/>
        <a:lstStyle/>
        <a:p>
          <a:endParaRPr lang="ru-RU"/>
        </a:p>
      </dgm:t>
    </dgm:pt>
    <dgm:pt modelId="{D6F8160E-8CA0-48A9-BB01-A72CB2154E8E}" type="sibTrans" cxnId="{940B6D3B-62DA-424F-B964-35E158884537}">
      <dgm:prSet/>
      <dgm:spPr/>
      <dgm:t>
        <a:bodyPr/>
        <a:lstStyle/>
        <a:p>
          <a:endParaRPr lang="ru-RU"/>
        </a:p>
      </dgm:t>
    </dgm:pt>
    <dgm:pt modelId="{FFCABDF5-5779-4745-9657-536787D8A081}">
      <dgm:prSet phldrT="[Текст]" custT="1"/>
      <dgm:spPr/>
      <dgm:t>
        <a:bodyPr/>
        <a:lstStyle/>
        <a:p>
          <a:r>
            <a:rPr lang="ru-RU" sz="2000" b="1" dirty="0" smtClean="0">
              <a:latin typeface="Times New Roman" pitchFamily="18" charset="0"/>
              <a:cs typeface="Times New Roman" pitchFamily="18" charset="0"/>
            </a:rPr>
            <a:t>Моделирование длительных процессов</a:t>
          </a:r>
          <a:endParaRPr lang="ru-RU" sz="2000" b="1" dirty="0">
            <a:latin typeface="Times New Roman" pitchFamily="18" charset="0"/>
            <a:cs typeface="Times New Roman" pitchFamily="18" charset="0"/>
          </a:endParaRPr>
        </a:p>
      </dgm:t>
    </dgm:pt>
    <dgm:pt modelId="{C97429B9-FFF4-476B-BDE4-98576A993601}" type="parTrans" cxnId="{919B1BC4-D339-434D-A538-61A20981E9D3}">
      <dgm:prSet/>
      <dgm:spPr/>
      <dgm:t>
        <a:bodyPr/>
        <a:lstStyle/>
        <a:p>
          <a:endParaRPr lang="ru-RU"/>
        </a:p>
      </dgm:t>
    </dgm:pt>
    <dgm:pt modelId="{F3EDC08D-F654-4F0A-9B9E-A18BA48C8375}" type="sibTrans" cxnId="{919B1BC4-D339-434D-A538-61A20981E9D3}">
      <dgm:prSet/>
      <dgm:spPr/>
      <dgm:t>
        <a:bodyPr/>
        <a:lstStyle/>
        <a:p>
          <a:endParaRPr lang="ru-RU"/>
        </a:p>
      </dgm:t>
    </dgm:pt>
    <dgm:pt modelId="{A9967081-A89B-48F8-B477-60F0E1B9FFA6}">
      <dgm:prSet phldrT="[Текст]" custT="1"/>
      <dgm:spPr/>
      <dgm:t>
        <a:bodyPr/>
        <a:lstStyle/>
        <a:p>
          <a:r>
            <a:rPr lang="ru-RU" sz="2000" b="1" dirty="0" smtClean="0">
              <a:latin typeface="Times New Roman" pitchFamily="18" charset="0"/>
              <a:cs typeface="Times New Roman" pitchFamily="18" charset="0"/>
            </a:rPr>
            <a:t>Самостоятельность</a:t>
          </a:r>
          <a:endParaRPr lang="ru-RU" sz="2000" b="1" dirty="0">
            <a:latin typeface="Times New Roman" pitchFamily="18" charset="0"/>
            <a:cs typeface="Times New Roman" pitchFamily="18" charset="0"/>
          </a:endParaRPr>
        </a:p>
      </dgm:t>
    </dgm:pt>
    <dgm:pt modelId="{F201F635-297E-48B3-9CB5-70CC03ACEF64}" type="parTrans" cxnId="{C6AF2C28-466B-4BF5-A62E-3A2588B9D0B7}">
      <dgm:prSet/>
      <dgm:spPr/>
      <dgm:t>
        <a:bodyPr/>
        <a:lstStyle/>
        <a:p>
          <a:endParaRPr lang="ru-RU"/>
        </a:p>
      </dgm:t>
    </dgm:pt>
    <dgm:pt modelId="{A33B6319-CFC4-4AA0-B0CA-27543011B50A}" type="sibTrans" cxnId="{C6AF2C28-466B-4BF5-A62E-3A2588B9D0B7}">
      <dgm:prSet/>
      <dgm:spPr/>
      <dgm:t>
        <a:bodyPr/>
        <a:lstStyle/>
        <a:p>
          <a:endParaRPr lang="ru-RU"/>
        </a:p>
      </dgm:t>
    </dgm:pt>
    <dgm:pt modelId="{A8CC1687-835D-47A5-BF5D-7C299CEC2FE9}" type="pres">
      <dgm:prSet presAssocID="{58028A05-A2C0-48E3-800B-6AA26ACAB90D}" presName="Name0" presStyleCnt="0">
        <dgm:presLayoutVars>
          <dgm:chMax val="1"/>
          <dgm:dir/>
          <dgm:animLvl val="ctr"/>
          <dgm:resizeHandles val="exact"/>
        </dgm:presLayoutVars>
      </dgm:prSet>
      <dgm:spPr/>
      <dgm:t>
        <a:bodyPr/>
        <a:lstStyle/>
        <a:p>
          <a:endParaRPr lang="ru-RU"/>
        </a:p>
      </dgm:t>
    </dgm:pt>
    <dgm:pt modelId="{F6332875-E379-4877-8C7B-9EE624E977E6}" type="pres">
      <dgm:prSet presAssocID="{ECDA4548-F21C-4922-878F-4CF9B78DF8A2}" presName="centerShape" presStyleLbl="node0" presStyleIdx="0" presStyleCnt="1" custScaleX="173331" custScaleY="98077" custLinFactNeighborX="-1978" custLinFactNeighborY="0"/>
      <dgm:spPr/>
      <dgm:t>
        <a:bodyPr/>
        <a:lstStyle/>
        <a:p>
          <a:endParaRPr lang="ru-RU"/>
        </a:p>
      </dgm:t>
    </dgm:pt>
    <dgm:pt modelId="{6BA9B26F-562D-4BFA-870B-406CBA065B45}" type="pres">
      <dgm:prSet presAssocID="{7804B750-D8AB-48B8-92ED-A4228B5FBB7E}" presName="parTrans" presStyleLbl="sibTrans2D1" presStyleIdx="0" presStyleCnt="4"/>
      <dgm:spPr/>
      <dgm:t>
        <a:bodyPr/>
        <a:lstStyle/>
        <a:p>
          <a:endParaRPr lang="ru-RU"/>
        </a:p>
      </dgm:t>
    </dgm:pt>
    <dgm:pt modelId="{B55496F9-35F2-449E-8C73-E68CE1038202}" type="pres">
      <dgm:prSet presAssocID="{7804B750-D8AB-48B8-92ED-A4228B5FBB7E}" presName="connectorText" presStyleLbl="sibTrans2D1" presStyleIdx="0" presStyleCnt="4"/>
      <dgm:spPr/>
      <dgm:t>
        <a:bodyPr/>
        <a:lstStyle/>
        <a:p>
          <a:endParaRPr lang="ru-RU"/>
        </a:p>
      </dgm:t>
    </dgm:pt>
    <dgm:pt modelId="{A31B4053-038B-4388-BAD0-3C1C7BD0E43F}" type="pres">
      <dgm:prSet presAssocID="{DEBF7FBE-01CB-460F-ADCA-EC8F1B652548}" presName="node" presStyleLbl="node1" presStyleIdx="0" presStyleCnt="4" custScaleX="216489" custScaleY="82863" custRadScaleRad="106976" custRadScaleInc="-1882">
        <dgm:presLayoutVars>
          <dgm:bulletEnabled val="1"/>
        </dgm:presLayoutVars>
      </dgm:prSet>
      <dgm:spPr/>
      <dgm:t>
        <a:bodyPr/>
        <a:lstStyle/>
        <a:p>
          <a:endParaRPr lang="ru-RU"/>
        </a:p>
      </dgm:t>
    </dgm:pt>
    <dgm:pt modelId="{037A719E-86D1-4283-B34A-9BC50F0510E0}" type="pres">
      <dgm:prSet presAssocID="{07DC5932-18C7-4946-9DD0-1F6BC6106B79}" presName="parTrans" presStyleLbl="sibTrans2D1" presStyleIdx="1" presStyleCnt="4"/>
      <dgm:spPr/>
      <dgm:t>
        <a:bodyPr/>
        <a:lstStyle/>
        <a:p>
          <a:endParaRPr lang="ru-RU"/>
        </a:p>
      </dgm:t>
    </dgm:pt>
    <dgm:pt modelId="{7E2F1B5C-6A59-46E3-AD71-C00987215964}" type="pres">
      <dgm:prSet presAssocID="{07DC5932-18C7-4946-9DD0-1F6BC6106B79}" presName="connectorText" presStyleLbl="sibTrans2D1" presStyleIdx="1" presStyleCnt="4"/>
      <dgm:spPr/>
      <dgm:t>
        <a:bodyPr/>
        <a:lstStyle/>
        <a:p>
          <a:endParaRPr lang="ru-RU"/>
        </a:p>
      </dgm:t>
    </dgm:pt>
    <dgm:pt modelId="{32B825E7-C18B-476A-9975-16B01B62C114}" type="pres">
      <dgm:prSet presAssocID="{AA04C78B-EC2C-4C33-B23F-21466862B9EC}" presName="node" presStyleLbl="node1" presStyleIdx="1" presStyleCnt="4" custScaleX="140720" custRadScaleRad="127710" custRadScaleInc="2355">
        <dgm:presLayoutVars>
          <dgm:bulletEnabled val="1"/>
        </dgm:presLayoutVars>
      </dgm:prSet>
      <dgm:spPr/>
      <dgm:t>
        <a:bodyPr/>
        <a:lstStyle/>
        <a:p>
          <a:endParaRPr lang="ru-RU"/>
        </a:p>
      </dgm:t>
    </dgm:pt>
    <dgm:pt modelId="{D649C682-EC09-4E3B-AE99-05EE8F8E8541}" type="pres">
      <dgm:prSet presAssocID="{C97429B9-FFF4-476B-BDE4-98576A993601}" presName="parTrans" presStyleLbl="sibTrans2D1" presStyleIdx="2" presStyleCnt="4"/>
      <dgm:spPr/>
      <dgm:t>
        <a:bodyPr/>
        <a:lstStyle/>
        <a:p>
          <a:endParaRPr lang="ru-RU"/>
        </a:p>
      </dgm:t>
    </dgm:pt>
    <dgm:pt modelId="{5B2BC161-37D0-4FCF-8698-7BACC19BCDA9}" type="pres">
      <dgm:prSet presAssocID="{C97429B9-FFF4-476B-BDE4-98576A993601}" presName="connectorText" presStyleLbl="sibTrans2D1" presStyleIdx="2" presStyleCnt="4"/>
      <dgm:spPr/>
      <dgm:t>
        <a:bodyPr/>
        <a:lstStyle/>
        <a:p>
          <a:endParaRPr lang="ru-RU"/>
        </a:p>
      </dgm:t>
    </dgm:pt>
    <dgm:pt modelId="{B9B1C89E-04E4-4C03-9252-DF6BB607A14D}" type="pres">
      <dgm:prSet presAssocID="{FFCABDF5-5779-4745-9657-536787D8A081}" presName="node" presStyleLbl="node1" presStyleIdx="2" presStyleCnt="4" custScaleX="173880" custScaleY="77090" custRadScaleRad="84568" custRadScaleInc="-687">
        <dgm:presLayoutVars>
          <dgm:bulletEnabled val="1"/>
        </dgm:presLayoutVars>
      </dgm:prSet>
      <dgm:spPr/>
      <dgm:t>
        <a:bodyPr/>
        <a:lstStyle/>
        <a:p>
          <a:endParaRPr lang="ru-RU"/>
        </a:p>
      </dgm:t>
    </dgm:pt>
    <dgm:pt modelId="{921DC0A0-EA89-4C25-BF08-D15D2614C57C}" type="pres">
      <dgm:prSet presAssocID="{F201F635-297E-48B3-9CB5-70CC03ACEF64}" presName="parTrans" presStyleLbl="sibTrans2D1" presStyleIdx="3" presStyleCnt="4"/>
      <dgm:spPr/>
      <dgm:t>
        <a:bodyPr/>
        <a:lstStyle/>
        <a:p>
          <a:endParaRPr lang="ru-RU"/>
        </a:p>
      </dgm:t>
    </dgm:pt>
    <dgm:pt modelId="{15468B04-227A-4DAA-A4F9-3CB193F98124}" type="pres">
      <dgm:prSet presAssocID="{F201F635-297E-48B3-9CB5-70CC03ACEF64}" presName="connectorText" presStyleLbl="sibTrans2D1" presStyleIdx="3" presStyleCnt="4"/>
      <dgm:spPr/>
      <dgm:t>
        <a:bodyPr/>
        <a:lstStyle/>
        <a:p>
          <a:endParaRPr lang="ru-RU"/>
        </a:p>
      </dgm:t>
    </dgm:pt>
    <dgm:pt modelId="{BE428395-555A-4759-ACBF-FACBE52480E1}" type="pres">
      <dgm:prSet presAssocID="{A9967081-A89B-48F8-B477-60F0E1B9FFA6}" presName="node" presStyleLbl="node1" presStyleIdx="3" presStyleCnt="4" custScaleX="148462" custScaleY="82522" custRadScaleRad="128305" custRadScaleInc="645">
        <dgm:presLayoutVars>
          <dgm:bulletEnabled val="1"/>
        </dgm:presLayoutVars>
      </dgm:prSet>
      <dgm:spPr/>
      <dgm:t>
        <a:bodyPr/>
        <a:lstStyle/>
        <a:p>
          <a:endParaRPr lang="ru-RU"/>
        </a:p>
      </dgm:t>
    </dgm:pt>
  </dgm:ptLst>
  <dgm:cxnLst>
    <dgm:cxn modelId="{A635D5A8-2C8D-408E-A90D-0A161F933DE0}" type="presOf" srcId="{A9967081-A89B-48F8-B477-60F0E1B9FFA6}" destId="{BE428395-555A-4759-ACBF-FACBE52480E1}" srcOrd="0" destOrd="0" presId="urn:microsoft.com/office/officeart/2005/8/layout/radial5"/>
    <dgm:cxn modelId="{E599EFC8-B23C-47BD-901B-DE3793390C3F}" srcId="{58028A05-A2C0-48E3-800B-6AA26ACAB90D}" destId="{ECDA4548-F21C-4922-878F-4CF9B78DF8A2}" srcOrd="0" destOrd="0" parTransId="{85B0B9F6-A063-4374-A60A-E85CD73B62FC}" sibTransId="{440317C4-F523-439D-9F66-44F353024C11}"/>
    <dgm:cxn modelId="{6F25DBEF-4402-4FC2-90CF-F9777269C60A}" type="presOf" srcId="{07DC5932-18C7-4946-9DD0-1F6BC6106B79}" destId="{7E2F1B5C-6A59-46E3-AD71-C00987215964}" srcOrd="1" destOrd="0" presId="urn:microsoft.com/office/officeart/2005/8/layout/radial5"/>
    <dgm:cxn modelId="{E401D594-6115-4E62-B6B6-2EB67D1ABDF9}" type="presOf" srcId="{7804B750-D8AB-48B8-92ED-A4228B5FBB7E}" destId="{6BA9B26F-562D-4BFA-870B-406CBA065B45}" srcOrd="0" destOrd="0" presId="urn:microsoft.com/office/officeart/2005/8/layout/radial5"/>
    <dgm:cxn modelId="{FF68A445-5CB5-4278-B4DF-E6C777282E60}" srcId="{ECDA4548-F21C-4922-878F-4CF9B78DF8A2}" destId="{DEBF7FBE-01CB-460F-ADCA-EC8F1B652548}" srcOrd="0" destOrd="0" parTransId="{7804B750-D8AB-48B8-92ED-A4228B5FBB7E}" sibTransId="{6F521B85-B546-4356-9B49-FE8CA11F056D}"/>
    <dgm:cxn modelId="{C6AF2C28-466B-4BF5-A62E-3A2588B9D0B7}" srcId="{ECDA4548-F21C-4922-878F-4CF9B78DF8A2}" destId="{A9967081-A89B-48F8-B477-60F0E1B9FFA6}" srcOrd="3" destOrd="0" parTransId="{F201F635-297E-48B3-9CB5-70CC03ACEF64}" sibTransId="{A33B6319-CFC4-4AA0-B0CA-27543011B50A}"/>
    <dgm:cxn modelId="{D6AE343F-6482-432E-9530-2343596ECD0B}" type="presOf" srcId="{F201F635-297E-48B3-9CB5-70CC03ACEF64}" destId="{15468B04-227A-4DAA-A4F9-3CB193F98124}" srcOrd="1" destOrd="0" presId="urn:microsoft.com/office/officeart/2005/8/layout/radial5"/>
    <dgm:cxn modelId="{85EE244C-ED53-455F-8D56-16E02D040A29}" type="presOf" srcId="{C97429B9-FFF4-476B-BDE4-98576A993601}" destId="{D649C682-EC09-4E3B-AE99-05EE8F8E8541}" srcOrd="0" destOrd="0" presId="urn:microsoft.com/office/officeart/2005/8/layout/radial5"/>
    <dgm:cxn modelId="{BC525E8C-2892-45B6-9310-E63680DD7750}" type="presOf" srcId="{C97429B9-FFF4-476B-BDE4-98576A993601}" destId="{5B2BC161-37D0-4FCF-8698-7BACC19BCDA9}" srcOrd="1" destOrd="0" presId="urn:microsoft.com/office/officeart/2005/8/layout/radial5"/>
    <dgm:cxn modelId="{3D6CBE74-B4CC-4A5B-BE8C-18DEC6D74D7C}" type="presOf" srcId="{AA04C78B-EC2C-4C33-B23F-21466862B9EC}" destId="{32B825E7-C18B-476A-9975-16B01B62C114}" srcOrd="0" destOrd="0" presId="urn:microsoft.com/office/officeart/2005/8/layout/radial5"/>
    <dgm:cxn modelId="{3D612BFF-A8CC-4A5F-A180-9573F3A6F255}" type="presOf" srcId="{7804B750-D8AB-48B8-92ED-A4228B5FBB7E}" destId="{B55496F9-35F2-449E-8C73-E68CE1038202}" srcOrd="1" destOrd="0" presId="urn:microsoft.com/office/officeart/2005/8/layout/radial5"/>
    <dgm:cxn modelId="{2ABDEE7D-78FA-4E66-8863-3D0742041F97}" type="presOf" srcId="{F201F635-297E-48B3-9CB5-70CC03ACEF64}" destId="{921DC0A0-EA89-4C25-BF08-D15D2614C57C}" srcOrd="0" destOrd="0" presId="urn:microsoft.com/office/officeart/2005/8/layout/radial5"/>
    <dgm:cxn modelId="{919B1BC4-D339-434D-A538-61A20981E9D3}" srcId="{ECDA4548-F21C-4922-878F-4CF9B78DF8A2}" destId="{FFCABDF5-5779-4745-9657-536787D8A081}" srcOrd="2" destOrd="0" parTransId="{C97429B9-FFF4-476B-BDE4-98576A993601}" sibTransId="{F3EDC08D-F654-4F0A-9B9E-A18BA48C8375}"/>
    <dgm:cxn modelId="{9DE2C607-301E-4F6C-8EDC-FFFF145F4D95}" type="presOf" srcId="{58028A05-A2C0-48E3-800B-6AA26ACAB90D}" destId="{A8CC1687-835D-47A5-BF5D-7C299CEC2FE9}" srcOrd="0" destOrd="0" presId="urn:microsoft.com/office/officeart/2005/8/layout/radial5"/>
    <dgm:cxn modelId="{940B6D3B-62DA-424F-B964-35E158884537}" srcId="{ECDA4548-F21C-4922-878F-4CF9B78DF8A2}" destId="{AA04C78B-EC2C-4C33-B23F-21466862B9EC}" srcOrd="1" destOrd="0" parTransId="{07DC5932-18C7-4946-9DD0-1F6BC6106B79}" sibTransId="{D6F8160E-8CA0-48A9-BB01-A72CB2154E8E}"/>
    <dgm:cxn modelId="{983BC29E-1BF9-41A5-9A5D-190093A307E7}" type="presOf" srcId="{07DC5932-18C7-4946-9DD0-1F6BC6106B79}" destId="{037A719E-86D1-4283-B34A-9BC50F0510E0}" srcOrd="0" destOrd="0" presId="urn:microsoft.com/office/officeart/2005/8/layout/radial5"/>
    <dgm:cxn modelId="{612AEF5F-17B0-4C1A-B467-F72BBEBDC119}" type="presOf" srcId="{DEBF7FBE-01CB-460F-ADCA-EC8F1B652548}" destId="{A31B4053-038B-4388-BAD0-3C1C7BD0E43F}" srcOrd="0" destOrd="0" presId="urn:microsoft.com/office/officeart/2005/8/layout/radial5"/>
    <dgm:cxn modelId="{C1C3539A-F04D-4926-9BDC-F97F2BAF3D90}" type="presOf" srcId="{FFCABDF5-5779-4745-9657-536787D8A081}" destId="{B9B1C89E-04E4-4C03-9252-DF6BB607A14D}" srcOrd="0" destOrd="0" presId="urn:microsoft.com/office/officeart/2005/8/layout/radial5"/>
    <dgm:cxn modelId="{CEAE0336-FCF8-48E1-B715-745D75B3C7FB}" type="presOf" srcId="{ECDA4548-F21C-4922-878F-4CF9B78DF8A2}" destId="{F6332875-E379-4877-8C7B-9EE624E977E6}" srcOrd="0" destOrd="0" presId="urn:microsoft.com/office/officeart/2005/8/layout/radial5"/>
    <dgm:cxn modelId="{91D7CC6D-F714-4D1B-8D71-85092D45C585}" type="presParOf" srcId="{A8CC1687-835D-47A5-BF5D-7C299CEC2FE9}" destId="{F6332875-E379-4877-8C7B-9EE624E977E6}" srcOrd="0" destOrd="0" presId="urn:microsoft.com/office/officeart/2005/8/layout/radial5"/>
    <dgm:cxn modelId="{E80350D3-BD5B-47CC-9072-C330750D2072}" type="presParOf" srcId="{A8CC1687-835D-47A5-BF5D-7C299CEC2FE9}" destId="{6BA9B26F-562D-4BFA-870B-406CBA065B45}" srcOrd="1" destOrd="0" presId="urn:microsoft.com/office/officeart/2005/8/layout/radial5"/>
    <dgm:cxn modelId="{B807AA10-C47F-41B5-B01B-C8E41F0D5DBA}" type="presParOf" srcId="{6BA9B26F-562D-4BFA-870B-406CBA065B45}" destId="{B55496F9-35F2-449E-8C73-E68CE1038202}" srcOrd="0" destOrd="0" presId="urn:microsoft.com/office/officeart/2005/8/layout/radial5"/>
    <dgm:cxn modelId="{52ED75CE-A972-407E-8786-B9886388E076}" type="presParOf" srcId="{A8CC1687-835D-47A5-BF5D-7C299CEC2FE9}" destId="{A31B4053-038B-4388-BAD0-3C1C7BD0E43F}" srcOrd="2" destOrd="0" presId="urn:microsoft.com/office/officeart/2005/8/layout/radial5"/>
    <dgm:cxn modelId="{C37F810F-9F77-4D9F-8C69-3557CA13500C}" type="presParOf" srcId="{A8CC1687-835D-47A5-BF5D-7C299CEC2FE9}" destId="{037A719E-86D1-4283-B34A-9BC50F0510E0}" srcOrd="3" destOrd="0" presId="urn:microsoft.com/office/officeart/2005/8/layout/radial5"/>
    <dgm:cxn modelId="{889BBBE5-D61E-4F63-8D9D-DAAD8A92FEF8}" type="presParOf" srcId="{037A719E-86D1-4283-B34A-9BC50F0510E0}" destId="{7E2F1B5C-6A59-46E3-AD71-C00987215964}" srcOrd="0" destOrd="0" presId="urn:microsoft.com/office/officeart/2005/8/layout/radial5"/>
    <dgm:cxn modelId="{AE96C3AE-06EF-4C17-A5BA-DDBB03D7AF91}" type="presParOf" srcId="{A8CC1687-835D-47A5-BF5D-7C299CEC2FE9}" destId="{32B825E7-C18B-476A-9975-16B01B62C114}" srcOrd="4" destOrd="0" presId="urn:microsoft.com/office/officeart/2005/8/layout/radial5"/>
    <dgm:cxn modelId="{E8420E42-626C-4A99-85C8-C1F8444B6EFC}" type="presParOf" srcId="{A8CC1687-835D-47A5-BF5D-7C299CEC2FE9}" destId="{D649C682-EC09-4E3B-AE99-05EE8F8E8541}" srcOrd="5" destOrd="0" presId="urn:microsoft.com/office/officeart/2005/8/layout/radial5"/>
    <dgm:cxn modelId="{0F2AF945-05C5-4664-A074-7C7555F87744}" type="presParOf" srcId="{D649C682-EC09-4E3B-AE99-05EE8F8E8541}" destId="{5B2BC161-37D0-4FCF-8698-7BACC19BCDA9}" srcOrd="0" destOrd="0" presId="urn:microsoft.com/office/officeart/2005/8/layout/radial5"/>
    <dgm:cxn modelId="{C5B07389-EA1A-42E8-8AD0-79505743F3C1}" type="presParOf" srcId="{A8CC1687-835D-47A5-BF5D-7C299CEC2FE9}" destId="{B9B1C89E-04E4-4C03-9252-DF6BB607A14D}" srcOrd="6" destOrd="0" presId="urn:microsoft.com/office/officeart/2005/8/layout/radial5"/>
    <dgm:cxn modelId="{F9884EFB-237B-4520-B29A-54D4B0410557}" type="presParOf" srcId="{A8CC1687-835D-47A5-BF5D-7C299CEC2FE9}" destId="{921DC0A0-EA89-4C25-BF08-D15D2614C57C}" srcOrd="7" destOrd="0" presId="urn:microsoft.com/office/officeart/2005/8/layout/radial5"/>
    <dgm:cxn modelId="{C4CB77D4-6DB4-4C56-A8F1-607F03A24CBD}" type="presParOf" srcId="{921DC0A0-EA89-4C25-BF08-D15D2614C57C}" destId="{15468B04-227A-4DAA-A4F9-3CB193F98124}" srcOrd="0" destOrd="0" presId="urn:microsoft.com/office/officeart/2005/8/layout/radial5"/>
    <dgm:cxn modelId="{F1F0BACF-9C53-496F-8F60-98931EDA0605}" type="presParOf" srcId="{A8CC1687-835D-47A5-BF5D-7C299CEC2FE9}" destId="{BE428395-555A-4759-ACBF-FACBE52480E1}"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21571-E55B-43F6-9F33-FF38FADE4629}">
      <dsp:nvSpPr>
        <dsp:cNvPr id="0" name=""/>
        <dsp:cNvSpPr/>
      </dsp:nvSpPr>
      <dsp:spPr>
        <a:xfrm>
          <a:off x="1955178" y="136135"/>
          <a:ext cx="3773669" cy="1310545"/>
        </a:xfrm>
        <a:prstGeom prst="ellipse">
          <a:avLst/>
        </a:prstGeom>
        <a:solidFill>
          <a:schemeClr val="accent3">
            <a:tint val="50000"/>
            <a:alpha val="40000"/>
            <a:hueOff val="0"/>
            <a:satOff val="0"/>
            <a:lumOff val="0"/>
            <a:alphaOff val="0"/>
          </a:schemeClr>
        </a:solidFill>
        <a:ln>
          <a:noFill/>
        </a:ln>
        <a:effectLst/>
        <a:sp3d z="-152400" prstMaterial="matte"/>
      </dsp:spPr>
      <dsp:style>
        <a:lnRef idx="0">
          <a:scrgbClr r="0" g="0" b="0"/>
        </a:lnRef>
        <a:fillRef idx="1">
          <a:scrgbClr r="0" g="0" b="0"/>
        </a:fillRef>
        <a:effectRef idx="0">
          <a:scrgbClr r="0" g="0" b="0"/>
        </a:effectRef>
        <a:fontRef idx="minor"/>
      </dsp:style>
    </dsp:sp>
    <dsp:sp modelId="{0B7A1F4C-CDA0-4241-8260-C626E21A295F}">
      <dsp:nvSpPr>
        <dsp:cNvPr id="0" name=""/>
        <dsp:cNvSpPr/>
      </dsp:nvSpPr>
      <dsp:spPr>
        <a:xfrm>
          <a:off x="3482198" y="3345216"/>
          <a:ext cx="731331" cy="468052"/>
        </a:xfrm>
        <a:prstGeom prst="downArrow">
          <a:avLst/>
        </a:prstGeom>
        <a:solidFill>
          <a:schemeClr val="accent3">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FD7239B-2DC7-4AF7-9B49-069A34B4A4D9}">
      <dsp:nvSpPr>
        <dsp:cNvPr id="0" name=""/>
        <dsp:cNvSpPr/>
      </dsp:nvSpPr>
      <dsp:spPr>
        <a:xfrm>
          <a:off x="2092668" y="3719658"/>
          <a:ext cx="3510390" cy="877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2064" tIns="512064" rIns="512064" bIns="512064" numCol="1" spcCol="1270" anchor="ctr" anchorCtr="0">
          <a:noAutofit/>
        </a:bodyPr>
        <a:lstStyle/>
        <a:p>
          <a:pPr lvl="0" algn="ctr" defTabSz="3200400">
            <a:lnSpc>
              <a:spcPct val="90000"/>
            </a:lnSpc>
            <a:spcBef>
              <a:spcPct val="0"/>
            </a:spcBef>
            <a:spcAft>
              <a:spcPct val="35000"/>
            </a:spcAft>
          </a:pPr>
          <a:r>
            <a:rPr lang="ru-RU" sz="7200" b="1" kern="1200" dirty="0" smtClean="0">
              <a:latin typeface="Times New Roman" pitchFamily="18" charset="0"/>
              <a:cs typeface="Times New Roman" pitchFamily="18" charset="0"/>
            </a:rPr>
            <a:t>ЕНГ</a:t>
          </a:r>
          <a:endParaRPr lang="ru-RU" sz="7200" b="1" kern="1200" dirty="0">
            <a:latin typeface="Times New Roman" pitchFamily="18" charset="0"/>
            <a:cs typeface="Times New Roman" pitchFamily="18" charset="0"/>
          </a:endParaRPr>
        </a:p>
      </dsp:txBody>
      <dsp:txXfrm>
        <a:off x="2092668" y="3719658"/>
        <a:ext cx="3510390" cy="877597"/>
      </dsp:txXfrm>
    </dsp:sp>
    <dsp:sp modelId="{DB48A4A9-4402-4F71-A4C8-8DA301D5F1E3}">
      <dsp:nvSpPr>
        <dsp:cNvPr id="0" name=""/>
        <dsp:cNvSpPr/>
      </dsp:nvSpPr>
      <dsp:spPr>
        <a:xfrm>
          <a:off x="2951831" y="1710182"/>
          <a:ext cx="1892464" cy="131639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1" kern="1200" dirty="0" smtClean="0">
              <a:latin typeface="Times New Roman" pitchFamily="18" charset="0"/>
              <a:cs typeface="Times New Roman" pitchFamily="18" charset="0"/>
            </a:rPr>
            <a:t>Цифровая </a:t>
          </a:r>
          <a:r>
            <a:rPr lang="ru-RU" sz="1600" b="1" kern="1200" dirty="0" err="1" smtClean="0">
              <a:latin typeface="Times New Roman" pitchFamily="18" charset="0"/>
              <a:cs typeface="Times New Roman" pitchFamily="18" charset="0"/>
            </a:rPr>
            <a:t>грамостность</a:t>
          </a:r>
          <a:endParaRPr lang="ru-RU" sz="1600" b="1" kern="1200" dirty="0">
            <a:latin typeface="Times New Roman" pitchFamily="18" charset="0"/>
            <a:cs typeface="Times New Roman" pitchFamily="18" charset="0"/>
          </a:endParaRPr>
        </a:p>
      </dsp:txBody>
      <dsp:txXfrm>
        <a:off x="3228976" y="1902964"/>
        <a:ext cx="1338174" cy="930832"/>
      </dsp:txXfrm>
    </dsp:sp>
    <dsp:sp modelId="{A428D1DC-44BB-4291-A804-2372AAE8D7A9}">
      <dsp:nvSpPr>
        <dsp:cNvPr id="0" name=""/>
        <dsp:cNvSpPr/>
      </dsp:nvSpPr>
      <dsp:spPr>
        <a:xfrm>
          <a:off x="1406789" y="450046"/>
          <a:ext cx="2553150" cy="1172382"/>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Математическая  грамотность</a:t>
          </a:r>
          <a:endParaRPr lang="ru-RU" sz="1800" b="1" kern="1200" dirty="0">
            <a:latin typeface="Times New Roman" pitchFamily="18" charset="0"/>
            <a:cs typeface="Times New Roman" pitchFamily="18" charset="0"/>
          </a:endParaRPr>
        </a:p>
      </dsp:txBody>
      <dsp:txXfrm>
        <a:off x="1780689" y="621737"/>
        <a:ext cx="1805350" cy="829000"/>
      </dsp:txXfrm>
    </dsp:sp>
    <dsp:sp modelId="{91BC67D3-697A-4BD1-AEF6-621B00903C5C}">
      <dsp:nvSpPr>
        <dsp:cNvPr id="0" name=""/>
        <dsp:cNvSpPr/>
      </dsp:nvSpPr>
      <dsp:spPr>
        <a:xfrm>
          <a:off x="4103963" y="306035"/>
          <a:ext cx="2284013" cy="131639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Читательская грамотность</a:t>
          </a:r>
          <a:endParaRPr lang="ru-RU" sz="1800" b="1" kern="1200" dirty="0">
            <a:latin typeface="Times New Roman" pitchFamily="18" charset="0"/>
            <a:cs typeface="Times New Roman" pitchFamily="18" charset="0"/>
          </a:endParaRPr>
        </a:p>
      </dsp:txBody>
      <dsp:txXfrm>
        <a:off x="4438449" y="498817"/>
        <a:ext cx="1615041" cy="930832"/>
      </dsp:txXfrm>
    </dsp:sp>
    <dsp:sp modelId="{B7236F21-426E-413F-8121-BEE4D0D6BB3F}">
      <dsp:nvSpPr>
        <dsp:cNvPr id="0" name=""/>
        <dsp:cNvSpPr/>
      </dsp:nvSpPr>
      <dsp:spPr>
        <a:xfrm>
          <a:off x="791589" y="162027"/>
          <a:ext cx="6112548" cy="3060320"/>
        </a:xfrm>
        <a:prstGeom prst="funnel">
          <a:avLst/>
        </a:prstGeom>
        <a:solidFill>
          <a:schemeClr val="accent3">
            <a:alpha val="4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03859-B5AA-45C3-B4E1-351F747D527F}">
      <dsp:nvSpPr>
        <dsp:cNvPr id="0" name=""/>
        <dsp:cNvSpPr/>
      </dsp:nvSpPr>
      <dsp:spPr>
        <a:xfrm>
          <a:off x="565891" y="0"/>
          <a:ext cx="6413432" cy="1410311"/>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5DDC3-E4AB-4CF3-BBC5-4DAE62D51963}">
      <dsp:nvSpPr>
        <dsp:cNvPr id="0" name=""/>
        <dsp:cNvSpPr/>
      </dsp:nvSpPr>
      <dsp:spPr>
        <a:xfrm>
          <a:off x="218656" y="423093"/>
          <a:ext cx="2263564" cy="56412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itchFamily="18" charset="0"/>
              <a:cs typeface="Times New Roman" pitchFamily="18" charset="0"/>
            </a:rPr>
            <a:t>Распознавать</a:t>
          </a:r>
          <a:endParaRPr lang="ru-RU" sz="2400" b="1" kern="1200" dirty="0">
            <a:latin typeface="Times New Roman" pitchFamily="18" charset="0"/>
            <a:cs typeface="Times New Roman" pitchFamily="18" charset="0"/>
          </a:endParaRPr>
        </a:p>
      </dsp:txBody>
      <dsp:txXfrm>
        <a:off x="246194" y="450631"/>
        <a:ext cx="2208488" cy="509048"/>
      </dsp:txXfrm>
    </dsp:sp>
    <dsp:sp modelId="{BBBAD2D3-2A77-43FB-BD9A-032A2513777F}">
      <dsp:nvSpPr>
        <dsp:cNvPr id="0" name=""/>
        <dsp:cNvSpPr/>
      </dsp:nvSpPr>
      <dsp:spPr>
        <a:xfrm>
          <a:off x="2640825" y="423093"/>
          <a:ext cx="2263564" cy="564124"/>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itchFamily="18" charset="0"/>
              <a:cs typeface="Times New Roman" pitchFamily="18" charset="0"/>
            </a:rPr>
            <a:t>Описывать</a:t>
          </a:r>
          <a:endParaRPr lang="ru-RU" sz="2400" b="1" kern="1200" dirty="0">
            <a:latin typeface="Times New Roman" pitchFamily="18" charset="0"/>
            <a:cs typeface="Times New Roman" pitchFamily="18" charset="0"/>
          </a:endParaRPr>
        </a:p>
      </dsp:txBody>
      <dsp:txXfrm>
        <a:off x="2668363" y="450631"/>
        <a:ext cx="2208488" cy="509048"/>
      </dsp:txXfrm>
    </dsp:sp>
    <dsp:sp modelId="{64D9F910-E0DC-4887-992A-D8F313FC5E49}">
      <dsp:nvSpPr>
        <dsp:cNvPr id="0" name=""/>
        <dsp:cNvSpPr/>
      </dsp:nvSpPr>
      <dsp:spPr>
        <a:xfrm>
          <a:off x="5062994" y="423093"/>
          <a:ext cx="2263564" cy="564124"/>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itchFamily="18" charset="0"/>
              <a:cs typeface="Times New Roman" pitchFamily="18" charset="0"/>
            </a:rPr>
            <a:t>Объяснять</a:t>
          </a:r>
          <a:endParaRPr lang="ru-RU" sz="2400" b="1" kern="1200" dirty="0">
            <a:latin typeface="Times New Roman" pitchFamily="18" charset="0"/>
            <a:cs typeface="Times New Roman" pitchFamily="18" charset="0"/>
          </a:endParaRPr>
        </a:p>
      </dsp:txBody>
      <dsp:txXfrm>
        <a:off x="5090532" y="450631"/>
        <a:ext cx="2208488" cy="5090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DBEBC-94F5-48BC-8430-AABE982CFBCE}">
      <dsp:nvSpPr>
        <dsp:cNvPr id="0" name=""/>
        <dsp:cNvSpPr/>
      </dsp:nvSpPr>
      <dsp:spPr>
        <a:xfrm>
          <a:off x="2116025" y="3703161"/>
          <a:ext cx="4131259" cy="0"/>
        </a:xfrm>
        <a:prstGeom prst="line">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78D81-4E74-4C7D-B5C4-DCD869AE62F9}">
      <dsp:nvSpPr>
        <dsp:cNvPr id="0" name=""/>
        <dsp:cNvSpPr/>
      </dsp:nvSpPr>
      <dsp:spPr>
        <a:xfrm>
          <a:off x="2116025" y="2262981"/>
          <a:ext cx="3538728" cy="0"/>
        </a:xfrm>
        <a:prstGeom prst="line">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35F8B6-8027-49A8-B866-3DE252F6BB1B}">
      <dsp:nvSpPr>
        <dsp:cNvPr id="0" name=""/>
        <dsp:cNvSpPr/>
      </dsp:nvSpPr>
      <dsp:spPr>
        <a:xfrm>
          <a:off x="2116025" y="822801"/>
          <a:ext cx="4131259" cy="0"/>
        </a:xfrm>
        <a:prstGeom prst="line">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451726-EB99-46D7-A33A-DDCAB341F7F2}">
      <dsp:nvSpPr>
        <dsp:cNvPr id="0" name=""/>
        <dsp:cNvSpPr/>
      </dsp:nvSpPr>
      <dsp:spPr>
        <a:xfrm>
          <a:off x="0" y="388648"/>
          <a:ext cx="4114800" cy="3682746"/>
        </a:xfrm>
        <a:prstGeom prst="ellipse">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932D41-245E-4814-B26F-50E8767E327F}">
      <dsp:nvSpPr>
        <dsp:cNvPr id="0" name=""/>
        <dsp:cNvSpPr/>
      </dsp:nvSpPr>
      <dsp:spPr>
        <a:xfrm>
          <a:off x="799289" y="2390540"/>
          <a:ext cx="2633472" cy="135788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2889250">
            <a:lnSpc>
              <a:spcPct val="90000"/>
            </a:lnSpc>
            <a:spcBef>
              <a:spcPct val="0"/>
            </a:spcBef>
            <a:spcAft>
              <a:spcPct val="35000"/>
            </a:spcAft>
          </a:pPr>
          <a:endParaRPr lang="ru-RU" sz="6500" kern="1200"/>
        </a:p>
      </dsp:txBody>
      <dsp:txXfrm>
        <a:off x="799289" y="2390540"/>
        <a:ext cx="2633472" cy="1357884"/>
      </dsp:txXfrm>
    </dsp:sp>
    <dsp:sp modelId="{CE48D09D-CBFF-454B-B879-5BF2526D5C6D}">
      <dsp:nvSpPr>
        <dsp:cNvPr id="0" name=""/>
        <dsp:cNvSpPr/>
      </dsp:nvSpPr>
      <dsp:spPr>
        <a:xfrm>
          <a:off x="4323595" y="205581"/>
          <a:ext cx="3847379" cy="1234440"/>
        </a:xfrm>
        <a:prstGeom prst="ellipse">
          <a:avLst/>
        </a:prstGeom>
        <a:solidFill>
          <a:schemeClr val="accent2">
            <a:tint val="50000"/>
            <a:hueOff val="1685679"/>
            <a:satOff val="-2314"/>
            <a:lumOff val="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32825C-43FA-4BA6-AB36-1454E1212679}">
      <dsp:nvSpPr>
        <dsp:cNvPr id="0" name=""/>
        <dsp:cNvSpPr/>
      </dsp:nvSpPr>
      <dsp:spPr>
        <a:xfrm>
          <a:off x="6864504" y="205581"/>
          <a:ext cx="142372"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0" rIns="19050" bIns="0" numCol="1" spcCol="1270" anchor="ctr" anchorCtr="0">
          <a:noAutofit/>
        </a:bodyPr>
        <a:lstStyle/>
        <a:p>
          <a:pPr lvl="0" algn="l" defTabSz="222250">
            <a:lnSpc>
              <a:spcPct val="90000"/>
            </a:lnSpc>
            <a:spcBef>
              <a:spcPct val="0"/>
            </a:spcBef>
            <a:spcAft>
              <a:spcPct val="35000"/>
            </a:spcAft>
          </a:pPr>
          <a:endParaRPr lang="ru-RU" sz="500" kern="1200"/>
        </a:p>
      </dsp:txBody>
      <dsp:txXfrm>
        <a:off x="6864504" y="205581"/>
        <a:ext cx="142372" cy="1234440"/>
      </dsp:txXfrm>
    </dsp:sp>
    <dsp:sp modelId="{5C314DB7-0498-4AD6-9CC0-C3D5B7AC3A5D}">
      <dsp:nvSpPr>
        <dsp:cNvPr id="0" name=""/>
        <dsp:cNvSpPr/>
      </dsp:nvSpPr>
      <dsp:spPr>
        <a:xfrm>
          <a:off x="4647864" y="1684782"/>
          <a:ext cx="3571395" cy="1234440"/>
        </a:xfrm>
        <a:prstGeom prst="ellipse">
          <a:avLst/>
        </a:prstGeom>
        <a:solidFill>
          <a:schemeClr val="accent2">
            <a:tint val="50000"/>
            <a:hueOff val="3371357"/>
            <a:satOff val="-4627"/>
            <a:lumOff val="7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5788AB-731E-47C1-9431-23E807A60B2C}">
      <dsp:nvSpPr>
        <dsp:cNvPr id="0" name=""/>
        <dsp:cNvSpPr/>
      </dsp:nvSpPr>
      <dsp:spPr>
        <a:xfrm>
          <a:off x="6271973" y="1645761"/>
          <a:ext cx="201625"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0" rIns="19050" bIns="0" numCol="1" spcCol="1270" anchor="ctr" anchorCtr="0">
          <a:noAutofit/>
        </a:bodyPr>
        <a:lstStyle/>
        <a:p>
          <a:pPr lvl="0" algn="l" defTabSz="222250">
            <a:lnSpc>
              <a:spcPct val="90000"/>
            </a:lnSpc>
            <a:spcBef>
              <a:spcPct val="0"/>
            </a:spcBef>
            <a:spcAft>
              <a:spcPct val="35000"/>
            </a:spcAft>
          </a:pPr>
          <a:endParaRPr lang="ru-RU" sz="500" kern="1200"/>
        </a:p>
      </dsp:txBody>
      <dsp:txXfrm>
        <a:off x="6271973" y="1645761"/>
        <a:ext cx="201625" cy="1234440"/>
      </dsp:txXfrm>
    </dsp:sp>
    <dsp:sp modelId="{12EB7BE7-ABDA-4CFF-85BD-0BBCC106F156}">
      <dsp:nvSpPr>
        <dsp:cNvPr id="0" name=""/>
        <dsp:cNvSpPr/>
      </dsp:nvSpPr>
      <dsp:spPr>
        <a:xfrm>
          <a:off x="4419326" y="3085941"/>
          <a:ext cx="3655917" cy="1234440"/>
        </a:xfrm>
        <a:prstGeom prst="ellipse">
          <a:avLst/>
        </a:prstGeom>
        <a:solidFill>
          <a:schemeClr val="accent2">
            <a:tint val="50000"/>
            <a:hueOff val="5057036"/>
            <a:satOff val="-6941"/>
            <a:lumOff val="1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67495A-7513-447A-B908-CA0D6ABF932B}">
      <dsp:nvSpPr>
        <dsp:cNvPr id="0" name=""/>
        <dsp:cNvSpPr/>
      </dsp:nvSpPr>
      <dsp:spPr>
        <a:xfrm>
          <a:off x="6864504" y="3085941"/>
          <a:ext cx="142372"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0" rIns="19050" bIns="0" numCol="1" spcCol="1270" anchor="ctr" anchorCtr="0">
          <a:noAutofit/>
        </a:bodyPr>
        <a:lstStyle/>
        <a:p>
          <a:pPr lvl="0" algn="l" defTabSz="222250">
            <a:lnSpc>
              <a:spcPct val="90000"/>
            </a:lnSpc>
            <a:spcBef>
              <a:spcPct val="0"/>
            </a:spcBef>
            <a:spcAft>
              <a:spcPct val="35000"/>
            </a:spcAft>
          </a:pPr>
          <a:endParaRPr lang="ru-RU" sz="500" kern="1200"/>
        </a:p>
      </dsp:txBody>
      <dsp:txXfrm>
        <a:off x="6864504" y="3085941"/>
        <a:ext cx="142372" cy="12344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31.03.2022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31.03.2022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31.03.2022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31.03.2022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31.03.2022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412777"/>
            <a:ext cx="8496944" cy="2187674"/>
          </a:xfrm>
        </p:spPr>
        <p:txBody>
          <a:bodyPr>
            <a:normAutofit fontScale="90000"/>
          </a:bodyPr>
          <a:lstStyle/>
          <a:p>
            <a:r>
              <a:rPr lang="ru-RU" b="1" dirty="0">
                <a:solidFill>
                  <a:srgbClr val="FF0000"/>
                </a:solidFill>
                <a:latin typeface="Times New Roman" pitchFamily="18" charset="0"/>
                <a:cs typeface="Times New Roman" pitchFamily="18" charset="0"/>
              </a:rPr>
              <a:t>Химический эксперимент как средство формирования естественнонаучной грамотности</a:t>
            </a:r>
          </a:p>
        </p:txBody>
      </p:sp>
      <p:sp>
        <p:nvSpPr>
          <p:cNvPr id="3" name="Подзаголовок 2"/>
          <p:cNvSpPr>
            <a:spLocks noGrp="1"/>
          </p:cNvSpPr>
          <p:nvPr>
            <p:ph type="subTitle" idx="1"/>
          </p:nvPr>
        </p:nvSpPr>
        <p:spPr>
          <a:xfrm>
            <a:off x="827584" y="3886200"/>
            <a:ext cx="7632848" cy="2063080"/>
          </a:xfrm>
        </p:spPr>
        <p:txBody>
          <a:bodyPr>
            <a:normAutofit fontScale="92500" lnSpcReduction="10000"/>
          </a:bodyPr>
          <a:lstStyle/>
          <a:p>
            <a:r>
              <a:rPr lang="ru-RU" dirty="0" smtClean="0">
                <a:solidFill>
                  <a:schemeClr val="tx1"/>
                </a:solidFill>
                <a:latin typeface="Times New Roman" pitchFamily="18" charset="0"/>
                <a:cs typeface="Times New Roman" pitchFamily="18" charset="0"/>
              </a:rPr>
              <a:t>31.03.2022</a:t>
            </a:r>
          </a:p>
          <a:p>
            <a:r>
              <a:rPr lang="ru-RU" dirty="0" smtClean="0">
                <a:solidFill>
                  <a:schemeClr val="tx1"/>
                </a:solidFill>
                <a:latin typeface="Times New Roman" pitchFamily="18" charset="0"/>
                <a:cs typeface="Times New Roman" pitchFamily="18" charset="0"/>
              </a:rPr>
              <a:t>Городской </a:t>
            </a:r>
            <a:r>
              <a:rPr lang="ru-RU" dirty="0">
                <a:solidFill>
                  <a:schemeClr val="tx1"/>
                </a:solidFill>
                <a:latin typeface="Times New Roman" pitchFamily="18" charset="0"/>
                <a:cs typeface="Times New Roman" pitchFamily="18" charset="0"/>
              </a:rPr>
              <a:t>Педагогический марафон</a:t>
            </a:r>
          </a:p>
          <a:p>
            <a:r>
              <a:rPr lang="ru-RU" dirty="0" smtClean="0">
                <a:solidFill>
                  <a:schemeClr val="tx1"/>
                </a:solidFill>
                <a:latin typeface="Times New Roman" pitchFamily="18" charset="0"/>
                <a:cs typeface="Times New Roman" pitchFamily="18" charset="0"/>
              </a:rPr>
              <a:t>Ткачева Татьяна Александровна, </a:t>
            </a:r>
          </a:p>
          <a:p>
            <a:r>
              <a:rPr lang="ru-RU" dirty="0" smtClean="0">
                <a:solidFill>
                  <a:schemeClr val="tx1"/>
                </a:solidFill>
                <a:latin typeface="Times New Roman" pitchFamily="18" charset="0"/>
                <a:cs typeface="Times New Roman" pitchFamily="18" charset="0"/>
              </a:rPr>
              <a:t>учитель химии МАОУ СШ № 154</a:t>
            </a:r>
          </a:p>
        </p:txBody>
      </p:sp>
    </p:spTree>
    <p:extLst>
      <p:ext uri="{BB962C8B-B14F-4D97-AF65-F5344CB8AC3E}">
        <p14:creationId xmlns:p14="http://schemas.microsoft.com/office/powerpoint/2010/main" val="333911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4" name="Объект 3"/>
          <p:cNvSpPr>
            <a:spLocks noGrp="1"/>
          </p:cNvSpPr>
          <p:nvPr>
            <p:ph sz="half" idx="2"/>
          </p:nvPr>
        </p:nvSpPr>
        <p:spPr>
          <a:xfrm>
            <a:off x="4139952" y="476672"/>
            <a:ext cx="4896544" cy="6381328"/>
          </a:xfrm>
        </p:spPr>
        <p:txBody>
          <a:bodyPr>
            <a:normAutofit fontScale="85000" lnSpcReduction="20000"/>
          </a:bodyPr>
          <a:lstStyle/>
          <a:p>
            <a:pPr marL="0" lvl="0" indent="0" algn="just">
              <a:buNone/>
            </a:pPr>
            <a:r>
              <a:rPr lang="ru-RU" sz="3000" b="1" dirty="0">
                <a:solidFill>
                  <a:prstClr val="black"/>
                </a:solidFill>
                <a:latin typeface="Times New Roman" pitchFamily="18" charset="0"/>
                <a:cs typeface="Times New Roman" pitchFamily="18" charset="0"/>
              </a:rPr>
              <a:t>ГРУППА 4. </a:t>
            </a:r>
            <a:r>
              <a:rPr lang="ru-RU" sz="3000" dirty="0">
                <a:solidFill>
                  <a:prstClr val="black"/>
                </a:solidFill>
                <a:latin typeface="Times New Roman" pitchFamily="18" charset="0"/>
                <a:cs typeface="Times New Roman" pitchFamily="18" charset="0"/>
              </a:rPr>
              <a:t>Изучив § 35, Вы узнали о видах растворов. Используя рис.126 учебника, приготовьте насыщенный раствор сульфата калия на 10 мл воды. </a:t>
            </a:r>
            <a:r>
              <a:rPr lang="ru-RU" sz="3000" i="1" dirty="0">
                <a:solidFill>
                  <a:prstClr val="black"/>
                </a:solidFill>
                <a:latin typeface="Times New Roman" pitchFamily="18" charset="0"/>
                <a:cs typeface="Times New Roman" pitchFamily="18" charset="0"/>
              </a:rPr>
              <a:t>В тетради опишите план Ваших действий. </a:t>
            </a:r>
            <a:r>
              <a:rPr lang="ru-RU" sz="3000" dirty="0">
                <a:solidFill>
                  <a:prstClr val="black"/>
                </a:solidFill>
                <a:latin typeface="Times New Roman" pitchFamily="18" charset="0"/>
                <a:cs typeface="Times New Roman" pitchFamily="18" charset="0"/>
              </a:rPr>
              <a:t>Из полученного раствора получите ненасыщенный раствор. </a:t>
            </a:r>
            <a:r>
              <a:rPr lang="ru-RU" sz="3000" i="1" dirty="0">
                <a:solidFill>
                  <a:prstClr val="black"/>
                </a:solidFill>
                <a:latin typeface="Times New Roman" pitchFamily="18" charset="0"/>
                <a:cs typeface="Times New Roman" pitchFamily="18" charset="0"/>
              </a:rPr>
              <a:t>Докажите, что Вы получили ненасыщенный раствор. Опишите происходящее в тетради. </a:t>
            </a:r>
            <a:endParaRPr lang="ru-RU" sz="3000" b="1" i="1" dirty="0">
              <a:solidFill>
                <a:prstClr val="black"/>
              </a:solidFill>
              <a:latin typeface="Times New Roman" pitchFamily="18" charset="0"/>
              <a:cs typeface="Times New Roman" pitchFamily="18" charset="0"/>
            </a:endParaRPr>
          </a:p>
          <a:p>
            <a:pPr marL="0" lvl="0" indent="0">
              <a:buNone/>
            </a:pPr>
            <a:r>
              <a:rPr lang="ru-RU" sz="3000" b="1" dirty="0">
                <a:solidFill>
                  <a:prstClr val="black"/>
                </a:solidFill>
                <a:latin typeface="Times New Roman" pitchFamily="18" charset="0"/>
                <a:cs typeface="Times New Roman" pitchFamily="18" charset="0"/>
              </a:rPr>
              <a:t>Оборудование: </a:t>
            </a:r>
            <a:r>
              <a:rPr lang="ru-RU" sz="3000" dirty="0">
                <a:solidFill>
                  <a:prstClr val="black"/>
                </a:solidFill>
                <a:latin typeface="Times New Roman" pitchFamily="18" charset="0"/>
                <a:cs typeface="Times New Roman" pitchFamily="18" charset="0"/>
              </a:rPr>
              <a:t>химический стакан 50 мл, мерный цилиндр, электронные весы, шпатель, стеклянная палочка.</a:t>
            </a:r>
          </a:p>
          <a:p>
            <a:pPr marL="0" lvl="0" indent="0">
              <a:buNone/>
            </a:pPr>
            <a:r>
              <a:rPr lang="ru-RU" sz="3000" b="1" dirty="0">
                <a:solidFill>
                  <a:prstClr val="black"/>
                </a:solidFill>
                <a:latin typeface="Times New Roman" pitchFamily="18" charset="0"/>
                <a:cs typeface="Times New Roman" pitchFamily="18" charset="0"/>
              </a:rPr>
              <a:t>Реактивы: </a:t>
            </a:r>
            <a:r>
              <a:rPr lang="ru-RU" sz="3000" dirty="0">
                <a:solidFill>
                  <a:prstClr val="black"/>
                </a:solidFill>
                <a:latin typeface="Times New Roman" pitchFamily="18" charset="0"/>
                <a:cs typeface="Times New Roman" pitchFamily="18" charset="0"/>
              </a:rPr>
              <a:t>сульфат калия, дистиллированная вода.</a:t>
            </a:r>
          </a:p>
          <a:p>
            <a:pPr marL="0" indent="0">
              <a:buNone/>
            </a:pPr>
            <a:endParaRPr lang="ru-RU"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933" y="692696"/>
            <a:ext cx="4142886"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8050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4" name="Объект 3"/>
          <p:cNvSpPr>
            <a:spLocks noGrp="1"/>
          </p:cNvSpPr>
          <p:nvPr>
            <p:ph sz="half" idx="2"/>
          </p:nvPr>
        </p:nvSpPr>
        <p:spPr>
          <a:xfrm>
            <a:off x="4139952" y="476672"/>
            <a:ext cx="4896544" cy="6381328"/>
          </a:xfrm>
        </p:spPr>
        <p:txBody>
          <a:bodyPr>
            <a:normAutofit fontScale="85000" lnSpcReduction="20000"/>
          </a:bodyPr>
          <a:lstStyle/>
          <a:p>
            <a:pPr marL="0" lvl="0" indent="0" algn="just">
              <a:buNone/>
            </a:pPr>
            <a:r>
              <a:rPr lang="ru-RU" sz="3000" b="1" dirty="0">
                <a:solidFill>
                  <a:prstClr val="black"/>
                </a:solidFill>
                <a:latin typeface="Times New Roman" pitchFamily="18" charset="0"/>
                <a:cs typeface="Times New Roman" pitchFamily="18" charset="0"/>
              </a:rPr>
              <a:t>ГРУППА 5. </a:t>
            </a:r>
            <a:r>
              <a:rPr lang="ru-RU" sz="3000" dirty="0">
                <a:solidFill>
                  <a:prstClr val="black"/>
                </a:solidFill>
                <a:latin typeface="Times New Roman" pitchFamily="18" charset="0"/>
                <a:cs typeface="Times New Roman" pitchFamily="18" charset="0"/>
              </a:rPr>
              <a:t>Изучив § 35, Вы узнали о видах растворов. Используя рис.126 учебника, приготовьте пересыщенный раствор сульфата калия на 10 мл воды. </a:t>
            </a:r>
            <a:r>
              <a:rPr lang="ru-RU" sz="3000" i="1" dirty="0">
                <a:solidFill>
                  <a:prstClr val="black"/>
                </a:solidFill>
                <a:latin typeface="Times New Roman" pitchFamily="18" charset="0"/>
                <a:cs typeface="Times New Roman" pitchFamily="18" charset="0"/>
              </a:rPr>
              <a:t>В тетради опишите план Ваших действий. </a:t>
            </a:r>
            <a:r>
              <a:rPr lang="ru-RU" sz="3000" dirty="0">
                <a:solidFill>
                  <a:prstClr val="black"/>
                </a:solidFill>
                <a:latin typeface="Times New Roman" pitchFamily="18" charset="0"/>
                <a:cs typeface="Times New Roman" pitchFamily="18" charset="0"/>
              </a:rPr>
              <a:t>Из полученного раствора получите насыщенный раствор. </a:t>
            </a:r>
            <a:r>
              <a:rPr lang="ru-RU" sz="3000" i="1" dirty="0">
                <a:solidFill>
                  <a:prstClr val="black"/>
                </a:solidFill>
                <a:latin typeface="Times New Roman" pitchFamily="18" charset="0"/>
                <a:cs typeface="Times New Roman" pitchFamily="18" charset="0"/>
              </a:rPr>
              <a:t>Опишите происходящее в тетради. </a:t>
            </a:r>
            <a:endParaRPr lang="ru-RU" sz="3000" b="1" i="1" dirty="0">
              <a:solidFill>
                <a:prstClr val="black"/>
              </a:solidFill>
              <a:latin typeface="Times New Roman" pitchFamily="18" charset="0"/>
              <a:cs typeface="Times New Roman" pitchFamily="18" charset="0"/>
            </a:endParaRPr>
          </a:p>
          <a:p>
            <a:pPr marL="0" lvl="0" indent="0">
              <a:buNone/>
            </a:pPr>
            <a:r>
              <a:rPr lang="ru-RU" sz="3000" b="1" dirty="0">
                <a:solidFill>
                  <a:prstClr val="black"/>
                </a:solidFill>
                <a:latin typeface="Times New Roman" pitchFamily="18" charset="0"/>
                <a:cs typeface="Times New Roman" pitchFamily="18" charset="0"/>
              </a:rPr>
              <a:t>Оборудование: </a:t>
            </a:r>
            <a:r>
              <a:rPr lang="ru-RU" sz="3000" dirty="0">
                <a:solidFill>
                  <a:prstClr val="black"/>
                </a:solidFill>
                <a:latin typeface="Times New Roman" pitchFamily="18" charset="0"/>
                <a:cs typeface="Times New Roman" pitchFamily="18" charset="0"/>
              </a:rPr>
              <a:t>химический стакан 50 мл, мерный цилиндр, электронные весы, шпатель, стеклянная палочка, спиртовка, спички, лабораторный штатив с кольцом.</a:t>
            </a:r>
          </a:p>
          <a:p>
            <a:pPr marL="0" lvl="0" indent="0">
              <a:buNone/>
            </a:pPr>
            <a:r>
              <a:rPr lang="ru-RU" sz="3000" b="1" dirty="0">
                <a:solidFill>
                  <a:prstClr val="black"/>
                </a:solidFill>
                <a:latin typeface="Times New Roman" pitchFamily="18" charset="0"/>
                <a:cs typeface="Times New Roman" pitchFamily="18" charset="0"/>
              </a:rPr>
              <a:t>Реактивы: </a:t>
            </a:r>
            <a:r>
              <a:rPr lang="ru-RU" sz="3000" dirty="0">
                <a:solidFill>
                  <a:prstClr val="black"/>
                </a:solidFill>
                <a:latin typeface="Times New Roman" pitchFamily="18" charset="0"/>
                <a:cs typeface="Times New Roman" pitchFamily="18" charset="0"/>
              </a:rPr>
              <a:t>сульфат калия., дистиллированная вода</a:t>
            </a:r>
            <a:endParaRPr lang="ru-RU"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933" y="692696"/>
            <a:ext cx="4142886"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8220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1008112"/>
          </a:xfrm>
        </p:spPr>
        <p:txBody>
          <a:bodyPr>
            <a:normAutofit fontScale="90000"/>
          </a:bodyPr>
          <a:lstStyle/>
          <a:p>
            <a:r>
              <a:rPr lang="ru-RU" sz="4000" b="1" dirty="0">
                <a:solidFill>
                  <a:srgbClr val="FF0000"/>
                </a:solidFill>
                <a:latin typeface="Times New Roman" pitchFamily="18" charset="0"/>
                <a:cs typeface="Times New Roman" pitchFamily="18" charset="0"/>
              </a:rPr>
              <a:t>9(11) класс. Урок. Зависимость скорости реакции от условий</a:t>
            </a:r>
            <a:endParaRPr lang="ru-RU" dirty="0"/>
          </a:p>
        </p:txBody>
      </p:sp>
      <p:sp>
        <p:nvSpPr>
          <p:cNvPr id="4" name="Объект 3"/>
          <p:cNvSpPr>
            <a:spLocks noGrp="1"/>
          </p:cNvSpPr>
          <p:nvPr>
            <p:ph sz="half" idx="2"/>
          </p:nvPr>
        </p:nvSpPr>
        <p:spPr>
          <a:xfrm>
            <a:off x="2411760" y="1196752"/>
            <a:ext cx="6624736" cy="5661248"/>
          </a:xfrm>
        </p:spPr>
        <p:txBody>
          <a:bodyPr>
            <a:normAutofit fontScale="92500" lnSpcReduction="10000"/>
          </a:bodyPr>
          <a:lstStyle/>
          <a:p>
            <a:pPr marL="0" indent="0" algn="just">
              <a:buNone/>
            </a:pPr>
            <a:r>
              <a:rPr lang="ru-RU" sz="2400" b="1" dirty="0" smtClean="0">
                <a:latin typeface="Times New Roman" pitchFamily="18" charset="0"/>
                <a:cs typeface="Times New Roman" pitchFamily="18" charset="0"/>
              </a:rPr>
              <a:t>Опыт № 1. </a:t>
            </a:r>
            <a:r>
              <a:rPr lang="ru-RU" sz="2400" dirty="0" smtClean="0">
                <a:latin typeface="Times New Roman" pitchFamily="18" charset="0"/>
                <a:cs typeface="Times New Roman" pitchFamily="18" charset="0"/>
              </a:rPr>
              <a:t>В две пробирки поместите по 2 гранулы цинка. В одну пробирку прилейте 5 мл раствора соляной кислоты (1:5), а в другую – 5 мл раствора уксусной кислоты (1:5). Приливать кислоты необходимо одновременно. </a:t>
            </a:r>
          </a:p>
          <a:p>
            <a:pPr marL="0" indent="0" algn="just">
              <a:buNone/>
            </a:pPr>
            <a:r>
              <a:rPr lang="ru-RU" sz="2400" i="1" dirty="0" smtClean="0">
                <a:latin typeface="Times New Roman" pitchFamily="18" charset="0"/>
                <a:cs typeface="Times New Roman" pitchFamily="18" charset="0"/>
              </a:rPr>
              <a:t>Сформулируйте цель опыта.</a:t>
            </a:r>
          </a:p>
          <a:p>
            <a:pPr marL="0" indent="0" algn="just">
              <a:buNone/>
            </a:pPr>
            <a:r>
              <a:rPr lang="ru-RU" sz="2400" i="1" dirty="0" smtClean="0">
                <a:latin typeface="Times New Roman" pitchFamily="18" charset="0"/>
                <a:cs typeface="Times New Roman" pitchFamily="18" charset="0"/>
              </a:rPr>
              <a:t>С </a:t>
            </a:r>
            <a:r>
              <a:rPr lang="ru-RU" sz="2400" i="1" dirty="0">
                <a:latin typeface="Times New Roman" pitchFamily="18" charset="0"/>
                <a:cs typeface="Times New Roman" pitchFamily="18" charset="0"/>
              </a:rPr>
              <a:t>помощью </a:t>
            </a:r>
            <a:r>
              <a:rPr lang="ru-RU" sz="2400" i="1" dirty="0" smtClean="0">
                <a:latin typeface="Times New Roman" pitchFamily="18" charset="0"/>
                <a:cs typeface="Times New Roman" pitchFamily="18" charset="0"/>
              </a:rPr>
              <a:t>секундомера проводите отсчет времени, за которое уровень жидкости поднимется до отметки 20 на шкале прибора. Результаты занесите в таблицу, проведите указанные расчеты.</a:t>
            </a:r>
          </a:p>
          <a:p>
            <a:pPr marL="0" indent="0" algn="just">
              <a:buNone/>
            </a:pPr>
            <a:endParaRPr lang="ru-RU" sz="2400" i="1" dirty="0" smtClean="0">
              <a:latin typeface="Times New Roman" pitchFamily="18" charset="0"/>
              <a:cs typeface="Times New Roman" pitchFamily="18" charset="0"/>
            </a:endParaRPr>
          </a:p>
          <a:p>
            <a:pPr marL="0" indent="0" algn="just">
              <a:buNone/>
            </a:pPr>
            <a:endParaRPr lang="ru-RU" sz="2400" i="1" dirty="0" smtClean="0">
              <a:latin typeface="Times New Roman" pitchFamily="18" charset="0"/>
              <a:cs typeface="Times New Roman" pitchFamily="18" charset="0"/>
            </a:endParaRPr>
          </a:p>
          <a:p>
            <a:pPr marL="0" indent="0" algn="just">
              <a:buNone/>
            </a:pPr>
            <a:r>
              <a:rPr lang="ru-RU" sz="2400" i="1" dirty="0" smtClean="0">
                <a:latin typeface="Times New Roman" pitchFamily="18" charset="0"/>
                <a:cs typeface="Times New Roman" pitchFamily="18" charset="0"/>
              </a:rPr>
              <a:t>По полученным данным начертите графики зависимости условной скорости от времени.</a:t>
            </a:r>
          </a:p>
          <a:p>
            <a:pPr marL="0" indent="0" algn="just">
              <a:buNone/>
            </a:pPr>
            <a:r>
              <a:rPr lang="ru-RU" sz="2400" i="1" dirty="0" smtClean="0">
                <a:latin typeface="Times New Roman" pitchFamily="18" charset="0"/>
                <a:cs typeface="Times New Roman" pitchFamily="18" charset="0"/>
              </a:rPr>
              <a:t>Сделайте вывод о зависимости скорости химической реакции.</a:t>
            </a:r>
          </a:p>
          <a:p>
            <a:pPr marL="0" indent="0">
              <a:buNone/>
            </a:pPr>
            <a:endParaRPr lang="ru-RU" dirty="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marL="0" indent="0">
              <a:buNone/>
            </a:pPr>
            <a:endParaRPr lang="ru-RU"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605" y="1196753"/>
            <a:ext cx="2266139" cy="3168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Таблица 4"/>
          <p:cNvGraphicFramePr>
            <a:graphicFrameLocks noGrp="1"/>
          </p:cNvGraphicFramePr>
          <p:nvPr>
            <p:extLst>
              <p:ext uri="{D42A27DB-BD31-4B8C-83A1-F6EECF244321}">
                <p14:modId xmlns:p14="http://schemas.microsoft.com/office/powerpoint/2010/main" val="256587848"/>
              </p:ext>
            </p:extLst>
          </p:nvPr>
        </p:nvGraphicFramePr>
        <p:xfrm>
          <a:off x="2843807" y="4437112"/>
          <a:ext cx="6131814" cy="701040"/>
        </p:xfrm>
        <a:graphic>
          <a:graphicData uri="http://schemas.openxmlformats.org/drawingml/2006/table">
            <a:tbl>
              <a:tblPr firstRow="1" bandRow="1">
                <a:tableStyleId>{5940675A-B579-460E-94D1-54222C63F5DA}</a:tableStyleId>
              </a:tblPr>
              <a:tblGrid>
                <a:gridCol w="1368153"/>
                <a:gridCol w="2304256"/>
                <a:gridCol w="2459405"/>
              </a:tblGrid>
              <a:tr h="424057">
                <a:tc>
                  <a:txBody>
                    <a:bodyPr/>
                    <a:lstStyle/>
                    <a:p>
                      <a:r>
                        <a:rPr lang="ru-RU" sz="2000" dirty="0" smtClean="0">
                          <a:latin typeface="Times New Roman" pitchFamily="18" charset="0"/>
                          <a:cs typeface="Times New Roman" pitchFamily="18" charset="0"/>
                        </a:rPr>
                        <a:t>Рисунок пробирки</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Продолжительность</a:t>
                      </a:r>
                      <a:r>
                        <a:rPr lang="ru-RU" sz="2000" baseline="0" dirty="0" smtClean="0">
                          <a:latin typeface="Times New Roman" pitchFamily="18" charset="0"/>
                          <a:cs typeface="Times New Roman" pitchFamily="18" charset="0"/>
                        </a:rPr>
                        <a:t> реакции (Т), сек</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Условная скорость реакции </a:t>
                      </a:r>
                      <a:r>
                        <a:rPr lang="en-US" sz="2000" dirty="0" smtClean="0">
                          <a:latin typeface="Times New Roman" pitchFamily="18" charset="0"/>
                          <a:cs typeface="Times New Roman" pitchFamily="18" charset="0"/>
                        </a:rPr>
                        <a:t>ʊ</a:t>
                      </a:r>
                      <a:r>
                        <a:rPr lang="ru-RU" sz="2000" dirty="0" smtClean="0">
                          <a:latin typeface="Times New Roman" pitchFamily="18" charset="0"/>
                          <a:cs typeface="Times New Roman" pitchFamily="18" charset="0"/>
                        </a:rPr>
                        <a:t>=1/Т</a:t>
                      </a:r>
                      <a:endParaRPr lang="ru-RU"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570706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a:solidFill>
                  <a:srgbClr val="FF0000"/>
                </a:solidFill>
                <a:latin typeface="Times New Roman" pitchFamily="18" charset="0"/>
                <a:cs typeface="Times New Roman" pitchFamily="18" charset="0"/>
              </a:rPr>
              <a:t>9(11) класс. Урок. Зависимость скорости реакции от условий</a:t>
            </a:r>
            <a:endParaRPr lang="ru-RU" dirty="0"/>
          </a:p>
        </p:txBody>
      </p:sp>
      <p:sp>
        <p:nvSpPr>
          <p:cNvPr id="3" name="Объект 2"/>
          <p:cNvSpPr>
            <a:spLocks noGrp="1"/>
          </p:cNvSpPr>
          <p:nvPr>
            <p:ph idx="1"/>
          </p:nvPr>
        </p:nvSpPr>
        <p:spPr>
          <a:xfrm>
            <a:off x="179512" y="1600200"/>
            <a:ext cx="8712968" cy="5069160"/>
          </a:xfrm>
        </p:spPr>
        <p:txBody>
          <a:bodyPr>
            <a:normAutofit fontScale="85000" lnSpcReduction="10000"/>
          </a:bodyPr>
          <a:lstStyle/>
          <a:p>
            <a:pPr marL="0" indent="0" algn="just">
              <a:buNone/>
            </a:pPr>
            <a:r>
              <a:rPr lang="ru-RU" dirty="0" smtClean="0">
                <a:latin typeface="Times New Roman" pitchFamily="18" charset="0"/>
                <a:cs typeface="Times New Roman" pitchFamily="18" charset="0"/>
              </a:rPr>
              <a:t>В две пробирки налейте по 2 мл 3%-</a:t>
            </a:r>
            <a:r>
              <a:rPr lang="ru-RU" dirty="0" err="1" smtClean="0">
                <a:latin typeface="Times New Roman" pitchFamily="18" charset="0"/>
                <a:cs typeface="Times New Roman" pitchFamily="18" charset="0"/>
              </a:rPr>
              <a:t>ного</a:t>
            </a:r>
            <a:r>
              <a:rPr lang="ru-RU" dirty="0" smtClean="0">
                <a:latin typeface="Times New Roman" pitchFamily="18" charset="0"/>
                <a:cs typeface="Times New Roman" pitchFamily="18" charset="0"/>
              </a:rPr>
              <a:t> раствора пероксида водорода. В одну пробирку внесите на кончике шпателя оксид марганца (</a:t>
            </a:r>
            <a:r>
              <a:rPr lang="en-US" dirty="0" smtClean="0">
                <a:latin typeface="Times New Roman" pitchFamily="18" charset="0"/>
                <a:cs typeface="Times New Roman" pitchFamily="18" charset="0"/>
              </a:rPr>
              <a:t>IV)</a:t>
            </a:r>
            <a:r>
              <a:rPr lang="ru-RU" dirty="0">
                <a:latin typeface="Times New Roman" pitchFamily="18" charset="0"/>
                <a:cs typeface="Times New Roman" pitchFamily="18" charset="0"/>
              </a:rPr>
              <a:t>. Опишите происходящее в тетради. </a:t>
            </a: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Слейте жидкость из пробирки № 1, так чтобы осадок черного порошка остался в пробирке. Промойте вещество дистиллированной водой 2 раза. Каждый раз сливая жидкость. Налейте пероксид водорода из пробирки № 2 в пробирку № 1</a:t>
            </a:r>
            <a:r>
              <a:rPr lang="ru-RU" dirty="0">
                <a:latin typeface="Times New Roman" pitchFamily="18" charset="0"/>
                <a:cs typeface="Times New Roman" pitchFamily="18" charset="0"/>
              </a:rPr>
              <a:t>. Опишите происходящее в тетради. </a:t>
            </a:r>
          </a:p>
          <a:p>
            <a:pPr marL="0" indent="0" algn="just">
              <a:buNone/>
            </a:pPr>
            <a:r>
              <a:rPr lang="ru-RU" i="1" dirty="0" smtClean="0">
                <a:latin typeface="Times New Roman" pitchFamily="18" charset="0"/>
                <a:cs typeface="Times New Roman" pitchFamily="18" charset="0"/>
              </a:rPr>
              <a:t>Сформулируйте цель опыта.</a:t>
            </a:r>
          </a:p>
          <a:p>
            <a:pPr marL="0" indent="0" algn="just">
              <a:buNone/>
            </a:pPr>
            <a:r>
              <a:rPr lang="ru-RU" i="1" dirty="0" smtClean="0">
                <a:latin typeface="Times New Roman" pitchFamily="18" charset="0"/>
                <a:cs typeface="Times New Roman" pitchFamily="18" charset="0"/>
              </a:rPr>
              <a:t>Сделайте вывод о </a:t>
            </a:r>
            <a:r>
              <a:rPr lang="ru-RU" i="1" dirty="0">
                <a:latin typeface="Times New Roman" pitchFamily="18" charset="0"/>
                <a:cs typeface="Times New Roman" pitchFamily="18" charset="0"/>
              </a:rPr>
              <a:t>роли оксид марганца (</a:t>
            </a:r>
            <a:r>
              <a:rPr lang="en-US" i="1" dirty="0">
                <a:latin typeface="Times New Roman" pitchFamily="18" charset="0"/>
                <a:cs typeface="Times New Roman" pitchFamily="18" charset="0"/>
              </a:rPr>
              <a:t>IV</a:t>
            </a:r>
            <a:r>
              <a:rPr lang="en-US" i="1" dirty="0" smtClean="0">
                <a:latin typeface="Times New Roman" pitchFamily="18" charset="0"/>
                <a:cs typeface="Times New Roman" pitchFamily="18" charset="0"/>
              </a:rPr>
              <a:t>)</a:t>
            </a:r>
            <a:r>
              <a:rPr lang="ru-RU" i="1" dirty="0" smtClean="0">
                <a:latin typeface="Times New Roman" pitchFamily="18" charset="0"/>
                <a:cs typeface="Times New Roman" pitchFamily="18" charset="0"/>
              </a:rPr>
              <a:t>.</a:t>
            </a:r>
          </a:p>
          <a:p>
            <a:pPr marL="0" indent="0" algn="just">
              <a:buNone/>
            </a:pPr>
            <a:r>
              <a:rPr lang="ru-RU" i="1" dirty="0" smtClean="0">
                <a:latin typeface="Times New Roman" pitchFamily="18" charset="0"/>
                <a:cs typeface="Times New Roman" pitchFamily="18" charset="0"/>
              </a:rPr>
              <a:t>Вступает ли в </a:t>
            </a:r>
            <a:r>
              <a:rPr lang="ru-RU" i="1" dirty="0">
                <a:latin typeface="Times New Roman" pitchFamily="18" charset="0"/>
                <a:cs typeface="Times New Roman" pitchFamily="18" charset="0"/>
              </a:rPr>
              <a:t>реакцию оксид марганца (</a:t>
            </a:r>
            <a:r>
              <a:rPr lang="en-US" i="1" dirty="0">
                <a:latin typeface="Times New Roman" pitchFamily="18" charset="0"/>
                <a:cs typeface="Times New Roman" pitchFamily="18" charset="0"/>
              </a:rPr>
              <a:t>IV).</a:t>
            </a:r>
          </a:p>
          <a:p>
            <a:pPr marL="0" indent="0" algn="just">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03703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latin typeface="Times New Roman" pitchFamily="18" charset="0"/>
                <a:cs typeface="Times New Roman" pitchFamily="18" charset="0"/>
              </a:rPr>
              <a:t>9 класс. </a:t>
            </a:r>
            <a:r>
              <a:rPr lang="ru-RU" b="1" dirty="0">
                <a:solidFill>
                  <a:srgbClr val="FF0000"/>
                </a:solidFill>
                <a:latin typeface="Times New Roman" pitchFamily="18" charset="0"/>
                <a:cs typeface="Times New Roman" pitchFamily="18" charset="0"/>
              </a:rPr>
              <a:t>Урок. Коррозия металлов и способы защиты от неё</a:t>
            </a:r>
          </a:p>
        </p:txBody>
      </p:sp>
      <p:sp>
        <p:nvSpPr>
          <p:cNvPr id="3" name="Объект 2"/>
          <p:cNvSpPr>
            <a:spLocks noGrp="1"/>
          </p:cNvSpPr>
          <p:nvPr>
            <p:ph idx="1"/>
          </p:nvPr>
        </p:nvSpPr>
        <p:spPr>
          <a:xfrm>
            <a:off x="107504" y="1600200"/>
            <a:ext cx="8928992" cy="5141168"/>
          </a:xfrm>
        </p:spPr>
        <p:txBody>
          <a:bodyPr>
            <a:normAutofit fontScale="55000" lnSpcReduction="20000"/>
          </a:bodyPr>
          <a:lstStyle/>
          <a:p>
            <a:pPr marL="0" indent="0">
              <a:buNone/>
            </a:pPr>
            <a:r>
              <a:rPr lang="ru-RU" b="1" dirty="0" smtClean="0">
                <a:latin typeface="Times New Roman" pitchFamily="18" charset="0"/>
                <a:cs typeface="Times New Roman" pitchFamily="18" charset="0"/>
              </a:rPr>
              <a:t>Эксперимент закладывается за неделю</a:t>
            </a:r>
          </a:p>
          <a:p>
            <a:pPr marL="0" indent="0">
              <a:buNone/>
            </a:pPr>
            <a:r>
              <a:rPr lang="ru-RU" dirty="0">
                <a:latin typeface="Times New Roman" pitchFamily="18" charset="0"/>
                <a:cs typeface="Times New Roman" pitchFamily="18" charset="0"/>
              </a:rPr>
              <a:t>1</a:t>
            </a:r>
            <a:r>
              <a:rPr lang="ru-RU" dirty="0" smtClean="0">
                <a:latin typeface="Times New Roman" pitchFamily="18" charset="0"/>
                <a:cs typeface="Times New Roman" pitchFamily="18" charset="0"/>
              </a:rPr>
              <a:t>-й </a:t>
            </a:r>
            <a:r>
              <a:rPr lang="ru-RU" dirty="0">
                <a:latin typeface="Times New Roman" pitchFamily="18" charset="0"/>
                <a:cs typeface="Times New Roman" pitchFamily="18" charset="0"/>
              </a:rPr>
              <a:t>стакан заполните водопроводной водой и опустите в него  железный гвоздь.</a:t>
            </a:r>
          </a:p>
          <a:p>
            <a:pPr marL="0" indent="0">
              <a:buNone/>
            </a:pPr>
            <a:r>
              <a:rPr lang="ru-RU" dirty="0" smtClean="0">
                <a:latin typeface="Times New Roman" pitchFamily="18" charset="0"/>
                <a:cs typeface="Times New Roman" pitchFamily="18" charset="0"/>
              </a:rPr>
              <a:t>Колбу с притертой пробкой заполните </a:t>
            </a:r>
            <a:r>
              <a:rPr lang="ru-RU" dirty="0">
                <a:latin typeface="Times New Roman" pitchFamily="18" charset="0"/>
                <a:cs typeface="Times New Roman" pitchFamily="18" charset="0"/>
              </a:rPr>
              <a:t>кипяченной водой (после закипания ёмкость с водой плотно закрыть и не открывать до закладки опыта) и опустите в </a:t>
            </a:r>
            <a:r>
              <a:rPr lang="ru-RU" dirty="0" smtClean="0">
                <a:latin typeface="Times New Roman" pitchFamily="18" charset="0"/>
                <a:cs typeface="Times New Roman" pitchFamily="18" charset="0"/>
              </a:rPr>
              <a:t>неё  </a:t>
            </a:r>
            <a:r>
              <a:rPr lang="ru-RU" dirty="0">
                <a:latin typeface="Times New Roman" pitchFamily="18" charset="0"/>
                <a:cs typeface="Times New Roman" pitchFamily="18" charset="0"/>
              </a:rPr>
              <a:t>железный гвоздь</a:t>
            </a:r>
            <a:r>
              <a:rPr lang="ru-RU" dirty="0" smtClean="0">
                <a:latin typeface="Times New Roman" pitchFamily="18" charset="0"/>
                <a:cs typeface="Times New Roman" pitchFamily="18" charset="0"/>
              </a:rPr>
              <a:t>. Закрыть пробкой, замотать скотчем.</a:t>
            </a:r>
            <a:endParaRPr lang="ru-RU" dirty="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2-й </a:t>
            </a:r>
            <a:r>
              <a:rPr lang="ru-RU" dirty="0">
                <a:latin typeface="Times New Roman" pitchFamily="18" charset="0"/>
                <a:cs typeface="Times New Roman" pitchFamily="18" charset="0"/>
              </a:rPr>
              <a:t>стакан заполните водопроводной </a:t>
            </a:r>
            <a:r>
              <a:rPr lang="ru-RU" dirty="0" smtClean="0">
                <a:latin typeface="Times New Roman" pitchFamily="18" charset="0"/>
                <a:cs typeface="Times New Roman" pitchFamily="18" charset="0"/>
              </a:rPr>
              <a:t>водой, опустите </a:t>
            </a:r>
            <a:r>
              <a:rPr lang="ru-RU" dirty="0">
                <a:latin typeface="Times New Roman" pitchFamily="18" charset="0"/>
                <a:cs typeface="Times New Roman" pitchFamily="18" charset="0"/>
              </a:rPr>
              <a:t>в него  железный </a:t>
            </a:r>
            <a:r>
              <a:rPr lang="ru-RU" dirty="0" smtClean="0">
                <a:latin typeface="Times New Roman" pitchFamily="18" charset="0"/>
                <a:cs typeface="Times New Roman" pitchFamily="18" charset="0"/>
              </a:rPr>
              <a:t>гвоздь и налейте сверху растительного масла слоем 1 см.</a:t>
            </a:r>
          </a:p>
          <a:p>
            <a:pPr marL="0" indent="0">
              <a:buNone/>
            </a:pPr>
            <a:r>
              <a:rPr lang="ru-RU" dirty="0">
                <a:latin typeface="Times New Roman" pitchFamily="18" charset="0"/>
                <a:cs typeface="Times New Roman" pitchFamily="18" charset="0"/>
              </a:rPr>
              <a:t>3</a:t>
            </a:r>
            <a:r>
              <a:rPr lang="ru-RU" dirty="0" smtClean="0">
                <a:latin typeface="Times New Roman" pitchFamily="18" charset="0"/>
                <a:cs typeface="Times New Roman" pitchFamily="18" charset="0"/>
              </a:rPr>
              <a:t>-й </a:t>
            </a:r>
            <a:r>
              <a:rPr lang="ru-RU" dirty="0">
                <a:latin typeface="Times New Roman" pitchFamily="18" charset="0"/>
                <a:cs typeface="Times New Roman" pitchFamily="18" charset="0"/>
              </a:rPr>
              <a:t>стакан </a:t>
            </a:r>
            <a:r>
              <a:rPr lang="ru-RU" dirty="0" smtClean="0">
                <a:latin typeface="Times New Roman" pitchFamily="18" charset="0"/>
                <a:cs typeface="Times New Roman" pitchFamily="18" charset="0"/>
              </a:rPr>
              <a:t>заполните </a:t>
            </a:r>
            <a:r>
              <a:rPr lang="ru-RU" dirty="0">
                <a:latin typeface="Times New Roman" pitchFamily="18" charset="0"/>
                <a:cs typeface="Times New Roman" pitchFamily="18" charset="0"/>
              </a:rPr>
              <a:t>водопроводной водой, </a:t>
            </a:r>
            <a:r>
              <a:rPr lang="ru-RU" dirty="0" smtClean="0">
                <a:latin typeface="Times New Roman" pitchFamily="18" charset="0"/>
                <a:cs typeface="Times New Roman" pitchFamily="18" charset="0"/>
              </a:rPr>
              <a:t>добавьте 1 шпатель </a:t>
            </a:r>
            <a:r>
              <a:rPr lang="ru-RU" dirty="0">
                <a:latin typeface="Times New Roman" pitchFamily="18" charset="0"/>
                <a:cs typeface="Times New Roman" pitchFamily="18" charset="0"/>
              </a:rPr>
              <a:t>поваренной </a:t>
            </a:r>
            <a:r>
              <a:rPr lang="ru-RU" dirty="0" smtClean="0">
                <a:latin typeface="Times New Roman" pitchFamily="18" charset="0"/>
                <a:cs typeface="Times New Roman" pitchFamily="18" charset="0"/>
              </a:rPr>
              <a:t>соли</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и опустите </a:t>
            </a:r>
            <a:r>
              <a:rPr lang="ru-RU" dirty="0">
                <a:latin typeface="Times New Roman" pitchFamily="18" charset="0"/>
                <a:cs typeface="Times New Roman" pitchFamily="18" charset="0"/>
              </a:rPr>
              <a:t>в него </a:t>
            </a:r>
            <a:r>
              <a:rPr lang="ru-RU" dirty="0" smtClean="0">
                <a:latin typeface="Times New Roman" pitchFamily="18" charset="0"/>
                <a:cs typeface="Times New Roman" pitchFamily="18" charset="0"/>
              </a:rPr>
              <a:t>железный </a:t>
            </a:r>
            <a:r>
              <a:rPr lang="ru-RU" dirty="0">
                <a:latin typeface="Times New Roman" pitchFamily="18" charset="0"/>
                <a:cs typeface="Times New Roman" pitchFamily="18" charset="0"/>
              </a:rPr>
              <a:t>гвоздь</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4</a:t>
            </a:r>
            <a:r>
              <a:rPr lang="ru-RU" dirty="0" smtClean="0">
                <a:latin typeface="Times New Roman" pitchFamily="18" charset="0"/>
                <a:cs typeface="Times New Roman" pitchFamily="18" charset="0"/>
              </a:rPr>
              <a:t>-й </a:t>
            </a:r>
            <a:r>
              <a:rPr lang="ru-RU" dirty="0">
                <a:latin typeface="Times New Roman" pitchFamily="18" charset="0"/>
                <a:cs typeface="Times New Roman" pitchFamily="18" charset="0"/>
              </a:rPr>
              <a:t>стакан </a:t>
            </a:r>
            <a:r>
              <a:rPr lang="ru-RU" dirty="0" smtClean="0">
                <a:latin typeface="Times New Roman" pitchFamily="18" charset="0"/>
                <a:cs typeface="Times New Roman" pitchFamily="18" charset="0"/>
              </a:rPr>
              <a:t>заполните </a:t>
            </a:r>
            <a:r>
              <a:rPr lang="ru-RU" dirty="0">
                <a:latin typeface="Times New Roman" pitchFamily="18" charset="0"/>
                <a:cs typeface="Times New Roman" pitchFamily="18" charset="0"/>
              </a:rPr>
              <a:t>водопроводной </a:t>
            </a:r>
            <a:r>
              <a:rPr lang="ru-RU" dirty="0" smtClean="0">
                <a:latin typeface="Times New Roman" pitchFamily="18" charset="0"/>
                <a:cs typeface="Times New Roman" pitchFamily="18" charset="0"/>
              </a:rPr>
              <a:t>водой, добавьте 1 шпатель поваренной соли, </a:t>
            </a:r>
            <a:r>
              <a:rPr lang="ru-RU" dirty="0">
                <a:latin typeface="Times New Roman" pitchFamily="18" charset="0"/>
                <a:cs typeface="Times New Roman" pitchFamily="18" charset="0"/>
              </a:rPr>
              <a:t>к  </a:t>
            </a:r>
            <a:r>
              <a:rPr lang="ru-RU" dirty="0" smtClean="0">
                <a:latin typeface="Times New Roman" pitchFamily="18" charset="0"/>
                <a:cs typeface="Times New Roman" pitchFamily="18" charset="0"/>
              </a:rPr>
              <a:t>железному гвоздю прикрепите </a:t>
            </a:r>
            <a:r>
              <a:rPr lang="ru-RU" dirty="0">
                <a:latin typeface="Times New Roman" pitchFamily="18" charset="0"/>
                <a:cs typeface="Times New Roman" pitchFamily="18" charset="0"/>
              </a:rPr>
              <a:t>медную проволоку и опустили в стакан</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5</a:t>
            </a:r>
            <a:r>
              <a:rPr lang="ru-RU" dirty="0" smtClean="0">
                <a:latin typeface="Times New Roman" pitchFamily="18" charset="0"/>
                <a:cs typeface="Times New Roman" pitchFamily="18" charset="0"/>
              </a:rPr>
              <a:t>-й </a:t>
            </a:r>
            <a:r>
              <a:rPr lang="ru-RU" dirty="0">
                <a:latin typeface="Times New Roman" pitchFamily="18" charset="0"/>
                <a:cs typeface="Times New Roman" pitchFamily="18" charset="0"/>
              </a:rPr>
              <a:t>стакан </a:t>
            </a:r>
            <a:r>
              <a:rPr lang="ru-RU" dirty="0" smtClean="0">
                <a:latin typeface="Times New Roman" pitchFamily="18" charset="0"/>
                <a:cs typeface="Times New Roman" pitchFamily="18" charset="0"/>
              </a:rPr>
              <a:t>заполните </a:t>
            </a:r>
            <a:r>
              <a:rPr lang="ru-RU" dirty="0">
                <a:latin typeface="Times New Roman" pitchFamily="18" charset="0"/>
                <a:cs typeface="Times New Roman" pitchFamily="18" charset="0"/>
              </a:rPr>
              <a:t>водопроводной водой с поваренной солью, добавьте 1 шпатель поваренной соли</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к  </a:t>
            </a:r>
            <a:r>
              <a:rPr lang="ru-RU" dirty="0" smtClean="0">
                <a:latin typeface="Times New Roman" pitchFamily="18" charset="0"/>
                <a:cs typeface="Times New Roman" pitchFamily="18" charset="0"/>
              </a:rPr>
              <a:t>железному гвоздю прикрепите </a:t>
            </a:r>
            <a:r>
              <a:rPr lang="ru-RU" dirty="0">
                <a:latin typeface="Times New Roman" pitchFamily="18" charset="0"/>
                <a:cs typeface="Times New Roman" pitchFamily="18" charset="0"/>
              </a:rPr>
              <a:t>предварительно зачищенную наждачной </a:t>
            </a:r>
            <a:r>
              <a:rPr lang="ru-RU" dirty="0" smtClean="0">
                <a:latin typeface="Times New Roman" pitchFamily="18" charset="0"/>
                <a:cs typeface="Times New Roman" pitchFamily="18" charset="0"/>
              </a:rPr>
              <a:t>бумагой</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алюминиевую </a:t>
            </a:r>
            <a:r>
              <a:rPr lang="ru-RU" dirty="0">
                <a:latin typeface="Times New Roman" pitchFamily="18" charset="0"/>
                <a:cs typeface="Times New Roman" pitchFamily="18" charset="0"/>
              </a:rPr>
              <a:t>проволоку и опустили в стакан</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6</a:t>
            </a:r>
            <a:r>
              <a:rPr lang="ru-RU" dirty="0" smtClean="0">
                <a:latin typeface="Times New Roman" pitchFamily="18" charset="0"/>
                <a:cs typeface="Times New Roman" pitchFamily="18" charset="0"/>
              </a:rPr>
              <a:t>-й </a:t>
            </a:r>
            <a:r>
              <a:rPr lang="ru-RU" dirty="0">
                <a:latin typeface="Times New Roman" pitchFamily="18" charset="0"/>
                <a:cs typeface="Times New Roman" pitchFamily="18" charset="0"/>
              </a:rPr>
              <a:t>стакан - </a:t>
            </a:r>
            <a:r>
              <a:rPr lang="ru-RU" dirty="0" smtClean="0">
                <a:latin typeface="Times New Roman" pitchFamily="18" charset="0"/>
                <a:cs typeface="Times New Roman" pitchFamily="18" charset="0"/>
              </a:rPr>
              <a:t>заполните </a:t>
            </a:r>
            <a:r>
              <a:rPr lang="ru-RU" dirty="0">
                <a:latin typeface="Times New Roman" pitchFamily="18" charset="0"/>
                <a:cs typeface="Times New Roman" pitchFamily="18" charset="0"/>
              </a:rPr>
              <a:t>водопроводной </a:t>
            </a:r>
            <a:r>
              <a:rPr lang="ru-RU" dirty="0" smtClean="0">
                <a:latin typeface="Times New Roman" pitchFamily="18" charset="0"/>
                <a:cs typeface="Times New Roman" pitchFamily="18" charset="0"/>
              </a:rPr>
              <a:t>водой, добавьте ½ шпателя гидроксида </a:t>
            </a:r>
            <a:r>
              <a:rPr lang="ru-RU" dirty="0">
                <a:latin typeface="Times New Roman" pitchFamily="18" charset="0"/>
                <a:cs typeface="Times New Roman" pitchFamily="18" charset="0"/>
              </a:rPr>
              <a:t>натрия и </a:t>
            </a:r>
            <a:r>
              <a:rPr lang="ru-RU" dirty="0" smtClean="0">
                <a:latin typeface="Times New Roman" pitchFamily="18" charset="0"/>
                <a:cs typeface="Times New Roman" pitchFamily="18" charset="0"/>
              </a:rPr>
              <a:t>опустите в </a:t>
            </a:r>
            <a:r>
              <a:rPr lang="ru-RU" dirty="0">
                <a:latin typeface="Times New Roman" pitchFamily="18" charset="0"/>
                <a:cs typeface="Times New Roman" pitchFamily="18" charset="0"/>
              </a:rPr>
              <a:t>него железный гвоздь</a:t>
            </a:r>
            <a:r>
              <a:rPr lang="ru-RU" dirty="0" smtClean="0">
                <a:latin typeface="Times New Roman" pitchFamily="18" charset="0"/>
                <a:cs typeface="Times New Roman" pitchFamily="18" charset="0"/>
              </a:rPr>
              <a:t>.</a:t>
            </a:r>
          </a:p>
          <a:p>
            <a:pPr marL="0" indent="0">
              <a:buNone/>
            </a:pPr>
            <a:r>
              <a:rPr lang="ru-RU" i="1" dirty="0" smtClean="0">
                <a:latin typeface="Times New Roman" pitchFamily="18" charset="0"/>
                <a:cs typeface="Times New Roman" pitchFamily="18" charset="0"/>
              </a:rPr>
              <a:t>Сформулируйте цель данного эксперимента.</a:t>
            </a:r>
          </a:p>
          <a:p>
            <a:pPr marL="0" indent="0">
              <a:buNone/>
            </a:pPr>
            <a:r>
              <a:rPr lang="ru-RU" b="1" i="1" dirty="0" smtClean="0">
                <a:latin typeface="Times New Roman" pitchFamily="18" charset="0"/>
                <a:cs typeface="Times New Roman" pitchFamily="18" charset="0"/>
              </a:rPr>
              <a:t>Через неделю. </a:t>
            </a:r>
            <a:r>
              <a:rPr lang="ru-RU" i="1" dirty="0" smtClean="0">
                <a:latin typeface="Times New Roman" pitchFamily="18" charset="0"/>
                <a:cs typeface="Times New Roman" pitchFamily="18" charset="0"/>
              </a:rPr>
              <a:t>Опишите изменения с железным гвоздём в каждом случае.</a:t>
            </a:r>
          </a:p>
          <a:p>
            <a:pPr marL="0" indent="0">
              <a:buNone/>
            </a:pPr>
            <a:r>
              <a:rPr lang="ru-RU" i="1" dirty="0" smtClean="0">
                <a:latin typeface="Times New Roman" pitchFamily="18" charset="0"/>
                <a:cs typeface="Times New Roman" pitchFamily="18" charset="0"/>
              </a:rPr>
              <a:t>Объясните изменения, произошедшие с железным гвоздем.</a:t>
            </a:r>
          </a:p>
          <a:p>
            <a:pPr marL="0" indent="0">
              <a:buNone/>
            </a:pPr>
            <a:r>
              <a:rPr lang="ru-RU" i="1" dirty="0" smtClean="0">
                <a:latin typeface="Times New Roman" pitchFamily="18" charset="0"/>
                <a:cs typeface="Times New Roman" pitchFamily="18" charset="0"/>
              </a:rPr>
              <a:t>Сделайте выводы в каждом случае.</a:t>
            </a:r>
          </a:p>
          <a:p>
            <a:pPr marL="0" indent="0">
              <a:buNone/>
            </a:pPr>
            <a:endParaRPr lang="ru-RU" dirty="0" smtClean="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38780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dirty="0" smtClean="0">
                <a:solidFill>
                  <a:srgbClr val="FF0000"/>
                </a:solidFill>
                <a:latin typeface="Times New Roman" pitchFamily="18" charset="0"/>
                <a:cs typeface="Times New Roman" pitchFamily="18" charset="0"/>
              </a:rPr>
              <a:t>8 класс. Тема. Оксиды.</a:t>
            </a:r>
            <a:endParaRPr lang="ru-RU"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107504" y="764704"/>
            <a:ext cx="8856984" cy="6192688"/>
          </a:xfrm>
        </p:spPr>
        <p:txBody>
          <a:bodyPr>
            <a:normAutofit fontScale="85000" lnSpcReduction="20000"/>
          </a:bodyPr>
          <a:lstStyle/>
          <a:p>
            <a:pPr marL="0" indent="0" algn="just">
              <a:buNone/>
            </a:pPr>
            <a:r>
              <a:rPr lang="ru-RU" sz="2800" b="1" dirty="0" smtClean="0">
                <a:latin typeface="Times New Roman" pitchFamily="18" charset="0"/>
                <a:cs typeface="Times New Roman" pitchFamily="18" charset="0"/>
              </a:rPr>
              <a:t>Кислотные осадки. </a:t>
            </a:r>
          </a:p>
          <a:p>
            <a:pPr marL="0" indent="0" algn="just">
              <a:buNone/>
            </a:pPr>
            <a:r>
              <a:rPr lang="ru-RU" sz="2800" i="1" dirty="0" smtClean="0">
                <a:latin typeface="Times New Roman" pitchFamily="18" charset="0"/>
                <a:cs typeface="Times New Roman" pitchFamily="18" charset="0"/>
              </a:rPr>
              <a:t>С помощью поисковой системы Интернет найдите определения данного понятия.</a:t>
            </a:r>
          </a:p>
          <a:p>
            <a:pPr marL="0" indent="0" algn="just">
              <a:buNone/>
            </a:pPr>
            <a:r>
              <a:rPr lang="ru-RU" sz="2800" u="sng" dirty="0" smtClean="0">
                <a:latin typeface="Times New Roman" pitchFamily="18" charset="0"/>
                <a:cs typeface="Times New Roman" pitchFamily="18" charset="0"/>
              </a:rPr>
              <a:t>Кислотный </a:t>
            </a:r>
            <a:r>
              <a:rPr lang="ru-RU" sz="2800" u="sng" dirty="0">
                <a:latin typeface="Times New Roman" pitchFamily="18" charset="0"/>
                <a:cs typeface="Times New Roman" pitchFamily="18" charset="0"/>
              </a:rPr>
              <a:t>дождь </a:t>
            </a:r>
            <a:r>
              <a:rPr lang="ru-RU" sz="2800" dirty="0">
                <a:latin typeface="Times New Roman" pitchFamily="18" charset="0"/>
                <a:cs typeface="Times New Roman" pitchFamily="18" charset="0"/>
              </a:rPr>
              <a:t>— все виды метеорологических осадков — снег, дождь, град, туман, дождь со снегом, — при которых наблюдается понижение водородного показателя (</a:t>
            </a:r>
            <a:r>
              <a:rPr lang="ru-RU" sz="2800" dirty="0" err="1">
                <a:latin typeface="Times New Roman" pitchFamily="18" charset="0"/>
                <a:cs typeface="Times New Roman" pitchFamily="18" charset="0"/>
              </a:rPr>
              <a:t>pH</a:t>
            </a:r>
            <a:r>
              <a:rPr lang="ru-RU" sz="2800" dirty="0">
                <a:latin typeface="Times New Roman" pitchFamily="18" charset="0"/>
                <a:cs typeface="Times New Roman" pitchFamily="18" charset="0"/>
              </a:rPr>
              <a:t>) дождевых осадков из-за загрязнений воздуха кислотными оксидами, обычно оксидами серы и оксидами </a:t>
            </a:r>
            <a:r>
              <a:rPr lang="ru-RU" sz="2800" dirty="0" smtClean="0">
                <a:latin typeface="Times New Roman" pitchFamily="18" charset="0"/>
                <a:cs typeface="Times New Roman" pitchFamily="18" charset="0"/>
              </a:rPr>
              <a:t>азота.</a:t>
            </a:r>
          </a:p>
          <a:p>
            <a:pPr marL="0" indent="0" algn="just">
              <a:buNone/>
            </a:pPr>
            <a:r>
              <a:rPr lang="ru-RU" sz="2800" b="1" dirty="0" smtClean="0">
                <a:latin typeface="Times New Roman" pitchFamily="18" charset="0"/>
                <a:cs typeface="Times New Roman" pitchFamily="18" charset="0"/>
              </a:rPr>
              <a:t>Опыт № 1. </a:t>
            </a:r>
            <a:r>
              <a:rPr lang="ru-RU" sz="2800" dirty="0" smtClean="0">
                <a:latin typeface="Times New Roman" pitchFamily="18" charset="0"/>
                <a:cs typeface="Times New Roman" pitchFamily="18" charset="0"/>
              </a:rPr>
              <a:t>В стакан поместите куриное яйцо, залейте полностью столовым уксусом. Оставьте на 1 день.</a:t>
            </a:r>
          </a:p>
          <a:p>
            <a:pPr marL="0" indent="0" algn="just">
              <a:buNone/>
            </a:pPr>
            <a:r>
              <a:rPr lang="ru-RU" sz="2800" b="1" dirty="0" smtClean="0">
                <a:latin typeface="Times New Roman" pitchFamily="18" charset="0"/>
                <a:cs typeface="Times New Roman" pitchFamily="18" charset="0"/>
              </a:rPr>
              <a:t>Опыт № 2. </a:t>
            </a:r>
            <a:r>
              <a:rPr lang="ru-RU" sz="2800" dirty="0" smtClean="0">
                <a:latin typeface="Times New Roman" pitchFamily="18" charset="0"/>
                <a:cs typeface="Times New Roman" pitchFamily="18" charset="0"/>
              </a:rPr>
              <a:t>Зеленое комнатное растение накройте пакетом. Под пакет подведите газообразные трубки от двух колб. В № 1 кипит вода. В № 2 протекает реакция медь + концентрированная серная кислота. Оставьте на 1 день.</a:t>
            </a:r>
          </a:p>
          <a:p>
            <a:pPr marL="0" indent="0" algn="just">
              <a:buNone/>
            </a:pPr>
            <a:r>
              <a:rPr lang="ru-RU" sz="2800" i="1" dirty="0" smtClean="0">
                <a:latin typeface="Times New Roman" pitchFamily="18" charset="0"/>
                <a:cs typeface="Times New Roman" pitchFamily="18" charset="0"/>
              </a:rPr>
              <a:t>Сформулируйте цель данных опытов.</a:t>
            </a:r>
          </a:p>
          <a:p>
            <a:pPr marL="0" indent="0" algn="just">
              <a:buNone/>
            </a:pPr>
            <a:r>
              <a:rPr lang="ru-RU" sz="2800" i="1" dirty="0" smtClean="0">
                <a:latin typeface="Times New Roman" pitchFamily="18" charset="0"/>
                <a:cs typeface="Times New Roman" pitchFamily="18" charset="0"/>
              </a:rPr>
              <a:t>Опишите произошедшие изменения.</a:t>
            </a:r>
          </a:p>
          <a:p>
            <a:pPr marL="0" indent="0" algn="just">
              <a:buNone/>
            </a:pPr>
            <a:r>
              <a:rPr lang="ru-RU" sz="2800" i="1" dirty="0" smtClean="0">
                <a:latin typeface="Times New Roman" pitchFamily="18" charset="0"/>
                <a:cs typeface="Times New Roman" pitchFamily="18" charset="0"/>
              </a:rPr>
              <a:t>Сделайте выводы.</a:t>
            </a:r>
          </a:p>
          <a:p>
            <a:pPr marL="0" indent="0" algn="just">
              <a:buNone/>
            </a:pPr>
            <a:r>
              <a:rPr lang="ru-RU" sz="2800" i="1" dirty="0" smtClean="0">
                <a:latin typeface="Times New Roman" pitchFamily="18" charset="0"/>
                <a:cs typeface="Times New Roman" pitchFamily="18" charset="0"/>
              </a:rPr>
              <a:t>Предположите, где эти явления встречаются в жизни?</a:t>
            </a:r>
          </a:p>
          <a:p>
            <a:pPr marL="0" indent="0" algn="just">
              <a:buNone/>
            </a:pPr>
            <a:endParaRPr lang="ru-RU"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0331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latin typeface="Times New Roman" pitchFamily="18" charset="0"/>
                <a:cs typeface="Times New Roman" pitchFamily="18" charset="0"/>
              </a:rPr>
              <a:t>9 класс Тема. Кислородные соединения углерода</a:t>
            </a:r>
            <a:endParaRPr lang="ru-RU"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457200" y="1600200"/>
            <a:ext cx="8229600" cy="5257800"/>
          </a:xfrm>
        </p:spPr>
        <p:txBody>
          <a:bodyPr>
            <a:normAutofit fontScale="70000" lnSpcReduction="20000"/>
          </a:bodyPr>
          <a:lstStyle/>
          <a:p>
            <a:pPr marL="0" indent="0">
              <a:spcAft>
                <a:spcPts val="750"/>
              </a:spcAft>
              <a:buNone/>
            </a:pPr>
            <a:r>
              <a:rPr lang="ru-RU" dirty="0" smtClean="0">
                <a:latin typeface="Times New Roman"/>
                <a:ea typeface="Times New Roman"/>
              </a:rPr>
              <a:t>Налить </a:t>
            </a:r>
            <a:r>
              <a:rPr lang="ru-RU" dirty="0">
                <a:latin typeface="Times New Roman"/>
                <a:ea typeface="Times New Roman"/>
              </a:rPr>
              <a:t>в </a:t>
            </a:r>
            <a:r>
              <a:rPr lang="ru-RU" dirty="0" smtClean="0">
                <a:latin typeface="Times New Roman"/>
                <a:ea typeface="Times New Roman"/>
              </a:rPr>
              <a:t>химический стакан на 250 мл 200 мл столового уксуса. </a:t>
            </a:r>
            <a:r>
              <a:rPr lang="ru-RU" dirty="0">
                <a:latin typeface="Times New Roman"/>
                <a:ea typeface="Times New Roman"/>
              </a:rPr>
              <a:t>Опустить туда </a:t>
            </a:r>
            <a:r>
              <a:rPr lang="ru-RU" dirty="0" smtClean="0">
                <a:latin typeface="Times New Roman"/>
                <a:ea typeface="Times New Roman"/>
              </a:rPr>
              <a:t>яйцо</a:t>
            </a:r>
            <a:r>
              <a:rPr lang="ru-RU" dirty="0">
                <a:latin typeface="Times New Roman"/>
                <a:ea typeface="Times New Roman"/>
              </a:rPr>
              <a:t> </a:t>
            </a:r>
            <a:r>
              <a:rPr lang="ru-RU" dirty="0" smtClean="0">
                <a:latin typeface="Times New Roman"/>
                <a:ea typeface="Times New Roman"/>
              </a:rPr>
              <a:t>с тёмной скорлупой. Проводите наблюдения в течение 15-20 минут.</a:t>
            </a:r>
          </a:p>
          <a:p>
            <a:pPr marL="0" indent="0">
              <a:spcAft>
                <a:spcPts val="750"/>
              </a:spcAft>
              <a:buNone/>
            </a:pPr>
            <a:r>
              <a:rPr lang="ru-RU" i="1" dirty="0" smtClean="0">
                <a:latin typeface="Times New Roman"/>
                <a:ea typeface="Times New Roman"/>
              </a:rPr>
              <a:t>Опишите наблюдения.</a:t>
            </a:r>
            <a:r>
              <a:rPr lang="ru-RU" i="1" dirty="0">
                <a:latin typeface="Times New Roman"/>
                <a:ea typeface="Times New Roman"/>
              </a:rPr>
              <a:t> </a:t>
            </a:r>
            <a:endParaRPr lang="ru-RU" i="1" dirty="0" smtClean="0">
              <a:latin typeface="Times New Roman"/>
              <a:ea typeface="Times New Roman"/>
            </a:endParaRPr>
          </a:p>
          <a:p>
            <a:pPr marL="0" indent="0">
              <a:spcAft>
                <a:spcPts val="750"/>
              </a:spcAft>
              <a:buNone/>
            </a:pPr>
            <a:r>
              <a:rPr lang="ru-RU" i="1" dirty="0" smtClean="0">
                <a:latin typeface="Times New Roman"/>
                <a:ea typeface="Times New Roman"/>
              </a:rPr>
              <a:t>Объясните происходящее.</a:t>
            </a:r>
          </a:p>
          <a:p>
            <a:pPr marL="0" indent="0" algn="just">
              <a:spcAft>
                <a:spcPts val="750"/>
              </a:spcAft>
              <a:buNone/>
            </a:pPr>
            <a:r>
              <a:rPr lang="ru-RU" dirty="0">
                <a:latin typeface="Times New Roman"/>
                <a:ea typeface="Times New Roman"/>
              </a:rPr>
              <a:t/>
            </a:r>
            <a:br>
              <a:rPr lang="ru-RU" dirty="0">
                <a:latin typeface="Times New Roman"/>
                <a:ea typeface="Times New Roman"/>
              </a:rPr>
            </a:br>
            <a:r>
              <a:rPr lang="ru-RU" dirty="0">
                <a:latin typeface="Times New Roman"/>
                <a:ea typeface="Times New Roman"/>
              </a:rPr>
              <a:t>Сначала яйцо утонет. Но постепенно оно начнёт покрываться пузырьками и всплывать. Но всплыв на поверхность, яйцо тут же утонет снова, и так несколько раз. </a:t>
            </a:r>
            <a:r>
              <a:rPr lang="ru-RU" dirty="0" smtClean="0">
                <a:latin typeface="Times New Roman"/>
                <a:ea typeface="Times New Roman"/>
              </a:rPr>
              <a:t>Всё </a:t>
            </a:r>
            <a:r>
              <a:rPr lang="ru-RU" dirty="0">
                <a:latin typeface="Times New Roman"/>
                <a:ea typeface="Times New Roman"/>
              </a:rPr>
              <a:t>просто: яичная скорлупа состоит из кальция, а при его реакции с кислотой образуется углекислый газ, пузырьки которого и тащат яйцо наверх. При всплывании яйца углекислый газ переходит в воздух, пузырьков становится меньше и яйцо снова тонет. Движения яйца вверх и вниз будут продолжаться до тех пор, пока карбонат кальция не вымоется из скорлупы полностью. Яйцо при этом станет совсем хрупким и посветлеет, а на поверхности жидкости образуется коричневая пенка</a:t>
            </a:r>
            <a:r>
              <a:rPr lang="ru-RU" sz="3600" dirty="0">
                <a:latin typeface="Times New Roman"/>
                <a:ea typeface="Times New Roman"/>
              </a:rPr>
              <a:t> </a:t>
            </a:r>
            <a:endParaRPr lang="ru-RU" sz="2800" dirty="0">
              <a:latin typeface="Times New Roman"/>
              <a:ea typeface="Times New Roman"/>
            </a:endParaRPr>
          </a:p>
        </p:txBody>
      </p:sp>
    </p:spTree>
    <p:extLst>
      <p:ext uri="{BB962C8B-B14F-4D97-AF65-F5344CB8AC3E}">
        <p14:creationId xmlns:p14="http://schemas.microsoft.com/office/powerpoint/2010/main" val="1744440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endParaRPr lang="ru-RU" b="1" dirty="0">
              <a:solidFill>
                <a:srgbClr val="FF0000"/>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09967484"/>
              </p:ext>
            </p:extLst>
          </p:nvPr>
        </p:nvGraphicFramePr>
        <p:xfrm>
          <a:off x="323528" y="332656"/>
          <a:ext cx="822960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102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1143000"/>
          </a:xfrm>
        </p:spPr>
        <p:txBody>
          <a:bodyPr>
            <a:noAutofit/>
          </a:bodyPr>
          <a:lstStyle/>
          <a:p>
            <a:r>
              <a:rPr lang="ru-RU" sz="2800" b="1" dirty="0" smtClean="0">
                <a:solidFill>
                  <a:srgbClr val="FF0000"/>
                </a:solidFill>
                <a:latin typeface="Times New Roman"/>
                <a:ea typeface="Calibri"/>
                <a:cs typeface="Times New Roman"/>
              </a:rPr>
              <a:t/>
            </a:r>
            <a:br>
              <a:rPr lang="ru-RU" sz="2800" b="1" dirty="0" smtClean="0">
                <a:solidFill>
                  <a:srgbClr val="FF0000"/>
                </a:solidFill>
                <a:latin typeface="Times New Roman"/>
                <a:ea typeface="Calibri"/>
                <a:cs typeface="Times New Roman"/>
              </a:rPr>
            </a:br>
            <a:r>
              <a:rPr lang="ru-RU" sz="2800" b="1" dirty="0" smtClean="0">
                <a:solidFill>
                  <a:srgbClr val="FF0000"/>
                </a:solidFill>
                <a:latin typeface="Times New Roman"/>
                <a:ea typeface="Calibri"/>
                <a:cs typeface="Times New Roman"/>
              </a:rPr>
              <a:t>8 класс Практическая </a:t>
            </a:r>
            <a:r>
              <a:rPr lang="ru-RU" sz="2800" b="1" dirty="0">
                <a:solidFill>
                  <a:srgbClr val="FF0000"/>
                </a:solidFill>
                <a:latin typeface="Times New Roman"/>
                <a:ea typeface="Calibri"/>
                <a:cs typeface="Times New Roman"/>
              </a:rPr>
              <a:t>работа № 5</a:t>
            </a:r>
            <a:r>
              <a:rPr lang="ru-RU" sz="2800" dirty="0">
                <a:solidFill>
                  <a:srgbClr val="FF0000"/>
                </a:solidFill>
                <a:ea typeface="Calibri"/>
                <a:cs typeface="Times New Roman"/>
              </a:rPr>
              <a:t/>
            </a:r>
            <a:br>
              <a:rPr lang="ru-RU" sz="2800" dirty="0">
                <a:solidFill>
                  <a:srgbClr val="FF0000"/>
                </a:solidFill>
                <a:ea typeface="Calibri"/>
                <a:cs typeface="Times New Roman"/>
              </a:rPr>
            </a:br>
            <a:r>
              <a:rPr lang="ru-RU" sz="2800" b="1" dirty="0">
                <a:solidFill>
                  <a:srgbClr val="FF0000"/>
                </a:solidFill>
                <a:latin typeface="Times New Roman"/>
                <a:ea typeface="Calibri"/>
                <a:cs typeface="Times New Roman"/>
              </a:rPr>
              <a:t>Тема «Приготовление раствора соли и расчёт её массовой доли»</a:t>
            </a:r>
            <a:r>
              <a:rPr lang="ru-RU" sz="2800" dirty="0">
                <a:solidFill>
                  <a:srgbClr val="FF0000"/>
                </a:solidFill>
                <a:ea typeface="Calibri"/>
                <a:cs typeface="Times New Roman"/>
              </a:rPr>
              <a:t/>
            </a:r>
            <a:br>
              <a:rPr lang="ru-RU" sz="2800" dirty="0">
                <a:solidFill>
                  <a:srgbClr val="FF0000"/>
                </a:solidFill>
                <a:ea typeface="Calibri"/>
                <a:cs typeface="Times New Roman"/>
              </a:rPr>
            </a:br>
            <a:endParaRPr lang="ru-RU" sz="2800" dirty="0">
              <a:solidFill>
                <a:srgbClr val="FF0000"/>
              </a:solidFill>
            </a:endParaRPr>
          </a:p>
        </p:txBody>
      </p:sp>
      <p:sp>
        <p:nvSpPr>
          <p:cNvPr id="3" name="Объект 2"/>
          <p:cNvSpPr>
            <a:spLocks noGrp="1"/>
          </p:cNvSpPr>
          <p:nvPr>
            <p:ph idx="1"/>
          </p:nvPr>
        </p:nvSpPr>
        <p:spPr>
          <a:xfrm>
            <a:off x="251520" y="1484784"/>
            <a:ext cx="8435280" cy="5184576"/>
          </a:xfrm>
        </p:spPr>
        <p:txBody>
          <a:bodyPr>
            <a:normAutofit fontScale="77500" lnSpcReduction="20000"/>
          </a:bodyPr>
          <a:lstStyle/>
          <a:p>
            <a:pPr marL="0" indent="0" algn="just">
              <a:buNone/>
            </a:pPr>
            <a:r>
              <a:rPr lang="ru-RU" dirty="0">
                <a:latin typeface="Times New Roman" pitchFamily="18" charset="0"/>
                <a:cs typeface="Times New Roman" pitchFamily="18" charset="0"/>
              </a:rPr>
              <a:t>Приготовьте оборудование и реактивы для выполнения практической работы (в отчёт о работе записывать не надо).</a:t>
            </a:r>
          </a:p>
          <a:p>
            <a:pPr marL="0" indent="0" algn="just">
              <a:buNone/>
            </a:pPr>
            <a:r>
              <a:rPr lang="ru-RU" b="1" dirty="0">
                <a:latin typeface="Times New Roman" pitchFamily="18" charset="0"/>
                <a:cs typeface="Times New Roman" pitchFamily="18" charset="0"/>
              </a:rPr>
              <a:t>Оборудование: </a:t>
            </a:r>
            <a:r>
              <a:rPr lang="ru-RU" dirty="0">
                <a:latin typeface="Times New Roman" pitchFamily="18" charset="0"/>
                <a:cs typeface="Times New Roman" pitchFamily="18" charset="0"/>
              </a:rPr>
              <a:t>столовая ложка, стакан или кружка обычных размеров (на 200 мл), пол-литровая банка для приготовления раствора (можно использовать банку другого объёма).</a:t>
            </a:r>
          </a:p>
          <a:p>
            <a:pPr marL="0" indent="0" algn="just">
              <a:buNone/>
            </a:pPr>
            <a:r>
              <a:rPr lang="ru-RU" b="1" dirty="0">
                <a:latin typeface="Times New Roman" pitchFamily="18" charset="0"/>
                <a:cs typeface="Times New Roman" pitchFamily="18" charset="0"/>
              </a:rPr>
              <a:t>Реактивы: </a:t>
            </a:r>
            <a:r>
              <a:rPr lang="ru-RU" dirty="0">
                <a:latin typeface="Times New Roman" pitchFamily="18" charset="0"/>
                <a:cs typeface="Times New Roman" pitchFamily="18" charset="0"/>
              </a:rPr>
              <a:t>растворимое в воде вещество - поваренная (пищевая) соль, сахар-песок или пищевая сода, вода из-под крана.</a:t>
            </a:r>
          </a:p>
          <a:p>
            <a:pPr marL="0" indent="0" algn="just">
              <a:buNone/>
            </a:pPr>
            <a:r>
              <a:rPr lang="ru-RU" dirty="0">
                <a:latin typeface="Times New Roman" pitchFamily="18" charset="0"/>
                <a:cs typeface="Times New Roman" pitchFamily="18" charset="0"/>
              </a:rPr>
              <a:t>Растворимое вещество для приготовления раствора выбрать одно любое из трёх предложенных. </a:t>
            </a:r>
            <a:endParaRPr lang="ru-RU" dirty="0" smtClean="0">
              <a:latin typeface="Times New Roman" pitchFamily="18" charset="0"/>
              <a:cs typeface="Times New Roman" pitchFamily="18" charset="0"/>
            </a:endParaRPr>
          </a:p>
          <a:p>
            <a:pPr marL="0" indent="0" algn="just">
              <a:buNone/>
            </a:pPr>
            <a:r>
              <a:rPr lang="ru-RU" b="1" dirty="0">
                <a:latin typeface="Times New Roman" pitchFamily="18" charset="0"/>
                <a:cs typeface="Times New Roman" pitchFamily="18" charset="0"/>
              </a:rPr>
              <a:t>ТБ: </a:t>
            </a:r>
            <a:r>
              <a:rPr lang="ru-RU" dirty="0">
                <a:latin typeface="Times New Roman" pitchFamily="18" charset="0"/>
                <a:cs typeface="Times New Roman" pitchFamily="18" charset="0"/>
              </a:rPr>
              <a:t>работать над столом, не рассыпать вещество, аккуратно переносить вещество в стакан</a:t>
            </a:r>
            <a:r>
              <a:rPr lang="ru-RU" dirty="0" smtClean="0">
                <a:latin typeface="Times New Roman" pitchFamily="18" charset="0"/>
                <a:cs typeface="Times New Roman" pitchFamily="18" charset="0"/>
              </a:rPr>
              <a:t>.</a:t>
            </a:r>
          </a:p>
          <a:p>
            <a:pPr marL="0" indent="0" algn="just">
              <a:buNone/>
            </a:pPr>
            <a:r>
              <a:rPr lang="ru-RU" i="1" dirty="0" smtClean="0">
                <a:latin typeface="Times New Roman" pitchFamily="18" charset="0"/>
                <a:cs typeface="Times New Roman" pitchFamily="18" charset="0"/>
              </a:rPr>
              <a:t>Сформулируйте цель работы.</a:t>
            </a:r>
            <a:endParaRPr lang="ru-RU" i="1"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1185357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endParaRPr lang="ru-RU" dirty="0"/>
          </a:p>
        </p:txBody>
      </p:sp>
      <p:sp>
        <p:nvSpPr>
          <p:cNvPr id="3" name="Объект 2"/>
          <p:cNvSpPr>
            <a:spLocks noGrp="1"/>
          </p:cNvSpPr>
          <p:nvPr>
            <p:ph idx="1"/>
          </p:nvPr>
        </p:nvSpPr>
        <p:spPr>
          <a:xfrm>
            <a:off x="179512" y="188640"/>
            <a:ext cx="8856984" cy="5937523"/>
          </a:xfrm>
        </p:spPr>
        <p:txBody>
          <a:bodyPr>
            <a:normAutofit fontScale="25000" lnSpcReduction="20000"/>
          </a:bodyPr>
          <a:lstStyle/>
          <a:p>
            <a:pPr marL="0" indent="0" algn="just">
              <a:lnSpc>
                <a:spcPct val="115000"/>
              </a:lnSpc>
              <a:spcAft>
                <a:spcPts val="0"/>
              </a:spcAft>
              <a:buNone/>
            </a:pPr>
            <a:r>
              <a:rPr lang="ru-RU" sz="7200" b="1" dirty="0">
                <a:latin typeface="Times New Roman"/>
                <a:ea typeface="Calibri"/>
                <a:cs typeface="Times New Roman"/>
              </a:rPr>
              <a:t>1 этап. </a:t>
            </a:r>
            <a:r>
              <a:rPr lang="ru-RU" sz="7200" dirty="0">
                <a:latin typeface="Times New Roman"/>
                <a:ea typeface="Calibri"/>
                <a:cs typeface="Times New Roman"/>
              </a:rPr>
              <a:t>Зачертите таблицу на развёрнутый лист: левая сторона листа (до сгиба) – левая колонка, правая сторона листа (после сгиба) – правая колонка. </a:t>
            </a:r>
            <a:endParaRPr lang="ru-RU" sz="7200" dirty="0" smtClean="0">
              <a:latin typeface="Times New Roman"/>
              <a:ea typeface="Calibri"/>
              <a:cs typeface="Times New Roman"/>
            </a:endParaRPr>
          </a:p>
          <a:p>
            <a:pPr marL="0" indent="0" algn="just">
              <a:lnSpc>
                <a:spcPct val="115000"/>
              </a:lnSpc>
              <a:spcAft>
                <a:spcPts val="0"/>
              </a:spcAft>
              <a:buNone/>
            </a:pPr>
            <a:endParaRPr lang="ru-RU" sz="7200" dirty="0">
              <a:latin typeface="Times New Roman"/>
              <a:ea typeface="Calibri"/>
              <a:cs typeface="Times New Roman"/>
            </a:endParaRPr>
          </a:p>
          <a:p>
            <a:pPr marL="0" indent="0" algn="just">
              <a:lnSpc>
                <a:spcPct val="115000"/>
              </a:lnSpc>
              <a:spcAft>
                <a:spcPts val="0"/>
              </a:spcAft>
              <a:buNone/>
            </a:pPr>
            <a:endParaRPr lang="ru-RU" sz="7200" dirty="0" smtClean="0">
              <a:latin typeface="Times New Roman"/>
              <a:ea typeface="Calibri"/>
              <a:cs typeface="Times New Roman"/>
            </a:endParaRPr>
          </a:p>
          <a:p>
            <a:pPr marL="0" indent="0" algn="just">
              <a:lnSpc>
                <a:spcPct val="115000"/>
              </a:lnSpc>
              <a:spcAft>
                <a:spcPts val="0"/>
              </a:spcAft>
              <a:buNone/>
            </a:pPr>
            <a:r>
              <a:rPr lang="ru-RU" sz="7200" dirty="0" smtClean="0">
                <a:latin typeface="Times New Roman"/>
                <a:ea typeface="Calibri"/>
                <a:cs typeface="Times New Roman"/>
              </a:rPr>
              <a:t>Выберите</a:t>
            </a:r>
            <a:r>
              <a:rPr lang="ru-RU" sz="7200" dirty="0">
                <a:latin typeface="Times New Roman"/>
                <a:ea typeface="Calibri"/>
                <a:cs typeface="Times New Roman"/>
              </a:rPr>
              <a:t>, какое вещество Вы будете использовать для приготовления раствора. Запишите план приготовления раствора в соответствии с условием задачи («Что делаю?»). </a:t>
            </a:r>
            <a:r>
              <a:rPr lang="ru-RU" sz="7200" b="1" dirty="0">
                <a:latin typeface="Times New Roman"/>
                <a:ea typeface="Calibri"/>
                <a:cs typeface="Times New Roman"/>
              </a:rPr>
              <a:t> </a:t>
            </a:r>
            <a:endParaRPr lang="ru-RU" sz="7200" dirty="0" smtClean="0">
              <a:ea typeface="Calibri"/>
              <a:cs typeface="Times New Roman"/>
            </a:endParaRPr>
          </a:p>
          <a:p>
            <a:pPr marL="0" indent="0" algn="just">
              <a:lnSpc>
                <a:spcPct val="115000"/>
              </a:lnSpc>
              <a:spcAft>
                <a:spcPts val="0"/>
              </a:spcAft>
              <a:buNone/>
            </a:pPr>
            <a:r>
              <a:rPr lang="ru-RU" sz="7200" b="1" dirty="0" smtClean="0">
                <a:latin typeface="Times New Roman"/>
                <a:ea typeface="Calibri"/>
                <a:cs typeface="Times New Roman"/>
              </a:rPr>
              <a:t>3 </a:t>
            </a:r>
            <a:r>
              <a:rPr lang="ru-RU" sz="7200" b="1" dirty="0">
                <a:latin typeface="Times New Roman"/>
                <a:ea typeface="Calibri"/>
                <a:cs typeface="Times New Roman"/>
              </a:rPr>
              <a:t>этап.</a:t>
            </a:r>
            <a:r>
              <a:rPr lang="ru-RU" sz="7200" dirty="0">
                <a:latin typeface="Times New Roman"/>
                <a:ea typeface="Calibri"/>
                <a:cs typeface="Times New Roman"/>
              </a:rPr>
              <a:t> Проведите все необходимые расчёты и занесите их в таблицу («Формулы и расчёты»). Обязательно </a:t>
            </a:r>
            <a:r>
              <a:rPr lang="ru-RU" sz="7200" u="sng" dirty="0">
                <a:latin typeface="Times New Roman"/>
                <a:ea typeface="Calibri"/>
                <a:cs typeface="Times New Roman"/>
              </a:rPr>
              <a:t>описать</a:t>
            </a:r>
            <a:r>
              <a:rPr lang="ru-RU" sz="7200" dirty="0">
                <a:latin typeface="Times New Roman"/>
                <a:ea typeface="Calibri"/>
                <a:cs typeface="Times New Roman"/>
              </a:rPr>
              <a:t>, как отмерили необходимую массу растворенного вещества и объем </a:t>
            </a:r>
            <a:r>
              <a:rPr lang="ru-RU" sz="7200" dirty="0" smtClean="0">
                <a:latin typeface="Times New Roman"/>
                <a:ea typeface="Calibri"/>
                <a:cs typeface="Times New Roman"/>
              </a:rPr>
              <a:t>воды.</a:t>
            </a:r>
            <a:endParaRPr lang="ru-RU" sz="7200" dirty="0" smtClean="0">
              <a:ea typeface="Calibri"/>
              <a:cs typeface="Times New Roman"/>
            </a:endParaRPr>
          </a:p>
          <a:p>
            <a:pPr marL="0" indent="0" algn="just">
              <a:lnSpc>
                <a:spcPct val="115000"/>
              </a:lnSpc>
              <a:spcAft>
                <a:spcPts val="0"/>
              </a:spcAft>
              <a:buNone/>
            </a:pPr>
            <a:r>
              <a:rPr lang="ru-RU" sz="7200" b="1" dirty="0" smtClean="0">
                <a:latin typeface="Times New Roman"/>
                <a:ea typeface="Calibri"/>
                <a:cs typeface="Times New Roman"/>
              </a:rPr>
              <a:t>4 </a:t>
            </a:r>
            <a:r>
              <a:rPr lang="ru-RU" sz="7200" b="1" dirty="0">
                <a:latin typeface="Times New Roman"/>
                <a:ea typeface="Calibri"/>
                <a:cs typeface="Times New Roman"/>
              </a:rPr>
              <a:t>этап.</a:t>
            </a:r>
            <a:r>
              <a:rPr lang="ru-RU" sz="7200" dirty="0">
                <a:latin typeface="Times New Roman"/>
                <a:ea typeface="Calibri"/>
                <a:cs typeface="Times New Roman"/>
              </a:rPr>
              <a:t> Приготовьте раствор по полученным данным в пол-литровой банке.</a:t>
            </a:r>
            <a:endParaRPr lang="ru-RU" sz="7200" dirty="0">
              <a:ea typeface="Times New Roman"/>
              <a:cs typeface="Times New Roman"/>
            </a:endParaRPr>
          </a:p>
          <a:p>
            <a:pPr marL="0" indent="0" algn="just">
              <a:lnSpc>
                <a:spcPct val="115000"/>
              </a:lnSpc>
              <a:spcAft>
                <a:spcPts val="0"/>
              </a:spcAft>
              <a:buNone/>
            </a:pPr>
            <a:r>
              <a:rPr lang="ru-RU" sz="7200" dirty="0">
                <a:latin typeface="Times New Roman"/>
                <a:ea typeface="Calibri"/>
                <a:cs typeface="Times New Roman"/>
              </a:rPr>
              <a:t>Для измерения массы растворенного вещества используйте столовую ложку. Для взятия вещества определенной массы ложка «мысленно» может быть разделана на части, в зависимости от того, на сколько частей разделили ложку, можно рассчитать массу каждой части.</a:t>
            </a:r>
            <a:endParaRPr lang="ru-RU" sz="7200" dirty="0">
              <a:ea typeface="Times New Roman"/>
              <a:cs typeface="Times New Roman"/>
            </a:endParaRPr>
          </a:p>
          <a:p>
            <a:pPr marL="0" indent="0" algn="just">
              <a:lnSpc>
                <a:spcPct val="115000"/>
              </a:lnSpc>
              <a:spcAft>
                <a:spcPts val="0"/>
              </a:spcAft>
              <a:buNone/>
            </a:pPr>
            <a:r>
              <a:rPr lang="ru-RU" sz="7200" dirty="0">
                <a:latin typeface="Times New Roman"/>
                <a:ea typeface="Calibri"/>
                <a:cs typeface="Times New Roman"/>
              </a:rPr>
              <a:t>Для измерения воды используйте стакан или кружку обычных размеров (на 200 мл). Чтобы отмерить заданный объем, стакан может быть «мысленно» разделен на части, в зависимости от того, на сколько частей разделили стакан, можно рассчитать объем каждой части стакана</a:t>
            </a:r>
            <a:r>
              <a:rPr lang="ru-RU" sz="7200" dirty="0" smtClean="0">
                <a:latin typeface="Times New Roman"/>
                <a:ea typeface="Calibri"/>
                <a:cs typeface="Times New Roman"/>
              </a:rPr>
              <a:t>.</a:t>
            </a:r>
            <a:r>
              <a:rPr lang="ru-RU" sz="7200" b="1" dirty="0">
                <a:latin typeface="Times New Roman"/>
                <a:ea typeface="Calibri"/>
                <a:cs typeface="Times New Roman"/>
              </a:rPr>
              <a:t> </a:t>
            </a:r>
            <a:endParaRPr lang="ru-RU" sz="7200" dirty="0">
              <a:ea typeface="Times New Roman"/>
              <a:cs typeface="Times New Roman"/>
            </a:endParaRPr>
          </a:p>
          <a:p>
            <a:pPr marL="0" indent="0" algn="just">
              <a:lnSpc>
                <a:spcPct val="115000"/>
              </a:lnSpc>
              <a:spcAft>
                <a:spcPts val="0"/>
              </a:spcAft>
              <a:buNone/>
            </a:pPr>
            <a:r>
              <a:rPr lang="ru-RU" sz="7200" b="1" dirty="0">
                <a:latin typeface="Times New Roman"/>
                <a:ea typeface="Calibri"/>
                <a:cs typeface="Times New Roman"/>
              </a:rPr>
              <a:t>Общий вывод (записывается под таблицей): </a:t>
            </a:r>
            <a:r>
              <a:rPr lang="ru-RU" sz="7200" dirty="0">
                <a:latin typeface="Times New Roman"/>
                <a:ea typeface="Calibri"/>
                <a:cs typeface="Times New Roman"/>
              </a:rPr>
              <a:t>описать главные операции, применяемые для приготовления раствора; описать значение умения готовить растворы в быту.</a:t>
            </a:r>
            <a:endParaRPr lang="ru-RU" sz="7200" dirty="0">
              <a:ea typeface="Times New Roman"/>
              <a:cs typeface="Times New Roman"/>
            </a:endParaRPr>
          </a:p>
          <a:p>
            <a:pPr marL="0" indent="0" algn="just">
              <a:lnSpc>
                <a:spcPct val="115000"/>
              </a:lnSpc>
              <a:spcAft>
                <a:spcPts val="0"/>
              </a:spcAft>
              <a:buNone/>
            </a:pPr>
            <a:r>
              <a:rPr lang="ru-RU" sz="7200" b="1" dirty="0">
                <a:latin typeface="Times New Roman"/>
                <a:ea typeface="Calibri"/>
                <a:cs typeface="Times New Roman"/>
              </a:rPr>
              <a:t> </a:t>
            </a:r>
            <a:endParaRPr lang="ru-RU" sz="7200" dirty="0">
              <a:ea typeface="Times New Roman"/>
              <a:cs typeface="Times New Roman"/>
            </a:endParaRPr>
          </a:p>
          <a:p>
            <a:pPr marL="0" indent="0">
              <a:buNone/>
            </a:pP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1662906811"/>
              </p:ext>
            </p:extLst>
          </p:nvPr>
        </p:nvGraphicFramePr>
        <p:xfrm>
          <a:off x="1115616" y="980728"/>
          <a:ext cx="6096000" cy="37084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ru-RU" sz="1600" dirty="0" smtClean="0">
                          <a:latin typeface="Times New Roman"/>
                          <a:ea typeface="Calibri"/>
                          <a:cs typeface="Times New Roman"/>
                        </a:rPr>
                        <a:t>Что делаю?</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a:ea typeface="Calibri"/>
                          <a:cs typeface="Times New Roman"/>
                        </a:rPr>
                        <a:t>Формулы и расчёты</a:t>
                      </a:r>
                    </a:p>
                  </a:txBody>
                  <a:tcPr/>
                </a:tc>
              </a:tr>
            </a:tbl>
          </a:graphicData>
        </a:graphic>
      </p:graphicFrame>
    </p:spTree>
    <p:extLst>
      <p:ext uri="{BB962C8B-B14F-4D97-AF65-F5344CB8AC3E}">
        <p14:creationId xmlns:p14="http://schemas.microsoft.com/office/powerpoint/2010/main" val="304643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62274"/>
          </a:xfrm>
        </p:spPr>
        <p:txBody>
          <a:bodyPr>
            <a:normAutofit fontScale="90000"/>
          </a:bodyPr>
          <a:lstStyle/>
          <a:p>
            <a:pPr algn="l"/>
            <a:r>
              <a:rPr lang="ru-RU" dirty="0">
                <a:solidFill>
                  <a:srgbClr val="FF0000"/>
                </a:solidFill>
                <a:latin typeface="Times New Roman" pitchFamily="18" charset="0"/>
                <a:cs typeface="Times New Roman" pitchFamily="18" charset="0"/>
              </a:rPr>
              <a:t>Чем отличается новая система </a:t>
            </a:r>
            <a:r>
              <a:rPr lang="ru-RU" dirty="0" smtClean="0">
                <a:solidFill>
                  <a:srgbClr val="FF0000"/>
                </a:solidFill>
                <a:latin typeface="Times New Roman" pitchFamily="18" charset="0"/>
                <a:cs typeface="Times New Roman" pitchFamily="18" charset="0"/>
              </a:rPr>
              <a:t>заданий, направленная на формирование естественнонаучной грамотности?</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395536" y="2780928"/>
            <a:ext cx="8229600" cy="3777283"/>
          </a:xfrm>
        </p:spPr>
        <p:txBody>
          <a:bodyPr>
            <a:normAutofit/>
          </a:bodyPr>
          <a:lstStyle/>
          <a:p>
            <a:pPr marL="0" indent="0">
              <a:buNone/>
            </a:pPr>
            <a:r>
              <a:rPr lang="ru-RU" dirty="0">
                <a:latin typeface="Times New Roman" pitchFamily="18" charset="0"/>
                <a:cs typeface="Times New Roman" pitchFamily="18" charset="0"/>
              </a:rPr>
              <a:t>О</a:t>
            </a:r>
            <a:r>
              <a:rPr lang="ru-RU" dirty="0" smtClean="0">
                <a:latin typeface="Times New Roman" pitchFamily="18" charset="0"/>
                <a:cs typeface="Times New Roman" pitchFamily="18" charset="0"/>
              </a:rPr>
              <a:t>писание </a:t>
            </a:r>
            <a:r>
              <a:rPr lang="ru-RU" dirty="0">
                <a:latin typeface="Times New Roman" pitchFamily="18" charset="0"/>
                <a:cs typeface="Times New Roman" pitchFamily="18" charset="0"/>
              </a:rPr>
              <a:t>реальной </a:t>
            </a:r>
            <a:r>
              <a:rPr lang="ru-RU" dirty="0" smtClean="0">
                <a:latin typeface="Times New Roman" pitchFamily="18" charset="0"/>
                <a:cs typeface="Times New Roman" pitchFamily="18" charset="0"/>
              </a:rPr>
              <a:t>ситуации в </a:t>
            </a:r>
            <a:r>
              <a:rPr lang="ru-RU" dirty="0">
                <a:latin typeface="Times New Roman" pitchFamily="18" charset="0"/>
                <a:cs typeface="Times New Roman" pitchFamily="18" charset="0"/>
              </a:rPr>
              <a:t>проблемном </a:t>
            </a:r>
            <a:r>
              <a:rPr lang="ru-RU" dirty="0" smtClean="0">
                <a:latin typeface="Times New Roman" pitchFamily="18" charset="0"/>
                <a:cs typeface="Times New Roman" pitchFamily="18" charset="0"/>
              </a:rPr>
              <a:t>ключе</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В</a:t>
            </a:r>
            <a:r>
              <a:rPr lang="ru-RU" dirty="0" smtClean="0">
                <a:latin typeface="Times New Roman" pitchFamily="18" charset="0"/>
                <a:cs typeface="Times New Roman" pitchFamily="18" charset="0"/>
              </a:rPr>
              <a:t>опросы-задания</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связанны </a:t>
            </a:r>
            <a:r>
              <a:rPr lang="ru-RU" dirty="0">
                <a:latin typeface="Times New Roman" pitchFamily="18" charset="0"/>
                <a:cs typeface="Times New Roman" pitchFamily="18" charset="0"/>
              </a:rPr>
              <a:t>с этой</a:t>
            </a:r>
          </a:p>
          <a:p>
            <a:pPr marL="0" indent="0">
              <a:buNone/>
            </a:pPr>
            <a:r>
              <a:rPr lang="ru-RU" dirty="0">
                <a:latin typeface="Times New Roman" pitchFamily="18" charset="0"/>
                <a:cs typeface="Times New Roman" pitchFamily="18" charset="0"/>
              </a:rPr>
              <a:t>ситуацией </a:t>
            </a:r>
            <a:endParaRPr lang="ru-RU" dirty="0" smtClean="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948400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endParaRPr lang="ru-RU" dirty="0"/>
          </a:p>
        </p:txBody>
      </p:sp>
      <p:sp>
        <p:nvSpPr>
          <p:cNvPr id="3" name="Объект 2"/>
          <p:cNvSpPr>
            <a:spLocks noGrp="1"/>
          </p:cNvSpPr>
          <p:nvPr>
            <p:ph idx="1"/>
          </p:nvPr>
        </p:nvSpPr>
        <p:spPr>
          <a:xfrm>
            <a:off x="0" y="260648"/>
            <a:ext cx="8964488" cy="6597352"/>
          </a:xfrm>
        </p:spPr>
        <p:txBody>
          <a:bodyPr>
            <a:normAutofit fontScale="55000" lnSpcReduction="20000"/>
          </a:bodyPr>
          <a:lstStyle/>
          <a:p>
            <a:pPr marL="0" indent="0">
              <a:buNone/>
            </a:pPr>
            <a:r>
              <a:rPr lang="ru-RU" dirty="0">
                <a:latin typeface="Times New Roman" pitchFamily="18" charset="0"/>
                <a:cs typeface="Times New Roman" pitchFamily="18" charset="0"/>
              </a:rPr>
              <a:t>При проведении расчётов и приготовлении раствора используйте справочный материал.</a:t>
            </a:r>
          </a:p>
          <a:p>
            <a:pPr marL="514350" indent="-514350">
              <a:buAutoNum type="arabicParenR"/>
            </a:pPr>
            <a:r>
              <a:rPr lang="ru-RU" dirty="0" smtClean="0">
                <a:latin typeface="Times New Roman" pitchFamily="18" charset="0"/>
                <a:cs typeface="Times New Roman" pitchFamily="18" charset="0"/>
              </a:rPr>
              <a:t>Для </a:t>
            </a:r>
            <a:r>
              <a:rPr lang="ru-RU" dirty="0">
                <a:latin typeface="Times New Roman" pitchFamily="18" charset="0"/>
                <a:cs typeface="Times New Roman" pitchFamily="18" charset="0"/>
              </a:rPr>
              <a:t>приготовления растворов в домашних условиях чаще всего используют столовые приборы, например: столовую или чайную ложки. Установлено, что масса столовой ложки вещества разная для разных веществ и продуктов, например</a:t>
            </a:r>
            <a:r>
              <a:rPr lang="ru-RU" dirty="0" smtClean="0">
                <a:latin typeface="Times New Roman" pitchFamily="18" charset="0"/>
                <a:cs typeface="Times New Roman" pitchFamily="18" charset="0"/>
              </a:rPr>
              <a:t>:</a:t>
            </a:r>
          </a:p>
          <a:p>
            <a:pPr marL="0" indent="0">
              <a:buNone/>
            </a:pPr>
            <a:endParaRPr lang="ru-RU" dirty="0" smtClean="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2</a:t>
            </a:r>
            <a:r>
              <a:rPr lang="ru-RU" dirty="0">
                <a:latin typeface="Times New Roman" pitchFamily="18" charset="0"/>
                <a:cs typeface="Times New Roman" pitchFamily="18" charset="0"/>
              </a:rPr>
              <a:t>) Объём жидкостей можно измерить с помощью обычного стакана. Однако стаканы бывают разные: большие и маленькие, гранёные и гладкие, толстые и тонкие, с каёмкой и без неё. В быту считают, что обыкновенный гранёный стакан, налитый до гладкого ободка "Маруськин поясок", вмещает 200 мл, налитый «</a:t>
            </a:r>
            <a:r>
              <a:rPr lang="ru-RU" dirty="0" err="1">
                <a:latin typeface="Times New Roman" pitchFamily="18" charset="0"/>
                <a:cs typeface="Times New Roman" pitchFamily="18" charset="0"/>
              </a:rPr>
              <a:t>всклень</a:t>
            </a:r>
            <a:r>
              <a:rPr lang="ru-RU" dirty="0">
                <a:latin typeface="Times New Roman" pitchFamily="18" charset="0"/>
                <a:cs typeface="Times New Roman" pitchFamily="18" charset="0"/>
              </a:rPr>
              <a:t>», то есть до краёв, — 250 мл. Придерживайтесь следующими правилами:</a:t>
            </a:r>
          </a:p>
          <a:p>
            <a:pPr>
              <a:buFont typeface="Wingdings" pitchFamily="2" charset="2"/>
              <a:buChar char="ü"/>
            </a:pPr>
            <a:r>
              <a:rPr lang="ru-RU" dirty="0" smtClean="0">
                <a:latin typeface="Times New Roman" pitchFamily="18" charset="0"/>
                <a:cs typeface="Times New Roman" pitchFamily="18" charset="0"/>
              </a:rPr>
              <a:t>если </a:t>
            </a:r>
            <a:r>
              <a:rPr lang="ru-RU" dirty="0">
                <a:latin typeface="Times New Roman" pitchFamily="18" charset="0"/>
                <a:cs typeface="Times New Roman" pitchFamily="18" charset="0"/>
              </a:rPr>
              <a:t>стакан с каёмкой, то надо наполнять до каёмки, тогда получится 200 мл;</a:t>
            </a:r>
          </a:p>
          <a:p>
            <a:pPr>
              <a:buFont typeface="Wingdings" pitchFamily="2" charset="2"/>
              <a:buChar char="ü"/>
            </a:pPr>
            <a:r>
              <a:rPr lang="ru-RU" dirty="0" smtClean="0">
                <a:latin typeface="Times New Roman" pitchFamily="18" charset="0"/>
                <a:cs typeface="Times New Roman" pitchFamily="18" charset="0"/>
              </a:rPr>
              <a:t>если </a:t>
            </a:r>
            <a:r>
              <a:rPr lang="ru-RU" dirty="0">
                <a:latin typeface="Times New Roman" pitchFamily="18" charset="0"/>
                <a:cs typeface="Times New Roman" pitchFamily="18" charset="0"/>
              </a:rPr>
              <a:t>стакан без каёмки, то надо наполнять доверху, тогда получится 200 мл.</a:t>
            </a:r>
          </a:p>
          <a:p>
            <a:pPr marL="0" indent="0">
              <a:buNone/>
            </a:pPr>
            <a:r>
              <a:rPr lang="ru-RU" dirty="0">
                <a:latin typeface="Times New Roman" pitchFamily="18" charset="0"/>
                <a:cs typeface="Times New Roman" pitchFamily="18" charset="0"/>
              </a:rPr>
              <a:t>3) При проведении расчётов массы воды по её объёму примите, что плотность воды равна ρ(H2О)= 1 г/мл.</a:t>
            </a:r>
          </a:p>
          <a:p>
            <a:pPr marL="0" indent="0">
              <a:buNone/>
            </a:pP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473615640"/>
              </p:ext>
            </p:extLst>
          </p:nvPr>
        </p:nvGraphicFramePr>
        <p:xfrm>
          <a:off x="251520" y="1340768"/>
          <a:ext cx="8424936" cy="2243328"/>
        </p:xfrm>
        <a:graphic>
          <a:graphicData uri="http://schemas.openxmlformats.org/drawingml/2006/table">
            <a:tbl>
              <a:tblPr firstRow="1" firstCol="1" bandRow="1"/>
              <a:tblGrid>
                <a:gridCol w="4212028"/>
                <a:gridCol w="4212908"/>
              </a:tblGrid>
              <a:tr h="0">
                <a:tc>
                  <a:txBody>
                    <a:bodyPr/>
                    <a:lstStyle/>
                    <a:p>
                      <a:pPr algn="just">
                        <a:lnSpc>
                          <a:spcPct val="115000"/>
                        </a:lnSpc>
                        <a:spcAft>
                          <a:spcPts val="0"/>
                        </a:spcAft>
                      </a:pPr>
                      <a:r>
                        <a:rPr lang="ru-RU" sz="1600" b="1" dirty="0">
                          <a:effectLst/>
                          <a:latin typeface="Times New Roman"/>
                          <a:ea typeface="Calibri"/>
                          <a:cs typeface="Times New Roman"/>
                        </a:rPr>
                        <a:t>Название вещества (продукта)</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b="1">
                          <a:effectLst/>
                          <a:latin typeface="Times New Roman"/>
                          <a:ea typeface="Calibri"/>
                          <a:cs typeface="Times New Roman"/>
                        </a:rPr>
                        <a:t>Масса в столовой ложке с верхом, г</a:t>
                      </a:r>
                      <a:endParaRPr lang="ru-RU"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600" dirty="0">
                          <a:effectLst/>
                          <a:latin typeface="Times New Roman"/>
                          <a:ea typeface="Calibri"/>
                          <a:cs typeface="Times New Roman"/>
                        </a:rPr>
                        <a:t>Крахмал</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effectLst/>
                          <a:latin typeface="Times New Roman"/>
                          <a:ea typeface="Calibri"/>
                          <a:cs typeface="Times New Roman"/>
                        </a:rPr>
                        <a:t>30</a:t>
                      </a:r>
                      <a:endParaRPr lang="ru-RU"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600" dirty="0">
                          <a:effectLst/>
                          <a:latin typeface="Times New Roman"/>
                          <a:ea typeface="Calibri"/>
                          <a:cs typeface="Times New Roman"/>
                        </a:rPr>
                        <a:t>Пищевая сода</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effectLst/>
                          <a:latin typeface="Times New Roman"/>
                          <a:ea typeface="Calibri"/>
                          <a:cs typeface="Times New Roman"/>
                        </a:rPr>
                        <a:t>25</a:t>
                      </a:r>
                      <a:endParaRPr lang="ru-RU"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600" dirty="0">
                          <a:effectLst/>
                          <a:latin typeface="Times New Roman"/>
                          <a:ea typeface="Calibri"/>
                          <a:cs typeface="Times New Roman"/>
                        </a:rPr>
                        <a:t>Сахар</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effectLst/>
                          <a:latin typeface="Times New Roman"/>
                          <a:ea typeface="Calibri"/>
                          <a:cs typeface="Times New Roman"/>
                        </a:rPr>
                        <a:t>25</a:t>
                      </a:r>
                      <a:endParaRPr lang="ru-RU"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600" dirty="0">
                          <a:effectLst/>
                          <a:latin typeface="Times New Roman"/>
                          <a:ea typeface="Calibri"/>
                          <a:cs typeface="Times New Roman"/>
                        </a:rPr>
                        <a:t>Мука </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effectLst/>
                          <a:latin typeface="Times New Roman"/>
                          <a:ea typeface="Calibri"/>
                          <a:cs typeface="Times New Roman"/>
                        </a:rPr>
                        <a:t>25</a:t>
                      </a:r>
                      <a:endParaRPr lang="ru-RU"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600" dirty="0">
                          <a:effectLst/>
                          <a:latin typeface="Times New Roman"/>
                          <a:ea typeface="Calibri"/>
                          <a:cs typeface="Times New Roman"/>
                        </a:rPr>
                        <a:t>Поваренная соль</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effectLst/>
                          <a:latin typeface="Times New Roman"/>
                          <a:ea typeface="Calibri"/>
                          <a:cs typeface="Times New Roman"/>
                        </a:rPr>
                        <a:t>30</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600">
                          <a:effectLst/>
                          <a:latin typeface="Times New Roman"/>
                          <a:ea typeface="Calibri"/>
                          <a:cs typeface="Times New Roman"/>
                        </a:rPr>
                        <a:t>Уксус</a:t>
                      </a:r>
                      <a:endParaRPr lang="ru-RU"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effectLst/>
                          <a:latin typeface="Times New Roman"/>
                          <a:ea typeface="Calibri"/>
                          <a:cs typeface="Times New Roman"/>
                        </a:rPr>
                        <a:t>15</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600">
                          <a:effectLst/>
                          <a:latin typeface="Times New Roman"/>
                          <a:ea typeface="Calibri"/>
                          <a:cs typeface="Times New Roman"/>
                        </a:rPr>
                        <a:t>Масло растительное</a:t>
                      </a:r>
                      <a:endParaRPr lang="ru-RU" sz="16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effectLst/>
                          <a:latin typeface="Times New Roman"/>
                          <a:ea typeface="Calibri"/>
                          <a:cs typeface="Times New Roman"/>
                        </a:rPr>
                        <a:t>17</a:t>
                      </a:r>
                      <a:endParaRPr lang="ru-RU"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79550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rgbClr val="FF0000"/>
                </a:solidFill>
                <a:latin typeface="Times New Roman" pitchFamily="18" charset="0"/>
                <a:cs typeface="Times New Roman" pitchFamily="18" charset="0"/>
              </a:rPr>
              <a:t>9 класс Практическая </a:t>
            </a:r>
            <a:r>
              <a:rPr lang="ru-RU" sz="3600" b="1" dirty="0">
                <a:solidFill>
                  <a:srgbClr val="FF0000"/>
                </a:solidFill>
                <a:latin typeface="Times New Roman" pitchFamily="18" charset="0"/>
                <a:cs typeface="Times New Roman" pitchFamily="18" charset="0"/>
              </a:rPr>
              <a:t>работа № 6. </a:t>
            </a:r>
            <a:r>
              <a:rPr lang="ru-RU" sz="3600" b="1" dirty="0" smtClean="0">
                <a:solidFill>
                  <a:srgbClr val="FF0000"/>
                </a:solidFill>
                <a:latin typeface="Times New Roman" pitchFamily="18" charset="0"/>
                <a:cs typeface="Times New Roman" pitchFamily="18" charset="0"/>
              </a:rPr>
              <a:t>«Жесткость </a:t>
            </a:r>
            <a:r>
              <a:rPr lang="ru-RU" sz="3600" b="1" dirty="0">
                <a:solidFill>
                  <a:srgbClr val="FF0000"/>
                </a:solidFill>
                <a:latin typeface="Times New Roman" pitchFamily="18" charset="0"/>
                <a:cs typeface="Times New Roman" pitchFamily="18" charset="0"/>
              </a:rPr>
              <a:t>воды и способы её устранения» </a:t>
            </a:r>
          </a:p>
        </p:txBody>
      </p:sp>
      <p:sp>
        <p:nvSpPr>
          <p:cNvPr id="3" name="Объект 2"/>
          <p:cNvSpPr>
            <a:spLocks noGrp="1"/>
          </p:cNvSpPr>
          <p:nvPr>
            <p:ph idx="1"/>
          </p:nvPr>
        </p:nvSpPr>
        <p:spPr/>
        <p:txBody>
          <a:bodyPr>
            <a:normAutofit/>
          </a:bodyPr>
          <a:lstStyle/>
          <a:p>
            <a:pPr marL="0" indent="0">
              <a:buNone/>
            </a:pPr>
            <a:r>
              <a:rPr lang="ru-RU" b="1" dirty="0">
                <a:latin typeface="Times New Roman" pitchFamily="18" charset="0"/>
                <a:cs typeface="Times New Roman" pitchFamily="18" charset="0"/>
              </a:rPr>
              <a:t>Оборудование: </a:t>
            </a:r>
            <a:r>
              <a:rPr lang="ru-RU" dirty="0">
                <a:latin typeface="Times New Roman" pitchFamily="18" charset="0"/>
                <a:cs typeface="Times New Roman" pitchFamily="18" charset="0"/>
              </a:rPr>
              <a:t>рюмки из прозрачного стекла, маленькие кусочки хозяйственного мыла.</a:t>
            </a:r>
          </a:p>
          <a:p>
            <a:pPr marL="0" indent="0">
              <a:buNone/>
            </a:pPr>
            <a:r>
              <a:rPr lang="ru-RU" b="1" dirty="0">
                <a:latin typeface="Times New Roman" pitchFamily="18" charset="0"/>
                <a:cs typeface="Times New Roman" pitchFamily="18" charset="0"/>
              </a:rPr>
              <a:t>Реактивы: </a:t>
            </a:r>
            <a:r>
              <a:rPr lang="ru-RU" dirty="0">
                <a:latin typeface="Times New Roman" pitchFamily="18" charset="0"/>
                <a:cs typeface="Times New Roman" pitchFamily="18" charset="0"/>
              </a:rPr>
              <a:t>минеральная вода в химическом стакане, пищевая сода</a:t>
            </a:r>
            <a:r>
              <a:rPr lang="ru-RU" dirty="0" smtClean="0">
                <a:latin typeface="Times New Roman" pitchFamily="18" charset="0"/>
                <a:cs typeface="Times New Roman" pitchFamily="18" charset="0"/>
              </a:rPr>
              <a:t>.</a:t>
            </a:r>
          </a:p>
          <a:p>
            <a:pPr marL="0" indent="0">
              <a:buNone/>
            </a:pPr>
            <a:r>
              <a:rPr lang="ru-RU" b="1" dirty="0">
                <a:latin typeface="Times New Roman" pitchFamily="18" charset="0"/>
                <a:cs typeface="Times New Roman" pitchFamily="18" charset="0"/>
              </a:rPr>
              <a:t>ТБ: </a:t>
            </a:r>
            <a:r>
              <a:rPr lang="ru-RU" dirty="0">
                <a:latin typeface="Times New Roman" pitchFamily="18" charset="0"/>
                <a:cs typeface="Times New Roman" pitchFamily="18" charset="0"/>
              </a:rPr>
              <a:t>работайте над </a:t>
            </a:r>
            <a:r>
              <a:rPr lang="ru-RU" dirty="0" smtClean="0">
                <a:latin typeface="Times New Roman" pitchFamily="18" charset="0"/>
                <a:cs typeface="Times New Roman" pitchFamily="18" charset="0"/>
              </a:rPr>
              <a:t>столом, вспомните правила работы с электроплитой или газовой плитой.</a:t>
            </a:r>
            <a:endParaRPr lang="ru-RU" dirty="0"/>
          </a:p>
        </p:txBody>
      </p:sp>
    </p:spTree>
    <p:extLst>
      <p:ext uri="{BB962C8B-B14F-4D97-AF65-F5344CB8AC3E}">
        <p14:creationId xmlns:p14="http://schemas.microsoft.com/office/powerpoint/2010/main" val="2245088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itchFamily="18" charset="0"/>
                <a:cs typeface="Times New Roman" pitchFamily="18" charset="0"/>
              </a:rPr>
              <a:t>Теоретический материал</a:t>
            </a:r>
            <a:r>
              <a:rPr lang="ru-RU" dirty="0"/>
              <a:t/>
            </a:r>
            <a:br>
              <a:rPr lang="ru-RU" dirty="0"/>
            </a:br>
            <a:endParaRPr lang="ru-RU" dirty="0"/>
          </a:p>
        </p:txBody>
      </p:sp>
      <p:sp>
        <p:nvSpPr>
          <p:cNvPr id="3" name="Объект 2"/>
          <p:cNvSpPr>
            <a:spLocks noGrp="1"/>
          </p:cNvSpPr>
          <p:nvPr>
            <p:ph idx="1"/>
          </p:nvPr>
        </p:nvSpPr>
        <p:spPr>
          <a:xfrm>
            <a:off x="251520" y="980728"/>
            <a:ext cx="8712968" cy="5976664"/>
          </a:xfrm>
        </p:spPr>
        <p:txBody>
          <a:bodyPr>
            <a:normAutofit fontScale="47500" lnSpcReduction="20000"/>
          </a:bodyPr>
          <a:lstStyle/>
          <a:p>
            <a:pPr marL="0" indent="0">
              <a:buNone/>
            </a:pPr>
            <a:r>
              <a:rPr lang="ru-RU" sz="4200" b="1" dirty="0" smtClean="0">
                <a:latin typeface="Times New Roman" pitchFamily="18" charset="0"/>
                <a:cs typeface="Times New Roman" pitchFamily="18" charset="0"/>
              </a:rPr>
              <a:t>Вода </a:t>
            </a:r>
            <a:r>
              <a:rPr lang="ru-RU" sz="4200" dirty="0">
                <a:latin typeface="Times New Roman" pitchFamily="18" charset="0"/>
                <a:cs typeface="Times New Roman" pitchFamily="18" charset="0"/>
              </a:rPr>
              <a:t>— ценнейший природный ресурс. Огромное значение вода имеет в промышленном и сельскохозяйственном производствах. Общеизвестна необходимость ее для бытовых потребностей. Здоровье человека и качество воды, которую он потребляет для обеспечения своей жизнедеятельности, связаны напрямую. </a:t>
            </a:r>
          </a:p>
          <a:p>
            <a:pPr marL="0" indent="0">
              <a:buNone/>
            </a:pPr>
            <a:r>
              <a:rPr lang="ru-RU" sz="4200" dirty="0">
                <a:latin typeface="Times New Roman" pitchFamily="18" charset="0"/>
                <a:cs typeface="Times New Roman" pitchFamily="18" charset="0"/>
              </a:rPr>
              <a:t>Качество воды характеризуется ее температурой, содержанием в ней взвешенных веществ, ее цветностью, запахом, привкусом, жесткостью, содержанием отдельных химических элементов и соединений, активной реакцией и другими показателями.</a:t>
            </a:r>
          </a:p>
          <a:p>
            <a:pPr marL="0" indent="0">
              <a:buNone/>
            </a:pPr>
            <a:r>
              <a:rPr lang="ru-RU" sz="4200" b="1" dirty="0">
                <a:latin typeface="Times New Roman" pitchFamily="18" charset="0"/>
                <a:cs typeface="Times New Roman" pitchFamily="18" charset="0"/>
              </a:rPr>
              <a:t>Жесткость воды </a:t>
            </a:r>
            <a:r>
              <a:rPr lang="ru-RU" sz="4200" dirty="0">
                <a:latin typeface="Times New Roman" pitchFamily="18" charset="0"/>
                <a:cs typeface="Times New Roman" pitchFamily="18" charset="0"/>
              </a:rPr>
              <a:t>— совокупность химических и физических свойств воды, связанных с содержанием в ней растворённых солей щёлочноземельных металлов, главным образом, кальция и магния. Жесткость воды - это один из основных критериев качества воды.</a:t>
            </a:r>
          </a:p>
          <a:p>
            <a:pPr marL="0" indent="0">
              <a:buNone/>
            </a:pPr>
            <a:r>
              <a:rPr lang="ru-RU" sz="4200" b="1" dirty="0">
                <a:latin typeface="Times New Roman" pitchFamily="18" charset="0"/>
                <a:cs typeface="Times New Roman" pitchFamily="18" charset="0"/>
              </a:rPr>
              <a:t>Виды жесткости. </a:t>
            </a:r>
            <a:r>
              <a:rPr lang="ru-RU" sz="4200" u="sng" dirty="0">
                <a:latin typeface="Times New Roman" pitchFamily="18" charset="0"/>
                <a:cs typeface="Times New Roman" pitchFamily="18" charset="0"/>
              </a:rPr>
              <a:t>Карбонатная жесткость (временная жесткость).</a:t>
            </a:r>
            <a:r>
              <a:rPr lang="ru-RU" sz="4200" dirty="0">
                <a:latin typeface="Times New Roman" pitchFamily="18" charset="0"/>
                <a:cs typeface="Times New Roman" pitchFamily="18" charset="0"/>
              </a:rPr>
              <a:t> Обусловлена наличием в воде гидрокарбонатов кальция. Данный тип жесткости почти полностью устраняется при кипячении воды и поэтому называется временной жесткостью. При нагреве воды гидрокарбонаты распадаются с образованием угольной кислоты и выпадением в осадок карбоната кальция.</a:t>
            </a:r>
          </a:p>
          <a:p>
            <a:pPr marL="0" indent="0">
              <a:buNone/>
            </a:pPr>
            <a:r>
              <a:rPr lang="ru-RU" sz="4200" u="sng" dirty="0">
                <a:latin typeface="Times New Roman" pitchFamily="18" charset="0"/>
                <a:cs typeface="Times New Roman" pitchFamily="18" charset="0"/>
              </a:rPr>
              <a:t>Некарбонатная жесткость (постоянная жесткость). </a:t>
            </a:r>
            <a:r>
              <a:rPr lang="ru-RU" sz="4200" dirty="0">
                <a:latin typeface="Times New Roman" pitchFamily="18" charset="0"/>
                <a:cs typeface="Times New Roman" pitchFamily="18" charset="0"/>
              </a:rPr>
              <a:t>Обусловлена присутствием кальциевых и магниевых солей сильных кислот (серной, азотной, соляной) и при кипячении не устраняется.</a:t>
            </a:r>
          </a:p>
          <a:p>
            <a:pPr marL="0" indent="0">
              <a:buNone/>
            </a:pPr>
            <a:endParaRPr lang="ru-RU" dirty="0"/>
          </a:p>
        </p:txBody>
      </p:sp>
    </p:spTree>
    <p:extLst>
      <p:ext uri="{BB962C8B-B14F-4D97-AF65-F5344CB8AC3E}">
        <p14:creationId xmlns:p14="http://schemas.microsoft.com/office/powerpoint/2010/main" val="3352578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476672"/>
            <a:ext cx="8784976" cy="6264696"/>
          </a:xfrm>
        </p:spPr>
        <p:txBody>
          <a:bodyPr>
            <a:normAutofit fontScale="55000" lnSpcReduction="20000"/>
          </a:bodyPr>
          <a:lstStyle/>
          <a:p>
            <a:pPr marL="0" indent="0" algn="just">
              <a:buNone/>
            </a:pPr>
            <a:r>
              <a:rPr lang="ru-RU" sz="3600" b="1" dirty="0">
                <a:latin typeface="Times New Roman" pitchFamily="18" charset="0"/>
                <a:cs typeface="Times New Roman" pitchFamily="18" charset="0"/>
              </a:rPr>
              <a:t>Опыт № 1.  </a:t>
            </a:r>
            <a:r>
              <a:rPr lang="ru-RU" sz="3600" dirty="0">
                <a:latin typeface="Times New Roman" pitchFamily="18" charset="0"/>
                <a:cs typeface="Times New Roman" pitchFamily="18" charset="0"/>
              </a:rPr>
              <a:t>Самым доступным способом для определения жёсткости воды является метод определения общей жёсткости воды с помощью обычного мыла (формула твёрдого мыла C15H31COONa). В рюмку налейте 2 мл минеральной воды, добавьте кусочек хозяйственного мыла. С помощью чайной ложки взбалтывайте содержимое в течение 1 минуты. Известно, что в мягкой воде мыло легко растворяется с образованием мутного раствора и большим слоем пены на поверхности. При добавлении мыла к жёсткой воде ионы кальция и магния реагируют с мылом, образуя нерастворимые соединения, которые выпадают в виде хлопьев или клейкого налета. </a:t>
            </a:r>
            <a:r>
              <a:rPr lang="ru-RU" sz="3600" i="1" dirty="0">
                <a:latin typeface="Times New Roman" pitchFamily="18" charset="0"/>
                <a:cs typeface="Times New Roman" pitchFamily="18" charset="0"/>
              </a:rPr>
              <a:t>Сформулируйте цель к опыту. Результаты опыта занесите в таблицу: опишите наблюдения, запишите уравнения реакций, сделайте вывод.</a:t>
            </a:r>
          </a:p>
          <a:p>
            <a:pPr marL="0" indent="0" algn="just">
              <a:buNone/>
            </a:pPr>
            <a:r>
              <a:rPr lang="ru-RU" sz="3600" b="1" dirty="0">
                <a:latin typeface="Times New Roman" pitchFamily="18" charset="0"/>
                <a:cs typeface="Times New Roman" pitchFamily="18" charset="0"/>
              </a:rPr>
              <a:t>Опыт № 2. </a:t>
            </a:r>
            <a:r>
              <a:rPr lang="ru-RU" sz="3600" dirty="0">
                <a:latin typeface="Times New Roman" pitchFamily="18" charset="0"/>
                <a:cs typeface="Times New Roman" pitchFamily="18" charset="0"/>
              </a:rPr>
              <a:t>В </a:t>
            </a:r>
            <a:r>
              <a:rPr lang="ru-RU" sz="3600" dirty="0" smtClean="0">
                <a:latin typeface="Times New Roman" pitchFamily="18" charset="0"/>
                <a:cs typeface="Times New Roman" pitchFamily="18" charset="0"/>
              </a:rPr>
              <a:t>металлическую кастрюльку налейте минеральной воды 1 см по высоте. Вскипятите воду. Будьте </a:t>
            </a:r>
            <a:r>
              <a:rPr lang="ru-RU" sz="3600" dirty="0">
                <a:latin typeface="Times New Roman" pitchFamily="18" charset="0"/>
                <a:cs typeface="Times New Roman" pitchFamily="18" charset="0"/>
              </a:rPr>
              <a:t>аккуратны при </a:t>
            </a:r>
            <a:r>
              <a:rPr lang="ru-RU" sz="3600" dirty="0" smtClean="0">
                <a:latin typeface="Times New Roman" pitchFamily="18" charset="0"/>
                <a:cs typeface="Times New Roman" pitchFamily="18" charset="0"/>
              </a:rPr>
              <a:t>нагревании. Жесткость </a:t>
            </a:r>
            <a:r>
              <a:rPr lang="ru-RU" sz="3600" dirty="0">
                <a:latin typeface="Times New Roman" pitchFamily="18" charset="0"/>
                <a:cs typeface="Times New Roman" pitchFamily="18" charset="0"/>
              </a:rPr>
              <a:t>воды определяется по наличию накипи на стенках пробирки. </a:t>
            </a:r>
            <a:endParaRPr lang="ru-RU" sz="3600" dirty="0" smtClean="0">
              <a:latin typeface="Times New Roman" pitchFamily="18" charset="0"/>
              <a:cs typeface="Times New Roman" pitchFamily="18" charset="0"/>
            </a:endParaRPr>
          </a:p>
          <a:p>
            <a:pPr marL="0" indent="0" algn="just">
              <a:buNone/>
            </a:pPr>
            <a:r>
              <a:rPr lang="ru-RU" sz="3600" i="1" dirty="0" smtClean="0">
                <a:latin typeface="Times New Roman" pitchFamily="18" charset="0"/>
                <a:cs typeface="Times New Roman" pitchFamily="18" charset="0"/>
              </a:rPr>
              <a:t>Сформулируйте </a:t>
            </a:r>
            <a:r>
              <a:rPr lang="ru-RU" sz="3600" i="1" dirty="0">
                <a:latin typeface="Times New Roman" pitchFamily="18" charset="0"/>
                <a:cs typeface="Times New Roman" pitchFamily="18" charset="0"/>
              </a:rPr>
              <a:t>цель к опыту. Результаты опыта занесите в таблицу: опишите наблюдения, запишите уравнения реакций, сделайте вывод.</a:t>
            </a:r>
          </a:p>
          <a:p>
            <a:pPr marL="0" indent="0" algn="just">
              <a:buNone/>
            </a:pPr>
            <a:r>
              <a:rPr lang="ru-RU" sz="3600" b="1" dirty="0">
                <a:latin typeface="Times New Roman" pitchFamily="18" charset="0"/>
                <a:cs typeface="Times New Roman" pitchFamily="18" charset="0"/>
              </a:rPr>
              <a:t>Опыт № 3. </a:t>
            </a:r>
            <a:r>
              <a:rPr lang="ru-RU" sz="3600" dirty="0">
                <a:latin typeface="Times New Roman" pitchFamily="18" charset="0"/>
                <a:cs typeface="Times New Roman" pitchFamily="18" charset="0"/>
              </a:rPr>
              <a:t>В чистую рюмку налейте 1 мл минеральной воды, добавьте к ней щепотку пищевой соды. Аккуратно перемешайте с помощью чайной ложки. </a:t>
            </a:r>
            <a:r>
              <a:rPr lang="ru-RU" sz="3600" i="1" dirty="0">
                <a:latin typeface="Times New Roman" pitchFamily="18" charset="0"/>
                <a:cs typeface="Times New Roman" pitchFamily="18" charset="0"/>
              </a:rPr>
              <a:t>Сформулируйте цель к опыту. Результаты опыта занесите в таблицу: опишите наблюдения, запишите уравнения реакций, сделайте вывод о применении кальцинированной соды для смягчения воды.</a:t>
            </a:r>
          </a:p>
          <a:p>
            <a:pPr marL="0" indent="0" algn="just">
              <a:buNone/>
            </a:pPr>
            <a:endParaRPr lang="ru-RU" dirty="0"/>
          </a:p>
        </p:txBody>
      </p:sp>
    </p:spTree>
    <p:extLst>
      <p:ext uri="{BB962C8B-B14F-4D97-AF65-F5344CB8AC3E}">
        <p14:creationId xmlns:p14="http://schemas.microsoft.com/office/powerpoint/2010/main" val="2224324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solidFill>
                  <a:srgbClr val="FF0000"/>
                </a:solidFill>
                <a:latin typeface="Times New Roman"/>
                <a:ea typeface="Calibri"/>
                <a:cs typeface="Times New Roman"/>
              </a:rPr>
              <a:t/>
            </a:r>
            <a:br>
              <a:rPr lang="ru-RU" sz="3200" b="1" dirty="0" smtClean="0">
                <a:solidFill>
                  <a:srgbClr val="FF0000"/>
                </a:solidFill>
                <a:latin typeface="Times New Roman"/>
                <a:ea typeface="Calibri"/>
                <a:cs typeface="Times New Roman"/>
              </a:rPr>
            </a:br>
            <a:r>
              <a:rPr lang="ru-RU" sz="3200" b="1" dirty="0" smtClean="0">
                <a:solidFill>
                  <a:srgbClr val="FF0000"/>
                </a:solidFill>
                <a:latin typeface="Times New Roman"/>
                <a:ea typeface="Calibri"/>
                <a:cs typeface="Times New Roman"/>
              </a:rPr>
              <a:t>9 класс Практическая </a:t>
            </a:r>
            <a:r>
              <a:rPr lang="ru-RU" sz="3200" b="1" dirty="0">
                <a:solidFill>
                  <a:srgbClr val="FF0000"/>
                </a:solidFill>
                <a:latin typeface="Times New Roman"/>
                <a:ea typeface="Calibri"/>
                <a:cs typeface="Times New Roman"/>
              </a:rPr>
              <a:t>работа № 4</a:t>
            </a:r>
            <a:r>
              <a:rPr lang="ru-RU" sz="3200" dirty="0">
                <a:solidFill>
                  <a:srgbClr val="FF0000"/>
                </a:solidFill>
                <a:ea typeface="Calibri"/>
                <a:cs typeface="Times New Roman"/>
              </a:rPr>
              <a:t/>
            </a:r>
            <a:br>
              <a:rPr lang="ru-RU" sz="3200" dirty="0">
                <a:solidFill>
                  <a:srgbClr val="FF0000"/>
                </a:solidFill>
                <a:ea typeface="Calibri"/>
                <a:cs typeface="Times New Roman"/>
              </a:rPr>
            </a:br>
            <a:r>
              <a:rPr lang="ru-RU" sz="3200" b="1" dirty="0">
                <a:solidFill>
                  <a:srgbClr val="FF0000"/>
                </a:solidFill>
                <a:latin typeface="Times New Roman"/>
                <a:ea typeface="Calibri"/>
                <a:cs typeface="Times New Roman"/>
              </a:rPr>
              <a:t>Тема «Свойства водного раствора аммиака»</a:t>
            </a:r>
            <a:r>
              <a:rPr lang="ru-RU" sz="3200" dirty="0">
                <a:solidFill>
                  <a:srgbClr val="FF0000"/>
                </a:solidFill>
                <a:ea typeface="Calibri"/>
                <a:cs typeface="Times New Roman"/>
              </a:rPr>
              <a:t/>
            </a:r>
            <a:br>
              <a:rPr lang="ru-RU" sz="3200" dirty="0">
                <a:solidFill>
                  <a:srgbClr val="FF0000"/>
                </a:solidFill>
                <a:ea typeface="Calibri"/>
                <a:cs typeface="Times New Roman"/>
              </a:rPr>
            </a:br>
            <a:endParaRPr lang="ru-RU" sz="3200" dirty="0">
              <a:solidFill>
                <a:srgbClr val="FF0000"/>
              </a:solidFill>
            </a:endParaRPr>
          </a:p>
        </p:txBody>
      </p:sp>
      <p:sp>
        <p:nvSpPr>
          <p:cNvPr id="3" name="Объект 2"/>
          <p:cNvSpPr>
            <a:spLocks noGrp="1"/>
          </p:cNvSpPr>
          <p:nvPr>
            <p:ph idx="1"/>
          </p:nvPr>
        </p:nvSpPr>
        <p:spPr>
          <a:xfrm>
            <a:off x="457200" y="1600200"/>
            <a:ext cx="8229600" cy="5257800"/>
          </a:xfrm>
        </p:spPr>
        <p:txBody>
          <a:bodyPr>
            <a:normAutofit fontScale="85000" lnSpcReduction="20000"/>
          </a:bodyPr>
          <a:lstStyle/>
          <a:p>
            <a:pPr marL="0" indent="0" algn="just">
              <a:spcAft>
                <a:spcPts val="0"/>
              </a:spcAft>
              <a:buNone/>
            </a:pPr>
            <a:r>
              <a:rPr lang="ru-RU" b="1" dirty="0" smtClean="0">
                <a:latin typeface="Times New Roman"/>
                <a:ea typeface="Calibri"/>
                <a:cs typeface="Times New Roman"/>
              </a:rPr>
              <a:t>Оборудование</a:t>
            </a:r>
            <a:r>
              <a:rPr lang="ru-RU" b="1" dirty="0">
                <a:latin typeface="Times New Roman"/>
                <a:ea typeface="Calibri"/>
                <a:cs typeface="Times New Roman"/>
              </a:rPr>
              <a:t>:</a:t>
            </a:r>
            <a:r>
              <a:rPr lang="ru-RU" dirty="0">
                <a:latin typeface="Times New Roman"/>
                <a:ea typeface="Calibri"/>
                <a:cs typeface="Times New Roman"/>
              </a:rPr>
              <a:t> белое блюдце или кружка для опыта № 1, 2; рюмка из белого и прозрачного стекла, чайная ложка.</a:t>
            </a:r>
            <a:endParaRPr lang="ru-RU" sz="2800" dirty="0">
              <a:ea typeface="Calibri"/>
              <a:cs typeface="Times New Roman"/>
            </a:endParaRPr>
          </a:p>
          <a:p>
            <a:pPr marL="0" indent="0" algn="just">
              <a:spcAft>
                <a:spcPts val="0"/>
              </a:spcAft>
              <a:buNone/>
            </a:pPr>
            <a:r>
              <a:rPr lang="ru-RU" b="1" dirty="0">
                <a:latin typeface="Times New Roman"/>
                <a:ea typeface="Calibri"/>
                <a:cs typeface="Times New Roman"/>
              </a:rPr>
              <a:t>Реактивы:</a:t>
            </a:r>
            <a:r>
              <a:rPr lang="ru-RU" dirty="0">
                <a:latin typeface="Times New Roman"/>
                <a:ea typeface="Calibri"/>
                <a:cs typeface="Times New Roman"/>
              </a:rPr>
              <a:t> нашатырный спирт  - водный раствор аммиака; в качестве индикатора - сырая свёкла (можно заменить ягодой смородины, брусники, калины, «зеленкой»); уксусная кислота </a:t>
            </a:r>
            <a:r>
              <a:rPr lang="en-US" dirty="0">
                <a:latin typeface="Times New Roman"/>
                <a:ea typeface="Calibri"/>
                <a:cs typeface="Times New Roman"/>
              </a:rPr>
              <a:t>CH</a:t>
            </a:r>
            <a:r>
              <a:rPr lang="ru-RU" baseline="-25000" dirty="0">
                <a:latin typeface="Times New Roman"/>
                <a:ea typeface="Calibri"/>
                <a:cs typeface="Times New Roman"/>
              </a:rPr>
              <a:t>3</a:t>
            </a:r>
            <a:r>
              <a:rPr lang="en-US" dirty="0">
                <a:latin typeface="Times New Roman"/>
                <a:ea typeface="Calibri"/>
                <a:cs typeface="Times New Roman"/>
              </a:rPr>
              <a:t>COOH</a:t>
            </a:r>
            <a:r>
              <a:rPr lang="ru-RU" dirty="0">
                <a:latin typeface="Times New Roman"/>
                <a:ea typeface="Calibri"/>
                <a:cs typeface="Times New Roman"/>
              </a:rPr>
              <a:t> (уксусная эссенция); дезодорант (антиперспирант); водопроводная вода комнатной температуры</a:t>
            </a:r>
            <a:r>
              <a:rPr lang="ru-RU" dirty="0" smtClean="0">
                <a:latin typeface="Times New Roman"/>
                <a:ea typeface="Calibri"/>
                <a:cs typeface="Times New Roman"/>
              </a:rPr>
              <a:t>.</a:t>
            </a:r>
            <a:r>
              <a:rPr lang="ru-RU" b="1" dirty="0">
                <a:latin typeface="Times New Roman"/>
                <a:ea typeface="Calibri"/>
                <a:cs typeface="Times New Roman"/>
              </a:rPr>
              <a:t> </a:t>
            </a:r>
            <a:endParaRPr lang="ru-RU" sz="2800" dirty="0">
              <a:ea typeface="Times New Roman"/>
              <a:cs typeface="Times New Roman"/>
            </a:endParaRPr>
          </a:p>
          <a:p>
            <a:pPr marL="0" indent="0" algn="just">
              <a:lnSpc>
                <a:spcPct val="115000"/>
              </a:lnSpc>
              <a:spcAft>
                <a:spcPts val="0"/>
              </a:spcAft>
              <a:buNone/>
            </a:pPr>
            <a:r>
              <a:rPr lang="ru-RU" b="1" dirty="0">
                <a:latin typeface="Times New Roman"/>
                <a:ea typeface="Calibri"/>
                <a:cs typeface="Times New Roman"/>
              </a:rPr>
              <a:t>ТБ:</a:t>
            </a:r>
            <a:r>
              <a:rPr lang="ru-RU" dirty="0">
                <a:latin typeface="Times New Roman"/>
                <a:ea typeface="Calibri"/>
                <a:cs typeface="Times New Roman"/>
              </a:rPr>
              <a:t> работать над столом, не разливать вещества, не допускать попадания нашатырного спирта и уксусной кислоты на кожу рук, не вдыхать пары нашатырного спирта, после проведения эксперимента проветрить комнату.</a:t>
            </a:r>
            <a:endParaRPr lang="ru-RU" sz="2800" dirty="0">
              <a:ea typeface="Times New Roman"/>
              <a:cs typeface="Times New Roman"/>
            </a:endParaRPr>
          </a:p>
          <a:p>
            <a:pPr marL="0" indent="0">
              <a:buNone/>
            </a:pPr>
            <a:endParaRPr lang="ru-RU" dirty="0"/>
          </a:p>
        </p:txBody>
      </p:sp>
    </p:spTree>
    <p:extLst>
      <p:ext uri="{BB962C8B-B14F-4D97-AF65-F5344CB8AC3E}">
        <p14:creationId xmlns:p14="http://schemas.microsoft.com/office/powerpoint/2010/main" val="1013302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994122"/>
          </a:xfrm>
        </p:spPr>
        <p:txBody>
          <a:bodyPr>
            <a:noAutofit/>
          </a:bodyPr>
          <a:lstStyle/>
          <a:p>
            <a:pPr algn="just">
              <a:lnSpc>
                <a:spcPct val="115000"/>
              </a:lnSpc>
              <a:spcAft>
                <a:spcPts val="0"/>
              </a:spcAft>
            </a:pPr>
            <a:r>
              <a:rPr lang="ru-RU" sz="2000" b="1" dirty="0" smtClean="0">
                <a:latin typeface="Times New Roman"/>
                <a:ea typeface="Calibri"/>
                <a:cs typeface="Times New Roman"/>
              </a:rPr>
              <a:t/>
            </a:r>
            <a:br>
              <a:rPr lang="ru-RU" sz="2000" b="1" dirty="0" smtClean="0">
                <a:latin typeface="Times New Roman"/>
                <a:ea typeface="Calibri"/>
                <a:cs typeface="Times New Roman"/>
              </a:rPr>
            </a:br>
            <a:r>
              <a:rPr lang="ru-RU" sz="2000" b="1" dirty="0" smtClean="0">
                <a:latin typeface="Times New Roman"/>
                <a:ea typeface="Calibri"/>
                <a:cs typeface="Times New Roman"/>
              </a:rPr>
              <a:t>При </a:t>
            </a:r>
            <a:r>
              <a:rPr lang="ru-RU" sz="2000" b="1" dirty="0">
                <a:latin typeface="Times New Roman"/>
                <a:ea typeface="Calibri"/>
                <a:cs typeface="Times New Roman"/>
              </a:rPr>
              <a:t>выполнении опыта № 1 и № 2 используйте справочный материал.</a:t>
            </a:r>
            <a:r>
              <a:rPr lang="ru-RU" sz="2000" dirty="0">
                <a:ea typeface="Times New Roman"/>
                <a:cs typeface="Times New Roman"/>
              </a:rPr>
              <a:t/>
            </a:r>
            <a:br>
              <a:rPr lang="ru-RU" sz="2000" dirty="0">
                <a:ea typeface="Times New Roman"/>
                <a:cs typeface="Times New Roman"/>
              </a:rPr>
            </a:br>
            <a:r>
              <a:rPr lang="ru-RU" sz="2000" dirty="0">
                <a:latin typeface="Times New Roman"/>
                <a:ea typeface="Calibri"/>
                <a:cs typeface="Times New Roman"/>
              </a:rPr>
              <a:t>В домашних условиях могут быть использованы разные индикаторы. В зависимости от кислотности среды они изменяет свою окраску.</a:t>
            </a:r>
            <a:r>
              <a:rPr lang="ru-RU" sz="2000" dirty="0">
                <a:ea typeface="Calibri"/>
                <a:cs typeface="Times New Roman"/>
              </a:rPr>
              <a:t/>
            </a:r>
            <a:br>
              <a:rPr lang="ru-RU" sz="2000" dirty="0">
                <a:ea typeface="Calibri"/>
                <a:cs typeface="Times New Roman"/>
              </a:rPr>
            </a:br>
            <a:endParaRPr lang="ru-RU"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932686777"/>
              </p:ext>
            </p:extLst>
          </p:nvPr>
        </p:nvGraphicFramePr>
        <p:xfrm>
          <a:off x="467544" y="1556792"/>
          <a:ext cx="8136904" cy="4663440"/>
        </p:xfrm>
        <a:graphic>
          <a:graphicData uri="http://schemas.openxmlformats.org/drawingml/2006/table">
            <a:tbl>
              <a:tblPr firstRow="1" firstCol="1" bandRow="1"/>
              <a:tblGrid>
                <a:gridCol w="2548979"/>
                <a:gridCol w="1871455"/>
                <a:gridCol w="1871455"/>
                <a:gridCol w="1845015"/>
              </a:tblGrid>
              <a:tr h="264441">
                <a:tc rowSpan="2">
                  <a:txBody>
                    <a:bodyPr/>
                    <a:lstStyle/>
                    <a:p>
                      <a:pPr algn="just">
                        <a:spcAft>
                          <a:spcPts val="0"/>
                        </a:spcAft>
                      </a:pPr>
                      <a:r>
                        <a:rPr lang="ru-RU" sz="1800" dirty="0">
                          <a:effectLst/>
                          <a:latin typeface="Times New Roman"/>
                          <a:ea typeface="Calibri"/>
                          <a:cs typeface="Times New Roman"/>
                        </a:rPr>
                        <a:t>Индикатор</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ru-RU" sz="1800" dirty="0">
                          <a:effectLst/>
                          <a:latin typeface="Times New Roman"/>
                          <a:ea typeface="Calibri"/>
                          <a:cs typeface="Times New Roman"/>
                        </a:rPr>
                        <a:t>Цвет индикатора в разных средах</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4441">
                <a:tc vMerge="1">
                  <a:txBody>
                    <a:bodyPr/>
                    <a:lstStyle/>
                    <a:p>
                      <a:endParaRPr lang="ru-RU"/>
                    </a:p>
                  </a:txBody>
                  <a:tcPr/>
                </a:tc>
                <a:tc>
                  <a:txBody>
                    <a:bodyPr/>
                    <a:lstStyle/>
                    <a:p>
                      <a:pPr algn="just">
                        <a:spcAft>
                          <a:spcPts val="0"/>
                        </a:spcAft>
                      </a:pPr>
                      <a:r>
                        <a:rPr lang="ru-RU" sz="1800">
                          <a:effectLst/>
                          <a:latin typeface="Times New Roman"/>
                          <a:ea typeface="Calibri"/>
                          <a:cs typeface="Times New Roman"/>
                        </a:rPr>
                        <a:t>Кислая среда</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Нейтральная среда</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Щелочная среда</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324">
                <a:tc>
                  <a:txBody>
                    <a:bodyPr/>
                    <a:lstStyle/>
                    <a:p>
                      <a:pPr algn="just">
                        <a:spcAft>
                          <a:spcPts val="0"/>
                        </a:spcAft>
                      </a:pPr>
                      <a:r>
                        <a:rPr lang="ru-RU" sz="1800" dirty="0">
                          <a:effectLst/>
                          <a:latin typeface="Times New Roman"/>
                          <a:ea typeface="Calibri"/>
                          <a:cs typeface="Times New Roman"/>
                        </a:rPr>
                        <a:t>Разбавленный раствор бриллиантового зеленого - «зелёнки»</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Желтый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Зелёный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Раствор обесцвечивается</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882">
                <a:tc>
                  <a:txBody>
                    <a:bodyPr/>
                    <a:lstStyle/>
                    <a:p>
                      <a:pPr algn="just">
                        <a:spcAft>
                          <a:spcPts val="0"/>
                        </a:spcAft>
                      </a:pPr>
                      <a:r>
                        <a:rPr lang="ru-RU" sz="1800">
                          <a:effectLst/>
                          <a:latin typeface="Times New Roman"/>
                          <a:ea typeface="Calibri"/>
                          <a:cs typeface="Times New Roman"/>
                        </a:rPr>
                        <a:t>Сок клюквы</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Красно-коричневая окраска</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Красный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Сиреневый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441">
                <a:tc>
                  <a:txBody>
                    <a:bodyPr/>
                    <a:lstStyle/>
                    <a:p>
                      <a:pPr algn="just">
                        <a:spcAft>
                          <a:spcPts val="0"/>
                        </a:spcAft>
                      </a:pPr>
                      <a:r>
                        <a:rPr lang="ru-RU" sz="1800">
                          <a:effectLst/>
                          <a:latin typeface="Times New Roman"/>
                          <a:ea typeface="Calibri"/>
                          <a:cs typeface="Times New Roman"/>
                        </a:rPr>
                        <a:t>Свекольный сок</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Красный</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Красно-бордовый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Бурый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441">
                <a:tc>
                  <a:txBody>
                    <a:bodyPr/>
                    <a:lstStyle/>
                    <a:p>
                      <a:pPr algn="just">
                        <a:spcAft>
                          <a:spcPts val="0"/>
                        </a:spcAft>
                      </a:pPr>
                      <a:r>
                        <a:rPr lang="ru-RU" sz="1800">
                          <a:effectLst/>
                          <a:latin typeface="Times New Roman"/>
                          <a:ea typeface="Calibri"/>
                          <a:cs typeface="Times New Roman"/>
                        </a:rPr>
                        <a:t>Сок голубой фиалки</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Пурпурного цвета</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Сине-фиолетовый</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Зеленый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882">
                <a:tc>
                  <a:txBody>
                    <a:bodyPr/>
                    <a:lstStyle/>
                    <a:p>
                      <a:pPr algn="just">
                        <a:spcAft>
                          <a:spcPts val="0"/>
                        </a:spcAft>
                      </a:pPr>
                      <a:r>
                        <a:rPr lang="ru-RU" sz="1800">
                          <a:effectLst/>
                          <a:latin typeface="Times New Roman"/>
                          <a:ea typeface="Calibri"/>
                          <a:cs typeface="Times New Roman"/>
                        </a:rPr>
                        <a:t>Сок краснокочанной капусты</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Сине-зелёный</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Темно-фиолетовый</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Темно-малиновый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441">
                <a:tc>
                  <a:txBody>
                    <a:bodyPr/>
                    <a:lstStyle/>
                    <a:p>
                      <a:pPr algn="just">
                        <a:spcAft>
                          <a:spcPts val="0"/>
                        </a:spcAft>
                      </a:pPr>
                      <a:r>
                        <a:rPr lang="ru-RU" sz="1800">
                          <a:effectLst/>
                          <a:latin typeface="Times New Roman"/>
                          <a:ea typeface="Calibri"/>
                          <a:cs typeface="Times New Roman"/>
                        </a:rPr>
                        <a:t>Сок черной смородины</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Красный</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Бордовый</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Бежевый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441">
                <a:tc>
                  <a:txBody>
                    <a:bodyPr/>
                    <a:lstStyle/>
                    <a:p>
                      <a:pPr algn="just">
                        <a:spcAft>
                          <a:spcPts val="0"/>
                        </a:spcAft>
                      </a:pPr>
                      <a:r>
                        <a:rPr lang="ru-RU" sz="1800">
                          <a:effectLst/>
                          <a:latin typeface="Times New Roman"/>
                          <a:ea typeface="Calibri"/>
                          <a:cs typeface="Times New Roman"/>
                        </a:rPr>
                        <a:t>Чай каркадэ</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Красный</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a:effectLst/>
                          <a:latin typeface="Times New Roman"/>
                          <a:ea typeface="Calibri"/>
                          <a:cs typeface="Times New Roman"/>
                        </a:rPr>
                        <a:t>Темно-красный</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effectLst/>
                          <a:latin typeface="Times New Roman"/>
                          <a:ea typeface="Calibri"/>
                          <a:cs typeface="Times New Roman"/>
                        </a:rPr>
                        <a:t>Темно-желтый</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80680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784976" cy="864096"/>
          </a:xfrm>
        </p:spPr>
        <p:txBody>
          <a:bodyPr>
            <a:normAutofit fontScale="90000"/>
          </a:bodyPr>
          <a:lstStyle/>
          <a:p>
            <a:pPr lvl="0" algn="l">
              <a:spcBef>
                <a:spcPct val="20000"/>
              </a:spcBef>
            </a:pPr>
            <a:r>
              <a:rPr lang="ru-RU" sz="2500" b="1" dirty="0" smtClean="0">
                <a:solidFill>
                  <a:prstClr val="black"/>
                </a:solidFill>
                <a:latin typeface="Times New Roman"/>
                <a:ea typeface="Calibri"/>
                <a:cs typeface="Times New Roman"/>
              </a:rPr>
              <a:t/>
            </a:r>
            <a:br>
              <a:rPr lang="ru-RU" sz="2500" b="1" dirty="0" smtClean="0">
                <a:solidFill>
                  <a:prstClr val="black"/>
                </a:solidFill>
                <a:latin typeface="Times New Roman"/>
                <a:ea typeface="Calibri"/>
                <a:cs typeface="Times New Roman"/>
              </a:rPr>
            </a:br>
            <a:r>
              <a:rPr lang="ru-RU" sz="2500" b="1" dirty="0">
                <a:solidFill>
                  <a:prstClr val="black"/>
                </a:solidFill>
                <a:latin typeface="Times New Roman"/>
                <a:ea typeface="Calibri"/>
                <a:cs typeface="Times New Roman"/>
              </a:rPr>
              <a:t/>
            </a:r>
            <a:br>
              <a:rPr lang="ru-RU" sz="2500" b="1" dirty="0">
                <a:solidFill>
                  <a:prstClr val="black"/>
                </a:solidFill>
                <a:latin typeface="Times New Roman"/>
                <a:ea typeface="Calibri"/>
                <a:cs typeface="Times New Roman"/>
              </a:rPr>
            </a:br>
            <a:r>
              <a:rPr lang="ru-RU" sz="2000" b="1" dirty="0" smtClean="0">
                <a:solidFill>
                  <a:prstClr val="black"/>
                </a:solidFill>
                <a:latin typeface="Times New Roman"/>
                <a:ea typeface="Calibri"/>
                <a:cs typeface="Times New Roman"/>
              </a:rPr>
              <a:t>ПЕРЕД </a:t>
            </a:r>
            <a:r>
              <a:rPr lang="ru-RU" sz="2000" b="1" dirty="0">
                <a:solidFill>
                  <a:prstClr val="black"/>
                </a:solidFill>
                <a:latin typeface="Times New Roman"/>
                <a:ea typeface="Calibri"/>
                <a:cs typeface="Times New Roman"/>
              </a:rPr>
              <a:t>НАЧАЛОМ РАБОТЫ ПРОЧИТАЙТЕ ВСЮ ИНСТРУКЦИЮ К РАБОТЕ</a:t>
            </a:r>
            <a:r>
              <a:rPr lang="ru-RU" sz="2000" b="1" dirty="0" smtClean="0">
                <a:solidFill>
                  <a:prstClr val="black"/>
                </a:solidFill>
                <a:latin typeface="Times New Roman"/>
                <a:ea typeface="Calibri"/>
                <a:cs typeface="Times New Roman"/>
              </a:rPr>
              <a:t>!</a:t>
            </a:r>
            <a:r>
              <a:rPr lang="ru-RU" sz="2500" b="1" dirty="0">
                <a:solidFill>
                  <a:prstClr val="black"/>
                </a:solidFill>
                <a:latin typeface="Times New Roman"/>
                <a:ea typeface="Calibri"/>
                <a:cs typeface="Times New Roman"/>
              </a:rPr>
              <a:t/>
            </a:r>
            <a:br>
              <a:rPr lang="ru-RU" sz="2500" b="1" dirty="0">
                <a:solidFill>
                  <a:prstClr val="black"/>
                </a:solidFill>
                <a:latin typeface="Times New Roman"/>
                <a:ea typeface="Calibri"/>
                <a:cs typeface="Times New Roman"/>
              </a:rPr>
            </a:br>
            <a:endParaRPr lang="ru-RU" dirty="0"/>
          </a:p>
        </p:txBody>
      </p:sp>
      <p:sp>
        <p:nvSpPr>
          <p:cNvPr id="3" name="Объект 2"/>
          <p:cNvSpPr>
            <a:spLocks noGrp="1"/>
          </p:cNvSpPr>
          <p:nvPr>
            <p:ph idx="1"/>
          </p:nvPr>
        </p:nvSpPr>
        <p:spPr>
          <a:xfrm>
            <a:off x="179512" y="908720"/>
            <a:ext cx="8964488" cy="5832648"/>
          </a:xfrm>
        </p:spPr>
        <p:txBody>
          <a:bodyPr>
            <a:normAutofit fontScale="25000" lnSpcReduction="20000"/>
          </a:bodyPr>
          <a:lstStyle/>
          <a:p>
            <a:pPr marL="0" indent="0" algn="just">
              <a:buNone/>
            </a:pPr>
            <a:r>
              <a:rPr lang="ru-RU" sz="8000" b="1" dirty="0">
                <a:latin typeface="Times New Roman" pitchFamily="18" charset="0"/>
                <a:cs typeface="Times New Roman" pitchFamily="18" charset="0"/>
              </a:rPr>
              <a:t>Опыт № 1. </a:t>
            </a:r>
            <a:r>
              <a:rPr lang="ru-RU" sz="8000" dirty="0">
                <a:latin typeface="Times New Roman" pitchFamily="18" charset="0"/>
                <a:cs typeface="Times New Roman" pitchFamily="18" charset="0"/>
              </a:rPr>
              <a:t>Из выбранного Вами индикатора, </a:t>
            </a:r>
            <a:r>
              <a:rPr lang="ru-RU" sz="8000" dirty="0" smtClean="0">
                <a:latin typeface="Times New Roman" pitchFamily="18" charset="0"/>
                <a:cs typeface="Times New Roman" pitchFamily="18" charset="0"/>
              </a:rPr>
              <a:t>возьмите </a:t>
            </a:r>
            <a:r>
              <a:rPr lang="ru-RU" sz="8000" dirty="0">
                <a:latin typeface="Times New Roman" pitchFamily="18" charset="0"/>
                <a:cs typeface="Times New Roman" pitchFamily="18" charset="0"/>
              </a:rPr>
              <a:t>3 капли сока на белое блюдце (кружку). В наблюдении напишите цвет сока. В сок капните 1 каплю нашатырного спирта. </a:t>
            </a:r>
            <a:r>
              <a:rPr lang="ru-RU" sz="8000" i="1" dirty="0" smtClean="0">
                <a:latin typeface="Times New Roman" pitchFamily="18" charset="0"/>
                <a:cs typeface="Times New Roman" pitchFamily="18" charset="0"/>
              </a:rPr>
              <a:t>Сформулируйте цель опыта. Запишите </a:t>
            </a:r>
            <a:r>
              <a:rPr lang="ru-RU" sz="8000" i="1" dirty="0">
                <a:latin typeface="Times New Roman" pitchFamily="18" charset="0"/>
                <a:cs typeface="Times New Roman" pitchFamily="18" charset="0"/>
              </a:rPr>
              <a:t>изменение цвета смеси. Напишите уравнение реакции. Сделайте вывод о среде водного раствора аммиака.</a:t>
            </a:r>
          </a:p>
          <a:p>
            <a:pPr marL="0" indent="0" algn="just">
              <a:buNone/>
            </a:pPr>
            <a:r>
              <a:rPr lang="ru-RU" sz="8000" b="1" dirty="0" smtClean="0">
                <a:latin typeface="Times New Roman" pitchFamily="18" charset="0"/>
                <a:cs typeface="Times New Roman" pitchFamily="18" charset="0"/>
              </a:rPr>
              <a:t>Опыт </a:t>
            </a:r>
            <a:r>
              <a:rPr lang="ru-RU" sz="8000" b="1" dirty="0">
                <a:latin typeface="Times New Roman" pitchFamily="18" charset="0"/>
                <a:cs typeface="Times New Roman" pitchFamily="18" charset="0"/>
              </a:rPr>
              <a:t>№ 2. </a:t>
            </a:r>
            <a:r>
              <a:rPr lang="ru-RU" sz="8000" dirty="0">
                <a:latin typeface="Times New Roman" pitchFamily="18" charset="0"/>
                <a:cs typeface="Times New Roman" pitchFamily="18" charset="0"/>
              </a:rPr>
              <a:t>К раствору из опыта № 1 добавьте каплю уксусной кислоты. </a:t>
            </a:r>
            <a:r>
              <a:rPr lang="ru-RU" sz="8000" i="1" dirty="0">
                <a:solidFill>
                  <a:prstClr val="black"/>
                </a:solidFill>
                <a:latin typeface="Times New Roman" pitchFamily="18" charset="0"/>
                <a:cs typeface="Times New Roman" pitchFamily="18" charset="0"/>
              </a:rPr>
              <a:t>Сформулируйте цель опыта. </a:t>
            </a:r>
            <a:r>
              <a:rPr lang="ru-RU" sz="8000" i="1" dirty="0" smtClean="0">
                <a:latin typeface="Times New Roman" pitchFamily="18" charset="0"/>
                <a:cs typeface="Times New Roman" pitchFamily="18" charset="0"/>
              </a:rPr>
              <a:t>Запишите </a:t>
            </a:r>
            <a:r>
              <a:rPr lang="ru-RU" sz="8000" i="1" dirty="0">
                <a:latin typeface="Times New Roman" pitchFamily="18" charset="0"/>
                <a:cs typeface="Times New Roman" pitchFamily="18" charset="0"/>
              </a:rPr>
              <a:t>изменение цвета смеси. Напишите уравнение реакции. Сделайте вывод о свойстве водного раствора аммиака.</a:t>
            </a:r>
          </a:p>
          <a:p>
            <a:pPr marL="0" indent="0" algn="just">
              <a:buNone/>
            </a:pPr>
            <a:r>
              <a:rPr lang="ru-RU" sz="8000" b="1" dirty="0">
                <a:latin typeface="Times New Roman" pitchFamily="18" charset="0"/>
                <a:cs typeface="Times New Roman" pitchFamily="18" charset="0"/>
              </a:rPr>
              <a:t>Опыт № 3. </a:t>
            </a:r>
            <a:r>
              <a:rPr lang="ru-RU" sz="8000" dirty="0">
                <a:latin typeface="Times New Roman" pitchFamily="18" charset="0"/>
                <a:cs typeface="Times New Roman" pitchFamily="18" charset="0"/>
              </a:rPr>
              <a:t>Возьмите рюмка из белого и прозрачного стекла. В неё вылейте половину чайной ложки воды. Возьмите дезодорант (антиперспирант) на кончике чайной ложки. Если дезодорант твердый легко проведите чайной ложкой по твердой поверхности дезодоранта. Если дезодорант жидкий, то шарику поднесите чайную ложку и несколько раз покрутите шарик так, чтобы на кончике ложки набралось вещество дезодоранта. </a:t>
            </a:r>
            <a:r>
              <a:rPr lang="ru-RU" sz="8000" dirty="0" smtClean="0">
                <a:latin typeface="Times New Roman" pitchFamily="18" charset="0"/>
                <a:cs typeface="Times New Roman" pitchFamily="18" charset="0"/>
              </a:rPr>
              <a:t>Взятое </a:t>
            </a:r>
            <a:r>
              <a:rPr lang="ru-RU" sz="8000" dirty="0">
                <a:latin typeface="Times New Roman" pitchFamily="18" charset="0"/>
                <a:cs typeface="Times New Roman" pitchFamily="18" charset="0"/>
              </a:rPr>
              <a:t>вещество растворите в рюмке с водой. Затем добавьте 1-2 капли нашатырного спирта. </a:t>
            </a:r>
            <a:r>
              <a:rPr lang="ru-RU" sz="8000" i="1" dirty="0">
                <a:solidFill>
                  <a:prstClr val="black"/>
                </a:solidFill>
                <a:latin typeface="Times New Roman" pitchFamily="18" charset="0"/>
                <a:cs typeface="Times New Roman" pitchFamily="18" charset="0"/>
              </a:rPr>
              <a:t>Сформулируйте цель опыта. </a:t>
            </a:r>
            <a:r>
              <a:rPr lang="ru-RU" sz="8000" i="1" dirty="0" smtClean="0">
                <a:latin typeface="Times New Roman" pitchFamily="18" charset="0"/>
                <a:cs typeface="Times New Roman" pitchFamily="18" charset="0"/>
              </a:rPr>
              <a:t>Запишите </a:t>
            </a:r>
            <a:r>
              <a:rPr lang="ru-RU" sz="8000" i="1" dirty="0">
                <a:latin typeface="Times New Roman" pitchFamily="18" charset="0"/>
                <a:cs typeface="Times New Roman" pitchFamily="18" charset="0"/>
              </a:rPr>
              <a:t>наблюдаемые изменения. Напишите уравнение реакции. Сделайте вывод о свойстве водного раствора аммиака</a:t>
            </a:r>
            <a:r>
              <a:rPr lang="ru-RU" sz="8000" i="1" dirty="0" smtClean="0">
                <a:latin typeface="Times New Roman" pitchFamily="18" charset="0"/>
                <a:cs typeface="Times New Roman" pitchFamily="18" charset="0"/>
              </a:rPr>
              <a:t>.</a:t>
            </a:r>
            <a:endParaRPr lang="ru-RU" sz="8000" i="1" dirty="0">
              <a:latin typeface="Times New Roman" pitchFamily="18" charset="0"/>
              <a:cs typeface="Times New Roman" pitchFamily="18" charset="0"/>
            </a:endParaRPr>
          </a:p>
          <a:p>
            <a:pPr marL="0" indent="0" algn="just">
              <a:buNone/>
            </a:pPr>
            <a:r>
              <a:rPr lang="ru-RU" sz="8000" dirty="0">
                <a:latin typeface="Times New Roman" pitchFamily="18" charset="0"/>
                <a:cs typeface="Times New Roman" pitchFamily="18" charset="0"/>
              </a:rPr>
              <a:t>В составе </a:t>
            </a:r>
            <a:r>
              <a:rPr lang="ru-RU" sz="8000" dirty="0" smtClean="0">
                <a:latin typeface="Times New Roman" pitchFamily="18" charset="0"/>
                <a:cs typeface="Times New Roman" pitchFamily="18" charset="0"/>
              </a:rPr>
              <a:t>многих дезодорантов </a:t>
            </a:r>
            <a:r>
              <a:rPr lang="ru-RU" sz="8000" dirty="0">
                <a:latin typeface="Times New Roman" pitchFamily="18" charset="0"/>
                <a:cs typeface="Times New Roman" pitchFamily="18" charset="0"/>
              </a:rPr>
              <a:t>(</a:t>
            </a:r>
            <a:r>
              <a:rPr lang="ru-RU" sz="8000" dirty="0" smtClean="0">
                <a:latin typeface="Times New Roman" pitchFamily="18" charset="0"/>
                <a:cs typeface="Times New Roman" pitchFamily="18" charset="0"/>
              </a:rPr>
              <a:t>антиперспирантов) </a:t>
            </a:r>
            <a:r>
              <a:rPr lang="ru-RU" sz="8000" dirty="0">
                <a:latin typeface="Times New Roman" pitchFamily="18" charset="0"/>
                <a:cs typeface="Times New Roman" pitchFamily="18" charset="0"/>
              </a:rPr>
              <a:t>содержатся соли алюминия, например: хлорид алюминия AlCl</a:t>
            </a:r>
            <a:r>
              <a:rPr lang="ru-RU" sz="8000" baseline="-25000" dirty="0">
                <a:latin typeface="Times New Roman" pitchFamily="18" charset="0"/>
                <a:cs typeface="Times New Roman" pitchFamily="18" charset="0"/>
              </a:rPr>
              <a:t>3</a:t>
            </a:r>
            <a:r>
              <a:rPr lang="ru-RU" sz="8000" dirty="0">
                <a:latin typeface="Times New Roman" pitchFamily="18" charset="0"/>
                <a:cs typeface="Times New Roman" pitchFamily="18" charset="0"/>
              </a:rPr>
              <a:t>. Они </a:t>
            </a:r>
            <a:r>
              <a:rPr lang="ru-RU" sz="8000" dirty="0" smtClean="0">
                <a:latin typeface="Times New Roman" pitchFamily="18" charset="0"/>
                <a:cs typeface="Times New Roman" pitchFamily="18" charset="0"/>
              </a:rPr>
              <a:t>блокируют </a:t>
            </a:r>
            <a:r>
              <a:rPr lang="ru-RU" sz="8000" dirty="0">
                <a:latin typeface="Times New Roman" pitchFamily="18" charset="0"/>
                <a:cs typeface="Times New Roman" pitchFamily="18" charset="0"/>
              </a:rPr>
              <a:t>потоотделение и </a:t>
            </a:r>
            <a:r>
              <a:rPr lang="ru-RU" sz="8000" dirty="0" smtClean="0">
                <a:latin typeface="Times New Roman" pitchFamily="18" charset="0"/>
                <a:cs typeface="Times New Roman" pitchFamily="18" charset="0"/>
              </a:rPr>
              <a:t>устраняют </a:t>
            </a:r>
            <a:r>
              <a:rPr lang="ru-RU" sz="8000" dirty="0">
                <a:latin typeface="Times New Roman" pitchFamily="18" charset="0"/>
                <a:cs typeface="Times New Roman" pitchFamily="18" charset="0"/>
              </a:rPr>
              <a:t>неприятный запах. соли алюминия подозреваются в увеличении риска развития рака молочной </a:t>
            </a:r>
            <a:r>
              <a:rPr lang="ru-RU" sz="8000" dirty="0" smtClean="0">
                <a:latin typeface="Times New Roman" pitchFamily="18" charset="0"/>
                <a:cs typeface="Times New Roman" pitchFamily="18" charset="0"/>
              </a:rPr>
              <a:t>железы. </a:t>
            </a:r>
            <a:r>
              <a:rPr lang="ru-RU" sz="8000" i="1" dirty="0" smtClean="0">
                <a:latin typeface="Times New Roman" pitchFamily="18" charset="0"/>
                <a:cs typeface="Times New Roman" pitchFamily="18" charset="0"/>
              </a:rPr>
              <a:t>Запишите </a:t>
            </a:r>
            <a:r>
              <a:rPr lang="ru-RU" sz="8000" i="1" dirty="0">
                <a:latin typeface="Times New Roman" pitchFamily="18" charset="0"/>
                <a:cs typeface="Times New Roman" pitchFamily="18" charset="0"/>
              </a:rPr>
              <a:t>общий вывод о </a:t>
            </a:r>
            <a:r>
              <a:rPr lang="ru-RU" sz="8000" i="1" dirty="0" smtClean="0">
                <a:latin typeface="Times New Roman" pitchFamily="18" charset="0"/>
                <a:cs typeface="Times New Roman" pitchFamily="18" charset="0"/>
              </a:rPr>
              <a:t>содержании солей алюминия в Вашем средстве.</a:t>
            </a:r>
            <a:endParaRPr lang="ru-RU" sz="8000" i="1"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231953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solidFill>
                  <a:srgbClr val="FF0000"/>
                </a:solidFill>
                <a:latin typeface="Times New Roman" pitchFamily="18" charset="0"/>
                <a:cs typeface="Times New Roman" pitchFamily="18" charset="0"/>
              </a:rPr>
              <a:t>Основные этапы</a:t>
            </a:r>
            <a:endParaRPr lang="ru-RU" b="1" dirty="0">
              <a:solidFill>
                <a:srgbClr val="FF0000"/>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31543372"/>
              </p:ext>
            </p:extLst>
          </p:nvPr>
        </p:nvGraphicFramePr>
        <p:xfrm>
          <a:off x="251520" y="980729"/>
          <a:ext cx="8640960" cy="5378940"/>
        </p:xfrm>
        <a:graphic>
          <a:graphicData uri="http://schemas.openxmlformats.org/drawingml/2006/table">
            <a:tbl>
              <a:tblPr firstRow="1" bandRow="1">
                <a:tableStyleId>{5940675A-B579-460E-94D1-54222C63F5DA}</a:tableStyleId>
              </a:tblPr>
              <a:tblGrid>
                <a:gridCol w="2952328"/>
                <a:gridCol w="5688632"/>
              </a:tblGrid>
              <a:tr h="142455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2000" dirty="0" smtClean="0">
                          <a:latin typeface="Times New Roman" pitchFamily="18" charset="0"/>
                          <a:cs typeface="Times New Roman" pitchFamily="18" charset="0"/>
                        </a:rPr>
                        <a:t>Подготовка эмпирического исследования</a:t>
                      </a:r>
                    </a:p>
                    <a:p>
                      <a:pPr algn="just"/>
                      <a:r>
                        <a:rPr lang="ru-RU" sz="2000" dirty="0" smtClean="0">
                          <a:latin typeface="Times New Roman" pitchFamily="18" charset="0"/>
                          <a:cs typeface="Times New Roman" pitchFamily="18" charset="0"/>
                        </a:rPr>
                        <a:t>Работа с текстом</a:t>
                      </a:r>
                      <a:endParaRPr lang="ru-RU" sz="2000" dirty="0">
                        <a:latin typeface="Times New Roman" pitchFamily="18" charset="0"/>
                        <a:cs typeface="Times New Roman" pitchFamily="18" charset="0"/>
                      </a:endParaRPr>
                    </a:p>
                  </a:txBody>
                  <a:tcPr/>
                </a:tc>
                <a:tc>
                  <a:txBody>
                    <a:bodyPr/>
                    <a:lstStyle/>
                    <a:p>
                      <a:pPr algn="just"/>
                      <a:r>
                        <a:rPr lang="ru-RU" sz="2000" dirty="0" smtClean="0">
                          <a:latin typeface="Times New Roman" pitchFamily="18" charset="0"/>
                          <a:cs typeface="Times New Roman" pitchFamily="18" charset="0"/>
                        </a:rPr>
                        <a:t>Оценка с научной точки зрения корректности и убедительности утверждений, содержащихся в тексте</a:t>
                      </a:r>
                      <a:endParaRPr lang="ru-RU" sz="2000" dirty="0">
                        <a:latin typeface="Times New Roman" pitchFamily="18" charset="0"/>
                        <a:cs typeface="Times New Roman" pitchFamily="18" charset="0"/>
                      </a:endParaRPr>
                    </a:p>
                  </a:txBody>
                  <a:tcPr/>
                </a:tc>
              </a:tr>
              <a:tr h="1424550">
                <a:tc>
                  <a:txBody>
                    <a:bodyPr/>
                    <a:lstStyle/>
                    <a:p>
                      <a:pPr algn="just"/>
                      <a:r>
                        <a:rPr lang="ru-RU" sz="2000" dirty="0" smtClean="0">
                          <a:latin typeface="Times New Roman" pitchFamily="18" charset="0"/>
                          <a:cs typeface="Times New Roman" pitchFamily="18" charset="0"/>
                        </a:rPr>
                        <a:t>Проведение эксперимента</a:t>
                      </a:r>
                    </a:p>
                    <a:p>
                      <a:pPr marL="0" marR="0" indent="0" algn="just" defTabSz="914400" rtl="0" eaLnBrk="1" fontAlgn="auto" latinLnBrk="0" hangingPunct="1">
                        <a:lnSpc>
                          <a:spcPct val="100000"/>
                        </a:lnSpc>
                        <a:spcBef>
                          <a:spcPts val="0"/>
                        </a:spcBef>
                        <a:spcAft>
                          <a:spcPts val="0"/>
                        </a:spcAft>
                        <a:buClrTx/>
                        <a:buSzTx/>
                        <a:buFontTx/>
                        <a:buNone/>
                        <a:tabLst/>
                        <a:defRPr/>
                      </a:pPr>
                      <a:r>
                        <a:rPr lang="ru-RU" sz="2000" dirty="0" smtClean="0">
                          <a:latin typeface="Times New Roman" pitchFamily="18" charset="0"/>
                          <a:cs typeface="Times New Roman" pitchFamily="18" charset="0"/>
                        </a:rPr>
                        <a:t>Получение исходных данных.</a:t>
                      </a:r>
                    </a:p>
                  </a:txBody>
                  <a:tcPr/>
                </a:tc>
                <a:tc>
                  <a:txBody>
                    <a:bodyPr/>
                    <a:lstStyle/>
                    <a:p>
                      <a:pPr algn="just"/>
                      <a:r>
                        <a:rPr lang="ru-RU" sz="2000" dirty="0" smtClean="0">
                          <a:latin typeface="Times New Roman" pitchFamily="18" charset="0"/>
                          <a:cs typeface="Times New Roman" pitchFamily="18" charset="0"/>
                        </a:rPr>
                        <a:t>Развитие экспериментальных (исследовательских) умений, навыков. Наблюдение, получение знаний.</a:t>
                      </a:r>
                    </a:p>
                    <a:p>
                      <a:pPr algn="just"/>
                      <a:r>
                        <a:rPr lang="ru-RU" sz="2000" dirty="0" smtClean="0">
                          <a:latin typeface="Times New Roman" pitchFamily="18" charset="0"/>
                          <a:cs typeface="Times New Roman" pitchFamily="18" charset="0"/>
                        </a:rPr>
                        <a:t>Формирование научных фактов, на основе полученных данных.</a:t>
                      </a:r>
                    </a:p>
                  </a:txBody>
                  <a:tcPr/>
                </a:tc>
              </a:tr>
              <a:tr h="2335475">
                <a:tc>
                  <a:txBody>
                    <a:bodyPr/>
                    <a:lstStyle/>
                    <a:p>
                      <a:pPr algn="just"/>
                      <a:r>
                        <a:rPr lang="ru-RU" sz="2000" dirty="0" smtClean="0">
                          <a:latin typeface="Times New Roman" pitchFamily="18" charset="0"/>
                          <a:cs typeface="Times New Roman" pitchFamily="18" charset="0"/>
                        </a:rPr>
                        <a:t>Интерпретация результатов</a:t>
                      </a:r>
                      <a:endParaRPr lang="ru-RU" sz="20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2000" dirty="0" smtClean="0">
                          <a:latin typeface="Times New Roman" pitchFamily="18" charset="0"/>
                          <a:cs typeface="Times New Roman" pitchFamily="18" charset="0"/>
                        </a:rPr>
                        <a:t>Обработка научных фактов (систематизация, классификация и обобщение) с целью установления эмпирических зависимостей.</a:t>
                      </a:r>
                    </a:p>
                    <a:p>
                      <a:pPr algn="just"/>
                      <a:r>
                        <a:rPr lang="ru-RU" sz="2000" dirty="0" smtClean="0">
                          <a:latin typeface="Times New Roman" pitchFamily="18" charset="0"/>
                          <a:cs typeface="Times New Roman" pitchFamily="18" charset="0"/>
                        </a:rPr>
                        <a:t>Умения выделять черты сходства и различия. Умения строить собственные оценочные суждения, формулировать</a:t>
                      </a:r>
                      <a:r>
                        <a:rPr lang="ru-RU" sz="2000" baseline="0" dirty="0" smtClean="0">
                          <a:latin typeface="Times New Roman" pitchFamily="18" charset="0"/>
                          <a:cs typeface="Times New Roman" pitchFamily="18" charset="0"/>
                        </a:rPr>
                        <a:t> свою точку зрения на основе информации, полученной в результате эксперимента</a:t>
                      </a:r>
                    </a:p>
                  </a:txBody>
                  <a:tcPr/>
                </a:tc>
              </a:tr>
            </a:tbl>
          </a:graphicData>
        </a:graphic>
      </p:graphicFrame>
    </p:spTree>
    <p:extLst>
      <p:ext uri="{BB962C8B-B14F-4D97-AF65-F5344CB8AC3E}">
        <p14:creationId xmlns:p14="http://schemas.microsoft.com/office/powerpoint/2010/main" val="303331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476672"/>
          </a:xfrm>
        </p:spPr>
        <p:txBody>
          <a:bodyPr>
            <a:normAutofit fontScale="90000"/>
          </a:bodyPr>
          <a:lstStyle/>
          <a:p>
            <a:r>
              <a:rPr lang="ru-RU" b="1" dirty="0" smtClean="0">
                <a:solidFill>
                  <a:srgbClr val="FF0000"/>
                </a:solidFill>
                <a:latin typeface="Times New Roman" pitchFamily="18" charset="0"/>
                <a:cs typeface="Times New Roman" pitchFamily="18" charset="0"/>
              </a:rPr>
              <a:t>Заключение</a:t>
            </a:r>
            <a:endParaRPr lang="ru-RU" b="1" dirty="0">
              <a:solidFill>
                <a:srgbClr val="FF0000"/>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020712306"/>
              </p:ext>
            </p:extLst>
          </p:nvPr>
        </p:nvGraphicFramePr>
        <p:xfrm>
          <a:off x="107504" y="476671"/>
          <a:ext cx="9036496" cy="5933649"/>
        </p:xfrm>
        <a:graphic>
          <a:graphicData uri="http://schemas.openxmlformats.org/drawingml/2006/table">
            <a:tbl>
              <a:tblPr firstRow="1" bandRow="1">
                <a:tableStyleId>{5940675A-B579-460E-94D1-54222C63F5DA}</a:tableStyleId>
              </a:tblPr>
              <a:tblGrid>
                <a:gridCol w="1080120"/>
                <a:gridCol w="3121855"/>
                <a:gridCol w="4834521"/>
              </a:tblGrid>
              <a:tr h="712741">
                <a:tc>
                  <a:txBody>
                    <a:bodyPr/>
                    <a:lstStyle/>
                    <a:p>
                      <a:r>
                        <a:rPr lang="ru-RU" sz="1600" b="1" dirty="0" smtClean="0">
                          <a:latin typeface="Times New Roman" pitchFamily="18" charset="0"/>
                          <a:cs typeface="Times New Roman" pitchFamily="18" charset="0"/>
                        </a:rPr>
                        <a:t>Компетенция:</a:t>
                      </a:r>
                      <a:endParaRPr lang="ru-RU" sz="16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latin typeface="Times New Roman" pitchFamily="18" charset="0"/>
                          <a:cs typeface="Times New Roman" pitchFamily="18" charset="0"/>
                        </a:rPr>
                        <a:t>Оцениваемые компетенции</a:t>
                      </a:r>
                    </a:p>
                  </a:txBody>
                  <a:tcPr/>
                </a:tc>
                <a:tc>
                  <a:txBody>
                    <a:bodyPr/>
                    <a:lstStyle/>
                    <a:p>
                      <a:r>
                        <a:rPr lang="ru-RU" sz="1600" b="1" dirty="0" smtClean="0">
                          <a:latin typeface="Times New Roman" pitchFamily="18" charset="0"/>
                          <a:cs typeface="Times New Roman" pitchFamily="18" charset="0"/>
                        </a:rPr>
                        <a:t>Характеристика учебного задания, направленного на формирование/оценку компетенции</a:t>
                      </a:r>
                      <a:endParaRPr lang="ru-RU" sz="1600" b="1" dirty="0">
                        <a:latin typeface="Times New Roman" pitchFamily="18" charset="0"/>
                        <a:cs typeface="Times New Roman" pitchFamily="18" charset="0"/>
                      </a:endParaRPr>
                    </a:p>
                  </a:txBody>
                  <a:tcPr/>
                </a:tc>
              </a:tr>
              <a:tr h="833225">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научное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объяснение явлений</a:t>
                      </a:r>
                    </a:p>
                  </a:txBody>
                  <a:tcPr/>
                </a:tc>
                <a:tc>
                  <a:txBody>
                    <a:bodyPr/>
                    <a:lstStyle/>
                    <a:p>
                      <a:r>
                        <a:rPr lang="ru-RU" sz="1600" dirty="0" smtClean="0">
                          <a:latin typeface="Times New Roman" pitchFamily="18" charset="0"/>
                          <a:cs typeface="Times New Roman" pitchFamily="18" charset="0"/>
                        </a:rPr>
                        <a:t>Применить соответствующие естественно-научные</a:t>
                      </a:r>
                      <a:r>
                        <a:rPr lang="ru-RU" sz="1600" baseline="0" dirty="0" smtClean="0">
                          <a:latin typeface="Times New Roman" pitchFamily="18" charset="0"/>
                          <a:cs typeface="Times New Roman" pitchFamily="18" charset="0"/>
                        </a:rPr>
                        <a:t> знаний для объяснения явления</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Предлагается описание достаточно</a:t>
                      </a:r>
                      <a:r>
                        <a:rPr lang="ru-RU" sz="1600" baseline="0" dirty="0" smtClean="0">
                          <a:latin typeface="Times New Roman" pitchFamily="18" charset="0"/>
                          <a:cs typeface="Times New Roman" pitchFamily="18" charset="0"/>
                        </a:rPr>
                        <a:t> стандартной ситуации, для объяснения которой можно напрямую использовать программный материал</a:t>
                      </a:r>
                      <a:endParaRPr lang="ru-RU" sz="1600" dirty="0">
                        <a:latin typeface="Times New Roman" pitchFamily="18" charset="0"/>
                        <a:cs typeface="Times New Roman" pitchFamily="18" charset="0"/>
                      </a:endParaRPr>
                    </a:p>
                  </a:txBody>
                  <a:tcPr/>
                </a:tc>
              </a:tr>
              <a:tr h="79208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600" dirty="0" smtClean="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Делать и научно обосновывать прогнозы о протекании</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процесса или явления</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Предлагается на основе понимания механизма (или</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причин) явления или процесса обосновать дальнейшее</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развитие событий.</a:t>
                      </a:r>
                      <a:endParaRPr lang="ru-RU" sz="1600" dirty="0">
                        <a:latin typeface="Times New Roman" pitchFamily="18" charset="0"/>
                        <a:cs typeface="Times New Roman" pitchFamily="18" charset="0"/>
                      </a:endParaRPr>
                    </a:p>
                  </a:txBody>
                  <a:tcPr/>
                </a:tc>
              </a:tr>
              <a:tr h="833224">
                <a:tc rowSpan="3">
                  <a:txBody>
                    <a:bodyPr/>
                    <a:lstStyle/>
                    <a:p>
                      <a:r>
                        <a:rPr lang="ru-RU" sz="1600" dirty="0" smtClean="0">
                          <a:latin typeface="Times New Roman" pitchFamily="18" charset="0"/>
                          <a:cs typeface="Times New Roman" pitchFamily="18" charset="0"/>
                        </a:rPr>
                        <a:t>понимание особенностей естественно-научного исследования</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Распознавать и формулировать цель</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данного исследования</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По краткому описанию хода исследования или действий</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исследователей предлагается четко сформулировать его цель.</a:t>
                      </a:r>
                      <a:endParaRPr lang="ru-RU" sz="1600" dirty="0">
                        <a:latin typeface="Times New Roman" pitchFamily="18" charset="0"/>
                        <a:cs typeface="Times New Roman" pitchFamily="18" charset="0"/>
                      </a:endParaRPr>
                    </a:p>
                  </a:txBody>
                  <a:tcPr/>
                </a:tc>
              </a:tr>
              <a:tr h="923924">
                <a:tc vMerge="1">
                  <a:txBody>
                    <a:bodyPr/>
                    <a:lstStyle/>
                    <a:p>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Предлагать или оценивать способ</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научного исследования данного вопроса</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По описанию проблемы предлагается кратко сформулировать или</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оценить идею исследования, направленного на ее решение, и/или</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описать основные этапы такого исследования.</a:t>
                      </a:r>
                      <a:endParaRPr lang="ru-RU" sz="1600" dirty="0">
                        <a:latin typeface="Times New Roman" pitchFamily="18" charset="0"/>
                        <a:cs typeface="Times New Roman" pitchFamily="18" charset="0"/>
                      </a:endParaRPr>
                    </a:p>
                  </a:txBody>
                  <a:tcPr/>
                </a:tc>
              </a:tr>
              <a:tr h="1467407">
                <a:tc vMerge="1">
                  <a:txBody>
                    <a:bodyPr/>
                    <a:lstStyle/>
                    <a:p>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Выдвигать объяснительные гипотезы и</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предлагать способы их проверки</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Предлагается не просто сформулировать гипотезы, объясняющие</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описанное явление, но и обязательно предложить возможные</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способы их проверки. Набор гипотез может предлагаться в самом</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задании, тогда учащийся должен предложить только способы</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проверки.</a:t>
                      </a:r>
                      <a:endParaRPr lang="ru-RU" sz="16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626010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solidFill>
                  <a:srgbClr val="FF0000"/>
                </a:solidFill>
                <a:latin typeface="Times New Roman" pitchFamily="18" charset="0"/>
                <a:cs typeface="Times New Roman" pitchFamily="18" charset="0"/>
              </a:rPr>
              <a:t>Заключение</a:t>
            </a:r>
            <a:endParaRPr lang="ru-RU" b="1" dirty="0">
              <a:solidFill>
                <a:srgbClr val="FF0000"/>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850358719"/>
              </p:ext>
            </p:extLst>
          </p:nvPr>
        </p:nvGraphicFramePr>
        <p:xfrm>
          <a:off x="457200" y="1052513"/>
          <a:ext cx="8229600" cy="3688080"/>
        </p:xfrm>
        <a:graphic>
          <a:graphicData uri="http://schemas.openxmlformats.org/drawingml/2006/table">
            <a:tbl>
              <a:tblPr firstRow="1" bandRow="1">
                <a:tableStyleId>{5940675A-B579-460E-94D1-54222C63F5DA}</a:tableStyleId>
              </a:tblPr>
              <a:tblGrid>
                <a:gridCol w="1522512"/>
                <a:gridCol w="2304256"/>
                <a:gridCol w="4402832"/>
              </a:tblGrid>
              <a:tr h="370840">
                <a:tc>
                  <a:txBody>
                    <a:bodyPr/>
                    <a:lstStyle/>
                    <a:p>
                      <a:r>
                        <a:rPr lang="ru-RU" sz="1600" b="1" dirty="0" smtClean="0">
                          <a:latin typeface="Times New Roman" pitchFamily="18" charset="0"/>
                          <a:cs typeface="Times New Roman" pitchFamily="18" charset="0"/>
                        </a:rPr>
                        <a:t>Компетенция:</a:t>
                      </a:r>
                      <a:endParaRPr lang="ru-RU" sz="16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latin typeface="Times New Roman" pitchFamily="18" charset="0"/>
                          <a:cs typeface="Times New Roman" pitchFamily="18" charset="0"/>
                        </a:rPr>
                        <a:t>Оцениваемые компетенции</a:t>
                      </a:r>
                    </a:p>
                  </a:txBody>
                  <a:tcPr/>
                </a:tc>
                <a:tc>
                  <a:txBody>
                    <a:bodyPr/>
                    <a:lstStyle/>
                    <a:p>
                      <a:r>
                        <a:rPr lang="ru-RU" sz="1600" b="1" dirty="0" smtClean="0">
                          <a:latin typeface="Times New Roman" pitchFamily="18" charset="0"/>
                          <a:cs typeface="Times New Roman" pitchFamily="18" charset="0"/>
                        </a:rPr>
                        <a:t>Характеристика учебного задания, направленного на формирование/оценку компетенции</a:t>
                      </a:r>
                      <a:endParaRPr lang="ru-RU" sz="1600" b="1" dirty="0">
                        <a:latin typeface="Times New Roman" pitchFamily="18" charset="0"/>
                        <a:cs typeface="Times New Roman" pitchFamily="18" charset="0"/>
                      </a:endParaRPr>
                    </a:p>
                  </a:txBody>
                  <a:tcPr/>
                </a:tc>
              </a:tr>
              <a:tr h="370840">
                <a:tc rowSpan="2">
                  <a:txBody>
                    <a:bodyPr/>
                    <a:lstStyle/>
                    <a:p>
                      <a:r>
                        <a:rPr lang="ru-RU" sz="1600" dirty="0" smtClean="0">
                          <a:latin typeface="Times New Roman" pitchFamily="18" charset="0"/>
                          <a:cs typeface="Times New Roman" pitchFamily="18" charset="0"/>
                        </a:rPr>
                        <a:t>Интерпретация данных и использование научных доказательств для получения выводов</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Анализировать,</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интерпретировать</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данные и делать соответствующие</a:t>
                      </a:r>
                    </a:p>
                    <a:p>
                      <a:r>
                        <a:rPr lang="ru-RU" sz="1600" dirty="0" smtClean="0">
                          <a:latin typeface="Times New Roman" pitchFamily="18" charset="0"/>
                          <a:cs typeface="Times New Roman" pitchFamily="18" charset="0"/>
                        </a:rPr>
                        <a:t>выводы</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Предлагается формулировать выводы на основе интерпретации</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данных, представленных в различных формах: графики,</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таблицы, диаграммы, фотографии, географические карты,</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словесный текст. Данные могут быть представлены и в</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сочетании форм.</a:t>
                      </a:r>
                      <a:endParaRPr lang="ru-RU" sz="1600" dirty="0">
                        <a:latin typeface="Times New Roman" pitchFamily="18" charset="0"/>
                        <a:cs typeface="Times New Roman" pitchFamily="18" charset="0"/>
                      </a:endParaRPr>
                    </a:p>
                  </a:txBody>
                  <a:tcPr/>
                </a:tc>
              </a:tr>
              <a:tr h="370840">
                <a:tc vMerge="1">
                  <a:txBody>
                    <a:bodyPr/>
                    <a:lstStyle/>
                    <a:p>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Преобразовывать одну форму</a:t>
                      </a:r>
                    </a:p>
                    <a:p>
                      <a:r>
                        <a:rPr lang="ru-RU" sz="1600" dirty="0" smtClean="0">
                          <a:latin typeface="Times New Roman" pitchFamily="18" charset="0"/>
                          <a:cs typeface="Times New Roman" pitchFamily="18" charset="0"/>
                        </a:rPr>
                        <a:t>представления данных в другую</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Предлагается преобразовать одну форму представления</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научной информации в другую, например: словесную в</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схематический рисунок, табличную форму в график или</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диаграмму и т.д.</a:t>
                      </a:r>
                      <a:endParaRPr lang="ru-RU" sz="16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23521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2034"/>
          </a:xfrm>
        </p:spPr>
        <p:txBody>
          <a:bodyPr>
            <a:normAutofit fontScale="90000"/>
          </a:bodyPr>
          <a:lstStyle/>
          <a:p>
            <a:endParaRPr lang="ru-RU" dirty="0"/>
          </a:p>
        </p:txBody>
      </p:sp>
      <p:sp>
        <p:nvSpPr>
          <p:cNvPr id="3" name="Текст 2"/>
          <p:cNvSpPr>
            <a:spLocks noGrp="1"/>
          </p:cNvSpPr>
          <p:nvPr>
            <p:ph type="body" idx="1"/>
          </p:nvPr>
        </p:nvSpPr>
        <p:spPr>
          <a:xfrm>
            <a:off x="107504" y="260648"/>
            <a:ext cx="4464496" cy="864096"/>
          </a:xfrm>
        </p:spPr>
        <p:txBody>
          <a:bodyPr>
            <a:noAutofit/>
          </a:bodyPr>
          <a:lstStyle/>
          <a:p>
            <a:pPr algn="ctr"/>
            <a:r>
              <a:rPr lang="ru-RU" dirty="0" smtClean="0">
                <a:solidFill>
                  <a:srgbClr val="FF0000"/>
                </a:solidFill>
                <a:latin typeface="Times New Roman" pitchFamily="18" charset="0"/>
                <a:cs typeface="Times New Roman" pitchFamily="18" charset="0"/>
              </a:rPr>
              <a:t>Требования ФГОС ООО к образовательным результатам</a:t>
            </a:r>
            <a:endParaRPr lang="ru-RU" dirty="0">
              <a:solidFill>
                <a:srgbClr val="FF0000"/>
              </a:solidFill>
              <a:latin typeface="Times New Roman" pitchFamily="18" charset="0"/>
              <a:cs typeface="Times New Roman" pitchFamily="18" charset="0"/>
            </a:endParaRPr>
          </a:p>
        </p:txBody>
      </p:sp>
      <p:sp>
        <p:nvSpPr>
          <p:cNvPr id="4" name="Объект 3"/>
          <p:cNvSpPr>
            <a:spLocks noGrp="1"/>
          </p:cNvSpPr>
          <p:nvPr>
            <p:ph sz="half" idx="2"/>
          </p:nvPr>
        </p:nvSpPr>
        <p:spPr>
          <a:xfrm>
            <a:off x="179512" y="1340768"/>
            <a:ext cx="4317876" cy="5517232"/>
          </a:xfrm>
        </p:spPr>
        <p:txBody>
          <a:bodyPr>
            <a:normAutofit fontScale="85000" lnSpcReduction="20000"/>
          </a:bodyPr>
          <a:lstStyle/>
          <a:p>
            <a:pPr marL="0" indent="0" algn="ctr">
              <a:buNone/>
            </a:pPr>
            <a:r>
              <a:rPr lang="ru-RU" b="1" dirty="0" smtClean="0">
                <a:latin typeface="Times New Roman" pitchFamily="18" charset="0"/>
                <a:cs typeface="Times New Roman" pitchFamily="18" charset="0"/>
              </a:rPr>
              <a:t>Приобретение опыта использования различных методов изучения веществ</a:t>
            </a:r>
          </a:p>
          <a:p>
            <a:pPr>
              <a:buFont typeface="Wingdings" pitchFamily="2" charset="2"/>
              <a:buChar char="ü"/>
            </a:pPr>
            <a:endParaRPr lang="ru-RU" dirty="0" smtClean="0">
              <a:latin typeface="Times New Roman" pitchFamily="18" charset="0"/>
              <a:cs typeface="Times New Roman" pitchFamily="18" charset="0"/>
            </a:endParaRPr>
          </a:p>
          <a:p>
            <a:pPr>
              <a:buFont typeface="Wingdings" pitchFamily="2" charset="2"/>
              <a:buChar char="ü"/>
            </a:pPr>
            <a:r>
              <a:rPr lang="ru-RU" dirty="0" smtClean="0">
                <a:latin typeface="Times New Roman" pitchFamily="18" charset="0"/>
                <a:cs typeface="Times New Roman" pitchFamily="18" charset="0"/>
              </a:rPr>
              <a:t>Умение создавать, применять и преобразовывать знаки и символы, модели и схемы для решения учебных и познавательных задач (</a:t>
            </a:r>
            <a:r>
              <a:rPr lang="ru-RU" dirty="0" err="1" smtClean="0">
                <a:latin typeface="Times New Roman" pitchFamily="18" charset="0"/>
                <a:cs typeface="Times New Roman" pitchFamily="18" charset="0"/>
              </a:rPr>
              <a:t>метапредметный</a:t>
            </a:r>
            <a:r>
              <a:rPr lang="ru-RU" dirty="0" smtClean="0">
                <a:latin typeface="Times New Roman" pitchFamily="18" charset="0"/>
                <a:cs typeface="Times New Roman" pitchFamily="18" charset="0"/>
              </a:rPr>
              <a:t> результат)</a:t>
            </a:r>
          </a:p>
          <a:p>
            <a:pPr>
              <a:buFont typeface="Wingdings" pitchFamily="2" charset="2"/>
              <a:buChar char="ü"/>
            </a:pPr>
            <a:endParaRPr lang="ru-RU" dirty="0">
              <a:latin typeface="Times New Roman" pitchFamily="18" charset="0"/>
              <a:cs typeface="Times New Roman" pitchFamily="18" charset="0"/>
            </a:endParaRPr>
          </a:p>
          <a:p>
            <a:pPr>
              <a:buFont typeface="Wingdings" pitchFamily="2" charset="2"/>
              <a:buChar char="ü"/>
            </a:pPr>
            <a:r>
              <a:rPr lang="ru-RU" dirty="0" smtClean="0">
                <a:latin typeface="Times New Roman" pitchFamily="18" charset="0"/>
                <a:cs typeface="Times New Roman" pitchFamily="18" charset="0"/>
              </a:rPr>
              <a:t>Умение определять понятия, создавать обобщения, устанавливать аналоги, классифицировать,  самостоятельно выбирать основания и признаки классификации, устанавливать причинно-следственные связи, строить логические рассуждения и делать выводы  </a:t>
            </a:r>
            <a:endParaRPr lang="ru-RU" dirty="0">
              <a:latin typeface="Times New Roman" pitchFamily="18" charset="0"/>
              <a:cs typeface="Times New Roman" pitchFamily="18" charset="0"/>
            </a:endParaRPr>
          </a:p>
        </p:txBody>
      </p:sp>
      <p:sp>
        <p:nvSpPr>
          <p:cNvPr id="5" name="Текст 4"/>
          <p:cNvSpPr>
            <a:spLocks noGrp="1"/>
          </p:cNvSpPr>
          <p:nvPr>
            <p:ph type="body" sz="quarter" idx="3"/>
          </p:nvPr>
        </p:nvSpPr>
        <p:spPr>
          <a:xfrm>
            <a:off x="4644008" y="332656"/>
            <a:ext cx="4499992" cy="864096"/>
          </a:xfrm>
        </p:spPr>
        <p:txBody>
          <a:bodyPr>
            <a:normAutofit lnSpcReduction="10000"/>
          </a:bodyPr>
          <a:lstStyle/>
          <a:p>
            <a:pPr algn="ctr"/>
            <a:r>
              <a:rPr lang="ru-RU" dirty="0" smtClean="0">
                <a:solidFill>
                  <a:srgbClr val="FF0000"/>
                </a:solidFill>
                <a:latin typeface="Times New Roman" pitchFamily="18" charset="0"/>
                <a:cs typeface="Times New Roman" pitchFamily="18" charset="0"/>
              </a:rPr>
              <a:t>Компетенции, </a:t>
            </a:r>
          </a:p>
          <a:p>
            <a:pPr algn="ctr"/>
            <a:r>
              <a:rPr lang="ru-RU" dirty="0" smtClean="0">
                <a:solidFill>
                  <a:srgbClr val="FF0000"/>
                </a:solidFill>
                <a:latin typeface="Times New Roman" pitchFamily="18" charset="0"/>
                <a:cs typeface="Times New Roman" pitchFamily="18" charset="0"/>
              </a:rPr>
              <a:t>определяющие ЕНГ</a:t>
            </a:r>
            <a:endParaRPr lang="ru-RU" dirty="0">
              <a:solidFill>
                <a:srgbClr val="FF0000"/>
              </a:solidFill>
              <a:latin typeface="Times New Roman" pitchFamily="18" charset="0"/>
              <a:cs typeface="Times New Roman" pitchFamily="18" charset="0"/>
            </a:endParaRPr>
          </a:p>
        </p:txBody>
      </p:sp>
      <p:sp>
        <p:nvSpPr>
          <p:cNvPr id="6" name="Объект 5"/>
          <p:cNvSpPr>
            <a:spLocks noGrp="1"/>
          </p:cNvSpPr>
          <p:nvPr>
            <p:ph sz="quarter" idx="4"/>
          </p:nvPr>
        </p:nvSpPr>
        <p:spPr>
          <a:xfrm>
            <a:off x="4645025" y="1340768"/>
            <a:ext cx="4498975" cy="4785395"/>
          </a:xfrm>
        </p:spPr>
        <p:txBody>
          <a:bodyPr>
            <a:normAutofit/>
          </a:bodyPr>
          <a:lstStyle/>
          <a:p>
            <a:pPr marL="0" indent="0" algn="ctr">
              <a:buNone/>
            </a:pPr>
            <a:r>
              <a:rPr lang="ru-RU" b="1" dirty="0" smtClean="0">
                <a:latin typeface="Times New Roman" pitchFamily="18" charset="0"/>
                <a:cs typeface="Times New Roman" pitchFamily="18" charset="0"/>
              </a:rPr>
              <a:t>Понимание основных особенностей естественнонаучного метода исследования</a:t>
            </a:r>
          </a:p>
          <a:p>
            <a:pPr marL="0" indent="0">
              <a:buNone/>
            </a:pPr>
            <a:endParaRPr lang="ru-RU" dirty="0" smtClean="0">
              <a:latin typeface="Times New Roman" pitchFamily="18" charset="0"/>
              <a:cs typeface="Times New Roman" pitchFamily="18" charset="0"/>
            </a:endParaRPr>
          </a:p>
          <a:p>
            <a:pPr marL="0" indent="0">
              <a:buNone/>
            </a:pPr>
            <a:endParaRPr lang="ru-RU" dirty="0" smtClean="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329911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570186"/>
          </a:xfrm>
        </p:spPr>
        <p:txBody>
          <a:bodyPr>
            <a:normAutofit fontScale="90000"/>
          </a:bodyPr>
          <a:lstStyle/>
          <a:p>
            <a:r>
              <a:rPr lang="ru-RU" sz="3200" u="sng" dirty="0" smtClean="0">
                <a:latin typeface="Times New Roman" pitchFamily="18" charset="0"/>
                <a:cs typeface="Times New Roman" pitchFamily="18" charset="0"/>
              </a:rPr>
              <a:t/>
            </a:r>
            <a:br>
              <a:rPr lang="ru-RU" sz="3200" u="sng" dirty="0" smtClean="0">
                <a:latin typeface="Times New Roman" pitchFamily="18" charset="0"/>
                <a:cs typeface="Times New Roman" pitchFamily="18" charset="0"/>
              </a:rPr>
            </a:br>
            <a:r>
              <a:rPr lang="ru-RU" b="1" dirty="0" smtClean="0">
                <a:solidFill>
                  <a:srgbClr val="FF0000"/>
                </a:solidFill>
                <a:latin typeface="Times New Roman" pitchFamily="18" charset="0"/>
                <a:cs typeface="Times New Roman" pitchFamily="18" charset="0"/>
              </a:rPr>
              <a:t>Трудности в</a:t>
            </a:r>
            <a:br>
              <a:rPr lang="ru-RU" b="1" dirty="0" smtClean="0">
                <a:solidFill>
                  <a:srgbClr val="FF0000"/>
                </a:solidFill>
                <a:latin typeface="Times New Roman" pitchFamily="18" charset="0"/>
                <a:cs typeface="Times New Roman" pitchFamily="18" charset="0"/>
              </a:rPr>
            </a:br>
            <a:r>
              <a:rPr lang="ru-RU" b="1" dirty="0" smtClean="0">
                <a:solidFill>
                  <a:srgbClr val="FF0000"/>
                </a:solidFill>
                <a:latin typeface="Times New Roman" pitchFamily="18" charset="0"/>
                <a:cs typeface="Times New Roman" pitchFamily="18" charset="0"/>
              </a:rPr>
              <a:t>формировании ЕНГ</a:t>
            </a:r>
            <a:r>
              <a:rPr lang="ru-RU" b="1" dirty="0">
                <a:solidFill>
                  <a:srgbClr val="FF0000"/>
                </a:solidFill>
                <a:latin typeface="Times New Roman" pitchFamily="18" charset="0"/>
                <a:cs typeface="Times New Roman" pitchFamily="18" charset="0"/>
              </a:rPr>
              <a:t/>
            </a:r>
            <a:br>
              <a:rPr lang="ru-RU" b="1" dirty="0">
                <a:solidFill>
                  <a:srgbClr val="FF0000"/>
                </a:solidFill>
                <a:latin typeface="Times New Roman" pitchFamily="18" charset="0"/>
                <a:cs typeface="Times New Roman" pitchFamily="18" charset="0"/>
              </a:rPr>
            </a:br>
            <a:endParaRPr lang="ru-RU"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179512" y="1844824"/>
            <a:ext cx="8784976" cy="4824536"/>
          </a:xfrm>
        </p:spPr>
        <p:txBody>
          <a:bodyPr>
            <a:normAutofit/>
          </a:bodyPr>
          <a:lstStyle/>
          <a:p>
            <a:pPr marL="0" indent="0">
              <a:buNone/>
            </a:pPr>
            <a:endParaRPr lang="ru-RU" sz="2400" dirty="0" smtClean="0">
              <a:latin typeface="Times New Roman" pitchFamily="18" charset="0"/>
              <a:cs typeface="Times New Roman" pitchFamily="18" charset="0"/>
            </a:endParaRPr>
          </a:p>
          <a:p>
            <a:pPr marL="0" indent="0">
              <a:buNone/>
            </a:pPr>
            <a:endParaRPr lang="ru-RU" sz="2400" dirty="0" smtClean="0">
              <a:latin typeface="Times New Roman" pitchFamily="18" charset="0"/>
              <a:cs typeface="Times New Roman" pitchFamily="18" charset="0"/>
            </a:endParaRPr>
          </a:p>
          <a:p>
            <a:pPr>
              <a:buFontTx/>
              <a:buChar char="-"/>
            </a:pPr>
            <a:endParaRPr lang="ru-RU" sz="3600" dirty="0">
              <a:latin typeface="Times New Roman" pitchFamily="18" charset="0"/>
              <a:cs typeface="Times New Roman" pitchFamily="18" charset="0"/>
            </a:endParaRPr>
          </a:p>
          <a:p>
            <a:pPr marL="0" indent="0">
              <a:buNone/>
            </a:pPr>
            <a:endParaRPr lang="ru-RU" sz="2800" dirty="0" smtClean="0">
              <a:latin typeface="Times New Roman" pitchFamily="18" charset="0"/>
              <a:cs typeface="Times New Roman" pitchFamily="18" charset="0"/>
            </a:endParaRPr>
          </a:p>
        </p:txBody>
      </p:sp>
      <p:graphicFrame>
        <p:nvGraphicFramePr>
          <p:cNvPr id="6" name="Схема 5"/>
          <p:cNvGraphicFramePr/>
          <p:nvPr>
            <p:extLst>
              <p:ext uri="{D42A27DB-BD31-4B8C-83A1-F6EECF244321}">
                <p14:modId xmlns:p14="http://schemas.microsoft.com/office/powerpoint/2010/main" val="281318983"/>
              </p:ext>
            </p:extLst>
          </p:nvPr>
        </p:nvGraphicFramePr>
        <p:xfrm>
          <a:off x="756074" y="1700808"/>
          <a:ext cx="769572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03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964488" cy="720080"/>
          </a:xfrm>
        </p:spPr>
        <p:txBody>
          <a:bodyPr>
            <a:normAutofit fontScale="90000"/>
          </a:bodyPr>
          <a:lstStyle/>
          <a:p>
            <a:pPr lvl="0" algn="l">
              <a:spcBef>
                <a:spcPts val="0"/>
              </a:spcBef>
            </a:pPr>
            <a:r>
              <a:rPr lang="ru-RU" sz="3600" b="1" dirty="0" smtClean="0">
                <a:solidFill>
                  <a:srgbClr val="FF0000"/>
                </a:solidFill>
                <a:latin typeface="Times New Roman" panose="02020603050405020304" pitchFamily="18" charset="0"/>
                <a:cs typeface="Times New Roman" panose="02020603050405020304" pitchFamily="18" charset="0"/>
              </a:rPr>
              <a:t>Задания, направленные на формирование ЕНГ</a:t>
            </a:r>
            <a:endParaRPr lang="ru-RU" sz="36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600200"/>
            <a:ext cx="8784976" cy="4997152"/>
          </a:xfrm>
        </p:spPr>
        <p:txBody>
          <a:bodyPr>
            <a:normAutofit/>
          </a:bodyPr>
          <a:lstStyle/>
          <a:p>
            <a:pPr marL="0" indent="0" algn="just">
              <a:buNone/>
            </a:pPr>
            <a:endParaRPr lang="ru-RU" sz="2800" dirty="0" smtClean="0">
              <a:latin typeface="Times New Roman" pitchFamily="18" charset="0"/>
              <a:cs typeface="Times New Roman" pitchFamily="18" charset="0"/>
            </a:endParaRPr>
          </a:p>
          <a:p>
            <a:pPr marL="0" indent="0" algn="just">
              <a:buNone/>
            </a:pPr>
            <a:endParaRPr lang="ru-RU" sz="2800" dirty="0">
              <a:latin typeface="Times New Roman" pitchFamily="18" charset="0"/>
              <a:cs typeface="Times New Roman" pitchFamily="18" charset="0"/>
            </a:endParaRPr>
          </a:p>
          <a:p>
            <a:pPr marL="0" indent="0" algn="just">
              <a:buNone/>
            </a:pPr>
            <a:endParaRPr lang="ru-RU" sz="2800" dirty="0" smtClean="0">
              <a:latin typeface="Times New Roman" pitchFamily="18" charset="0"/>
              <a:cs typeface="Times New Roman" pitchFamily="18" charset="0"/>
            </a:endParaRPr>
          </a:p>
          <a:p>
            <a:pPr marL="0" indent="0" algn="just">
              <a:buNone/>
            </a:pPr>
            <a:endParaRPr lang="ru-RU" sz="2800" dirty="0">
              <a:latin typeface="Times New Roman" pitchFamily="18" charset="0"/>
              <a:cs typeface="Times New Roman" pitchFamily="18" charset="0"/>
            </a:endParaRPr>
          </a:p>
          <a:p>
            <a:pPr marL="0" indent="0" algn="just">
              <a:buNone/>
            </a:pPr>
            <a:endParaRPr lang="ru-RU" sz="2800" dirty="0" smtClean="0">
              <a:latin typeface="Times New Roman" pitchFamily="18" charset="0"/>
              <a:cs typeface="Times New Roman" pitchFamily="18" charset="0"/>
            </a:endParaRPr>
          </a:p>
          <a:p>
            <a:pPr marL="0" indent="0" algn="just">
              <a:buNone/>
            </a:pPr>
            <a:endParaRPr lang="ru-RU" sz="2800" dirty="0">
              <a:latin typeface="Times New Roman" pitchFamily="18" charset="0"/>
              <a:cs typeface="Times New Roman" pitchFamily="18" charset="0"/>
            </a:endParaRPr>
          </a:p>
        </p:txBody>
      </p:sp>
      <p:graphicFrame>
        <p:nvGraphicFramePr>
          <p:cNvPr id="8" name="Схема 7"/>
          <p:cNvGraphicFramePr/>
          <p:nvPr>
            <p:extLst>
              <p:ext uri="{D42A27DB-BD31-4B8C-83A1-F6EECF244321}">
                <p14:modId xmlns:p14="http://schemas.microsoft.com/office/powerpoint/2010/main" val="549640919"/>
              </p:ext>
            </p:extLst>
          </p:nvPr>
        </p:nvGraphicFramePr>
        <p:xfrm>
          <a:off x="991011" y="794553"/>
          <a:ext cx="7545215" cy="1410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179512" y="2060848"/>
            <a:ext cx="8856984" cy="4801314"/>
          </a:xfrm>
          <a:prstGeom prst="rect">
            <a:avLst/>
          </a:prstGeom>
          <a:noFill/>
        </p:spPr>
        <p:txBody>
          <a:bodyPr wrap="square" rtlCol="0">
            <a:spAutoFit/>
          </a:bodyPr>
          <a:lstStyle/>
          <a:p>
            <a:r>
              <a:rPr lang="ru-RU" dirty="0" smtClean="0">
                <a:latin typeface="Times New Roman" pitchFamily="18" charset="0"/>
                <a:cs typeface="Times New Roman" pitchFamily="18" charset="0"/>
              </a:rPr>
              <a:t>Исторические опыты</a:t>
            </a:r>
          </a:p>
          <a:p>
            <a:r>
              <a:rPr lang="ru-RU" dirty="0" smtClean="0">
                <a:latin typeface="Times New Roman" pitchFamily="18" charset="0"/>
                <a:cs typeface="Times New Roman" pitchFamily="18" charset="0"/>
              </a:rPr>
              <a:t>Наблюдения в жизненных ситуациях</a:t>
            </a:r>
          </a:p>
          <a:p>
            <a:r>
              <a:rPr lang="ru-RU" dirty="0" smtClean="0">
                <a:latin typeface="Times New Roman" pitchFamily="18" charset="0"/>
                <a:cs typeface="Times New Roman" pitchFamily="18" charset="0"/>
              </a:rPr>
              <a:t>Демонстрационный эксперимент на реальном оборудовании</a:t>
            </a:r>
          </a:p>
          <a:p>
            <a:r>
              <a:rPr lang="ru-RU" dirty="0" smtClean="0">
                <a:latin typeface="Times New Roman" pitchFamily="18" charset="0"/>
                <a:cs typeface="Times New Roman" pitchFamily="18" charset="0"/>
              </a:rPr>
              <a:t>Исследования с помощью виртуальных лабораторий</a:t>
            </a:r>
          </a:p>
          <a:p>
            <a:r>
              <a:rPr lang="ru-RU" dirty="0" smtClean="0">
                <a:latin typeface="Times New Roman" pitchFamily="18" charset="0"/>
                <a:cs typeface="Times New Roman" pitchFamily="18" charset="0"/>
              </a:rPr>
              <a:t>Фронтальные и домашние опыты</a:t>
            </a:r>
          </a:p>
          <a:p>
            <a:pPr algn="r"/>
            <a:r>
              <a:rPr lang="ru-RU" b="1" dirty="0" smtClean="0">
                <a:latin typeface="Times New Roman" pitchFamily="18" charset="0"/>
                <a:cs typeface="Times New Roman" pitchFamily="18" charset="0"/>
              </a:rPr>
              <a:t>Результат:</a:t>
            </a:r>
          </a:p>
          <a:p>
            <a:pPr algn="r"/>
            <a:r>
              <a:rPr lang="ru-RU" dirty="0" smtClean="0">
                <a:latin typeface="Times New Roman" pitchFamily="18" charset="0"/>
                <a:cs typeface="Times New Roman" pitchFamily="18" charset="0"/>
              </a:rPr>
              <a:t>Объяснять процессы (как делать?)</a:t>
            </a:r>
          </a:p>
          <a:p>
            <a:pPr algn="r"/>
            <a:r>
              <a:rPr lang="ru-RU" dirty="0" smtClean="0">
                <a:latin typeface="Times New Roman" pitchFamily="18" charset="0"/>
                <a:cs typeface="Times New Roman" pitchFamily="18" charset="0"/>
              </a:rPr>
              <a:t>Описывать </a:t>
            </a:r>
            <a:r>
              <a:rPr lang="ru-RU" dirty="0">
                <a:latin typeface="Times New Roman" pitchFamily="18" charset="0"/>
                <a:cs typeface="Times New Roman" pitchFamily="18" charset="0"/>
              </a:rPr>
              <a:t>и </a:t>
            </a:r>
            <a:r>
              <a:rPr lang="ru-RU" dirty="0" smtClean="0">
                <a:latin typeface="Times New Roman" pitchFamily="18" charset="0"/>
                <a:cs typeface="Times New Roman" pitchFamily="18" charset="0"/>
              </a:rPr>
              <a:t>анализировать научные факты </a:t>
            </a:r>
          </a:p>
          <a:p>
            <a:pPr algn="r"/>
            <a:r>
              <a:rPr lang="ru-RU" dirty="0" smtClean="0">
                <a:latin typeface="Times New Roman" pitchFamily="18" charset="0"/>
                <a:cs typeface="Times New Roman" pitchFamily="18" charset="0"/>
              </a:rPr>
              <a:t>Формулировать гипотезы</a:t>
            </a:r>
          </a:p>
          <a:p>
            <a:pPr algn="r"/>
            <a:r>
              <a:rPr lang="ru-RU" dirty="0">
                <a:latin typeface="Times New Roman" pitchFamily="18" charset="0"/>
                <a:cs typeface="Times New Roman" pitchFamily="18" charset="0"/>
              </a:rPr>
              <a:t>Исследовать</a:t>
            </a:r>
          </a:p>
          <a:p>
            <a:pPr algn="r"/>
            <a:r>
              <a:rPr lang="ru-RU" dirty="0" smtClean="0">
                <a:latin typeface="Times New Roman" pitchFamily="18" charset="0"/>
                <a:cs typeface="Times New Roman" pitchFamily="18" charset="0"/>
              </a:rPr>
              <a:t>Проверять гипотезы </a:t>
            </a:r>
            <a:r>
              <a:rPr lang="ru-RU" dirty="0">
                <a:latin typeface="Times New Roman" pitchFamily="18" charset="0"/>
                <a:cs typeface="Times New Roman" pitchFamily="18" charset="0"/>
              </a:rPr>
              <a:t>в </a:t>
            </a:r>
            <a:r>
              <a:rPr lang="ru-RU" dirty="0" smtClean="0">
                <a:latin typeface="Times New Roman" pitchFamily="18" charset="0"/>
                <a:cs typeface="Times New Roman" pitchFamily="18" charset="0"/>
              </a:rPr>
              <a:t>эксперименте</a:t>
            </a:r>
          </a:p>
          <a:p>
            <a:pPr algn="r"/>
            <a:r>
              <a:rPr lang="ru-RU" dirty="0" smtClean="0">
                <a:latin typeface="Times New Roman" pitchFamily="18" charset="0"/>
                <a:cs typeface="Times New Roman" pitchFamily="18" charset="0"/>
              </a:rPr>
              <a:t> Моделировать, измерять, наблюдать </a:t>
            </a:r>
          </a:p>
          <a:p>
            <a:pPr algn="r"/>
            <a:r>
              <a:rPr lang="ru-RU" dirty="0" smtClean="0">
                <a:latin typeface="Times New Roman" pitchFamily="18" charset="0"/>
                <a:cs typeface="Times New Roman" pitchFamily="18" charset="0"/>
              </a:rPr>
              <a:t>Формулировать вопросы (тонкие и толстые вопросы)</a:t>
            </a:r>
          </a:p>
          <a:p>
            <a:pPr algn="r"/>
            <a:r>
              <a:rPr lang="ru-RU" dirty="0" smtClean="0">
                <a:latin typeface="Times New Roman" pitchFamily="18" charset="0"/>
                <a:cs typeface="Times New Roman" pitchFamily="18" charset="0"/>
              </a:rPr>
              <a:t>Обосновывать и доказывать</a:t>
            </a:r>
          </a:p>
          <a:p>
            <a:pPr algn="r"/>
            <a:r>
              <a:rPr lang="ru-RU" dirty="0" smtClean="0">
                <a:latin typeface="Times New Roman" pitchFamily="18" charset="0"/>
                <a:cs typeface="Times New Roman" pitchFamily="18" charset="0"/>
              </a:rPr>
              <a:t>Оценивать полученные результаты: вычислять, обобщать, формулировать выводы</a:t>
            </a:r>
          </a:p>
          <a:p>
            <a:pPr algn="r"/>
            <a:r>
              <a:rPr lang="ru-RU" dirty="0" smtClean="0">
                <a:latin typeface="Times New Roman" pitchFamily="18" charset="0"/>
                <a:cs typeface="Times New Roman" pitchFamily="18" charset="0"/>
              </a:rPr>
              <a:t>Строить развёрнутые высказывания</a:t>
            </a:r>
          </a:p>
          <a:p>
            <a:pPr algn="r"/>
            <a:endParaRPr lang="ru-RU" dirty="0"/>
          </a:p>
        </p:txBody>
      </p:sp>
    </p:spTree>
    <p:extLst>
      <p:ext uri="{BB962C8B-B14F-4D97-AF65-F5344CB8AC3E}">
        <p14:creationId xmlns:p14="http://schemas.microsoft.com/office/powerpoint/2010/main" val="1504308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58243367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84890" y="3284981"/>
            <a:ext cx="3888431" cy="830997"/>
          </a:xfrm>
          <a:prstGeom prst="rect">
            <a:avLst/>
          </a:prstGeom>
          <a:noFill/>
        </p:spPr>
        <p:txBody>
          <a:bodyPr wrap="square" rtlCol="0">
            <a:spAutoFit/>
          </a:bodyPr>
          <a:lstStyle/>
          <a:p>
            <a:r>
              <a:rPr lang="ru-RU" sz="4800" b="1" dirty="0" smtClean="0">
                <a:latin typeface="Times New Roman" pitchFamily="18" charset="0"/>
                <a:cs typeface="Times New Roman" pitchFamily="18" charset="0"/>
              </a:rPr>
              <a:t>Эксперимент</a:t>
            </a:r>
            <a:endParaRPr lang="ru-RU" sz="4800" b="1" dirty="0">
              <a:latin typeface="Times New Roman" pitchFamily="18" charset="0"/>
              <a:cs typeface="Times New Roman" pitchFamily="18" charset="0"/>
            </a:endParaRPr>
          </a:p>
        </p:txBody>
      </p:sp>
      <p:sp>
        <p:nvSpPr>
          <p:cNvPr id="6" name="TextBox 5"/>
          <p:cNvSpPr txBox="1"/>
          <p:nvPr/>
        </p:nvSpPr>
        <p:spPr>
          <a:xfrm>
            <a:off x="5220072" y="2179795"/>
            <a:ext cx="2945871"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Источник познания</a:t>
            </a:r>
            <a:endParaRPr lang="ru-RU" sz="2400" b="1" dirty="0">
              <a:latin typeface="Times New Roman" pitchFamily="18" charset="0"/>
              <a:cs typeface="Times New Roman" pitchFamily="18" charset="0"/>
            </a:endParaRPr>
          </a:p>
        </p:txBody>
      </p:sp>
      <p:sp>
        <p:nvSpPr>
          <p:cNvPr id="8" name="TextBox 7"/>
          <p:cNvSpPr txBox="1"/>
          <p:nvPr/>
        </p:nvSpPr>
        <p:spPr>
          <a:xfrm>
            <a:off x="5702348" y="3676008"/>
            <a:ext cx="24407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Метод познания</a:t>
            </a:r>
            <a:endParaRPr lang="ru-RU" sz="2400" b="1" dirty="0">
              <a:latin typeface="Times New Roman" pitchFamily="18" charset="0"/>
              <a:cs typeface="Times New Roman" pitchFamily="18" charset="0"/>
            </a:endParaRPr>
          </a:p>
        </p:txBody>
      </p:sp>
      <p:sp>
        <p:nvSpPr>
          <p:cNvPr id="9" name="TextBox 8"/>
          <p:cNvSpPr txBox="1"/>
          <p:nvPr/>
        </p:nvSpPr>
        <p:spPr>
          <a:xfrm>
            <a:off x="5436096" y="5044534"/>
            <a:ext cx="283096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Средство обучения</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416839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864096"/>
          </a:xfrm>
        </p:spPr>
        <p:txBody>
          <a:bodyPr/>
          <a:lstStyle/>
          <a:p>
            <a:r>
              <a:rPr lang="ru-RU" b="1" dirty="0" smtClean="0">
                <a:solidFill>
                  <a:srgbClr val="FF0000"/>
                </a:solidFill>
                <a:latin typeface="Times New Roman" pitchFamily="18" charset="0"/>
                <a:cs typeface="Times New Roman" pitchFamily="18" charset="0"/>
              </a:rPr>
              <a:t>8 класс Урок. Растворение. </a:t>
            </a:r>
            <a:endParaRPr lang="ru-RU" b="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179512" y="1196752"/>
            <a:ext cx="8784976" cy="5400600"/>
          </a:xfrm>
        </p:spPr>
        <p:txBody>
          <a:bodyPr>
            <a:normAutofit fontScale="85000" lnSpcReduction="20000"/>
          </a:bodyPr>
          <a:lstStyle/>
          <a:p>
            <a:pPr marL="0" indent="0" algn="just">
              <a:spcAft>
                <a:spcPts val="0"/>
              </a:spcAft>
              <a:buNone/>
            </a:pPr>
            <a:r>
              <a:rPr lang="ru-RU" b="1" dirty="0">
                <a:latin typeface="Times New Roman"/>
                <a:ea typeface="Times New Roman"/>
                <a:cs typeface="Times New Roman"/>
              </a:rPr>
              <a:t>ГРУППА 1.</a:t>
            </a:r>
            <a:r>
              <a:rPr lang="ru-RU" dirty="0">
                <a:latin typeface="Times New Roman"/>
                <a:ea typeface="Times New Roman"/>
                <a:cs typeface="Times New Roman"/>
              </a:rPr>
              <a:t> В химический стакан налейте 10 мл дистиллированной воды. Измерьте её температуру, используя электронный датчик температуры. Запишите данные в тетрадь. Добавьте в стакан 2 шпателя нитрата аммония, растворите данное вещество, используя стеклянную палочку. Повторите измерение </a:t>
            </a:r>
            <a:r>
              <a:rPr lang="ru-RU" dirty="0" smtClean="0">
                <a:latin typeface="Times New Roman"/>
                <a:ea typeface="Times New Roman"/>
                <a:cs typeface="Times New Roman"/>
              </a:rPr>
              <a:t>температуры 3 раза. </a:t>
            </a:r>
          </a:p>
          <a:p>
            <a:pPr marL="0" indent="0" algn="just">
              <a:spcAft>
                <a:spcPts val="0"/>
              </a:spcAft>
              <a:buNone/>
            </a:pPr>
            <a:r>
              <a:rPr lang="ru-RU" i="1" dirty="0" smtClean="0">
                <a:latin typeface="Times New Roman"/>
                <a:ea typeface="Times New Roman"/>
                <a:cs typeface="Times New Roman"/>
              </a:rPr>
              <a:t>Сформулируйте цель опыта.</a:t>
            </a:r>
          </a:p>
          <a:p>
            <a:pPr marL="0" indent="0" algn="just">
              <a:spcAft>
                <a:spcPts val="0"/>
              </a:spcAft>
              <a:buNone/>
            </a:pPr>
            <a:r>
              <a:rPr lang="ru-RU" i="1" u="sng" dirty="0" smtClean="0">
                <a:latin typeface="Times New Roman"/>
                <a:ea typeface="Times New Roman"/>
                <a:cs typeface="Times New Roman"/>
              </a:rPr>
              <a:t>Сделайте </a:t>
            </a:r>
            <a:r>
              <a:rPr lang="ru-RU" i="1" u="sng" dirty="0">
                <a:latin typeface="Times New Roman"/>
                <a:ea typeface="Times New Roman"/>
                <a:cs typeface="Times New Roman"/>
              </a:rPr>
              <a:t>вывод по полученным данным: </a:t>
            </a:r>
            <a:r>
              <a:rPr lang="ru-RU" i="1" dirty="0">
                <a:latin typeface="Times New Roman"/>
                <a:ea typeface="Times New Roman"/>
                <a:cs typeface="Times New Roman"/>
              </a:rPr>
              <a:t>растворимость – это физический или химический процесс?</a:t>
            </a:r>
            <a:endParaRPr lang="ru-RU" sz="2400" i="1" dirty="0">
              <a:ea typeface="Times New Roman"/>
              <a:cs typeface="Times New Roman"/>
            </a:endParaRPr>
          </a:p>
          <a:p>
            <a:pPr marL="0" indent="0" algn="just">
              <a:spcAft>
                <a:spcPts val="0"/>
              </a:spcAft>
              <a:buNone/>
            </a:pPr>
            <a:r>
              <a:rPr lang="ru-RU" u="sng" dirty="0">
                <a:latin typeface="Times New Roman"/>
                <a:ea typeface="Times New Roman"/>
                <a:cs typeface="Times New Roman"/>
              </a:rPr>
              <a:t>Правила работы с температурным датчиком.</a:t>
            </a:r>
            <a:r>
              <a:rPr lang="ru-RU" dirty="0">
                <a:latin typeface="Times New Roman"/>
                <a:ea typeface="Times New Roman"/>
                <a:cs typeface="Times New Roman"/>
              </a:rPr>
              <a:t> Включите датчик с помощью кнопки на боковой поверхности. Внесите металлический стержень в жидкость, отметьте показания на электронном табло.</a:t>
            </a:r>
            <a:endParaRPr lang="ru-RU" sz="2400" dirty="0">
              <a:ea typeface="Times New Roman"/>
              <a:cs typeface="Times New Roman"/>
            </a:endParaRPr>
          </a:p>
          <a:p>
            <a:pPr marL="0" indent="0">
              <a:buNone/>
            </a:pPr>
            <a:endParaRPr lang="ru-RU" dirty="0"/>
          </a:p>
        </p:txBody>
      </p:sp>
    </p:spTree>
    <p:extLst>
      <p:ext uri="{BB962C8B-B14F-4D97-AF65-F5344CB8AC3E}">
        <p14:creationId xmlns:p14="http://schemas.microsoft.com/office/powerpoint/2010/main" val="3941450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79512" y="1268760"/>
            <a:ext cx="8712968" cy="5472608"/>
          </a:xfrm>
        </p:spPr>
        <p:txBody>
          <a:bodyPr>
            <a:normAutofit fontScale="85000" lnSpcReduction="20000"/>
          </a:bodyPr>
          <a:lstStyle/>
          <a:p>
            <a:pPr marL="0" indent="0" algn="just">
              <a:spcAft>
                <a:spcPts val="0"/>
              </a:spcAft>
              <a:buNone/>
            </a:pPr>
            <a:r>
              <a:rPr lang="ru-RU" b="1" dirty="0">
                <a:latin typeface="Times New Roman"/>
                <a:ea typeface="Times New Roman"/>
                <a:cs typeface="Times New Roman"/>
              </a:rPr>
              <a:t>ГРУППА 2.</a:t>
            </a:r>
            <a:r>
              <a:rPr lang="ru-RU" dirty="0">
                <a:latin typeface="Times New Roman"/>
                <a:ea typeface="Times New Roman"/>
                <a:cs typeface="Times New Roman"/>
              </a:rPr>
              <a:t> В химический стакан налейте 10 мл дистиллированной воды. Измерьте её температуру, используя электронный датчик температуры. Запишите данные в тетрадь. Добавьте в стакан 10 капель серной кислоты (</a:t>
            </a:r>
            <a:r>
              <a:rPr lang="ru-RU" b="1" i="1" dirty="0">
                <a:latin typeface="Times New Roman"/>
                <a:ea typeface="Times New Roman"/>
                <a:cs typeface="Times New Roman"/>
              </a:rPr>
              <a:t>по каплям, при постоянном помешивании с помощью стеклянной палочки</a:t>
            </a:r>
            <a:r>
              <a:rPr lang="ru-RU" dirty="0">
                <a:latin typeface="Times New Roman"/>
                <a:ea typeface="Times New Roman"/>
                <a:cs typeface="Times New Roman"/>
              </a:rPr>
              <a:t>). Повторите измерение </a:t>
            </a:r>
            <a:r>
              <a:rPr lang="ru-RU" dirty="0" smtClean="0">
                <a:latin typeface="Times New Roman"/>
                <a:ea typeface="Times New Roman"/>
                <a:cs typeface="Times New Roman"/>
              </a:rPr>
              <a:t>температуры 3 раза. </a:t>
            </a:r>
          </a:p>
          <a:p>
            <a:pPr marL="0" lvl="0" indent="0" algn="just">
              <a:buNone/>
            </a:pPr>
            <a:r>
              <a:rPr lang="ru-RU" i="1" dirty="0">
                <a:solidFill>
                  <a:prstClr val="black"/>
                </a:solidFill>
                <a:latin typeface="Times New Roman"/>
                <a:ea typeface="Times New Roman"/>
                <a:cs typeface="Times New Roman"/>
              </a:rPr>
              <a:t>Сформулируйте цель опыта</a:t>
            </a:r>
            <a:r>
              <a:rPr lang="ru-RU" i="1" dirty="0" smtClean="0">
                <a:solidFill>
                  <a:prstClr val="black"/>
                </a:solidFill>
                <a:latin typeface="Times New Roman"/>
                <a:ea typeface="Times New Roman"/>
                <a:cs typeface="Times New Roman"/>
              </a:rPr>
              <a:t>.</a:t>
            </a:r>
            <a:endParaRPr lang="ru-RU" i="1" dirty="0" smtClean="0">
              <a:latin typeface="Times New Roman"/>
              <a:ea typeface="Times New Roman"/>
              <a:cs typeface="Times New Roman"/>
            </a:endParaRPr>
          </a:p>
          <a:p>
            <a:pPr marL="0" indent="0" algn="just">
              <a:spcAft>
                <a:spcPts val="0"/>
              </a:spcAft>
              <a:buNone/>
            </a:pPr>
            <a:r>
              <a:rPr lang="ru-RU" i="1" u="sng" dirty="0" smtClean="0">
                <a:latin typeface="Times New Roman"/>
                <a:ea typeface="Times New Roman"/>
                <a:cs typeface="Times New Roman"/>
              </a:rPr>
              <a:t>Сделайте </a:t>
            </a:r>
            <a:r>
              <a:rPr lang="ru-RU" i="1" u="sng" dirty="0">
                <a:latin typeface="Times New Roman"/>
                <a:ea typeface="Times New Roman"/>
                <a:cs typeface="Times New Roman"/>
              </a:rPr>
              <a:t>вывод по полученным данным:</a:t>
            </a:r>
            <a:r>
              <a:rPr lang="ru-RU" i="1" dirty="0">
                <a:latin typeface="Times New Roman"/>
                <a:ea typeface="Times New Roman"/>
                <a:cs typeface="Times New Roman"/>
              </a:rPr>
              <a:t> растворимость – это физический или химический процесс?</a:t>
            </a:r>
            <a:endParaRPr lang="ru-RU" sz="2400" i="1" dirty="0">
              <a:ea typeface="Times New Roman"/>
              <a:cs typeface="Times New Roman"/>
            </a:endParaRPr>
          </a:p>
          <a:p>
            <a:pPr marL="0" indent="0" algn="just">
              <a:spcAft>
                <a:spcPts val="0"/>
              </a:spcAft>
              <a:buNone/>
            </a:pPr>
            <a:r>
              <a:rPr lang="ru-RU" u="sng" dirty="0">
                <a:latin typeface="Times New Roman"/>
                <a:ea typeface="Times New Roman"/>
                <a:cs typeface="Times New Roman"/>
              </a:rPr>
              <a:t>Правила работы с температурным датчиком.</a:t>
            </a:r>
            <a:r>
              <a:rPr lang="ru-RU" dirty="0">
                <a:latin typeface="Times New Roman"/>
                <a:ea typeface="Times New Roman"/>
                <a:cs typeface="Times New Roman"/>
              </a:rPr>
              <a:t> Включите датчик с помощью кнопки на боковой поверхности. Внесите металлический стержень в жидкость, отметьте показания на электронном табло.</a:t>
            </a:r>
            <a:endParaRPr lang="ru-RU" sz="2400" dirty="0">
              <a:ea typeface="Times New Roman"/>
              <a:cs typeface="Times New Roman"/>
            </a:endParaRPr>
          </a:p>
          <a:p>
            <a:pPr marL="0" indent="0">
              <a:buNone/>
            </a:pPr>
            <a:endParaRPr lang="ru-RU" dirty="0"/>
          </a:p>
        </p:txBody>
      </p:sp>
    </p:spTree>
    <p:extLst>
      <p:ext uri="{BB962C8B-B14F-4D97-AF65-F5344CB8AC3E}">
        <p14:creationId xmlns:p14="http://schemas.microsoft.com/office/powerpoint/2010/main" val="237667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980728"/>
            <a:ext cx="8229600" cy="5760640"/>
          </a:xfrm>
        </p:spPr>
        <p:txBody>
          <a:bodyPr>
            <a:normAutofit fontScale="85000" lnSpcReduction="20000"/>
          </a:bodyPr>
          <a:lstStyle/>
          <a:p>
            <a:pPr marL="0" indent="0" algn="just">
              <a:buNone/>
            </a:pPr>
            <a:r>
              <a:rPr lang="ru-RU" b="1" dirty="0" smtClean="0">
                <a:latin typeface="Times New Roman" pitchFamily="18" charset="0"/>
                <a:cs typeface="Times New Roman" pitchFamily="18" charset="0"/>
              </a:rPr>
              <a:t>ГРУППА </a:t>
            </a:r>
            <a:r>
              <a:rPr lang="ru-RU" b="1" dirty="0">
                <a:latin typeface="Times New Roman" pitchFamily="18" charset="0"/>
                <a:cs typeface="Times New Roman" pitchFamily="18" charset="0"/>
              </a:rPr>
              <a:t>3. </a:t>
            </a:r>
            <a:r>
              <a:rPr lang="ru-RU" dirty="0" smtClean="0">
                <a:latin typeface="Times New Roman" pitchFamily="18" charset="0"/>
                <a:cs typeface="Times New Roman" pitchFamily="18" charset="0"/>
              </a:rPr>
              <a:t>Возьмите 1/2 </a:t>
            </a:r>
            <a:r>
              <a:rPr lang="ru-RU" dirty="0">
                <a:latin typeface="Times New Roman" pitchFamily="18" charset="0"/>
                <a:cs typeface="Times New Roman" pitchFamily="18" charset="0"/>
              </a:rPr>
              <a:t>шпателя сульфата меди (</a:t>
            </a:r>
            <a:r>
              <a:rPr lang="en-US" dirty="0">
                <a:latin typeface="Times New Roman" pitchFamily="18" charset="0"/>
                <a:cs typeface="Times New Roman" pitchFamily="18" charset="0"/>
              </a:rPr>
              <a:t>II)</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Опишите в тетради внешний вид данного вещества. Затем в </a:t>
            </a:r>
            <a:r>
              <a:rPr lang="ru-RU" dirty="0">
                <a:latin typeface="Times New Roman" pitchFamily="18" charset="0"/>
                <a:cs typeface="Times New Roman" pitchFamily="18" charset="0"/>
              </a:rPr>
              <a:t>химический стакан налейте 5</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мл дистиллированной воды. </a:t>
            </a:r>
            <a:r>
              <a:rPr lang="ru-RU" dirty="0" smtClean="0">
                <a:latin typeface="Times New Roman" pitchFamily="18" charset="0"/>
                <a:cs typeface="Times New Roman" pitchFamily="18" charset="0"/>
              </a:rPr>
              <a:t>Наблюдайте за происходящим около 2 минут. Опишите происходящее </a:t>
            </a:r>
            <a:r>
              <a:rPr lang="ru-RU" dirty="0">
                <a:latin typeface="Times New Roman" pitchFamily="18" charset="0"/>
                <a:cs typeface="Times New Roman" pitchFamily="18" charset="0"/>
              </a:rPr>
              <a:t>в </a:t>
            </a:r>
            <a:r>
              <a:rPr lang="ru-RU" dirty="0" smtClean="0">
                <a:latin typeface="Times New Roman" pitchFamily="18" charset="0"/>
                <a:cs typeface="Times New Roman" pitchFamily="18" charset="0"/>
              </a:rPr>
              <a:t>тетради. Теперь растворите </a:t>
            </a:r>
            <a:r>
              <a:rPr lang="ru-RU" dirty="0">
                <a:latin typeface="Times New Roman" pitchFamily="18" charset="0"/>
                <a:cs typeface="Times New Roman" pitchFamily="18" charset="0"/>
              </a:rPr>
              <a:t>данное вещество, используя стеклянную палочку. </a:t>
            </a:r>
            <a:r>
              <a:rPr lang="ru-RU" dirty="0" smtClean="0">
                <a:latin typeface="Times New Roman" pitchFamily="18" charset="0"/>
                <a:cs typeface="Times New Roman" pitchFamily="18" charset="0"/>
              </a:rPr>
              <a:t>Запишите наблюдения. Вылейте полученный раствор в выпарительную чашу и нагревайте до полного испарения воды. </a:t>
            </a:r>
            <a:r>
              <a:rPr lang="ru-RU" dirty="0">
                <a:latin typeface="Times New Roman" pitchFamily="18" charset="0"/>
                <a:cs typeface="Times New Roman" pitchFamily="18" charset="0"/>
              </a:rPr>
              <a:t>Опишите в тетради внешний вид </a:t>
            </a:r>
            <a:r>
              <a:rPr lang="ru-RU" dirty="0" smtClean="0">
                <a:latin typeface="Times New Roman" pitchFamily="18" charset="0"/>
                <a:cs typeface="Times New Roman" pitchFamily="18" charset="0"/>
              </a:rPr>
              <a:t>полученного </a:t>
            </a:r>
            <a:r>
              <a:rPr lang="ru-RU" dirty="0">
                <a:latin typeface="Times New Roman" pitchFamily="18" charset="0"/>
                <a:cs typeface="Times New Roman" pitchFamily="18" charset="0"/>
              </a:rPr>
              <a:t>вещества</a:t>
            </a:r>
            <a:r>
              <a:rPr lang="ru-RU" dirty="0" smtClean="0">
                <a:latin typeface="Times New Roman" pitchFamily="18" charset="0"/>
                <a:cs typeface="Times New Roman" pitchFamily="18" charset="0"/>
              </a:rPr>
              <a:t>. Изменяется или нет исходное вещество </a:t>
            </a:r>
            <a:r>
              <a:rPr lang="ru-RU" dirty="0">
                <a:latin typeface="Times New Roman" pitchFamily="18" charset="0"/>
                <a:cs typeface="Times New Roman" pitchFamily="18" charset="0"/>
              </a:rPr>
              <a:t>- сульфата меди (</a:t>
            </a:r>
            <a:r>
              <a:rPr lang="en-US" dirty="0">
                <a:latin typeface="Times New Roman" pitchFamily="18" charset="0"/>
                <a:cs typeface="Times New Roman" pitchFamily="18" charset="0"/>
              </a:rPr>
              <a:t>II). </a:t>
            </a:r>
            <a:endParaRPr lang="ru-RU" dirty="0" smtClean="0">
              <a:latin typeface="Times New Roman" pitchFamily="18" charset="0"/>
              <a:cs typeface="Times New Roman" pitchFamily="18" charset="0"/>
            </a:endParaRPr>
          </a:p>
          <a:p>
            <a:pPr marL="0" lvl="0" indent="0" algn="just">
              <a:buNone/>
            </a:pPr>
            <a:r>
              <a:rPr lang="ru-RU" i="1" dirty="0">
                <a:solidFill>
                  <a:prstClr val="black"/>
                </a:solidFill>
                <a:latin typeface="Times New Roman"/>
                <a:ea typeface="Times New Roman"/>
                <a:cs typeface="Times New Roman"/>
              </a:rPr>
              <a:t>Сформулируйте цель опыта</a:t>
            </a:r>
            <a:r>
              <a:rPr lang="ru-RU" i="1" dirty="0" smtClean="0">
                <a:solidFill>
                  <a:prstClr val="black"/>
                </a:solidFill>
                <a:latin typeface="Times New Roman"/>
                <a:ea typeface="Times New Roman"/>
                <a:cs typeface="Times New Roman"/>
              </a:rPr>
              <a:t>.</a:t>
            </a:r>
            <a:endParaRPr lang="ru-RU" i="1" dirty="0" smtClean="0">
              <a:latin typeface="Times New Roman" pitchFamily="18" charset="0"/>
              <a:cs typeface="Times New Roman" pitchFamily="18" charset="0"/>
            </a:endParaRPr>
          </a:p>
          <a:p>
            <a:pPr marL="0" indent="0" algn="just">
              <a:buNone/>
            </a:pPr>
            <a:r>
              <a:rPr lang="ru-RU" i="1" u="sng" dirty="0" smtClean="0">
                <a:latin typeface="Times New Roman" pitchFamily="18" charset="0"/>
                <a:cs typeface="Times New Roman" pitchFamily="18" charset="0"/>
              </a:rPr>
              <a:t>Сделайте </a:t>
            </a:r>
            <a:r>
              <a:rPr lang="ru-RU" i="1" u="sng" dirty="0">
                <a:latin typeface="Times New Roman" pitchFamily="18" charset="0"/>
                <a:cs typeface="Times New Roman" pitchFamily="18" charset="0"/>
              </a:rPr>
              <a:t>вывод по полученным данным:</a:t>
            </a:r>
            <a:r>
              <a:rPr lang="ru-RU" i="1" dirty="0">
                <a:latin typeface="Times New Roman" pitchFamily="18" charset="0"/>
                <a:cs typeface="Times New Roman" pitchFamily="18" charset="0"/>
              </a:rPr>
              <a:t> растворимость – это физический или химический процесс?</a:t>
            </a:r>
          </a:p>
          <a:p>
            <a:pPr marL="0" indent="0">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351870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2845</Words>
  <Application>Microsoft Office PowerPoint</Application>
  <PresentationFormat>Экран (4:3)</PresentationFormat>
  <Paragraphs>271</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Химический эксперимент как средство формирования естественнонаучной грамотности</vt:lpstr>
      <vt:lpstr>Чем отличается новая система заданий, направленная на формирование естественнонаучной грамотности? </vt:lpstr>
      <vt:lpstr>Презентация PowerPoint</vt:lpstr>
      <vt:lpstr> Трудности в формировании ЕНГ </vt:lpstr>
      <vt:lpstr>Задания, направленные на формирование ЕНГ</vt:lpstr>
      <vt:lpstr>Презентация PowerPoint</vt:lpstr>
      <vt:lpstr>8 класс Урок. Растворение. </vt:lpstr>
      <vt:lpstr>Презентация PowerPoint</vt:lpstr>
      <vt:lpstr>Презентация PowerPoint</vt:lpstr>
      <vt:lpstr>Презентация PowerPoint</vt:lpstr>
      <vt:lpstr>Презентация PowerPoint</vt:lpstr>
      <vt:lpstr>9(11) класс. Урок. Зависимость скорости реакции от условий</vt:lpstr>
      <vt:lpstr>9(11) класс. Урок. Зависимость скорости реакции от условий</vt:lpstr>
      <vt:lpstr>9 класс. Урок. Коррозия металлов и способы защиты от неё</vt:lpstr>
      <vt:lpstr>8 класс. Тема. Оксиды.</vt:lpstr>
      <vt:lpstr>9 класс Тема. Кислородные соединения углерода</vt:lpstr>
      <vt:lpstr>Презентация PowerPoint</vt:lpstr>
      <vt:lpstr> 8 класс Практическая работа № 5 Тема «Приготовление раствора соли и расчёт её массовой доли» </vt:lpstr>
      <vt:lpstr>Презентация PowerPoint</vt:lpstr>
      <vt:lpstr>Презентация PowerPoint</vt:lpstr>
      <vt:lpstr>9 класс Практическая работа № 6. «Жесткость воды и способы её устранения» </vt:lpstr>
      <vt:lpstr>Теоретический материал </vt:lpstr>
      <vt:lpstr>Презентация PowerPoint</vt:lpstr>
      <vt:lpstr> 9 класс Практическая работа № 4 Тема «Свойства водного раствора аммиака» </vt:lpstr>
      <vt:lpstr> При выполнении опыта № 1 и № 2 используйте справочный материал. В домашних условиях могут быть использованы разные индикаторы. В зависимости от кислотности среды они изменяет свою окраску. </vt:lpstr>
      <vt:lpstr>  ПЕРЕД НАЧАЛОМ РАБОТЫ ПРОЧИТАЙТЕ ВСЮ ИНСТРУКЦИЮ К РАБОТЕ! </vt:lpstr>
      <vt:lpstr>Основные этапы</vt:lpstr>
      <vt:lpstr>Заключение</vt:lpstr>
      <vt:lpstr>Заключение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Химический эксперимент для формирования естественнонаучной грамотности</dc:title>
  <cp:lastModifiedBy>Иван Будько</cp:lastModifiedBy>
  <cp:revision>75</cp:revision>
  <dcterms:modified xsi:type="dcterms:W3CDTF">2022-03-31T06:27:04Z</dcterms:modified>
</cp:coreProperties>
</file>