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1" r:id="rId16"/>
    <p:sldId id="272" r:id="rId17"/>
    <p:sldId id="273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>
      <p:cViewPr>
        <p:scale>
          <a:sx n="90" d="100"/>
          <a:sy n="90" d="100"/>
        </p:scale>
        <p:origin x="-586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330F-4A2F-403A-A001-2E91235E36A8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906E-66C9-407D-891E-CFBABC5E05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/?text=&#1074;&#1077;&#1090;&#1088;&#1086;&#1075;&#1077;&#1085;&#1077;&#1088;&#1072;&#1090;&#1086;&#1088;%20&#1074;&#1080;&#1076;&#1077;&#1086;%20&#1076;&#1083;&#1103;%20&#1076;&#1077;&#1090;&#1077;&#1081;&amp;path=wizard&amp;parent-reqid=1645872937795856-13949821854299511516-vla1-4340-vla-l7-balancer-8080-BAL-3570&amp;wiz_type=vital&amp;filmId=57296119882858757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/?text=&#1074;&#1077;&#1090;&#1088;&#1086;&#1075;&#1077;&#1085;&#1077;&#1088;&#1072;&#1090;&#1086;&#1088;%20&#1074;&#1080;&#1076;&#1077;&#1086;%20&#1076;&#1083;&#1103;%20&#1076;&#1077;&#1090;&#1077;&#1081;&amp;path=wizard&amp;parent-reqid=1645872937795856-13949821854299511516-vla1-4340-vla-l7-balancer-8080-BAL-3570&amp;wiz_type=vital&amp;filmId=572961198828587579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bank-zadaniy/chitatelskaya-gramotnost/" TargetMode="External"/><Relationship Id="rId2" Type="http://schemas.openxmlformats.org/officeDocument/2006/relationships/hyperlink" Target="http://skiv.instrao.ru/bank-zadaniy/estestvennonauchnaya-gramotno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pi.ru/otkrytyy-bank-zadaniy-dlya-otsenki-yestestvennonauchnoy-gramotnost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</a:t>
            </a:r>
            <a:r>
              <a:rPr lang="ru-RU" dirty="0" smtClean="0"/>
              <a:t>читательской и </a:t>
            </a:r>
            <a:r>
              <a:rPr lang="ru-RU" dirty="0" smtClean="0"/>
              <a:t>естественнонаучной грамотности на уроках физики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215082"/>
            <a:ext cx="6400800" cy="4952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физики МАОУ Гимназии № 6 Соколова Н.В.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4357694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«В 21 веке безграмотным будет считаться не тот, кто не умеет читать и писать, а тот, кто не умеет учиться и переучиваться, используя умения читать и писать».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Алвин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Тофлер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Текстовое выражение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err="1"/>
              <a:t>Ветрогенераторы</a:t>
            </a:r>
            <a:r>
              <a:rPr lang="ru-RU" dirty="0"/>
              <a:t> часто устанавливают для электроснабжения частных домовладений. Почему подача электроэнергии происходит через аккумуляторную батарею, хотя сам генератор производит переменный ток, который можно было бы напрямую использовать в домашней сети?</a:t>
            </a:r>
          </a:p>
          <a:p>
            <a:pPr>
              <a:buNone/>
            </a:pPr>
            <a:r>
              <a:rPr lang="ru-RU" dirty="0" smtClean="0"/>
              <a:t>______________________________________</a:t>
            </a:r>
          </a:p>
          <a:p>
            <a:pPr>
              <a:buNone/>
            </a:pPr>
            <a:r>
              <a:rPr lang="ru-RU" dirty="0" smtClean="0"/>
              <a:t>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  <a:ea typeface="+mn-ea"/>
                <a:cs typeface="+mn-cs"/>
              </a:rPr>
              <a:t>Просмотр видеоролика</a:t>
            </a: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Просмотр видео до </a:t>
            </a:r>
            <a:r>
              <a:rPr lang="ru-RU" dirty="0" smtClean="0"/>
              <a:t>4.44 </a:t>
            </a:r>
            <a:r>
              <a:rPr lang="ru-RU" dirty="0"/>
              <a:t>минуты</a:t>
            </a:r>
          </a:p>
          <a:p>
            <a:r>
              <a:rPr lang="ru-RU" u="sng" dirty="0">
                <a:hlinkClick r:id="rId2"/>
              </a:rPr>
              <a:t>https://yandex.ru/video/preview/?text=ветрогенератор%20видео%20для%20детей&amp;path=wizard&amp;parent-reqid=1645872937795856-13949821854299511516-vla1-4340-vla-l7-balancer-8080-BAL-3570&amp;wiz_type=vital&amp;filmId=5729611988285875798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dirty="0"/>
              <a:t>Определите, какие из указанных ниже факторов относятся к преимуществам, а какие – к недостаткам использования </a:t>
            </a:r>
            <a:r>
              <a:rPr lang="ru-RU" sz="2700" dirty="0" err="1"/>
              <a:t>ветрогенераторов</a:t>
            </a:r>
            <a:r>
              <a:rPr lang="ru-RU" sz="2700" dirty="0"/>
              <a:t> для производства электроэнергии. Поставьте «</a:t>
            </a:r>
            <a:r>
              <a:rPr lang="ru-RU" sz="2700" b="1" dirty="0"/>
              <a:t>+»</a:t>
            </a:r>
            <a:r>
              <a:rPr lang="ru-RU" sz="2700" dirty="0"/>
              <a:t> в соответствующем столбце таблицы.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2143123"/>
          <a:ext cx="8329643" cy="4195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1"/>
                <a:gridCol w="1928826"/>
                <a:gridCol w="1471596"/>
              </a:tblGrid>
              <a:tr h="69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Факторы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Преимущества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 вращении лопастей производится шум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 в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том числе и инфразвук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Производимая мощность электроэнергии нестабильна и зависит от погодных условий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6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Используется возобновляемый природный ресурс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6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Вращающиеся лопасти опасны для пролетающих птиц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6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 работе в окружающую среду не попадают вредные вещества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Просмотр видеоролика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Просмотр видеоролика с 4.44 мин. до конца. Выводы.</a:t>
            </a:r>
          </a:p>
          <a:p>
            <a:r>
              <a:rPr lang="ru-RU" u="sng" dirty="0" smtClean="0">
                <a:hlinkClick r:id="rId2"/>
              </a:rPr>
              <a:t>https://yandex.ru/video/preview/?text=ветрогенератор%20видео%20для%20детей&amp;path=wizard&amp;parent-reqid=1645872937795856-13949821854299511516-vla1-4340-vla-l7-balancer-8080-BAL-3570&amp;wiz_type=vital&amp;filmId=5729611988285875798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298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/>
              <a:t/>
            </a:r>
            <a:br>
              <a:rPr lang="ru-RU" dirty="0"/>
            </a:br>
            <a:r>
              <a:rPr lang="ru-RU" sz="1800" dirty="0"/>
              <a:t>В таблице приведены мощности </a:t>
            </a:r>
            <a:r>
              <a:rPr lang="ru-RU" sz="1800" dirty="0" err="1"/>
              <a:t>ветрогенераторов</a:t>
            </a:r>
            <a:r>
              <a:rPr lang="ru-RU" sz="1800" dirty="0"/>
              <a:t> </a:t>
            </a:r>
            <a:r>
              <a:rPr lang="en-US" sz="1800" i="1" dirty="0"/>
              <a:t>P</a:t>
            </a:r>
            <a:r>
              <a:rPr lang="ru-RU" sz="1800" dirty="0"/>
              <a:t> в зависимости от скорости ветра</a:t>
            </a:r>
            <a:r>
              <a:rPr lang="ru-RU" sz="1800" i="1" dirty="0"/>
              <a:t> </a:t>
            </a:r>
            <a:r>
              <a:rPr lang="en-US" sz="1800" i="1" dirty="0"/>
              <a:t>V</a:t>
            </a:r>
            <a:r>
              <a:rPr lang="ru-RU" sz="1800" dirty="0"/>
              <a:t> и диаметра лопастей </a:t>
            </a:r>
            <a:r>
              <a:rPr lang="en-US" sz="1800" i="1" dirty="0"/>
              <a:t>d</a:t>
            </a:r>
            <a:r>
              <a:rPr lang="ru-RU" sz="1800" dirty="0" smtClean="0"/>
              <a:t>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основании таблицы выберите все верные утверждения о зависимости мощности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ветрогенераторов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силы ветра и диаметра лопастей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00108"/>
          <a:ext cx="7715304" cy="283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655"/>
                <a:gridCol w="669736"/>
                <a:gridCol w="669736"/>
                <a:gridCol w="870657"/>
                <a:gridCol w="937630"/>
                <a:gridCol w="803683"/>
                <a:gridCol w="736695"/>
                <a:gridCol w="857256"/>
                <a:gridCol w="857256"/>
              </a:tblGrid>
              <a:tr h="31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м/с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1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2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3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4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5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6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7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d 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 8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7840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4714884"/>
          <a:ext cx="8643998" cy="2180836"/>
        </p:xfrm>
        <a:graphic>
          <a:graphicData uri="http://schemas.openxmlformats.org/drawingml/2006/table">
            <a:tbl>
              <a:tblPr/>
              <a:tblGrid>
                <a:gridCol w="73255"/>
                <a:gridCol w="293017"/>
                <a:gridCol w="8277726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увеличении диаметра лопастей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ветрогенератора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вдвое его мощность возрастает примерно в 4 раза.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увеличения мощности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ветрогенератора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вдвое диаметр его лопастей необходимо увеличить примерно в 2 раза.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 увеличении скорости ветра мощность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ветрогенераторов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 малым диаметром лопастей возрастает медленнее, чем для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ветрогенераторов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 большим диаметром лопастей.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4)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 увеличении скорости ветра вдвое мощность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ветрогенератора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возрастает примерно в 8 раз.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9" marR="7619" marT="7619" marB="76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4000504"/>
            <a:ext cx="9001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основании таблицы выберите все верные утверждения о зависимости мощности </a:t>
            </a:r>
            <a:r>
              <a:rPr lang="ru-RU" sz="1600" dirty="0" err="1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ветрогенераторов</a:t>
            </a:r>
            <a:r>
              <a:rPr lang="ru-RU" sz="16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силы ветра и диаметра лопастей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571480"/>
            <a:ext cx="8286808" cy="5214974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2638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73628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714884"/>
            <a:ext cx="5682035" cy="170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552291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572140"/>
            <a:ext cx="3998912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65267"/>
          <a:ext cx="8501123" cy="5870515"/>
        </p:xfrm>
        <a:graphic>
          <a:graphicData uri="http://schemas.openxmlformats.org/drawingml/2006/table">
            <a:tbl>
              <a:tblPr/>
              <a:tblGrid>
                <a:gridCol w="1928826"/>
                <a:gridCol w="2571768"/>
                <a:gridCol w="4000529"/>
              </a:tblGrid>
              <a:tr h="20861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Грамотность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Читательская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Естественнонаучная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узнавания и понимания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находит и извлекает информацию из различных текстов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находит и извлекает информацию о естественнонаучных явлениях в различном контексте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понимания 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 извлеченную из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текста информацию для решения разного рода проблем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объясняет и описывает естественнонаучные явления на основе имеющихся научных знаний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анализа и синтеза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анализирует и интегрирует информацию, полученную из текста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распознает и исследует личные, местные, национальные, глобальные естественнонаучные проблемы в различном контексте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оценки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(рефлексии) 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рамках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предметного содержания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оценивает форму и содержание текста в рамках предметного содержания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интерпретирует и оценивает личные, местные, национальные, глобальные естественнонаучные проблемы в различном контексте в рамках предметного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оценки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(рефлексии) 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рамках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 форму и содержание текста в рамках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содержания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интерпретирует и оценивает, делает выводы и строит прогнозы о личных, местных, национальных, глобальных естественно-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научных проблемах в различном контексте в рамках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метапредметного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7" marR="12919" marT="16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1428737"/>
          <a:ext cx="8358246" cy="3230096"/>
        </p:xfrm>
        <a:graphic>
          <a:graphicData uri="http://schemas.openxmlformats.org/drawingml/2006/table">
            <a:tbl>
              <a:tblPr/>
              <a:tblGrid>
                <a:gridCol w="1214447"/>
                <a:gridCol w="3500462"/>
                <a:gridCol w="3643337"/>
              </a:tblGrid>
              <a:tr h="298729"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Грамотность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Читательская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Естественнонаучная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213">
                <a:tc>
                  <a:txBody>
                    <a:bodyPr/>
                    <a:lstStyle/>
                    <a:p>
                      <a:pPr marR="330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5-9 классы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 содержание прочитанного с позиции норм морали и общечеловеческих ценностей;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формулирует собственную позицию по отношению к прочитанному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объясняет гражданскую позицию в конкретных ситуациях общественной жизни на основе естественнонаучных знаний с позиции норм морали и общечеловеческих ценностей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6" marR="34046" marT="4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928926" y="857232"/>
            <a:ext cx="4214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Личностные результаты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Естественнонаучная грамотность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pPr algn="just">
              <a:buNone/>
            </a:pPr>
            <a:r>
              <a:rPr lang="ru-RU" i="1" dirty="0" smtClean="0"/>
              <a:t>     </a:t>
            </a:r>
            <a:r>
              <a:rPr lang="ru-RU" b="1" i="1" dirty="0" smtClean="0"/>
              <a:t>это </a:t>
            </a:r>
            <a:r>
              <a:rPr lang="ru-RU" b="1" i="1" dirty="0"/>
              <a:t>способность человека занимать активную </a:t>
            </a:r>
            <a:r>
              <a:rPr lang="ru-RU" b="1" i="1" dirty="0" smtClean="0"/>
              <a:t>гражданскую позицию </a:t>
            </a:r>
            <a:r>
              <a:rPr lang="ru-RU" b="1" i="1" dirty="0"/>
              <a:t>по вопросам, связанным с развитием естественных наук и применением их достижений, его готовность интересоваться естественнонаучными идеями. Естественнонаучно грамотный человек стремится участвовать в аргументированном обсуждении проблем, имеющим отношение к естественным наукам и технологиям, что требует от него </a:t>
            </a:r>
            <a:r>
              <a:rPr lang="ru-RU" b="1" i="1" u="sng" dirty="0"/>
              <a:t>следующих компетенций: </a:t>
            </a:r>
          </a:p>
          <a:p>
            <a:r>
              <a:rPr lang="ru-RU" dirty="0"/>
              <a:t>– научно объяснять явления; </a:t>
            </a:r>
          </a:p>
          <a:p>
            <a:r>
              <a:rPr lang="ru-RU" dirty="0"/>
              <a:t>– понимать особенности естественнонаучного исследования; </a:t>
            </a:r>
          </a:p>
          <a:p>
            <a:r>
              <a:rPr lang="ru-RU" dirty="0"/>
              <a:t>– научно интерпретировать данные и использовать доказательства для получения выводов.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b="1" dirty="0"/>
              <a:t>Научное объяснение явлений </a:t>
            </a:r>
            <a:br>
              <a:rPr lang="ru-RU" b="1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sz="4000" b="1" dirty="0"/>
              <a:t>Распознавание, выдвижение и оценка объяснений для </a:t>
            </a:r>
            <a:r>
              <a:rPr lang="ru-RU" sz="4000" b="1" dirty="0" smtClean="0"/>
              <a:t>природных и </a:t>
            </a:r>
            <a:r>
              <a:rPr lang="ru-RU" sz="4000" b="1" dirty="0"/>
              <a:t>техногенных явлений, что </a:t>
            </a:r>
            <a:r>
              <a:rPr lang="ru-RU" sz="4000" b="1" u="sng" dirty="0"/>
              <a:t>включает способности: </a:t>
            </a:r>
            <a:endParaRPr lang="ru-RU" sz="4000" b="1" u="sng" dirty="0" smtClean="0"/>
          </a:p>
          <a:p>
            <a:pPr>
              <a:buNone/>
            </a:pPr>
            <a:endParaRPr lang="ru-RU" sz="4000" b="1" u="sng" dirty="0"/>
          </a:p>
          <a:p>
            <a:r>
              <a:rPr lang="ru-RU" dirty="0" smtClean="0"/>
              <a:t> </a:t>
            </a:r>
            <a:r>
              <a:rPr lang="ru-RU" dirty="0"/>
              <a:t>Вспомнить и применить соответствующие естественнонаучные знания; </a:t>
            </a:r>
          </a:p>
          <a:p>
            <a:r>
              <a:rPr lang="ru-RU" dirty="0" smtClean="0"/>
              <a:t> </a:t>
            </a:r>
            <a:r>
              <a:rPr lang="ru-RU" dirty="0"/>
              <a:t>Распознавать, использовать и создавать объяснительные модели и представления; </a:t>
            </a:r>
          </a:p>
          <a:p>
            <a:r>
              <a:rPr lang="ru-RU" dirty="0" smtClean="0"/>
              <a:t> </a:t>
            </a:r>
            <a:r>
              <a:rPr lang="ru-RU" dirty="0"/>
              <a:t>Сделать и подтвердить соответствующие прогнозы; </a:t>
            </a:r>
          </a:p>
          <a:p>
            <a:r>
              <a:rPr lang="ru-RU" dirty="0" smtClean="0"/>
              <a:t> </a:t>
            </a:r>
            <a:r>
              <a:rPr lang="ru-RU" dirty="0"/>
              <a:t>Предложить объяснительные гипотезы; </a:t>
            </a:r>
          </a:p>
          <a:p>
            <a:r>
              <a:rPr lang="ru-RU" dirty="0" smtClean="0"/>
              <a:t>Объяснить </a:t>
            </a:r>
            <a:r>
              <a:rPr lang="ru-RU" dirty="0"/>
              <a:t>потенциальные применения естественнонаучного знания для общества. 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Понимание особенностей естественнонаучного исследования </a:t>
            </a:r>
            <a:br>
              <a:rPr lang="ru-RU" b="1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/>
              <a:t>Описание и оценка научных исследований, предложение научных способов решения вопросов, что </a:t>
            </a:r>
            <a:r>
              <a:rPr lang="ru-RU" sz="4000" u="sng" dirty="0"/>
              <a:t>включает способности</a:t>
            </a:r>
            <a:r>
              <a:rPr lang="ru-RU" sz="4000" u="sng" dirty="0" smtClean="0"/>
              <a:t>:</a:t>
            </a:r>
          </a:p>
          <a:p>
            <a:pPr>
              <a:buNone/>
            </a:pPr>
            <a:r>
              <a:rPr lang="ru-RU" sz="4000" u="sng" dirty="0" smtClean="0"/>
              <a:t> </a:t>
            </a:r>
            <a:endParaRPr lang="ru-RU" sz="4000" u="sng" dirty="0"/>
          </a:p>
          <a:p>
            <a:r>
              <a:rPr lang="ru-RU" dirty="0" smtClean="0"/>
              <a:t>Распознавать </a:t>
            </a:r>
            <a:r>
              <a:rPr lang="ru-RU" dirty="0"/>
              <a:t>вопрос, исследуемый в данной </a:t>
            </a:r>
            <a:r>
              <a:rPr lang="ru-RU" dirty="0" smtClean="0"/>
              <a:t>естественнонаучной </a:t>
            </a:r>
            <a:r>
              <a:rPr lang="ru-RU" dirty="0"/>
              <a:t>работе; </a:t>
            </a:r>
          </a:p>
          <a:p>
            <a:r>
              <a:rPr lang="ru-RU" dirty="0" smtClean="0"/>
              <a:t>Различать </a:t>
            </a:r>
            <a:r>
              <a:rPr lang="ru-RU" dirty="0"/>
              <a:t>вопросы, которые возможно естественнонаучно исследовать; </a:t>
            </a:r>
          </a:p>
          <a:p>
            <a:r>
              <a:rPr lang="ru-RU" dirty="0" smtClean="0"/>
              <a:t>Предложить </a:t>
            </a:r>
            <a:r>
              <a:rPr lang="ru-RU" dirty="0"/>
              <a:t>способ научного исследования данного вопроса; </a:t>
            </a:r>
          </a:p>
          <a:p>
            <a:r>
              <a:rPr lang="ru-RU" dirty="0" smtClean="0"/>
              <a:t>Оценить </a:t>
            </a:r>
            <a:r>
              <a:rPr lang="ru-RU" dirty="0"/>
              <a:t>с научной точки зрения предлагаемые способы изучения данного вопроса; </a:t>
            </a:r>
          </a:p>
          <a:p>
            <a:r>
              <a:rPr lang="ru-RU" dirty="0" smtClean="0"/>
              <a:t>Описать </a:t>
            </a:r>
            <a:r>
              <a:rPr lang="ru-RU" dirty="0"/>
              <a:t>и оценить способы, которые используют учёные, чтобы обеспечить надёжность данных и достоверность объяснений.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200026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dirty="0"/>
              <a:t>Интерпретация данных и использование научных доказательств для получения выводов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/>
              <a:t>Анализ и оценка научной информации, утверждений и аргументов и получение выводов, что </a:t>
            </a:r>
            <a:r>
              <a:rPr lang="ru-RU" sz="4000" u="sng" dirty="0"/>
              <a:t>включает способности: </a:t>
            </a:r>
            <a:endParaRPr lang="ru-RU" sz="4000" u="sng" dirty="0" smtClean="0"/>
          </a:p>
          <a:p>
            <a:pPr>
              <a:buNone/>
            </a:pPr>
            <a:endParaRPr lang="ru-RU" sz="4000" u="sng" dirty="0"/>
          </a:p>
          <a:p>
            <a:r>
              <a:rPr lang="ru-RU" dirty="0" smtClean="0"/>
              <a:t>Преобразовать </a:t>
            </a:r>
            <a:r>
              <a:rPr lang="ru-RU" dirty="0"/>
              <a:t>одну форму представления данных в другую; </a:t>
            </a:r>
          </a:p>
          <a:p>
            <a:r>
              <a:rPr lang="ru-RU" dirty="0" smtClean="0"/>
              <a:t>Анализировать</a:t>
            </a:r>
            <a:r>
              <a:rPr lang="ru-RU" dirty="0"/>
              <a:t>, интерпретировать данные и делать соответствующие выводы; </a:t>
            </a:r>
          </a:p>
          <a:p>
            <a:r>
              <a:rPr lang="ru-RU" dirty="0" smtClean="0"/>
              <a:t>Распознавать </a:t>
            </a:r>
            <a:r>
              <a:rPr lang="ru-RU" dirty="0"/>
              <a:t>допущения, доказательства и рассуждения в научных текстах; </a:t>
            </a:r>
          </a:p>
          <a:p>
            <a:r>
              <a:rPr lang="ru-RU" dirty="0" smtClean="0"/>
              <a:t>Отличать </a:t>
            </a:r>
            <a:r>
              <a:rPr lang="ru-RU" dirty="0"/>
              <a:t>аргументы, которые основаны на научных доказательствах, от аргументов, основанных на других соображениях; </a:t>
            </a:r>
          </a:p>
          <a:p>
            <a:r>
              <a:rPr lang="ru-RU" dirty="0" smtClean="0"/>
              <a:t>Оценивать </a:t>
            </a:r>
            <a:r>
              <a:rPr lang="ru-RU" dirty="0"/>
              <a:t>научные аргументы и доказательства из различных источников (например, газета, интернет, журналы). 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урока</a:t>
            </a:r>
            <a:r>
              <a:rPr lang="ru-RU" dirty="0" smtClean="0"/>
              <a:t> : </a:t>
            </a:r>
            <a:r>
              <a:rPr lang="ru-RU" dirty="0" err="1" smtClean="0"/>
              <a:t>Ветрогенератор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Актуализация</a:t>
            </a:r>
            <a:r>
              <a:rPr lang="ru-RU" dirty="0" smtClean="0"/>
              <a:t> </a:t>
            </a:r>
            <a:r>
              <a:rPr lang="ru-RU" dirty="0"/>
              <a:t>(фронтальная беседа):</a:t>
            </a:r>
          </a:p>
          <a:p>
            <a:pPr lvl="0"/>
            <a:r>
              <a:rPr lang="ru-RU" dirty="0"/>
              <a:t>Скажите, с помощью каких устройств производится переменный ток? Назовите их основные части.</a:t>
            </a:r>
          </a:p>
          <a:p>
            <a:pPr lvl="0"/>
            <a:r>
              <a:rPr lang="ru-RU" dirty="0"/>
              <a:t>Где устанавливаются индукционные генераторы?</a:t>
            </a:r>
          </a:p>
          <a:p>
            <a:pPr lvl="0"/>
            <a:r>
              <a:rPr lang="ru-RU" dirty="0"/>
              <a:t>За счет чего на электростанциях приводится во вращение ротор генератора?</a:t>
            </a:r>
          </a:p>
          <a:p>
            <a:pPr lvl="0"/>
            <a:r>
              <a:rPr lang="ru-RU" dirty="0"/>
              <a:t>А можно ли использовать другие, альтернативные способы, чтобы вращать ротор?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Источники для формирования читательской и естественнонаучной грамотности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http://skiv.instrao.ru/bank-zadaniy/estestvennonauchnaya-gramotnost/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http://skiv.instrao.ru/bank-zadaniy/chitatelskaya-gramotnost/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http://fipi.ru/otkrytyy-bank-zadaniy-dlya-otsenki-yestestvennonauchnoy-gramotnosti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28"/>
          <a:ext cx="8501122" cy="12858840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6429420">
                <a:tc>
                  <a:txBody>
                    <a:bodyPr/>
                    <a:lstStyle/>
                    <a:p>
                      <a:pPr indent="630555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Ветряные генераторы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Ветряные генераторы отличаются экологической частотой и способны обеспечивать потребителей электроэнергией в течение длительного времени.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Ветрогенераторы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обычно устанавливают в местах с постоянными активными воздушными потоками. В большинстве случаев используются трёхлопастные конструкции в виде пропеллера, устанавливаемые на большой высоте от поверхности Земли. Ветряные электростанции (ВЭС) могут иметь в своём составе сотни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ветрогенераторов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Практически все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ветрогенераторы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имеют общий принцип работы. Под действием воздушного потока лопасти приходят в движение и вызывают вращение ротора генератора. Сам ротор помещён внутрь статорной обмотки, и в результате его вращения вырабатывается электрический ток. Полученное электричество накапливается в аккумуляторной батарее.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Однако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для того, чтобы сохранить электроэнергию в аккумуляторной батарее, переменный электрический ток, производимый генератором, сначала преобразуют в постоянный при помощи специального электронного устройства.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Зарядка аккумуляторной батареи управляется контроллером. Далее заряд аккумулятора, преобразованный в инверторе, передаётся в сеть. Для того, чтобы получить наибольший эффект, лопасти вместе с ротором специальным приводом устанавливаются в оптимальное положение в 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зависимости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от направления и силы ветра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итак, наконец, таким образом;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поэтому, следовательно;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именно, даже, как раз, особенно;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но, зато, однако, тем не менее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10"/>
                        </a:spcBef>
                        <a:spcAft>
                          <a:spcPts val="22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Рисунок 1" descr="http://oge.fipi.ru/os/docs/0CD62708049A9FB940BFBB6E0A09ECC8/docs/2DE106C7C67B80D54BAA7F90F2FC5C36/xs3docsrc2DE106C7C67B80D54BAA7F90F2FC5C36_10_16113032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714884"/>
            <a:ext cx="2214578" cy="1657438"/>
          </a:xfrm>
          <a:prstGeom prst="rect">
            <a:avLst/>
          </a:prstGeom>
          <a:noFill/>
        </p:spPr>
      </p:pic>
      <p:pic>
        <p:nvPicPr>
          <p:cNvPr id="1025" name="Рисунок 2" descr="http://oge.fipi.ru/os/docs/0CD62708049A9FB940BFBB6E0A09ECC8/docs/2DE106C7C67B80D54BAA7F90F2FC5C36/xs3docsrc2DE106C7C67B80D54BAA7F90F2FC5C36_11_16113032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143380"/>
            <a:ext cx="3357586" cy="2553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357158" y="285729"/>
            <a:ext cx="8572560" cy="621510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В процессе выработки электроэнергии </a:t>
            </a:r>
            <a:r>
              <a:rPr lang="ru-RU" dirty="0" err="1" smtClean="0"/>
              <a:t>ветрогенератором</a:t>
            </a:r>
            <a:r>
              <a:rPr lang="ru-RU" dirty="0" smtClean="0"/>
              <a:t> происходят преобразования одних видов энергии в другие. Установите последовательность видов энергии, чтобы отразить процесс преобразования энергии при работе </a:t>
            </a:r>
            <a:r>
              <a:rPr lang="ru-RU" dirty="0" err="1" smtClean="0"/>
              <a:t>ветрогенератора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/>
              <a:t>)</a:t>
            </a:r>
            <a:r>
              <a:rPr lang="ru-RU" dirty="0"/>
              <a:t> </a:t>
            </a:r>
            <a:r>
              <a:rPr lang="ru-RU" dirty="0" smtClean="0"/>
              <a:t> кинетическая </a:t>
            </a:r>
            <a:r>
              <a:rPr lang="ru-RU" dirty="0"/>
              <a:t>энергия вращения лопастей </a:t>
            </a:r>
            <a:r>
              <a:rPr lang="ru-RU" dirty="0" err="1"/>
              <a:t>ветрогенератора</a:t>
            </a:r>
            <a:endParaRPr lang="ru-RU" dirty="0"/>
          </a:p>
          <a:p>
            <a:pPr>
              <a:buNone/>
            </a:pPr>
            <a:r>
              <a:rPr lang="ru-RU" b="1" dirty="0"/>
              <a:t>2)</a:t>
            </a:r>
            <a:r>
              <a:rPr lang="ru-RU" dirty="0"/>
              <a:t> </a:t>
            </a:r>
            <a:r>
              <a:rPr lang="ru-RU" dirty="0" smtClean="0"/>
              <a:t> электрическая </a:t>
            </a:r>
            <a:r>
              <a:rPr lang="ru-RU" dirty="0"/>
              <a:t>энергия переменного тока, вырабатываемая генератором</a:t>
            </a:r>
          </a:p>
          <a:p>
            <a:pPr>
              <a:buNone/>
            </a:pPr>
            <a:r>
              <a:rPr lang="ru-RU" b="1" dirty="0"/>
              <a:t>3)</a:t>
            </a:r>
            <a:r>
              <a:rPr lang="ru-RU" dirty="0"/>
              <a:t> </a:t>
            </a:r>
            <a:r>
              <a:rPr lang="ru-RU" dirty="0" smtClean="0"/>
              <a:t> электрическая </a:t>
            </a:r>
            <a:r>
              <a:rPr lang="ru-RU" dirty="0"/>
              <a:t>энергия, запасённая в аккумуляторной батарее</a:t>
            </a:r>
          </a:p>
          <a:p>
            <a:pPr>
              <a:buNone/>
            </a:pPr>
            <a:r>
              <a:rPr lang="ru-RU" b="1" dirty="0"/>
              <a:t>4)</a:t>
            </a:r>
            <a:r>
              <a:rPr lang="ru-RU" dirty="0"/>
              <a:t> </a:t>
            </a:r>
            <a:r>
              <a:rPr lang="ru-RU" dirty="0" smtClean="0"/>
              <a:t> кинетическая </a:t>
            </a:r>
            <a:r>
              <a:rPr lang="ru-RU" dirty="0"/>
              <a:t>энергия воздушного потока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6000768"/>
            <a:ext cx="128588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6000768"/>
            <a:ext cx="128588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6000768"/>
            <a:ext cx="128588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6000768"/>
            <a:ext cx="128588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1144</Words>
  <Application>Microsoft Office PowerPoint</Application>
  <PresentationFormat>Экран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Формирование читательской и естественнонаучной грамотности на уроках физики</vt:lpstr>
      <vt:lpstr>Естественнонаучная грамотность </vt:lpstr>
      <vt:lpstr>   Научное объяснение явлений    </vt:lpstr>
      <vt:lpstr> Понимание особенностей естественнонаучного исследования    </vt:lpstr>
      <vt:lpstr> Интерпретация данных и использование научных доказательств для получения выводов    </vt:lpstr>
      <vt:lpstr>Тема урока : Ветрогенератор </vt:lpstr>
      <vt:lpstr>Источники для формирования читательской и естественнонаучной грамотности </vt:lpstr>
      <vt:lpstr>Слайд 8</vt:lpstr>
      <vt:lpstr>Слайд 9</vt:lpstr>
      <vt:lpstr>Текстовое выражение</vt:lpstr>
      <vt:lpstr>Просмотр видеоролика</vt:lpstr>
      <vt:lpstr>Определите, какие из указанных ниже факторов относятся к преимуществам, а какие – к недостаткам использования ветрогенераторов для производства электроэнергии. Поставьте «+» в соответствующем столбце таблицы. </vt:lpstr>
      <vt:lpstr>Просмотр видеоролика</vt:lpstr>
      <vt:lpstr> В таблице приведены мощности ветрогенераторов P в зависимости от скорости ветра V и диаметра лопастей d. На основании таблицы выберите все верные утверждения о зависимости мощности ветрогенераторов от силы ветра и диаметра лопастей 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и естественнонаучной грамотности на уроках физики</dc:title>
  <dc:creator>Пользователь</dc:creator>
  <cp:lastModifiedBy>Пользователь</cp:lastModifiedBy>
  <cp:revision>21</cp:revision>
  <dcterms:created xsi:type="dcterms:W3CDTF">2022-03-30T01:36:41Z</dcterms:created>
  <dcterms:modified xsi:type="dcterms:W3CDTF">2022-03-30T07:35:22Z</dcterms:modified>
</cp:coreProperties>
</file>