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71" r:id="rId5"/>
    <p:sldId id="28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0" r:id="rId15"/>
    <p:sldId id="274" r:id="rId16"/>
    <p:sldId id="272" r:id="rId17"/>
    <p:sldId id="275" r:id="rId18"/>
    <p:sldId id="258" r:id="rId19"/>
    <p:sldId id="260" r:id="rId20"/>
    <p:sldId id="281" r:id="rId21"/>
    <p:sldId id="282" r:id="rId22"/>
    <p:sldId id="259" r:id="rId23"/>
    <p:sldId id="273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dn.lifehacker.ru/wp-content/uploads/2017/11/war_1510179554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12968" cy="180019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Формирование навыков работы с текстами большого объёма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                                 </a:t>
            </a:r>
            <a:r>
              <a:rPr lang="ru-RU" sz="3200" b="1" dirty="0" smtClean="0"/>
              <a:t>Ковтуненко Т.А.</a:t>
            </a:r>
            <a:br>
              <a:rPr lang="ru-RU" sz="3200" b="1" dirty="0" smtClean="0"/>
            </a:br>
            <a:r>
              <a:rPr lang="ru-RU" sz="3200" b="1" dirty="0" smtClean="0"/>
              <a:t>                                          Султанова Г.М.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Г. Красноярск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Расширяем 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899174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жить в мире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самим собой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Как создать мир </a:t>
            </a:r>
            <a:r>
              <a:rPr lang="ru-RU" sz="4000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семье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Как сформировать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гармоничное общество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в котором будет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счастлив</a:t>
            </a:r>
            <a:r>
              <a:rPr lang="ru-RU" sz="4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весь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народ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каждый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человек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отдельности?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</a:t>
            </a:r>
            <a:r>
              <a:rPr lang="ru-RU" sz="4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любить жизнь </a:t>
            </a:r>
            <a:r>
              <a:rPr lang="ru-RU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 всех её проявлениях?</a:t>
            </a:r>
            <a:endParaRPr lang="ru-RU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узел 11"/>
          <p:cNvSpPr/>
          <p:nvPr/>
        </p:nvSpPr>
        <p:spPr>
          <a:xfrm>
            <a:off x="1547664" y="836712"/>
            <a:ext cx="6120680" cy="5832648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627784" y="1844824"/>
            <a:ext cx="4032448" cy="3816424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563888" y="2708920"/>
            <a:ext cx="2160240" cy="208823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260648"/>
            <a:ext cx="846043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Всё во мне и я во всём!        </a:t>
            </a:r>
            <a:br>
              <a:rPr lang="ru-RU" sz="4400" i="1" dirty="0" smtClean="0"/>
            </a:br>
            <a:r>
              <a:rPr lang="ru-RU" sz="4400" i="1" dirty="0" smtClean="0"/>
              <a:t>                                                 </a:t>
            </a:r>
            <a:r>
              <a:rPr lang="ru-RU" sz="2400" dirty="0" smtClean="0"/>
              <a:t>Ф.И. Тютчев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91600" cy="5805264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Семья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Общество                           Вселенная    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4427984" y="3501008"/>
            <a:ext cx="457200" cy="45720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1187624" y="1772816"/>
            <a:ext cx="2952328" cy="17281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475656" y="4509120"/>
            <a:ext cx="1944216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516216" y="5301208"/>
            <a:ext cx="79208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644008" y="908720"/>
            <a:ext cx="648072" cy="28083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644008" y="836712"/>
            <a:ext cx="216024" cy="2880320"/>
          </a:xfrm>
          <a:prstGeom prst="line">
            <a:avLst/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644008" y="1772816"/>
            <a:ext cx="2232248" cy="19442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44008" y="3717032"/>
            <a:ext cx="2664296" cy="14401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 smtClean="0"/>
              <a:t>Подводим итог, </a:t>
            </a:r>
            <a:br>
              <a:rPr lang="ru-RU" dirty="0" smtClean="0"/>
            </a:br>
            <a:r>
              <a:rPr lang="ru-RU" dirty="0" smtClean="0"/>
              <a:t>формулируя проблемный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91600" cy="5517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Каким должен быть человек-гражданин, способный преобразовать жизнь в России?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35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Ответ-версия: </a:t>
            </a:r>
            <a:r>
              <a:rPr lang="ru-RU" sz="4000" b="1" i="1" dirty="0" smtClean="0"/>
              <a:t>человек-гражданин способен понять себя, выстроить гармоничные отношения в своей семье, уметь понимать простой народ и решать проблемы на государственном уровне, чувствовать себя частью Вселенной, «</a:t>
            </a:r>
            <a:r>
              <a:rPr lang="ru-RU" sz="4000" b="1" i="1" dirty="0" err="1" smtClean="0"/>
              <a:t>полюблять</a:t>
            </a:r>
            <a:r>
              <a:rPr lang="ru-RU" sz="4000" b="1" i="1" dirty="0" smtClean="0"/>
              <a:t> жизнь ».</a:t>
            </a:r>
            <a:endParaRPr lang="ru-RU" sz="4000" dirty="0" smtClean="0"/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864096"/>
          </a:xfrm>
        </p:spPr>
        <p:txBody>
          <a:bodyPr/>
          <a:lstStyle/>
          <a:p>
            <a:pPr algn="ctr"/>
            <a:r>
              <a:rPr lang="ru-RU" dirty="0" smtClean="0"/>
              <a:t>Таблица Д.Л. Быкова</a:t>
            </a:r>
            <a:endParaRPr lang="ru-RU" dirty="0"/>
          </a:p>
        </p:txBody>
      </p:sp>
      <p:pic>
        <p:nvPicPr>
          <p:cNvPr id="3" name="Рисунок 2" descr="война и мир: четыре плана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4" y="1340768"/>
            <a:ext cx="878497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Дом  Болконских</a:t>
            </a:r>
            <a:endParaRPr lang="ru-RU" sz="4400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965482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Отец, образ жизни семьи Болконских. Что скрывается за внешней суровостью старика Болконского?  1 – 1 гл. 22 – 25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Князь Андрей и маленькая княгиня. Как кн. Андрей и члены его семьи относится к Лизе и почему? (1 – 1 гл.6, 23, 25)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Проанализируйте сцену прощания кн. Андрея с отцом. Какие напутствия получает кн.Андрей от отца в момент их прощания. Проследите, с помощью каких деталей автору удается показать духовное родство отца и сына, кн. Андрея  и княжны Марьи. (1 – 1 - 25)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ВЫВОД: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Какой мы видим семью Болконских?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(СИНКВЕЙН; ВИЗИТНАЯ КАРТОЧКА -</a:t>
            </a:r>
            <a:r>
              <a:rPr lang="ru-RU" sz="2400" dirty="0" smtClean="0"/>
              <a:t> в одном предложении сформулируйте девиз дома Болконских.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247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синквейн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Болконские</a:t>
            </a:r>
          </a:p>
          <a:p>
            <a:r>
              <a:rPr lang="ru-RU" sz="4000" b="1" dirty="0" smtClean="0"/>
              <a:t>Гордые патриотичные</a:t>
            </a:r>
          </a:p>
          <a:p>
            <a:r>
              <a:rPr lang="ru-RU" sz="4000" b="1" dirty="0" smtClean="0"/>
              <a:t>Думают трудятся стремятся к цели</a:t>
            </a:r>
          </a:p>
          <a:p>
            <a:r>
              <a:rPr lang="ru-RU" sz="4000" b="1" dirty="0" smtClean="0"/>
              <a:t>Скрытая от людей духовная жизнь</a:t>
            </a:r>
          </a:p>
          <a:p>
            <a:r>
              <a:rPr lang="ru-RU" sz="4000" b="1" dirty="0" smtClean="0"/>
              <a:t>Благородная сила  </a:t>
            </a:r>
          </a:p>
          <a:p>
            <a:endParaRPr lang="ru-RU" sz="2000" b="1" dirty="0" smtClean="0"/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ВИЗИТНАЯ КАРТОЧКА </a:t>
            </a:r>
          </a:p>
          <a:p>
            <a:r>
              <a:rPr lang="ru-RU" sz="4400" i="1" dirty="0" smtClean="0"/>
              <a:t>Кто к нам не ходит, делает приятное, кто ходит – одолжение.</a:t>
            </a:r>
          </a:p>
          <a:p>
            <a:endParaRPr lang="ru-RU" sz="4400" b="1" dirty="0" smtClean="0"/>
          </a:p>
          <a:p>
            <a:endParaRPr lang="ru-RU" sz="4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РОСТОВСКАЯ  ПОРОДА</a:t>
            </a:r>
            <a:endParaRPr lang="ru-RU" sz="44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714642"/>
            <a:ext cx="87849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Семья (именины)1 – 1 гл. 7 – 11, 14 – 17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Найти эпизоды, характеризующие членов семьи (детали, слова и мысли, мимику, жесты, поведение).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Назвать черту характера, которая проявляется в каждом эпизоде.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оставить кластер «СЕМЬЯ РОСТОВЫХ»,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дополняя его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 выступления групп.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КЛАСТЕР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ЛЮБОВЬ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47864" y="3212976"/>
            <a:ext cx="331236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РОСТОВЫ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228184" y="4221088"/>
            <a:ext cx="792088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4293096"/>
            <a:ext cx="504056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6"/>
          </p:cNvCxnSpPr>
          <p:nvPr/>
        </p:nvCxnSpPr>
        <p:spPr>
          <a:xfrm flipV="1">
            <a:off x="6660232" y="3645024"/>
            <a:ext cx="864096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860032" y="4365104"/>
            <a:ext cx="144016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419872" y="4293096"/>
            <a:ext cx="936104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15816" y="4149080"/>
            <a:ext cx="79208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195736" y="3789040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699792" y="2924944"/>
            <a:ext cx="108012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3635896" y="2492896"/>
            <a:ext cx="72008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644008" y="1988840"/>
            <a:ext cx="216024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508104" y="2276872"/>
            <a:ext cx="144016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6156176" y="2780928"/>
            <a:ext cx="64807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95736" y="20608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ИСКРЕННОСТЬ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508104" y="1988840"/>
            <a:ext cx="2373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ГОСТЕПРИИМСТВО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660232" y="2420888"/>
            <a:ext cx="244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БЛИЗОСТЬ К НАРОДУ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452320" y="3429000"/>
            <a:ext cx="136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ДОВЕРИЕ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660232" y="4941168"/>
            <a:ext cx="240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ХЛЕБОСОЛЬСТВО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652120" y="5733256"/>
            <a:ext cx="28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ЭМОЦИОНАЛЬНОСТЬ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923928" y="5445224"/>
            <a:ext cx="265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ЕСТЕСТВЕННОСТЬ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699792" y="5661248"/>
            <a:ext cx="158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УВАЖЕНИЕ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979712" y="4725144"/>
            <a:ext cx="151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ОБАЯНИЕ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899592" y="3573016"/>
            <a:ext cx="228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ПРОСТОТА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39552" y="2708920"/>
            <a:ext cx="406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РАСТОЧИТЕЛЬСТВО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77281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u="sng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Пять ступеней духовного роста Пьера:</a:t>
            </a:r>
            <a:br>
              <a:rPr lang="ru-RU" b="1" u="sng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хороший человек – счастливый ??? человек </a:t>
            </a:r>
            <a:b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700" i="1" cap="none" dirty="0" err="1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человек</a:t>
            </a:r>
            <a: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который живет не бесцельно, -  </a:t>
            </a:r>
            <a:b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700" i="1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«я не одинок и я полезен» )</a:t>
            </a:r>
            <a:r>
              <a:rPr lang="ru-RU" sz="16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705545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Группа 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Ошибки Пьера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Князь Андрей говорит Пьеру: «Ты везде будешь хорош». Каким вы видите Пьера в этой главе? Как вы можете объяснить его поступки и поведение? ( 1 – 1 гл.6 кутежи; гл 15. после пробела ) 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олодость, влияние окружающих, может ошибаться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Можно ли сказать, что женитьба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Элен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–это Аустерлиц Пьера? Как изменился Пьер? (1 – 3 гл.1, 2 история женитьбы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Элен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; 2 – 1 гл. 4, 5, 6 жизнь после свадьбы и дуэль с Долоховым, 2 – 5гл. 1 размышление Пьера о жене, образ его жизни, 3 – 3 гл.6,7 поведение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Элен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4 – 4 начало гл.17 Пьер о смерти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Элен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ВЫВОД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Какие вы можете назвать положительные качества, проявившиеся во время данного испытания? 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е обвиняет в своих несчастьях других, мучительно ищет вою вину-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совесть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готов пожалеть обидчика, ведет дневник, читает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книги-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самоанализ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ДУШЕВНАЯ ЧИСТОТА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ГЕРОЯ.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СТУПЕНЬКА: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Природная доброта, проснувшаяся совесть, потребность к самоанализу преобразовалось в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ДУШЕВНУЮ  ЧИСТОТУ.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               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8568952" cy="501885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25880" lvl="5" indent="0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«я не одинок и я полезен» </a:t>
            </a: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25880" lvl="5" indent="0">
              <a:buNone/>
            </a:pP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79512" y="116632"/>
            <a:ext cx="8964488" cy="864096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/>
              <a:t>Нравственные ступеньки </a:t>
            </a:r>
          </a:p>
          <a:p>
            <a:pPr algn="ctr"/>
            <a:r>
              <a:rPr lang="ru-RU" sz="3600" dirty="0" smtClean="0"/>
              <a:t>от «человека хорошего» к «Человеку счастливому»</a:t>
            </a:r>
            <a:endParaRPr lang="ru-RU" sz="36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5733256"/>
            <a:ext cx="64087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r>
              <a:rPr lang="ru-RU" b="1" dirty="0" smtClean="0"/>
              <a:t>ДУШЕВНАЯ ЧИСТОТА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4797152"/>
            <a:ext cx="54726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r>
              <a:rPr lang="ru-RU" b="1" dirty="0" smtClean="0"/>
              <a:t>ЛЮБОВЬ К БЛИЖНЕМУ 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716016" y="4941168"/>
            <a:ext cx="626368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27984" y="3861048"/>
            <a:ext cx="4536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СВЯЗЬ С  НАРОДОМ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2924944"/>
            <a:ext cx="34563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r>
              <a:rPr lang="ru-RU" b="1" dirty="0" smtClean="0"/>
              <a:t>ВНУТРЕНЯЯ СВОБОЛА 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1988840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ГРАЖДАНСТВЕННОСТЬ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16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40768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На первом этапе необходимо сформулировать </a:t>
            </a:r>
            <a:r>
              <a:rPr lang="ru-RU" sz="4800" b="1" dirty="0" smtClean="0">
                <a:solidFill>
                  <a:srgbClr val="C00000"/>
                </a:solidFill>
              </a:rPr>
              <a:t>актуальный вопрос</a:t>
            </a:r>
            <a:r>
              <a:rPr lang="ru-RU" sz="4800" dirty="0" smtClean="0"/>
              <a:t>, который будет интересен учащимся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Группа 4. </a:t>
            </a:r>
            <a:r>
              <a:rPr lang="ru-RU" b="1" i="1" dirty="0" smtClean="0"/>
              <a:t>Пьер в плену.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Прочитать 4- 1 гл. 10-12, 4-2 гл. 11 -14 ,  4-3 гл. 12-15</a:t>
            </a:r>
            <a:endParaRPr lang="ru-RU" dirty="0" smtClean="0"/>
          </a:p>
          <a:p>
            <a:pPr lvl="0"/>
            <a:r>
              <a:rPr lang="ru-RU" b="1" i="1" dirty="0" smtClean="0"/>
              <a:t>Какова была реакция Пьера на казнь русских пленных ? (4- 1 гл.10) Что  осознал Пьер после этого «страшного убийства»? Кто виноват в том, что люди убивают друг друга?</a:t>
            </a:r>
            <a:endParaRPr lang="ru-RU" dirty="0" smtClean="0"/>
          </a:p>
          <a:p>
            <a:pPr lvl="0"/>
            <a:r>
              <a:rPr lang="ru-RU" b="1" i="1" dirty="0" smtClean="0"/>
              <a:t>Как вели себя участники убийства и что они чувствовали во время этого «непостижимого дела»? Объясните их чувства и действия. (4- 1 гл.10, 11; 4 – 3 гл. 14)</a:t>
            </a:r>
            <a:endParaRPr lang="ru-RU" dirty="0" smtClean="0"/>
          </a:p>
          <a:p>
            <a:pPr lvl="0"/>
            <a:r>
              <a:rPr lang="ru-RU" b="1" i="1" dirty="0" smtClean="0"/>
              <a:t>Какие изменения происходили в душе и поведении Пьера после встречи с этой страшной «безучастной силой»? Кто «оживил» Пьера и вернул ему любовь к жизни?(4- 1 гл.10-12, 4 – 2  гл.12-14, 4 – 3 гл.14 ) </a:t>
            </a:r>
            <a:endParaRPr lang="ru-RU" dirty="0" smtClean="0"/>
          </a:p>
          <a:p>
            <a:pPr lvl="0"/>
            <a:r>
              <a:rPr lang="ru-RU" b="1" i="1" u="sng" dirty="0" smtClean="0"/>
              <a:t>И.З. Платон Каратаев 4- 1 гл.12, 13, 4 – 2  гл.11-13, 4 – 3 гл.12-14</a:t>
            </a:r>
            <a:endParaRPr lang="ru-RU" dirty="0" smtClean="0"/>
          </a:p>
          <a:p>
            <a:pPr lvl="0"/>
            <a:r>
              <a:rPr lang="ru-RU" b="1" i="1" dirty="0" smtClean="0"/>
              <a:t>Внешние и внутренние изменения, произошедшие в Пьере под влиянием Платона Каратаева? (4- 1 гл.12, 13, 4 – 2  гл.11-13, 4 – 3 гл.12-14, 4 – 4 гл.12, 13, эпилог – 1 гл. 16)</a:t>
            </a:r>
            <a:endParaRPr lang="ru-RU" dirty="0" smtClean="0"/>
          </a:p>
          <a:p>
            <a:pPr lvl="0"/>
            <a:r>
              <a:rPr lang="ru-RU" b="1" dirty="0" smtClean="0"/>
              <a:t>ВЫВОД</a:t>
            </a:r>
            <a:r>
              <a:rPr lang="ru-RU" dirty="0" smtClean="0"/>
              <a:t>. </a:t>
            </a:r>
            <a:r>
              <a:rPr lang="ru-RU" b="1" dirty="0" smtClean="0"/>
              <a:t>Какие вы можете назвать положительные качества, появившиеся после данного испытания? </a:t>
            </a:r>
            <a:r>
              <a:rPr lang="ru-RU" b="1" i="1" dirty="0" smtClean="0">
                <a:solidFill>
                  <a:srgbClr val="FF0000"/>
                </a:solidFill>
              </a:rPr>
              <a:t>«Попростел», «улыбка радости жизни», легко переносит жизненные трудности, терпение, выносливость, твердость,  «подобранность» (собранность), сила духа - душевная стойкость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4 СТУПЕНЬКА:  связь с народом, ВНУТРЕННЯЯ СВОБОДА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жизненные 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ЗАДАНИЕ КЛАССУ: сформулируйте жизненные правила, к которым вы пришли после анализа глав «Пьер в плену».</a:t>
            </a:r>
            <a:endParaRPr lang="ru-RU" dirty="0" smtClean="0"/>
          </a:p>
          <a:p>
            <a:pPr lvl="0"/>
            <a:r>
              <a:rPr lang="ru-RU" b="1" i="1" dirty="0" smtClean="0"/>
              <a:t>Есть сила и обстоятельства, с которыми в одиночку человеку не справиться.</a:t>
            </a:r>
            <a:endParaRPr lang="ru-RU" dirty="0" smtClean="0"/>
          </a:p>
          <a:p>
            <a:pPr lvl="0"/>
            <a:r>
              <a:rPr lang="ru-RU" b="1" i="1" dirty="0" smtClean="0"/>
              <a:t>От страшного и мрачного отчаяния спасает любовь к жизни, противодействие злу и вера в высшую справедливость.</a:t>
            </a:r>
            <a:endParaRPr lang="ru-RU" dirty="0" smtClean="0"/>
          </a:p>
          <a:p>
            <a:pPr lvl="0"/>
            <a:r>
              <a:rPr lang="ru-RU" b="1" i="1" dirty="0" smtClean="0"/>
              <a:t>Жизненные трудности надо преодолевать, проявляя твердость и терпение.</a:t>
            </a:r>
            <a:endParaRPr lang="ru-RU" dirty="0" smtClean="0"/>
          </a:p>
          <a:p>
            <a:pPr lvl="0"/>
            <a:r>
              <a:rPr lang="ru-RU" b="1" i="1" dirty="0" smtClean="0"/>
              <a:t>Только достойно пройдя испытания, человек обретает внутреннюю свободу, которая делает его сильнее окружающей жестокости.</a:t>
            </a:r>
            <a:endParaRPr lang="ru-RU" dirty="0" smtClean="0"/>
          </a:p>
          <a:p>
            <a:pPr lvl="0"/>
            <a:r>
              <a:rPr lang="ru-RU" b="1" i="1" dirty="0" smtClean="0"/>
              <a:t>Иногда, чтобы совершить добрый поступок, необходимо сделать над собой душевное усилие. </a:t>
            </a:r>
            <a:endParaRPr lang="ru-RU" dirty="0" smtClean="0"/>
          </a:p>
          <a:p>
            <a:pPr lvl="0"/>
            <a:r>
              <a:rPr lang="ru-RU" b="1" i="1" dirty="0" smtClean="0"/>
              <a:t>Необходимо ценить свою жизнь и жизнь каждого человека, уважать их внутренний мир не меньше, чем свой.</a:t>
            </a:r>
            <a:endParaRPr lang="ru-RU" dirty="0" smtClean="0"/>
          </a:p>
          <a:p>
            <a:pPr lvl="0"/>
            <a:r>
              <a:rPr lang="ru-RU" b="1" i="1" dirty="0" smtClean="0"/>
              <a:t>Человек сотворен для счастья, а счастье в нем самом.</a:t>
            </a:r>
            <a:endParaRPr lang="ru-RU" dirty="0" smtClean="0"/>
          </a:p>
          <a:p>
            <a:pPr lvl="0"/>
            <a:r>
              <a:rPr lang="ru-RU" b="1" i="1" dirty="0" smtClean="0"/>
              <a:t>Можно не переживать из-за отсутствия роскоши: надо ценить наличие элементарных условий жизни (еда, одежда, тепло). «Все несчастья от излишка», как материального, так и духовного.</a:t>
            </a:r>
            <a:endParaRPr lang="ru-RU" dirty="0" smtClean="0"/>
          </a:p>
          <a:p>
            <a:pPr lvl="0"/>
            <a:r>
              <a:rPr lang="ru-RU" b="1" i="1" dirty="0" smtClean="0"/>
              <a:t>Всё важное и нужное является простым и естественным.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Обобщающая таблица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83056"/>
          <a:ext cx="9144000" cy="545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459"/>
                <a:gridCol w="1667141"/>
                <a:gridCol w="1743764"/>
                <a:gridCol w="1913836"/>
                <a:gridCol w="1828800"/>
              </a:tblGrid>
              <a:tr h="866725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err="1" smtClean="0"/>
                        <a:t>Психотипы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«УМ УМА»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«УМ СЕРДЦА»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ЧЕЛОВЕК</a:t>
                      </a:r>
                    </a:p>
                    <a:p>
                      <a:pPr algn="ctr"/>
                      <a:r>
                        <a:rPr lang="ru-RU" dirty="0" smtClean="0"/>
                        <a:t>ГАРМОНИЧНЫЙ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ИЩУЩИЙ ЭГОИСТ//</a:t>
                      </a:r>
                    </a:p>
                    <a:p>
                      <a:pPr algn="ctr"/>
                      <a:r>
                        <a:rPr lang="ru-RU" sz="1400" dirty="0" smtClean="0"/>
                        <a:t>«самовлюблённая гадина»</a:t>
                      </a:r>
                      <a:endParaRPr lang="ru-RU" sz="1400" dirty="0"/>
                    </a:p>
                  </a:txBody>
                  <a:tcPr/>
                </a:tc>
              </a:tr>
              <a:tr h="125270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Русское дворянство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Болконские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Ростовы</a:t>
                      </a:r>
                      <a:endParaRPr lang="ru-RU" sz="2000" b="1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Пьер Безухов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Долохов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1356463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Макро-исторический</a:t>
                      </a:r>
                      <a:r>
                        <a:rPr lang="ru-RU" b="1" dirty="0" smtClean="0"/>
                        <a:t> план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Александр</a:t>
                      </a:r>
                      <a:r>
                        <a:rPr lang="ru-RU" baseline="0" dirty="0" smtClean="0"/>
                        <a:t> Первый</a:t>
                      </a:r>
                      <a:endParaRPr lang="ru-RU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Михаил Илларионович Кутузов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Наполеон Бонапарт</a:t>
                      </a:r>
                      <a:endParaRPr lang="ru-RU" dirty="0"/>
                    </a:p>
                  </a:txBody>
                  <a:tcPr/>
                </a:tc>
              </a:tr>
              <a:tr h="9495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Народ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капитан Тимохин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капитан Тушин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Платон Каратаев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Тихон Щербатый</a:t>
                      </a:r>
                      <a:endParaRPr lang="ru-RU" dirty="0"/>
                    </a:p>
                  </a:txBody>
                  <a:tcPr/>
                </a:tc>
              </a:tr>
              <a:tr h="9495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Метафизический план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Воздух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Земля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Огонь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rmAutofit fontScale="90000"/>
          </a:bodyPr>
          <a:lstStyle/>
          <a:p>
            <a:pPr lvl="0" algn="ctr">
              <a:spcAft>
                <a:spcPts val="600"/>
              </a:spcAft>
            </a:pP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ТРУДНОСТИ, С КОТОРЫМИ СТОЛКНУЛИСЬ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400" b="1" dirty="0" smtClean="0"/>
              <a:t>Князь  Андрей  на  войне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4653136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черты семьи Болконских иллюстрирует поведение кн. Андрея на войне?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Накануне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Шенграбена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 – 2 гл. 3 (разговор с Кутузовым,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Несвицким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12-16 (разговор с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Билибиным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эпизод с  женой аптекаря в обозе; кн. Андрей у Кутузова)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Шенграбен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(1- 2 гл.17-21) и Аустерлиц (1 – 3 гл. 11, к. 12, 15, 16, 19 - знамя, Наполеон,)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жизненные ценности кн. Андрея изменились после Аустерлица?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Салон А.П. </a:t>
            </a:r>
            <a:r>
              <a:rPr lang="ru-RU" dirty="0" err="1" smtClean="0">
                <a:solidFill>
                  <a:srgbClr val="C00000"/>
                </a:solidFill>
              </a:rPr>
              <a:t>Шерер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ru-RU" dirty="0" err="1" smtClean="0">
                <a:solidFill>
                  <a:srgbClr val="C00000"/>
                </a:solidFill>
              </a:rPr>
              <a:t>болконские</a:t>
            </a:r>
            <a:r>
              <a:rPr lang="ru-RU" dirty="0" smtClean="0">
                <a:solidFill>
                  <a:srgbClr val="C00000"/>
                </a:solidFill>
              </a:rPr>
              <a:t> - </a:t>
            </a:r>
            <a:r>
              <a:rPr lang="ru-RU" dirty="0" err="1" smtClean="0">
                <a:solidFill>
                  <a:srgbClr val="C00000"/>
                </a:solidFill>
              </a:rPr>
              <a:t>ростовы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ru-RU" sz="4400" b="1" dirty="0" smtClean="0"/>
              <a:t> Старшее поколение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b="1" dirty="0" smtClean="0"/>
              <a:t> Отношения между взрослыми и детьми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b="1" dirty="0" smtClean="0"/>
              <a:t> Отношение к гостям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b="1" dirty="0" smtClean="0"/>
              <a:t> Темы разговоров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b="1" dirty="0" smtClean="0"/>
              <a:t> Отношение к войне</a:t>
            </a:r>
            <a:endParaRPr lang="ru-RU" sz="4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Результат  сравнения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r>
              <a:rPr lang="ru-RU" b="1" u="sng" dirty="0" smtClean="0"/>
              <a:t>РАЗЛИЧИЕ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b="1" dirty="0" smtClean="0"/>
              <a:t>Лицемерие – правдивость, искренность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b="1" dirty="0" smtClean="0"/>
              <a:t>Равнодушие – патриотизм, сострадание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b="1" dirty="0" smtClean="0"/>
              <a:t>Разврат – любовь</a:t>
            </a:r>
          </a:p>
          <a:p>
            <a:pPr>
              <a:buClrTx/>
              <a:buNone/>
            </a:pPr>
            <a:endParaRPr lang="ru-RU" b="1" dirty="0" smtClean="0"/>
          </a:p>
          <a:p>
            <a:pPr>
              <a:buClrTx/>
              <a:buNone/>
            </a:pPr>
            <a:r>
              <a:rPr lang="ru-RU" b="1" u="sng" dirty="0" smtClean="0"/>
              <a:t>ПОХОЖИЕ КАЧЕСТВА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b="1" dirty="0" smtClean="0"/>
              <a:t> эгоизм – гордыня - расточительство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12088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Что не позволило семьям </a:t>
            </a:r>
            <a:r>
              <a:rPr lang="ru-RU" dirty="0" err="1" smtClean="0">
                <a:solidFill>
                  <a:srgbClr val="C00000"/>
                </a:solidFill>
              </a:rPr>
              <a:t>болконских</a:t>
            </a:r>
            <a:r>
              <a:rPr lang="ru-RU" dirty="0" smtClean="0">
                <a:solidFill>
                  <a:srgbClr val="C00000"/>
                </a:solidFill>
              </a:rPr>
              <a:t> и ростовых уподобиться  кругу гостей салона </a:t>
            </a:r>
            <a:r>
              <a:rPr lang="ru-RU" dirty="0" err="1" smtClean="0">
                <a:solidFill>
                  <a:srgbClr val="C00000"/>
                </a:solidFill>
              </a:rPr>
              <a:t>шерер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36912"/>
            <a:ext cx="8686800" cy="3443213"/>
          </a:xfrm>
        </p:spPr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ru-RU" dirty="0" smtClean="0"/>
              <a:t>«ДЕЯТЕЛЬНОСТЬ И УМ»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dirty="0" smtClean="0"/>
              <a:t>ЛЮБОВЬ И УВАЖЕНИЕ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dirty="0" smtClean="0"/>
              <a:t>СВЯЗЬ С КУЛЬТУРОЙ И ТРАДИЦИЯМИ  ПРОСТОГО НАРОДА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dirty="0" smtClean="0"/>
              <a:t>ИСТИННЫЙ ПАТРИОТИЗМ</a:t>
            </a:r>
          </a:p>
          <a:p>
            <a:pPr>
              <a:buClrTx/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ЗАКЛЮЧЕНИЕ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400" b="1" dirty="0" smtClean="0"/>
              <a:t>Ответом</a:t>
            </a:r>
            <a:r>
              <a:rPr lang="ru-RU" sz="4400" dirty="0" smtClean="0"/>
              <a:t> на проблемный вопрос «каким должен быть человек-гражданин, способный преобразить жизнь в России» </a:t>
            </a:r>
            <a:r>
              <a:rPr lang="ru-RU" sz="4400" b="1" dirty="0" smtClean="0"/>
              <a:t>стали проекты </a:t>
            </a:r>
            <a:r>
              <a:rPr lang="ru-RU" sz="4400" dirty="0" smtClean="0"/>
              <a:t>«Программа по воспитанию современной национальной элиты».</a:t>
            </a:r>
            <a:endParaRPr lang="ru-RU" sz="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Тезисы</a:t>
            </a:r>
            <a:r>
              <a:rPr lang="ru-RU" dirty="0" smtClean="0"/>
              <a:t> «Программы по воспитанию современной национальной элиты».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8965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buClrTx/>
              <a:buFont typeface="Wingdings" pitchFamily="2" charset="2"/>
              <a:buChar char="q"/>
            </a:pPr>
            <a:r>
              <a:rPr lang="ru-RU" sz="4400" dirty="0" smtClean="0">
                <a:latin typeface="+mj-lt"/>
              </a:rPr>
              <a:t> </a:t>
            </a:r>
            <a:r>
              <a:rPr lang="ru-RU" sz="5800" b="1" dirty="0" smtClean="0">
                <a:latin typeface="+mj-lt"/>
              </a:rPr>
              <a:t>Всестороннее углублённое образование</a:t>
            </a:r>
          </a:p>
          <a:p>
            <a:pPr>
              <a:lnSpc>
                <a:spcPct val="160000"/>
              </a:lnSpc>
              <a:buClrTx/>
              <a:buFont typeface="Wingdings" pitchFamily="2" charset="2"/>
              <a:buChar char="q"/>
            </a:pPr>
            <a:r>
              <a:rPr lang="ru-RU" sz="5800" b="1" dirty="0" smtClean="0">
                <a:latin typeface="+mj-lt"/>
              </a:rPr>
              <a:t> Практическая деятельность</a:t>
            </a:r>
          </a:p>
          <a:p>
            <a:pPr>
              <a:lnSpc>
                <a:spcPct val="160000"/>
              </a:lnSpc>
              <a:buClrTx/>
              <a:buFont typeface="Wingdings" pitchFamily="2" charset="2"/>
              <a:buChar char="q"/>
            </a:pPr>
            <a:r>
              <a:rPr lang="ru-RU" sz="5800" b="1" dirty="0" smtClean="0">
                <a:latin typeface="+mj-lt"/>
              </a:rPr>
              <a:t> Знание и сохранение национальных традиций русского народа</a:t>
            </a:r>
          </a:p>
          <a:p>
            <a:pPr>
              <a:lnSpc>
                <a:spcPct val="160000"/>
              </a:lnSpc>
              <a:buClrTx/>
              <a:buFont typeface="Wingdings" pitchFamily="2" charset="2"/>
              <a:buChar char="q"/>
            </a:pPr>
            <a:r>
              <a:rPr lang="ru-RU" sz="5800" b="1" dirty="0" smtClean="0">
                <a:latin typeface="+mj-lt"/>
              </a:rPr>
              <a:t> Патриотическое воспитание</a:t>
            </a:r>
          </a:p>
          <a:p>
            <a:pPr>
              <a:buClrTx/>
              <a:buFont typeface="Wingdings" pitchFamily="2" charset="2"/>
              <a:buChar char="q"/>
            </a:pPr>
            <a:endParaRPr lang="ru-RU" sz="5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Как мы это делаем?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88840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400" dirty="0" smtClean="0"/>
              <a:t>  должен состояться </a:t>
            </a:r>
            <a:r>
              <a:rPr lang="ru-RU" sz="4400" b="1" dirty="0" smtClean="0">
                <a:solidFill>
                  <a:srgbClr val="C00000"/>
                </a:solidFill>
              </a:rPr>
              <a:t>диалог с писателем</a:t>
            </a:r>
            <a:r>
              <a:rPr lang="ru-RU" sz="4400" dirty="0" smtClean="0"/>
              <a:t>.</a:t>
            </a:r>
          </a:p>
          <a:p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861048"/>
            <a:ext cx="8640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400" dirty="0" smtClean="0"/>
              <a:t> </a:t>
            </a:r>
            <a:r>
              <a:rPr lang="ru-RU" sz="4400" b="1" dirty="0" smtClean="0"/>
              <a:t>проблемы </a:t>
            </a:r>
            <a:r>
              <a:rPr lang="ru-RU" sz="4400" b="1" dirty="0" smtClean="0">
                <a:solidFill>
                  <a:srgbClr val="C00000"/>
                </a:solidFill>
              </a:rPr>
              <a:t>ПРОШЛОГО</a:t>
            </a:r>
            <a:r>
              <a:rPr lang="ru-RU" sz="4400" b="1" dirty="0" smtClean="0"/>
              <a:t> должны стать проблемам </a:t>
            </a:r>
            <a:r>
              <a:rPr lang="ru-RU" sz="4400" b="1" dirty="0" smtClean="0">
                <a:solidFill>
                  <a:srgbClr val="C00000"/>
                </a:solidFill>
              </a:rPr>
              <a:t>НАСТОЯЩЕГО.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Источники информации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ru-RU" sz="4400" dirty="0" smtClean="0"/>
              <a:t> Творческая мастерская автора произведения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dirty="0" smtClean="0"/>
              <a:t> Название произведения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dirty="0" smtClean="0"/>
              <a:t> Обобщающие модели, схемы, цитаты, афоризмы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dirty="0" smtClean="0"/>
              <a:t> Сравнительные таблицы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400" dirty="0" smtClean="0"/>
              <a:t> Критические статьи и отзывы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Работа со статьёй учебника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686800" cy="5904656"/>
          </a:xfrm>
        </p:spPr>
        <p:txBody>
          <a:bodyPr>
            <a:normAutofit fontScale="55000" lnSpcReduction="20000"/>
          </a:bodyPr>
          <a:lstStyle/>
          <a:p>
            <a:r>
              <a:rPr lang="ru-RU" i="1" u="sng" dirty="0" smtClean="0"/>
              <a:t>Задание: отметить факты, важные для характеристики внутреннего мира писателя. Объяснить свой выбор и записать ключевые слова и выражения в тетрадь.</a:t>
            </a:r>
          </a:p>
          <a:p>
            <a:r>
              <a:rPr lang="ru-RU" sz="3800" dirty="0" smtClean="0"/>
              <a:t>Суровый военный быт;</a:t>
            </a:r>
          </a:p>
          <a:p>
            <a:r>
              <a:rPr lang="ru-RU" sz="3800" dirty="0" smtClean="0"/>
              <a:t>Духовное самосовершенствование;</a:t>
            </a:r>
          </a:p>
          <a:p>
            <a:r>
              <a:rPr lang="ru-RU" sz="3800" dirty="0" smtClean="0"/>
              <a:t>Текучесть, чуткость и подвижность молодой души;</a:t>
            </a:r>
          </a:p>
          <a:p>
            <a:r>
              <a:rPr lang="ru-RU" sz="3800" dirty="0" smtClean="0"/>
              <a:t>Диалектика души (история развивающегося характера), способность удивляться, верить и разочаровываться;</a:t>
            </a:r>
          </a:p>
          <a:p>
            <a:r>
              <a:rPr lang="ru-RU" sz="3800" dirty="0" smtClean="0"/>
              <a:t>Сопричастность с историей народа, страны, мира;</a:t>
            </a:r>
          </a:p>
          <a:p>
            <a:r>
              <a:rPr lang="ru-RU" sz="3800" dirty="0" smtClean="0"/>
              <a:t>Соединение «мысли семейной» и «мысли народной»</a:t>
            </a:r>
          </a:p>
          <a:p>
            <a:r>
              <a:rPr lang="ru-RU" sz="3800" dirty="0" smtClean="0"/>
              <a:t>Критика как дворянской России, так и эгоистического Запада, идеал патриархальной нравственности и веры русского крестьянина;</a:t>
            </a:r>
          </a:p>
          <a:p>
            <a:r>
              <a:rPr lang="ru-RU" sz="3800" dirty="0" smtClean="0"/>
              <a:t>В любви видел категорию религиозной морали, суровый моралист, исповедь и проповедь;</a:t>
            </a:r>
          </a:p>
          <a:p>
            <a:r>
              <a:rPr lang="ru-RU" sz="3800" dirty="0" smtClean="0"/>
              <a:t>Закон добра; способность простить и оправдать; исчезли сословность и исключительность; НАСТОЯЩИЕ ЛЮДИ;</a:t>
            </a:r>
          </a:p>
          <a:p>
            <a:r>
              <a:rPr lang="ru-RU" sz="3800" dirty="0" smtClean="0"/>
              <a:t> Упорно добиваются общего идеала добра и правды;</a:t>
            </a:r>
          </a:p>
          <a:p>
            <a:r>
              <a:rPr lang="ru-RU" sz="3800" dirty="0" smtClean="0"/>
              <a:t>Сближение с простым народом, отказ от благ «господской жизни»;</a:t>
            </a:r>
          </a:p>
          <a:p>
            <a:r>
              <a:rPr lang="ru-RU" sz="3800" dirty="0" smtClean="0"/>
              <a:t>Непротивление злу насилием – противление злу ДОБРОМ….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Что для этого необходимо?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история создания</a:t>
            </a:r>
            <a:r>
              <a:rPr lang="ru-RU" sz="5400" b="1" dirty="0" smtClean="0">
                <a:solidFill>
                  <a:srgbClr val="C00000"/>
                </a:solidFill>
              </a:rPr>
              <a:t> романа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3968" y="2492896"/>
            <a:ext cx="844672" cy="10081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62393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развивалось чувство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патриотизма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пробуждалось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гражданское сознание человека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аким должен быть человек-гражданин,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способный преобразовать жизнь в России?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C00000"/>
                </a:solidFill>
              </a:rPr>
              <a:t>прием ассоциации: 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sz="4900" dirty="0" smtClean="0"/>
              <a:t> ВОЙНА и </a:t>
            </a:r>
            <a:r>
              <a:rPr lang="ru-RU" sz="4900" dirty="0" smtClean="0">
                <a:solidFill>
                  <a:srgbClr val="FF0000"/>
                </a:solidFill>
              </a:rPr>
              <a:t>МИР </a:t>
            </a:r>
            <a:endParaRPr lang="ru-RU" sz="4900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2348880"/>
            <a:ext cx="4427984" cy="4104456"/>
          </a:xfrm>
        </p:spPr>
        <p:txBody>
          <a:bodyPr numCol="1">
            <a:normAutofit fontScale="85000" lnSpcReduction="20000"/>
          </a:bodyPr>
          <a:lstStyle/>
          <a:p>
            <a:r>
              <a:rPr lang="ru-RU" dirty="0" smtClean="0"/>
              <a:t>Смерть</a:t>
            </a:r>
          </a:p>
          <a:p>
            <a:r>
              <a:rPr lang="ru-RU" dirty="0" smtClean="0"/>
              <a:t>Страх</a:t>
            </a:r>
          </a:p>
          <a:p>
            <a:r>
              <a:rPr lang="ru-RU" dirty="0" smtClean="0"/>
              <a:t>Кровь</a:t>
            </a:r>
          </a:p>
          <a:p>
            <a:r>
              <a:rPr lang="ru-RU" dirty="0" smtClean="0"/>
              <a:t>Потери</a:t>
            </a:r>
          </a:p>
          <a:p>
            <a:r>
              <a:rPr lang="ru-RU" dirty="0" smtClean="0"/>
              <a:t>Разрушение</a:t>
            </a:r>
          </a:p>
          <a:p>
            <a:r>
              <a:rPr lang="ru-RU" dirty="0" err="1" smtClean="0"/>
              <a:t>СирОты</a:t>
            </a:r>
            <a:endParaRPr lang="ru-RU" dirty="0" smtClean="0"/>
          </a:p>
          <a:p>
            <a:r>
              <a:rPr lang="ru-RU" dirty="0" smtClean="0"/>
              <a:t>Голод</a:t>
            </a:r>
          </a:p>
          <a:p>
            <a:r>
              <a:rPr lang="ru-RU" dirty="0" smtClean="0"/>
              <a:t>Одиночество </a:t>
            </a:r>
          </a:p>
          <a:p>
            <a:r>
              <a:rPr lang="ru-RU" dirty="0" smtClean="0"/>
              <a:t>Ненависть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ТЬМА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343400" cy="40477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Жизнь</a:t>
            </a:r>
          </a:p>
          <a:p>
            <a:r>
              <a:rPr lang="ru-RU" dirty="0" smtClean="0"/>
              <a:t>Счастье</a:t>
            </a:r>
          </a:p>
          <a:p>
            <a:r>
              <a:rPr lang="ru-RU" dirty="0" smtClean="0"/>
              <a:t>Беззаботность</a:t>
            </a:r>
          </a:p>
          <a:p>
            <a:r>
              <a:rPr lang="ru-RU" dirty="0" smtClean="0"/>
              <a:t>Дом</a:t>
            </a:r>
          </a:p>
          <a:p>
            <a:r>
              <a:rPr lang="ru-RU" dirty="0" smtClean="0"/>
              <a:t>Созидание </a:t>
            </a:r>
          </a:p>
          <a:p>
            <a:r>
              <a:rPr lang="ru-RU" dirty="0" smtClean="0"/>
              <a:t>Семья, дети</a:t>
            </a:r>
          </a:p>
          <a:p>
            <a:r>
              <a:rPr lang="ru-RU" dirty="0" smtClean="0"/>
              <a:t>Учёба, работа</a:t>
            </a:r>
          </a:p>
          <a:p>
            <a:r>
              <a:rPr lang="ru-RU" dirty="0" smtClean="0"/>
              <a:t>Гармония</a:t>
            </a:r>
          </a:p>
          <a:p>
            <a:r>
              <a:rPr lang="ru-RU" dirty="0" smtClean="0"/>
              <a:t>Любовь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СВЕТ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275856" y="1844824"/>
            <a:ext cx="504056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940152" y="1844824"/>
            <a:ext cx="504056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Вывод после работы с ассоциациями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412776"/>
            <a:ext cx="484632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276872"/>
            <a:ext cx="8784976" cy="3929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i="1" dirty="0" smtClean="0"/>
              <a:t> Как жить в мире </a:t>
            </a:r>
            <a:r>
              <a:rPr lang="ru-RU" sz="4000" b="1" i="1" dirty="0" smtClean="0">
                <a:solidFill>
                  <a:srgbClr val="C00000"/>
                </a:solidFill>
              </a:rPr>
              <a:t>с самим собой</a:t>
            </a:r>
            <a:r>
              <a:rPr lang="ru-RU" sz="4000" i="1" dirty="0" smtClean="0"/>
              <a:t>? </a:t>
            </a:r>
          </a:p>
          <a:p>
            <a:pPr>
              <a:buFont typeface="Wingdings" pitchFamily="2" charset="2"/>
              <a:buChar char="q"/>
            </a:pPr>
            <a:r>
              <a:rPr lang="ru-RU" sz="4000" i="1" dirty="0" smtClean="0"/>
              <a:t> Как создать мир </a:t>
            </a:r>
            <a:r>
              <a:rPr lang="ru-RU" sz="4000" i="1" dirty="0" smtClean="0">
                <a:solidFill>
                  <a:srgbClr val="C00000"/>
                </a:solidFill>
              </a:rPr>
              <a:t>в </a:t>
            </a:r>
            <a:r>
              <a:rPr lang="ru-RU" sz="4000" b="1" i="1" dirty="0" smtClean="0">
                <a:solidFill>
                  <a:srgbClr val="C00000"/>
                </a:solidFill>
              </a:rPr>
              <a:t>семье</a:t>
            </a:r>
            <a:r>
              <a:rPr lang="ru-RU" sz="4000" i="1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ru-RU" sz="4000" i="1" dirty="0" smtClean="0"/>
              <a:t> Как сформировать </a:t>
            </a:r>
            <a:r>
              <a:rPr lang="ru-RU" sz="4000" b="1" i="1" dirty="0" smtClean="0">
                <a:solidFill>
                  <a:srgbClr val="C00000"/>
                </a:solidFill>
              </a:rPr>
              <a:t>гармоничное общество</a:t>
            </a:r>
            <a:r>
              <a:rPr lang="ru-RU" sz="4000" i="1" dirty="0" smtClean="0"/>
              <a:t>, в котором будет </a:t>
            </a:r>
            <a:r>
              <a:rPr lang="ru-RU" sz="4000" b="1" i="1" dirty="0" smtClean="0">
                <a:solidFill>
                  <a:srgbClr val="C00000"/>
                </a:solidFill>
              </a:rPr>
              <a:t>счастлив</a:t>
            </a:r>
            <a:r>
              <a:rPr lang="ru-RU" sz="4000" b="1" i="1" dirty="0" smtClean="0"/>
              <a:t> </a:t>
            </a:r>
            <a:r>
              <a:rPr lang="ru-RU" sz="4000" i="1" dirty="0" smtClean="0"/>
              <a:t>весь </a:t>
            </a:r>
            <a:r>
              <a:rPr lang="ru-RU" sz="4000" i="1" dirty="0" smtClean="0">
                <a:solidFill>
                  <a:srgbClr val="C00000"/>
                </a:solidFill>
              </a:rPr>
              <a:t>народ</a:t>
            </a:r>
            <a:r>
              <a:rPr lang="ru-RU" sz="4000" i="1" dirty="0" smtClean="0"/>
              <a:t> и каждый </a:t>
            </a:r>
            <a:r>
              <a:rPr lang="ru-RU" sz="4000" i="1" dirty="0" smtClean="0">
                <a:solidFill>
                  <a:srgbClr val="C00000"/>
                </a:solidFill>
              </a:rPr>
              <a:t>человек</a:t>
            </a:r>
            <a:r>
              <a:rPr lang="ru-RU" sz="4000" i="1" dirty="0" smtClean="0"/>
              <a:t> в отдельности?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работа с эпиграфом к уроку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Цель художника не в том, чтобы неоспоримо разрешить вопрос, а в том, чтобы заставить </a:t>
            </a:r>
            <a:r>
              <a:rPr lang="ru-RU" sz="48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любить жизнь</a:t>
            </a:r>
            <a:r>
              <a:rPr lang="ru-RU" sz="4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бесчисленных, никогда не истощимых </a:t>
            </a:r>
            <a:r>
              <a:rPr lang="ru-RU" sz="48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всех ее проявлениях…</a:t>
            </a:r>
            <a:endParaRPr lang="ru-RU" sz="4800" i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buNone/>
            </a:pPr>
            <a:r>
              <a:rPr lang="ru-RU" sz="4400" dirty="0" smtClean="0"/>
              <a:t>Л.Н. Толстой.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1422</TotalTime>
  <Words>1382</Words>
  <Application>Microsoft Office PowerPoint</Application>
  <PresentationFormat>Экран (4:3)</PresentationFormat>
  <Paragraphs>220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Формирование навыков работы с текстами большого объёма                                      Ковтуненко Т.А.                                           Султанова Г.М.  Г. Красноярск</vt:lpstr>
      <vt:lpstr>Презентация PowerPoint</vt:lpstr>
      <vt:lpstr>Как мы это делаем?</vt:lpstr>
      <vt:lpstr>Источники информации </vt:lpstr>
      <vt:lpstr>Работа со статьёй учебника</vt:lpstr>
      <vt:lpstr>Что для этого необходимо?</vt:lpstr>
      <vt:lpstr>прием ассоциации:    ВОЙНА и МИР </vt:lpstr>
      <vt:lpstr>Вывод после работы с ассоциациями</vt:lpstr>
      <vt:lpstr>работа с эпиграфом к уроку </vt:lpstr>
      <vt:lpstr>Расширяем  вывод</vt:lpstr>
      <vt:lpstr>Всё во мне и я во всём!                                                          Ф.И. Тютчев</vt:lpstr>
      <vt:lpstr>Подводим итог,  формулируя проблемный вопрос</vt:lpstr>
      <vt:lpstr>Таблица Д.Л. Быкова</vt:lpstr>
      <vt:lpstr>Дом  Болконских</vt:lpstr>
      <vt:lpstr>синквейн</vt:lpstr>
      <vt:lpstr>РОСТОВСКАЯ  ПОРОДА</vt:lpstr>
      <vt:lpstr>КЛАСТЕР</vt:lpstr>
      <vt:lpstr>Пять ступеней духовного роста Пьера:  хороший человек – счастливый ??? человек  (человек, который живет не бесцельно, -   «я не одинок и я полезен» ) </vt:lpstr>
      <vt:lpstr>                  </vt:lpstr>
      <vt:lpstr>Презентация PowerPoint</vt:lpstr>
      <vt:lpstr>жизненные правила</vt:lpstr>
      <vt:lpstr>Обобщающая таблица</vt:lpstr>
      <vt:lpstr>  ТРУДНОСТИ, С КОТОРЫМИ СТОЛКНУЛИСЬ  Князь  Андрей  на  войне </vt:lpstr>
      <vt:lpstr>Салон А.П. Шерер – болконские - ростовы</vt:lpstr>
      <vt:lpstr>Результат  сравнения</vt:lpstr>
      <vt:lpstr>Что не позволило семьям болконских и ростовых уподобиться  кругу гостей салона шерер?</vt:lpstr>
      <vt:lpstr>ЗАКЛЮЧЕНИЕ</vt:lpstr>
      <vt:lpstr>Тезисы «Программы по воспитанию современной национальной элиты».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Татьяна Анатольевна Ковтуненко</cp:lastModifiedBy>
  <cp:revision>82</cp:revision>
  <dcterms:created xsi:type="dcterms:W3CDTF">2021-10-10T05:42:38Z</dcterms:created>
  <dcterms:modified xsi:type="dcterms:W3CDTF">2022-03-31T03:22:22Z</dcterms:modified>
</cp:coreProperties>
</file>