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0" r:id="rId3"/>
    <p:sldMasterId id="2147483705" r:id="rId4"/>
  </p:sldMasterIdLst>
  <p:notesMasterIdLst>
    <p:notesMasterId r:id="rId40"/>
  </p:notesMasterIdLst>
  <p:sldIdLst>
    <p:sldId id="281" r:id="rId5"/>
    <p:sldId id="308" r:id="rId6"/>
    <p:sldId id="287" r:id="rId7"/>
    <p:sldId id="312" r:id="rId8"/>
    <p:sldId id="282" r:id="rId9"/>
    <p:sldId id="284" r:id="rId10"/>
    <p:sldId id="285" r:id="rId11"/>
    <p:sldId id="286" r:id="rId12"/>
    <p:sldId id="288" r:id="rId13"/>
    <p:sldId id="313" r:id="rId14"/>
    <p:sldId id="289" r:id="rId15"/>
    <p:sldId id="290" r:id="rId16"/>
    <p:sldId id="309" r:id="rId17"/>
    <p:sldId id="291" r:id="rId18"/>
    <p:sldId id="292" r:id="rId19"/>
    <p:sldId id="310" r:id="rId20"/>
    <p:sldId id="293" r:id="rId21"/>
    <p:sldId id="295" r:id="rId22"/>
    <p:sldId id="296" r:id="rId23"/>
    <p:sldId id="297" r:id="rId24"/>
    <p:sldId id="298" r:id="rId25"/>
    <p:sldId id="314" r:id="rId26"/>
    <p:sldId id="299" r:id="rId27"/>
    <p:sldId id="300" r:id="rId28"/>
    <p:sldId id="301" r:id="rId29"/>
    <p:sldId id="315" r:id="rId30"/>
    <p:sldId id="302" r:id="rId31"/>
    <p:sldId id="303" r:id="rId32"/>
    <p:sldId id="304" r:id="rId33"/>
    <p:sldId id="305" r:id="rId34"/>
    <p:sldId id="316" r:id="rId35"/>
    <p:sldId id="306" r:id="rId36"/>
    <p:sldId id="307" r:id="rId37"/>
    <p:sldId id="311" r:id="rId38"/>
    <p:sldId id="279" r:id="rId39"/>
  </p:sldIdLst>
  <p:sldSz cx="9144000" cy="6858000" type="screen4x3"/>
  <p:notesSz cx="6858000" cy="9144000"/>
  <p:defaultTextStyle>
    <a:defPPr>
      <a:defRPr lang="ru-RU"/>
    </a:defPPr>
    <a:lvl1pPr marL="0" algn="l" defTabSz="9137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867" algn="l" defTabSz="9137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731" algn="l" defTabSz="9137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596" algn="l" defTabSz="9137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461" algn="l" defTabSz="9137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326" algn="l" defTabSz="9137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192" algn="l" defTabSz="9137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057" algn="l" defTabSz="9137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922" algn="l" defTabSz="9137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2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0B5154-7AC7-4ECA-B13B-2040D6698E9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75E927-8C76-4599-BD1F-9F5563B0BA2F}">
      <dgm:prSet phldrT="[Текст]"/>
      <dgm:spPr/>
      <dgm:t>
        <a:bodyPr/>
        <a:lstStyle/>
        <a:p>
          <a:r>
            <a:rPr lang="ru-RU" dirty="0" smtClean="0"/>
            <a:t>Системно-</a:t>
          </a:r>
          <a:r>
            <a:rPr lang="ru-RU" dirty="0" err="1" smtClean="0"/>
            <a:t>деятельностный</a:t>
          </a:r>
          <a:r>
            <a:rPr lang="ru-RU" dirty="0" smtClean="0"/>
            <a:t> подход</a:t>
          </a:r>
          <a:endParaRPr lang="ru-RU" dirty="0"/>
        </a:p>
      </dgm:t>
    </dgm:pt>
    <dgm:pt modelId="{5C2B2CA2-B113-403C-B7E7-DB61C54EE3C8}" type="parTrans" cxnId="{1C741F0E-9B91-4833-9B48-E90E833F6914}">
      <dgm:prSet/>
      <dgm:spPr/>
      <dgm:t>
        <a:bodyPr/>
        <a:lstStyle/>
        <a:p>
          <a:endParaRPr lang="ru-RU"/>
        </a:p>
      </dgm:t>
    </dgm:pt>
    <dgm:pt modelId="{8605557E-F680-42AB-8B43-73E243090FFF}" type="sibTrans" cxnId="{1C741F0E-9B91-4833-9B48-E90E833F6914}">
      <dgm:prSet/>
      <dgm:spPr/>
      <dgm:t>
        <a:bodyPr/>
        <a:lstStyle/>
        <a:p>
          <a:endParaRPr lang="ru-RU"/>
        </a:p>
      </dgm:t>
    </dgm:pt>
    <dgm:pt modelId="{5FB00DF3-5847-4F62-81CF-C9249AF684D4}">
      <dgm:prSet phldrT="[Текст]"/>
      <dgm:spPr/>
      <dgm:t>
        <a:bodyPr/>
        <a:lstStyle/>
        <a:p>
          <a:r>
            <a:rPr lang="ru-RU" dirty="0" smtClean="0"/>
            <a:t>Личностные результаты (ценности и мотивация)</a:t>
          </a:r>
          <a:endParaRPr lang="ru-RU" dirty="0"/>
        </a:p>
      </dgm:t>
    </dgm:pt>
    <dgm:pt modelId="{8DE671C0-0321-492B-BE74-4B05D17337A2}" type="parTrans" cxnId="{FF8D992F-D613-4487-B4A5-C4206D26D346}">
      <dgm:prSet/>
      <dgm:spPr/>
      <dgm:t>
        <a:bodyPr/>
        <a:lstStyle/>
        <a:p>
          <a:endParaRPr lang="ru-RU"/>
        </a:p>
      </dgm:t>
    </dgm:pt>
    <dgm:pt modelId="{82FA9A37-AECA-4F6D-BFC7-9089365A5E3F}" type="sibTrans" cxnId="{FF8D992F-D613-4487-B4A5-C4206D26D346}">
      <dgm:prSet/>
      <dgm:spPr/>
      <dgm:t>
        <a:bodyPr/>
        <a:lstStyle/>
        <a:p>
          <a:endParaRPr lang="ru-RU"/>
        </a:p>
      </dgm:t>
    </dgm:pt>
    <dgm:pt modelId="{12A9DA06-7668-41BC-98FC-3B31D50E6602}">
      <dgm:prSet phldrT="[Текст]"/>
      <dgm:spPr/>
      <dgm:t>
        <a:bodyPr/>
        <a:lstStyle/>
        <a:p>
          <a:r>
            <a:rPr lang="ru-RU" dirty="0" err="1" smtClean="0"/>
            <a:t>Метапредметные</a:t>
          </a:r>
          <a:r>
            <a:rPr lang="ru-RU" dirty="0" smtClean="0"/>
            <a:t> результаты</a:t>
          </a:r>
          <a:endParaRPr lang="ru-RU" dirty="0"/>
        </a:p>
      </dgm:t>
    </dgm:pt>
    <dgm:pt modelId="{A7B33CDA-AE5D-4B03-B1F6-81362F1D0516}" type="parTrans" cxnId="{666BC2D0-FDC8-4D84-9C2E-D88365C717A6}">
      <dgm:prSet/>
      <dgm:spPr/>
      <dgm:t>
        <a:bodyPr/>
        <a:lstStyle/>
        <a:p>
          <a:endParaRPr lang="ru-RU"/>
        </a:p>
      </dgm:t>
    </dgm:pt>
    <dgm:pt modelId="{7CD5FBD2-8B1B-4FEA-A31C-36F72745A9B0}" type="sibTrans" cxnId="{666BC2D0-FDC8-4D84-9C2E-D88365C717A6}">
      <dgm:prSet/>
      <dgm:spPr/>
      <dgm:t>
        <a:bodyPr/>
        <a:lstStyle/>
        <a:p>
          <a:endParaRPr lang="ru-RU"/>
        </a:p>
      </dgm:t>
    </dgm:pt>
    <dgm:pt modelId="{57398FB8-B99F-4638-95F0-853BD2DC2850}">
      <dgm:prSet phldrT="[Текст]"/>
      <dgm:spPr/>
      <dgm:t>
        <a:bodyPr/>
        <a:lstStyle/>
        <a:p>
          <a:r>
            <a:rPr lang="ru-RU" dirty="0" smtClean="0"/>
            <a:t>Предметные результаты</a:t>
          </a:r>
          <a:endParaRPr lang="ru-RU" dirty="0"/>
        </a:p>
      </dgm:t>
    </dgm:pt>
    <dgm:pt modelId="{8B5FEE21-012A-4CFA-82DB-CCC3349C91C5}" type="parTrans" cxnId="{FBBCDD5E-C1F9-44D8-BBE8-7E779DBD82F6}">
      <dgm:prSet/>
      <dgm:spPr/>
      <dgm:t>
        <a:bodyPr/>
        <a:lstStyle/>
        <a:p>
          <a:endParaRPr lang="ru-RU"/>
        </a:p>
      </dgm:t>
    </dgm:pt>
    <dgm:pt modelId="{FE71BEB3-F383-4406-B36A-2A48621D037A}" type="sibTrans" cxnId="{FBBCDD5E-C1F9-44D8-BBE8-7E779DBD82F6}">
      <dgm:prSet/>
      <dgm:spPr/>
      <dgm:t>
        <a:bodyPr/>
        <a:lstStyle/>
        <a:p>
          <a:endParaRPr lang="ru-RU"/>
        </a:p>
      </dgm:t>
    </dgm:pt>
    <dgm:pt modelId="{52258EA6-0DB4-4F08-8263-B46EFA916F80}" type="pres">
      <dgm:prSet presAssocID="{710B5154-7AC7-4ECA-B13B-2040D6698E9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6B48F2-1EED-4FCD-82A8-B0ED311005C8}" type="pres">
      <dgm:prSet presAssocID="{1375E927-8C76-4599-BD1F-9F5563B0BA2F}" presName="root1" presStyleCnt="0"/>
      <dgm:spPr/>
    </dgm:pt>
    <dgm:pt modelId="{710753C9-9CEE-47F5-9769-87A57BC39FF8}" type="pres">
      <dgm:prSet presAssocID="{1375E927-8C76-4599-BD1F-9F5563B0BA2F}" presName="LevelOneTextNode" presStyleLbl="node0" presStyleIdx="0" presStyleCnt="1" custLinFactX="-100000" custLinFactNeighborX="-120977" custLinFactNeighborY="15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DB094F-1BFC-4635-91DE-CD9BF0FE0631}" type="pres">
      <dgm:prSet presAssocID="{1375E927-8C76-4599-BD1F-9F5563B0BA2F}" presName="level2hierChild" presStyleCnt="0"/>
      <dgm:spPr/>
    </dgm:pt>
    <dgm:pt modelId="{33110663-5A42-47ED-B115-6F18F8670C4B}" type="pres">
      <dgm:prSet presAssocID="{8DE671C0-0321-492B-BE74-4B05D17337A2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1B3B4DA2-FB16-43AB-9E0D-24F47A60E9E4}" type="pres">
      <dgm:prSet presAssocID="{8DE671C0-0321-492B-BE74-4B05D17337A2}" presName="connTx" presStyleLbl="parChTrans1D2" presStyleIdx="0" presStyleCnt="3"/>
      <dgm:spPr/>
      <dgm:t>
        <a:bodyPr/>
        <a:lstStyle/>
        <a:p>
          <a:endParaRPr lang="ru-RU"/>
        </a:p>
      </dgm:t>
    </dgm:pt>
    <dgm:pt modelId="{AF98DAC0-744D-44AF-9515-A3C3C3C70188}" type="pres">
      <dgm:prSet presAssocID="{5FB00DF3-5847-4F62-81CF-C9249AF684D4}" presName="root2" presStyleCnt="0"/>
      <dgm:spPr/>
    </dgm:pt>
    <dgm:pt modelId="{F206170D-A6E4-4398-AE4A-FCCBF43BFEBF}" type="pres">
      <dgm:prSet presAssocID="{5FB00DF3-5847-4F62-81CF-C9249AF684D4}" presName="LevelTwoTextNode" presStyleLbl="node2" presStyleIdx="0" presStyleCnt="3" custScaleX="108947" custScaleY="152477" custLinFactNeighborX="-224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440DFF-BB5E-46DE-B2AA-144FCB2DD5D7}" type="pres">
      <dgm:prSet presAssocID="{5FB00DF3-5847-4F62-81CF-C9249AF684D4}" presName="level3hierChild" presStyleCnt="0"/>
      <dgm:spPr/>
    </dgm:pt>
    <dgm:pt modelId="{386A4FB2-D105-4947-BBF6-DABECE4B96BD}" type="pres">
      <dgm:prSet presAssocID="{A7B33CDA-AE5D-4B03-B1F6-81362F1D0516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1CFFB7FF-9CFA-40F8-8B2C-78E23B07539B}" type="pres">
      <dgm:prSet presAssocID="{A7B33CDA-AE5D-4B03-B1F6-81362F1D0516}" presName="connTx" presStyleLbl="parChTrans1D2" presStyleIdx="1" presStyleCnt="3"/>
      <dgm:spPr/>
      <dgm:t>
        <a:bodyPr/>
        <a:lstStyle/>
        <a:p>
          <a:endParaRPr lang="ru-RU"/>
        </a:p>
      </dgm:t>
    </dgm:pt>
    <dgm:pt modelId="{F4122837-C381-45A9-8A59-10451FC7A558}" type="pres">
      <dgm:prSet presAssocID="{12A9DA06-7668-41BC-98FC-3B31D50E6602}" presName="root2" presStyleCnt="0"/>
      <dgm:spPr/>
    </dgm:pt>
    <dgm:pt modelId="{8B75DEF2-45FA-4519-87A2-DB1F3964D40A}" type="pres">
      <dgm:prSet presAssocID="{12A9DA06-7668-41BC-98FC-3B31D50E6602}" presName="LevelTwoTextNode" presStyleLbl="node2" presStyleIdx="1" presStyleCnt="3" custScaleX="112057" custLinFactNeighborX="-21052" custLinFactNeighborY="-34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1E27BA-C8A4-4C0A-95A1-86FAAFE38E5F}" type="pres">
      <dgm:prSet presAssocID="{12A9DA06-7668-41BC-98FC-3B31D50E6602}" presName="level3hierChild" presStyleCnt="0"/>
      <dgm:spPr/>
    </dgm:pt>
    <dgm:pt modelId="{5BECC51A-1919-4CF4-815D-83A8039DB496}" type="pres">
      <dgm:prSet presAssocID="{8B5FEE21-012A-4CFA-82DB-CCC3349C91C5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9BAE539B-8B75-411C-8C2F-F7F4587A87EC}" type="pres">
      <dgm:prSet presAssocID="{8B5FEE21-012A-4CFA-82DB-CCC3349C91C5}" presName="connTx" presStyleLbl="parChTrans1D2" presStyleIdx="2" presStyleCnt="3"/>
      <dgm:spPr/>
      <dgm:t>
        <a:bodyPr/>
        <a:lstStyle/>
        <a:p>
          <a:endParaRPr lang="ru-RU"/>
        </a:p>
      </dgm:t>
    </dgm:pt>
    <dgm:pt modelId="{F8430C42-F9B3-4A76-B281-436A04CA8DA6}" type="pres">
      <dgm:prSet presAssocID="{57398FB8-B99F-4638-95F0-853BD2DC2850}" presName="root2" presStyleCnt="0"/>
      <dgm:spPr/>
    </dgm:pt>
    <dgm:pt modelId="{9778934A-4F93-43B9-87BC-B88AA1F3D3E2}" type="pres">
      <dgm:prSet presAssocID="{57398FB8-B99F-4638-95F0-853BD2DC2850}" presName="LevelTwoTextNode" presStyleLbl="node2" presStyleIdx="2" presStyleCnt="3" custScaleX="112057" custScaleY="167009" custLinFactNeighborX="-20374" custLinFactNeighborY="51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17F4B8-4007-40A1-A459-54D0980A1610}" type="pres">
      <dgm:prSet presAssocID="{57398FB8-B99F-4638-95F0-853BD2DC2850}" presName="level3hierChild" presStyleCnt="0"/>
      <dgm:spPr/>
    </dgm:pt>
  </dgm:ptLst>
  <dgm:cxnLst>
    <dgm:cxn modelId="{6CDFD286-1BBB-41C5-AC71-9CE3CC63D076}" type="presOf" srcId="{57398FB8-B99F-4638-95F0-853BD2DC2850}" destId="{9778934A-4F93-43B9-87BC-B88AA1F3D3E2}" srcOrd="0" destOrd="0" presId="urn:microsoft.com/office/officeart/2008/layout/HorizontalMultiLevelHierarchy"/>
    <dgm:cxn modelId="{81B87260-7F03-45BC-BD9A-42E66EB87AA6}" type="presOf" srcId="{A7B33CDA-AE5D-4B03-B1F6-81362F1D0516}" destId="{386A4FB2-D105-4947-BBF6-DABECE4B96BD}" srcOrd="0" destOrd="0" presId="urn:microsoft.com/office/officeart/2008/layout/HorizontalMultiLevelHierarchy"/>
    <dgm:cxn modelId="{D2D40C83-36B5-445E-9AA6-74FB15152962}" type="presOf" srcId="{8B5FEE21-012A-4CFA-82DB-CCC3349C91C5}" destId="{5BECC51A-1919-4CF4-815D-83A8039DB496}" srcOrd="0" destOrd="0" presId="urn:microsoft.com/office/officeart/2008/layout/HorizontalMultiLevelHierarchy"/>
    <dgm:cxn modelId="{826E38A3-28DA-4114-84E3-E7EB5FCC53B9}" type="presOf" srcId="{5FB00DF3-5847-4F62-81CF-C9249AF684D4}" destId="{F206170D-A6E4-4398-AE4A-FCCBF43BFEBF}" srcOrd="0" destOrd="0" presId="urn:microsoft.com/office/officeart/2008/layout/HorizontalMultiLevelHierarchy"/>
    <dgm:cxn modelId="{C4DE086B-CAF6-44C0-8CC8-F722289CF874}" type="presOf" srcId="{12A9DA06-7668-41BC-98FC-3B31D50E6602}" destId="{8B75DEF2-45FA-4519-87A2-DB1F3964D40A}" srcOrd="0" destOrd="0" presId="urn:microsoft.com/office/officeart/2008/layout/HorizontalMultiLevelHierarchy"/>
    <dgm:cxn modelId="{AD5E83FF-C606-4729-B85C-CAE800012394}" type="presOf" srcId="{710B5154-7AC7-4ECA-B13B-2040D6698E97}" destId="{52258EA6-0DB4-4F08-8263-B46EFA916F80}" srcOrd="0" destOrd="0" presId="urn:microsoft.com/office/officeart/2008/layout/HorizontalMultiLevelHierarchy"/>
    <dgm:cxn modelId="{CC204CA9-A3B0-414B-90CB-D8F53EDAADD5}" type="presOf" srcId="{1375E927-8C76-4599-BD1F-9F5563B0BA2F}" destId="{710753C9-9CEE-47F5-9769-87A57BC39FF8}" srcOrd="0" destOrd="0" presId="urn:microsoft.com/office/officeart/2008/layout/HorizontalMultiLevelHierarchy"/>
    <dgm:cxn modelId="{EAD59D13-491C-4AAC-AF94-717AB8A63258}" type="presOf" srcId="{A7B33CDA-AE5D-4B03-B1F6-81362F1D0516}" destId="{1CFFB7FF-9CFA-40F8-8B2C-78E23B07539B}" srcOrd="1" destOrd="0" presId="urn:microsoft.com/office/officeart/2008/layout/HorizontalMultiLevelHierarchy"/>
    <dgm:cxn modelId="{1C741F0E-9B91-4833-9B48-E90E833F6914}" srcId="{710B5154-7AC7-4ECA-B13B-2040D6698E97}" destId="{1375E927-8C76-4599-BD1F-9F5563B0BA2F}" srcOrd="0" destOrd="0" parTransId="{5C2B2CA2-B113-403C-B7E7-DB61C54EE3C8}" sibTransId="{8605557E-F680-42AB-8B43-73E243090FFF}"/>
    <dgm:cxn modelId="{839379FA-801D-44F5-AFE2-FA132596D38D}" type="presOf" srcId="{8DE671C0-0321-492B-BE74-4B05D17337A2}" destId="{1B3B4DA2-FB16-43AB-9E0D-24F47A60E9E4}" srcOrd="1" destOrd="0" presId="urn:microsoft.com/office/officeart/2008/layout/HorizontalMultiLevelHierarchy"/>
    <dgm:cxn modelId="{FF8D992F-D613-4487-B4A5-C4206D26D346}" srcId="{1375E927-8C76-4599-BD1F-9F5563B0BA2F}" destId="{5FB00DF3-5847-4F62-81CF-C9249AF684D4}" srcOrd="0" destOrd="0" parTransId="{8DE671C0-0321-492B-BE74-4B05D17337A2}" sibTransId="{82FA9A37-AECA-4F6D-BFC7-9089365A5E3F}"/>
    <dgm:cxn modelId="{FBBCDD5E-C1F9-44D8-BBE8-7E779DBD82F6}" srcId="{1375E927-8C76-4599-BD1F-9F5563B0BA2F}" destId="{57398FB8-B99F-4638-95F0-853BD2DC2850}" srcOrd="2" destOrd="0" parTransId="{8B5FEE21-012A-4CFA-82DB-CCC3349C91C5}" sibTransId="{FE71BEB3-F383-4406-B36A-2A48621D037A}"/>
    <dgm:cxn modelId="{74403321-565C-41D5-8A78-4406F2FB1DCC}" type="presOf" srcId="{8DE671C0-0321-492B-BE74-4B05D17337A2}" destId="{33110663-5A42-47ED-B115-6F18F8670C4B}" srcOrd="0" destOrd="0" presId="urn:microsoft.com/office/officeart/2008/layout/HorizontalMultiLevelHierarchy"/>
    <dgm:cxn modelId="{666BC2D0-FDC8-4D84-9C2E-D88365C717A6}" srcId="{1375E927-8C76-4599-BD1F-9F5563B0BA2F}" destId="{12A9DA06-7668-41BC-98FC-3B31D50E6602}" srcOrd="1" destOrd="0" parTransId="{A7B33CDA-AE5D-4B03-B1F6-81362F1D0516}" sibTransId="{7CD5FBD2-8B1B-4FEA-A31C-36F72745A9B0}"/>
    <dgm:cxn modelId="{5971BA9A-24A8-49BB-B79B-26A0008F5227}" type="presOf" srcId="{8B5FEE21-012A-4CFA-82DB-CCC3349C91C5}" destId="{9BAE539B-8B75-411C-8C2F-F7F4587A87EC}" srcOrd="1" destOrd="0" presId="urn:microsoft.com/office/officeart/2008/layout/HorizontalMultiLevelHierarchy"/>
    <dgm:cxn modelId="{A3EDDF47-11DA-443D-A9AE-3BF0984B8CF8}" type="presParOf" srcId="{52258EA6-0DB4-4F08-8263-B46EFA916F80}" destId="{D96B48F2-1EED-4FCD-82A8-B0ED311005C8}" srcOrd="0" destOrd="0" presId="urn:microsoft.com/office/officeart/2008/layout/HorizontalMultiLevelHierarchy"/>
    <dgm:cxn modelId="{F7CC34B5-22F8-45CC-9C02-6D15DDE0CB37}" type="presParOf" srcId="{D96B48F2-1EED-4FCD-82A8-B0ED311005C8}" destId="{710753C9-9CEE-47F5-9769-87A57BC39FF8}" srcOrd="0" destOrd="0" presId="urn:microsoft.com/office/officeart/2008/layout/HorizontalMultiLevelHierarchy"/>
    <dgm:cxn modelId="{1CDF35AB-438A-4121-9BD6-9A323ADF9367}" type="presParOf" srcId="{D96B48F2-1EED-4FCD-82A8-B0ED311005C8}" destId="{CADB094F-1BFC-4635-91DE-CD9BF0FE0631}" srcOrd="1" destOrd="0" presId="urn:microsoft.com/office/officeart/2008/layout/HorizontalMultiLevelHierarchy"/>
    <dgm:cxn modelId="{93FDF1AD-1329-4898-9D8A-7CD431B56A60}" type="presParOf" srcId="{CADB094F-1BFC-4635-91DE-CD9BF0FE0631}" destId="{33110663-5A42-47ED-B115-6F18F8670C4B}" srcOrd="0" destOrd="0" presId="urn:microsoft.com/office/officeart/2008/layout/HorizontalMultiLevelHierarchy"/>
    <dgm:cxn modelId="{8776DE5F-873F-4977-8537-439DF17DA529}" type="presParOf" srcId="{33110663-5A42-47ED-B115-6F18F8670C4B}" destId="{1B3B4DA2-FB16-43AB-9E0D-24F47A60E9E4}" srcOrd="0" destOrd="0" presId="urn:microsoft.com/office/officeart/2008/layout/HorizontalMultiLevelHierarchy"/>
    <dgm:cxn modelId="{C58A159F-D9EC-4C83-BD83-6096835CAA29}" type="presParOf" srcId="{CADB094F-1BFC-4635-91DE-CD9BF0FE0631}" destId="{AF98DAC0-744D-44AF-9515-A3C3C3C70188}" srcOrd="1" destOrd="0" presId="urn:microsoft.com/office/officeart/2008/layout/HorizontalMultiLevelHierarchy"/>
    <dgm:cxn modelId="{F46453A6-127B-4E03-A034-A147DF45172A}" type="presParOf" srcId="{AF98DAC0-744D-44AF-9515-A3C3C3C70188}" destId="{F206170D-A6E4-4398-AE4A-FCCBF43BFEBF}" srcOrd="0" destOrd="0" presId="urn:microsoft.com/office/officeart/2008/layout/HorizontalMultiLevelHierarchy"/>
    <dgm:cxn modelId="{1A99588A-06A4-4B9D-8ABF-62AEAE9F156F}" type="presParOf" srcId="{AF98DAC0-744D-44AF-9515-A3C3C3C70188}" destId="{12440DFF-BB5E-46DE-B2AA-144FCB2DD5D7}" srcOrd="1" destOrd="0" presId="urn:microsoft.com/office/officeart/2008/layout/HorizontalMultiLevelHierarchy"/>
    <dgm:cxn modelId="{0E0A471B-C07D-4504-86DA-CF9767805C46}" type="presParOf" srcId="{CADB094F-1BFC-4635-91DE-CD9BF0FE0631}" destId="{386A4FB2-D105-4947-BBF6-DABECE4B96BD}" srcOrd="2" destOrd="0" presId="urn:microsoft.com/office/officeart/2008/layout/HorizontalMultiLevelHierarchy"/>
    <dgm:cxn modelId="{6DAE64BD-3886-498A-B7AC-451476076043}" type="presParOf" srcId="{386A4FB2-D105-4947-BBF6-DABECE4B96BD}" destId="{1CFFB7FF-9CFA-40F8-8B2C-78E23B07539B}" srcOrd="0" destOrd="0" presId="urn:microsoft.com/office/officeart/2008/layout/HorizontalMultiLevelHierarchy"/>
    <dgm:cxn modelId="{3315090A-AACC-4628-9811-3FFB5A3F28C6}" type="presParOf" srcId="{CADB094F-1BFC-4635-91DE-CD9BF0FE0631}" destId="{F4122837-C381-45A9-8A59-10451FC7A558}" srcOrd="3" destOrd="0" presId="urn:microsoft.com/office/officeart/2008/layout/HorizontalMultiLevelHierarchy"/>
    <dgm:cxn modelId="{459F0C9A-86A6-42D5-9FE1-3F71D10D2B1D}" type="presParOf" srcId="{F4122837-C381-45A9-8A59-10451FC7A558}" destId="{8B75DEF2-45FA-4519-87A2-DB1F3964D40A}" srcOrd="0" destOrd="0" presId="urn:microsoft.com/office/officeart/2008/layout/HorizontalMultiLevelHierarchy"/>
    <dgm:cxn modelId="{0765E48B-D0AF-42A6-BD29-47995AFB8FE0}" type="presParOf" srcId="{F4122837-C381-45A9-8A59-10451FC7A558}" destId="{B91E27BA-C8A4-4C0A-95A1-86FAAFE38E5F}" srcOrd="1" destOrd="0" presId="urn:microsoft.com/office/officeart/2008/layout/HorizontalMultiLevelHierarchy"/>
    <dgm:cxn modelId="{AA913835-0C83-4138-B077-29981E57C972}" type="presParOf" srcId="{CADB094F-1BFC-4635-91DE-CD9BF0FE0631}" destId="{5BECC51A-1919-4CF4-815D-83A8039DB496}" srcOrd="4" destOrd="0" presId="urn:microsoft.com/office/officeart/2008/layout/HorizontalMultiLevelHierarchy"/>
    <dgm:cxn modelId="{80D0B59F-618C-4E9B-95CF-818CA6B9F70E}" type="presParOf" srcId="{5BECC51A-1919-4CF4-815D-83A8039DB496}" destId="{9BAE539B-8B75-411C-8C2F-F7F4587A87EC}" srcOrd="0" destOrd="0" presId="urn:microsoft.com/office/officeart/2008/layout/HorizontalMultiLevelHierarchy"/>
    <dgm:cxn modelId="{75E47B57-CE43-42B4-BEA4-F0E4072FE822}" type="presParOf" srcId="{CADB094F-1BFC-4635-91DE-CD9BF0FE0631}" destId="{F8430C42-F9B3-4A76-B281-436A04CA8DA6}" srcOrd="5" destOrd="0" presId="urn:microsoft.com/office/officeart/2008/layout/HorizontalMultiLevelHierarchy"/>
    <dgm:cxn modelId="{97B8EC6E-623A-4FB5-A137-74D02AB35A63}" type="presParOf" srcId="{F8430C42-F9B3-4A76-B281-436A04CA8DA6}" destId="{9778934A-4F93-43B9-87BC-B88AA1F3D3E2}" srcOrd="0" destOrd="0" presId="urn:microsoft.com/office/officeart/2008/layout/HorizontalMultiLevelHierarchy"/>
    <dgm:cxn modelId="{56CE03DF-6991-4618-A49F-1D19BD333159}" type="presParOf" srcId="{F8430C42-F9B3-4A76-B281-436A04CA8DA6}" destId="{AB17F4B8-4007-40A1-A459-54D0980A161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FDC747-ECC6-4D0F-A5BD-5972947A1CD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4F4508-98B9-44A9-9147-BB62EA11D611}">
      <dgm:prSet/>
      <dgm:spPr/>
      <dgm:t>
        <a:bodyPr/>
        <a:lstStyle/>
        <a:p>
          <a:pPr rtl="0"/>
          <a:r>
            <a:rPr lang="ru-RU" b="1" dirty="0" smtClean="0"/>
            <a:t>стартовую диагностику</a:t>
          </a:r>
          <a:r>
            <a:rPr lang="ru-RU" dirty="0" smtClean="0"/>
            <a:t>;</a:t>
          </a:r>
          <a:endParaRPr lang="ru-RU" dirty="0"/>
        </a:p>
      </dgm:t>
    </dgm:pt>
    <dgm:pt modelId="{CD0B62CF-48A2-42EE-A710-6C3FFC9F8D33}" type="parTrans" cxnId="{CCB01F25-7939-430B-BE9B-836A04C04B2F}">
      <dgm:prSet/>
      <dgm:spPr/>
      <dgm:t>
        <a:bodyPr/>
        <a:lstStyle/>
        <a:p>
          <a:endParaRPr lang="ru-RU"/>
        </a:p>
      </dgm:t>
    </dgm:pt>
    <dgm:pt modelId="{215695B2-17EC-4C25-8879-8FC420D3C67B}" type="sibTrans" cxnId="{CCB01F25-7939-430B-BE9B-836A04C04B2F}">
      <dgm:prSet/>
      <dgm:spPr/>
      <dgm:t>
        <a:bodyPr/>
        <a:lstStyle/>
        <a:p>
          <a:endParaRPr lang="ru-RU"/>
        </a:p>
      </dgm:t>
    </dgm:pt>
    <dgm:pt modelId="{9800DC19-8561-481D-B8B5-0F696CF2A127}" type="pres">
      <dgm:prSet presAssocID="{41FDC747-ECC6-4D0F-A5BD-5972947A1CD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225D94A-DC2C-46F3-A25E-7B043FA163C2}" type="pres">
      <dgm:prSet presAssocID="{914F4508-98B9-44A9-9147-BB62EA11D611}" presName="horFlow" presStyleCnt="0"/>
      <dgm:spPr/>
    </dgm:pt>
    <dgm:pt modelId="{C89FFA54-72F1-4E1C-B4EA-A2921AB457FC}" type="pres">
      <dgm:prSet presAssocID="{914F4508-98B9-44A9-9147-BB62EA11D611}" presName="bigChev" presStyleLbl="node1" presStyleIdx="0" presStyleCnt="1" custScaleX="221437" custLinFactNeighborX="-37472" custLinFactNeighborY="-34"/>
      <dgm:spPr/>
      <dgm:t>
        <a:bodyPr/>
        <a:lstStyle/>
        <a:p>
          <a:endParaRPr lang="ru-RU"/>
        </a:p>
      </dgm:t>
    </dgm:pt>
  </dgm:ptLst>
  <dgm:cxnLst>
    <dgm:cxn modelId="{33A48331-F5BF-4C61-9C63-D0A7DC5ED410}" type="presOf" srcId="{41FDC747-ECC6-4D0F-A5BD-5972947A1CD2}" destId="{9800DC19-8561-481D-B8B5-0F696CF2A127}" srcOrd="0" destOrd="0" presId="urn:microsoft.com/office/officeart/2005/8/layout/lProcess3"/>
    <dgm:cxn modelId="{C3F0FC8A-2827-40A4-A55A-AD7F535F7CD3}" type="presOf" srcId="{914F4508-98B9-44A9-9147-BB62EA11D611}" destId="{C89FFA54-72F1-4E1C-B4EA-A2921AB457FC}" srcOrd="0" destOrd="0" presId="urn:microsoft.com/office/officeart/2005/8/layout/lProcess3"/>
    <dgm:cxn modelId="{CCB01F25-7939-430B-BE9B-836A04C04B2F}" srcId="{41FDC747-ECC6-4D0F-A5BD-5972947A1CD2}" destId="{914F4508-98B9-44A9-9147-BB62EA11D611}" srcOrd="0" destOrd="0" parTransId="{CD0B62CF-48A2-42EE-A710-6C3FFC9F8D33}" sibTransId="{215695B2-17EC-4C25-8879-8FC420D3C67B}"/>
    <dgm:cxn modelId="{9BEA0900-418F-4DEA-B0C6-25971CFBDD91}" type="presParOf" srcId="{9800DC19-8561-481D-B8B5-0F696CF2A127}" destId="{9225D94A-DC2C-46F3-A25E-7B043FA163C2}" srcOrd="0" destOrd="0" presId="urn:microsoft.com/office/officeart/2005/8/layout/lProcess3"/>
    <dgm:cxn modelId="{FD03CCB4-A10F-45F7-993D-B8E370E4B8AF}" type="presParOf" srcId="{9225D94A-DC2C-46F3-A25E-7B043FA163C2}" destId="{C89FFA54-72F1-4E1C-B4EA-A2921AB457FC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BD379C-BF50-429C-9A6C-CA4E8D2EBA7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21B6CF-8C69-4E07-A090-97DF2A51354E}">
      <dgm:prSet/>
      <dgm:spPr/>
      <dgm:t>
        <a:bodyPr/>
        <a:lstStyle/>
        <a:p>
          <a:pPr rtl="0"/>
          <a:r>
            <a:rPr lang="ru-RU" b="1" dirty="0" smtClean="0"/>
            <a:t>текущую и тематическую оценку;</a:t>
          </a:r>
          <a:endParaRPr lang="ru-RU" b="1" dirty="0"/>
        </a:p>
      </dgm:t>
    </dgm:pt>
    <dgm:pt modelId="{3D6863E4-C642-4E6D-86AC-67DA20D7857D}" type="parTrans" cxnId="{575CBC30-3B00-4B05-BD3D-A998FEF45F7E}">
      <dgm:prSet/>
      <dgm:spPr/>
      <dgm:t>
        <a:bodyPr/>
        <a:lstStyle/>
        <a:p>
          <a:endParaRPr lang="ru-RU"/>
        </a:p>
      </dgm:t>
    </dgm:pt>
    <dgm:pt modelId="{66ECF524-8A60-42C5-AAE2-212E57F24EFE}" type="sibTrans" cxnId="{575CBC30-3B00-4B05-BD3D-A998FEF45F7E}">
      <dgm:prSet/>
      <dgm:spPr/>
      <dgm:t>
        <a:bodyPr/>
        <a:lstStyle/>
        <a:p>
          <a:endParaRPr lang="ru-RU"/>
        </a:p>
      </dgm:t>
    </dgm:pt>
    <dgm:pt modelId="{08ABDBED-398A-4DDA-9BF7-431B57338E9C}" type="pres">
      <dgm:prSet presAssocID="{7DBD379C-BF50-429C-9A6C-CA4E8D2EBA7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A93B22B-A03B-40A7-8079-27C3F4629B9C}" type="pres">
      <dgm:prSet presAssocID="{9F21B6CF-8C69-4E07-A090-97DF2A51354E}" presName="horFlow" presStyleCnt="0"/>
      <dgm:spPr/>
    </dgm:pt>
    <dgm:pt modelId="{8C372C18-3DF2-402A-AAAC-42862BD5A3F6}" type="pres">
      <dgm:prSet presAssocID="{9F21B6CF-8C69-4E07-A090-97DF2A51354E}" presName="bigChev" presStyleLbl="node1" presStyleIdx="0" presStyleCnt="1" custScaleX="170100"/>
      <dgm:spPr/>
      <dgm:t>
        <a:bodyPr/>
        <a:lstStyle/>
        <a:p>
          <a:endParaRPr lang="ru-RU"/>
        </a:p>
      </dgm:t>
    </dgm:pt>
  </dgm:ptLst>
  <dgm:cxnLst>
    <dgm:cxn modelId="{575CBC30-3B00-4B05-BD3D-A998FEF45F7E}" srcId="{7DBD379C-BF50-429C-9A6C-CA4E8D2EBA77}" destId="{9F21B6CF-8C69-4E07-A090-97DF2A51354E}" srcOrd="0" destOrd="0" parTransId="{3D6863E4-C642-4E6D-86AC-67DA20D7857D}" sibTransId="{66ECF524-8A60-42C5-AAE2-212E57F24EFE}"/>
    <dgm:cxn modelId="{B18B4052-1355-4E40-BC34-0D1355BFD03A}" type="presOf" srcId="{9F21B6CF-8C69-4E07-A090-97DF2A51354E}" destId="{8C372C18-3DF2-402A-AAAC-42862BD5A3F6}" srcOrd="0" destOrd="0" presId="urn:microsoft.com/office/officeart/2005/8/layout/lProcess3"/>
    <dgm:cxn modelId="{C028646F-2320-4895-BC1E-F41D5054D650}" type="presOf" srcId="{7DBD379C-BF50-429C-9A6C-CA4E8D2EBA77}" destId="{08ABDBED-398A-4DDA-9BF7-431B57338E9C}" srcOrd="0" destOrd="0" presId="urn:microsoft.com/office/officeart/2005/8/layout/lProcess3"/>
    <dgm:cxn modelId="{E3218D4D-930E-4AE8-ABE0-91BF4FC47CA2}" type="presParOf" srcId="{08ABDBED-398A-4DDA-9BF7-431B57338E9C}" destId="{9A93B22B-A03B-40A7-8079-27C3F4629B9C}" srcOrd="0" destOrd="0" presId="urn:microsoft.com/office/officeart/2005/8/layout/lProcess3"/>
    <dgm:cxn modelId="{9F7DC400-0857-40E0-939B-9CD245EBF7AE}" type="presParOf" srcId="{9A93B22B-A03B-40A7-8079-27C3F4629B9C}" destId="{8C372C18-3DF2-402A-AAAC-42862BD5A3F6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DA74BD-0045-49FD-9365-DA3795E7CEA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756182-6183-4B21-954C-F8E0CFA3BAB3}">
      <dgm:prSet custT="1"/>
      <dgm:spPr/>
      <dgm:t>
        <a:bodyPr/>
        <a:lstStyle/>
        <a:p>
          <a:pPr rtl="0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психолого-педагогическое наблюдение</a:t>
          </a:r>
          <a:r>
            <a:rPr lang="ru-RU" sz="1700" dirty="0" smtClean="0"/>
            <a:t>;</a:t>
          </a:r>
          <a:endParaRPr lang="ru-RU" sz="1700" dirty="0"/>
        </a:p>
      </dgm:t>
    </dgm:pt>
    <dgm:pt modelId="{F45E54FA-7AD7-432F-A2E1-428453DC2F1B}" type="parTrans" cxnId="{80F6E393-74CC-4472-8A08-710C5ADD8ED3}">
      <dgm:prSet/>
      <dgm:spPr/>
      <dgm:t>
        <a:bodyPr/>
        <a:lstStyle/>
        <a:p>
          <a:endParaRPr lang="ru-RU"/>
        </a:p>
      </dgm:t>
    </dgm:pt>
    <dgm:pt modelId="{F2874E5D-E9DE-463D-80B5-1572D22F502F}" type="sibTrans" cxnId="{80F6E393-74CC-4472-8A08-710C5ADD8ED3}">
      <dgm:prSet/>
      <dgm:spPr/>
      <dgm:t>
        <a:bodyPr/>
        <a:lstStyle/>
        <a:p>
          <a:endParaRPr lang="ru-RU"/>
        </a:p>
      </dgm:t>
    </dgm:pt>
    <dgm:pt modelId="{7E7BD0C6-FCD7-4B11-AFCE-C489CCBB8C88}" type="pres">
      <dgm:prSet presAssocID="{ECDA74BD-0045-49FD-9365-DA3795E7CEA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38F1A97-D5C2-402D-B147-4840433AFBBC}" type="pres">
      <dgm:prSet presAssocID="{3D756182-6183-4B21-954C-F8E0CFA3BAB3}" presName="horFlow" presStyleCnt="0"/>
      <dgm:spPr/>
    </dgm:pt>
    <dgm:pt modelId="{BE7FE9E8-D53C-4AE3-B21C-CDB0A64433B1}" type="pres">
      <dgm:prSet presAssocID="{3D756182-6183-4B21-954C-F8E0CFA3BAB3}" presName="bigChev" presStyleLbl="node1" presStyleIdx="0" presStyleCnt="1" custScaleX="405591" custScaleY="165998"/>
      <dgm:spPr/>
      <dgm:t>
        <a:bodyPr/>
        <a:lstStyle/>
        <a:p>
          <a:endParaRPr lang="ru-RU"/>
        </a:p>
      </dgm:t>
    </dgm:pt>
  </dgm:ptLst>
  <dgm:cxnLst>
    <dgm:cxn modelId="{80F6E393-74CC-4472-8A08-710C5ADD8ED3}" srcId="{ECDA74BD-0045-49FD-9365-DA3795E7CEA2}" destId="{3D756182-6183-4B21-954C-F8E0CFA3BAB3}" srcOrd="0" destOrd="0" parTransId="{F45E54FA-7AD7-432F-A2E1-428453DC2F1B}" sibTransId="{F2874E5D-E9DE-463D-80B5-1572D22F502F}"/>
    <dgm:cxn modelId="{F2D288A1-8B69-4C3F-99BF-E08B019AFC44}" type="presOf" srcId="{3D756182-6183-4B21-954C-F8E0CFA3BAB3}" destId="{BE7FE9E8-D53C-4AE3-B21C-CDB0A64433B1}" srcOrd="0" destOrd="0" presId="urn:microsoft.com/office/officeart/2005/8/layout/lProcess3"/>
    <dgm:cxn modelId="{EAD9A229-2B7C-4727-8F31-37D3F18B7FA3}" type="presOf" srcId="{ECDA74BD-0045-49FD-9365-DA3795E7CEA2}" destId="{7E7BD0C6-FCD7-4B11-AFCE-C489CCBB8C88}" srcOrd="0" destOrd="0" presId="urn:microsoft.com/office/officeart/2005/8/layout/lProcess3"/>
    <dgm:cxn modelId="{CFC9CAD2-C2F6-4924-A1FA-E7A36CA259C4}" type="presParOf" srcId="{7E7BD0C6-FCD7-4B11-AFCE-C489CCBB8C88}" destId="{438F1A97-D5C2-402D-B147-4840433AFBBC}" srcOrd="0" destOrd="0" presId="urn:microsoft.com/office/officeart/2005/8/layout/lProcess3"/>
    <dgm:cxn modelId="{0C4EB30D-F019-42C3-8670-4B6A3EE224D9}" type="presParOf" srcId="{438F1A97-D5C2-402D-B147-4840433AFBBC}" destId="{BE7FE9E8-D53C-4AE3-B21C-CDB0A64433B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689478-6BE0-4D3E-A7F8-21860401583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85DC20-8A6B-419A-BA69-EB1BF196E16B}">
      <dgm:prSet/>
      <dgm:spPr/>
      <dgm:t>
        <a:bodyPr/>
        <a:lstStyle/>
        <a:p>
          <a:pPr rtl="0"/>
          <a:r>
            <a:rPr lang="ru-RU" b="1" dirty="0" smtClean="0"/>
            <a:t>внутренний мониторинг образовательных достижений</a:t>
          </a:r>
          <a:endParaRPr lang="ru-RU" b="1" dirty="0"/>
        </a:p>
      </dgm:t>
    </dgm:pt>
    <dgm:pt modelId="{783BDFB5-81E3-4A55-B968-2F067170C683}" type="parTrans" cxnId="{062A1156-3A8F-433F-BA84-FCDD07F97CF0}">
      <dgm:prSet/>
      <dgm:spPr/>
      <dgm:t>
        <a:bodyPr/>
        <a:lstStyle/>
        <a:p>
          <a:endParaRPr lang="ru-RU"/>
        </a:p>
      </dgm:t>
    </dgm:pt>
    <dgm:pt modelId="{B7D2BAD4-B30F-4A34-95C2-DDADDC968830}" type="sibTrans" cxnId="{062A1156-3A8F-433F-BA84-FCDD07F97CF0}">
      <dgm:prSet/>
      <dgm:spPr/>
      <dgm:t>
        <a:bodyPr/>
        <a:lstStyle/>
        <a:p>
          <a:endParaRPr lang="ru-RU"/>
        </a:p>
      </dgm:t>
    </dgm:pt>
    <dgm:pt modelId="{097C0328-4426-4B9D-AA02-5071B3367C99}" type="pres">
      <dgm:prSet presAssocID="{6C689478-6BE0-4D3E-A7F8-21860401583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43C6D3A-7CD1-4C51-B28C-C603ABA6C1D8}" type="pres">
      <dgm:prSet presAssocID="{B585DC20-8A6B-419A-BA69-EB1BF196E16B}" presName="horFlow" presStyleCnt="0"/>
      <dgm:spPr/>
    </dgm:pt>
    <dgm:pt modelId="{DC532D4C-4D89-4B61-9C36-21C81D6E8FFC}" type="pres">
      <dgm:prSet presAssocID="{B585DC20-8A6B-419A-BA69-EB1BF196E16B}" presName="bigChev" presStyleLbl="node1" presStyleIdx="0" presStyleCnt="1" custScaleX="307508"/>
      <dgm:spPr/>
      <dgm:t>
        <a:bodyPr/>
        <a:lstStyle/>
        <a:p>
          <a:endParaRPr lang="ru-RU"/>
        </a:p>
      </dgm:t>
    </dgm:pt>
  </dgm:ptLst>
  <dgm:cxnLst>
    <dgm:cxn modelId="{83F54CA3-BEC8-4DF1-A372-1F02AC81ABC9}" type="presOf" srcId="{6C689478-6BE0-4D3E-A7F8-218604015830}" destId="{097C0328-4426-4B9D-AA02-5071B3367C99}" srcOrd="0" destOrd="0" presId="urn:microsoft.com/office/officeart/2005/8/layout/lProcess3"/>
    <dgm:cxn modelId="{3F6D6B9C-C704-42F4-A2B4-328DEEA39F93}" type="presOf" srcId="{B585DC20-8A6B-419A-BA69-EB1BF196E16B}" destId="{DC532D4C-4D89-4B61-9C36-21C81D6E8FFC}" srcOrd="0" destOrd="0" presId="urn:microsoft.com/office/officeart/2005/8/layout/lProcess3"/>
    <dgm:cxn modelId="{062A1156-3A8F-433F-BA84-FCDD07F97CF0}" srcId="{6C689478-6BE0-4D3E-A7F8-218604015830}" destId="{B585DC20-8A6B-419A-BA69-EB1BF196E16B}" srcOrd="0" destOrd="0" parTransId="{783BDFB5-81E3-4A55-B968-2F067170C683}" sibTransId="{B7D2BAD4-B30F-4A34-95C2-DDADDC968830}"/>
    <dgm:cxn modelId="{F5FB9FA4-EF3A-49BD-9C9C-3F00E0DA5FA2}" type="presParOf" srcId="{097C0328-4426-4B9D-AA02-5071B3367C99}" destId="{F43C6D3A-7CD1-4C51-B28C-C603ABA6C1D8}" srcOrd="0" destOrd="0" presId="urn:microsoft.com/office/officeart/2005/8/layout/lProcess3"/>
    <dgm:cxn modelId="{A94818B2-D772-40DE-A3C1-5D9E47969C31}" type="presParOf" srcId="{F43C6D3A-7CD1-4C51-B28C-C603ABA6C1D8}" destId="{DC532D4C-4D89-4B61-9C36-21C81D6E8FFC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EAAA3A-3A37-4AD4-84AC-A0CF72DD849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46D873-8F39-419D-813F-002CF56170DE}">
      <dgm:prSet custT="1"/>
      <dgm:spPr/>
      <dgm:t>
        <a:bodyPr/>
        <a:lstStyle/>
        <a:p>
          <a:pPr algn="l" rtl="0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независимую оценку качества образования 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02D8FC-0A45-411C-BF89-7D3CA2358046}" type="parTrans" cxnId="{3563DDD7-90DA-4988-A8B9-3645C36D722B}">
      <dgm:prSet/>
      <dgm:spPr/>
      <dgm:t>
        <a:bodyPr/>
        <a:lstStyle/>
        <a:p>
          <a:endParaRPr lang="ru-RU"/>
        </a:p>
      </dgm:t>
    </dgm:pt>
    <dgm:pt modelId="{698CFECE-2744-45B1-B6E2-E4674FDC3F51}" type="sibTrans" cxnId="{3563DDD7-90DA-4988-A8B9-3645C36D722B}">
      <dgm:prSet/>
      <dgm:spPr/>
      <dgm:t>
        <a:bodyPr/>
        <a:lstStyle/>
        <a:p>
          <a:endParaRPr lang="ru-RU"/>
        </a:p>
      </dgm:t>
    </dgm:pt>
    <dgm:pt modelId="{A1C553A8-2A3A-462D-AE85-1C3181E35C1E}" type="pres">
      <dgm:prSet presAssocID="{0BEAAA3A-3A37-4AD4-84AC-A0CF72DD849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C409BBF-6CBF-4E61-8CCA-C21A1F98F7D9}" type="pres">
      <dgm:prSet presAssocID="{F546D873-8F39-419D-813F-002CF56170DE}" presName="horFlow" presStyleCnt="0"/>
      <dgm:spPr/>
    </dgm:pt>
    <dgm:pt modelId="{87D0B972-806B-46B8-97F3-BDE3CC4D0F5A}" type="pres">
      <dgm:prSet presAssocID="{F546D873-8F39-419D-813F-002CF56170DE}" presName="bigChev" presStyleLbl="node1" presStyleIdx="0" presStyleCnt="1" custScaleX="134755" custLinFactY="41319" custLinFactNeighborX="5500" custLinFactNeighborY="100000"/>
      <dgm:spPr/>
      <dgm:t>
        <a:bodyPr/>
        <a:lstStyle/>
        <a:p>
          <a:endParaRPr lang="ru-RU"/>
        </a:p>
      </dgm:t>
    </dgm:pt>
  </dgm:ptLst>
  <dgm:cxnLst>
    <dgm:cxn modelId="{7C613F44-2D3A-4332-8DEC-94785FCE172F}" type="presOf" srcId="{0BEAAA3A-3A37-4AD4-84AC-A0CF72DD8497}" destId="{A1C553A8-2A3A-462D-AE85-1C3181E35C1E}" srcOrd="0" destOrd="0" presId="urn:microsoft.com/office/officeart/2005/8/layout/lProcess3"/>
    <dgm:cxn modelId="{7DA1C5C6-8C2B-464F-9DEB-07A73CB2BBB6}" type="presOf" srcId="{F546D873-8F39-419D-813F-002CF56170DE}" destId="{87D0B972-806B-46B8-97F3-BDE3CC4D0F5A}" srcOrd="0" destOrd="0" presId="urn:microsoft.com/office/officeart/2005/8/layout/lProcess3"/>
    <dgm:cxn modelId="{3563DDD7-90DA-4988-A8B9-3645C36D722B}" srcId="{0BEAAA3A-3A37-4AD4-84AC-A0CF72DD8497}" destId="{F546D873-8F39-419D-813F-002CF56170DE}" srcOrd="0" destOrd="0" parTransId="{6402D8FC-0A45-411C-BF89-7D3CA2358046}" sibTransId="{698CFECE-2744-45B1-B6E2-E4674FDC3F51}"/>
    <dgm:cxn modelId="{2775ED92-3E89-4441-B748-9D2707A96F42}" type="presParOf" srcId="{A1C553A8-2A3A-462D-AE85-1C3181E35C1E}" destId="{BC409BBF-6CBF-4E61-8CCA-C21A1F98F7D9}" srcOrd="0" destOrd="0" presId="urn:microsoft.com/office/officeart/2005/8/layout/lProcess3"/>
    <dgm:cxn modelId="{8A320077-8E02-40BD-BEAC-7519BCF27123}" type="presParOf" srcId="{BC409BBF-6CBF-4E61-8CCA-C21A1F98F7D9}" destId="{87D0B972-806B-46B8-97F3-BDE3CC4D0F5A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7518858-CC92-45F9-8725-F2669096852A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4F198D-7945-400D-BADA-1630995A2D30}">
      <dgm:prSet/>
      <dgm:spPr/>
      <dgm:t>
        <a:bodyPr/>
        <a:lstStyle/>
        <a:p>
          <a:pPr rtl="0"/>
          <a:r>
            <a:rPr lang="ru-RU" b="1" dirty="0" smtClean="0"/>
            <a:t>мониторинговые исследования всех уровней</a:t>
          </a:r>
          <a:endParaRPr lang="ru-RU" b="1" dirty="0"/>
        </a:p>
      </dgm:t>
    </dgm:pt>
    <dgm:pt modelId="{627C6721-D6B4-41DE-8146-80CCA44C5686}" type="parTrans" cxnId="{4F3C6648-0D0C-406B-852F-37E61A303A34}">
      <dgm:prSet/>
      <dgm:spPr/>
      <dgm:t>
        <a:bodyPr/>
        <a:lstStyle/>
        <a:p>
          <a:endParaRPr lang="ru-RU"/>
        </a:p>
      </dgm:t>
    </dgm:pt>
    <dgm:pt modelId="{CBB9A246-E15E-472D-ACAB-8E4A7641BAAA}" type="sibTrans" cxnId="{4F3C6648-0D0C-406B-852F-37E61A303A34}">
      <dgm:prSet/>
      <dgm:spPr/>
      <dgm:t>
        <a:bodyPr/>
        <a:lstStyle/>
        <a:p>
          <a:endParaRPr lang="ru-RU"/>
        </a:p>
      </dgm:t>
    </dgm:pt>
    <dgm:pt modelId="{CA0E5A5E-092F-43D9-8539-BA1F6444DAAF}" type="pres">
      <dgm:prSet presAssocID="{47518858-CC92-45F9-8725-F2669096852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F72DA7D-0BB2-470B-837B-7E954A50157E}" type="pres">
      <dgm:prSet presAssocID="{124F198D-7945-400D-BADA-1630995A2D30}" presName="horFlow" presStyleCnt="0"/>
      <dgm:spPr/>
    </dgm:pt>
    <dgm:pt modelId="{5790BFB1-7C31-4198-A13D-9F6A21A6852D}" type="pres">
      <dgm:prSet presAssocID="{124F198D-7945-400D-BADA-1630995A2D30}" presName="bigChev" presStyleLbl="node1" presStyleIdx="0" presStyleCnt="1" custScaleX="138753"/>
      <dgm:spPr/>
      <dgm:t>
        <a:bodyPr/>
        <a:lstStyle/>
        <a:p>
          <a:endParaRPr lang="ru-RU"/>
        </a:p>
      </dgm:t>
    </dgm:pt>
  </dgm:ptLst>
  <dgm:cxnLst>
    <dgm:cxn modelId="{4F3C6648-0D0C-406B-852F-37E61A303A34}" srcId="{47518858-CC92-45F9-8725-F2669096852A}" destId="{124F198D-7945-400D-BADA-1630995A2D30}" srcOrd="0" destOrd="0" parTransId="{627C6721-D6B4-41DE-8146-80CCA44C5686}" sibTransId="{CBB9A246-E15E-472D-ACAB-8E4A7641BAAA}"/>
    <dgm:cxn modelId="{67DEE5BD-1240-40CB-A9FF-3DA088919D3F}" type="presOf" srcId="{47518858-CC92-45F9-8725-F2669096852A}" destId="{CA0E5A5E-092F-43D9-8539-BA1F6444DAAF}" srcOrd="0" destOrd="0" presId="urn:microsoft.com/office/officeart/2005/8/layout/lProcess3"/>
    <dgm:cxn modelId="{B5C9E98C-9902-47B3-AB09-31ABB4AA1527}" type="presOf" srcId="{124F198D-7945-400D-BADA-1630995A2D30}" destId="{5790BFB1-7C31-4198-A13D-9F6A21A6852D}" srcOrd="0" destOrd="0" presId="urn:microsoft.com/office/officeart/2005/8/layout/lProcess3"/>
    <dgm:cxn modelId="{9DB1CC1B-2A4E-45B6-B0CC-CF074094B3D7}" type="presParOf" srcId="{CA0E5A5E-092F-43D9-8539-BA1F6444DAAF}" destId="{2F72DA7D-0BB2-470B-837B-7E954A50157E}" srcOrd="0" destOrd="0" presId="urn:microsoft.com/office/officeart/2005/8/layout/lProcess3"/>
    <dgm:cxn modelId="{7C4629C3-2CC2-4F5A-9A0F-3BEEDBF85092}" type="presParOf" srcId="{2F72DA7D-0BB2-470B-837B-7E954A50157E}" destId="{5790BFB1-7C31-4198-A13D-9F6A21A6852D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ECC51A-1919-4CF4-815D-83A8039DB496}">
      <dsp:nvSpPr>
        <dsp:cNvPr id="0" name=""/>
        <dsp:cNvSpPr/>
      </dsp:nvSpPr>
      <dsp:spPr>
        <a:xfrm>
          <a:off x="930343" y="2448272"/>
          <a:ext cx="1955126" cy="14553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77563" y="0"/>
              </a:lnTo>
              <a:lnTo>
                <a:pt x="977563" y="1455368"/>
              </a:lnTo>
              <a:lnTo>
                <a:pt x="1955126" y="14553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846972" y="3115022"/>
        <a:ext cx="121866" cy="121866"/>
      </dsp:txXfrm>
    </dsp:sp>
    <dsp:sp modelId="{386A4FB2-D105-4947-BBF6-DABECE4B96BD}">
      <dsp:nvSpPr>
        <dsp:cNvPr id="0" name=""/>
        <dsp:cNvSpPr/>
      </dsp:nvSpPr>
      <dsp:spPr>
        <a:xfrm>
          <a:off x="930343" y="2348520"/>
          <a:ext cx="1934436" cy="99751"/>
        </a:xfrm>
        <a:custGeom>
          <a:avLst/>
          <a:gdLst/>
          <a:ahLst/>
          <a:cxnLst/>
          <a:rect l="0" t="0" r="0" b="0"/>
          <a:pathLst>
            <a:path>
              <a:moveTo>
                <a:pt x="0" y="99751"/>
              </a:moveTo>
              <a:lnTo>
                <a:pt x="967218" y="99751"/>
              </a:lnTo>
              <a:lnTo>
                <a:pt x="967218" y="0"/>
              </a:lnTo>
              <a:lnTo>
                <a:pt x="193443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849136" y="2349971"/>
        <a:ext cx="96850" cy="96850"/>
      </dsp:txXfrm>
    </dsp:sp>
    <dsp:sp modelId="{33110663-5A42-47ED-B115-6F18F8670C4B}">
      <dsp:nvSpPr>
        <dsp:cNvPr id="0" name=""/>
        <dsp:cNvSpPr/>
      </dsp:nvSpPr>
      <dsp:spPr>
        <a:xfrm>
          <a:off x="930343" y="973635"/>
          <a:ext cx="1891044" cy="1474636"/>
        </a:xfrm>
        <a:custGeom>
          <a:avLst/>
          <a:gdLst/>
          <a:ahLst/>
          <a:cxnLst/>
          <a:rect l="0" t="0" r="0" b="0"/>
          <a:pathLst>
            <a:path>
              <a:moveTo>
                <a:pt x="0" y="1474636"/>
              </a:moveTo>
              <a:lnTo>
                <a:pt x="945522" y="1474636"/>
              </a:lnTo>
              <a:lnTo>
                <a:pt x="945522" y="0"/>
              </a:lnTo>
              <a:lnTo>
                <a:pt x="189104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815914" y="1651002"/>
        <a:ext cx="119902" cy="119902"/>
      </dsp:txXfrm>
    </dsp:sp>
    <dsp:sp modelId="{710753C9-9CEE-47F5-9769-87A57BC39FF8}">
      <dsp:nvSpPr>
        <dsp:cNvPr id="0" name=""/>
        <dsp:cNvSpPr/>
      </dsp:nvSpPr>
      <dsp:spPr>
        <a:xfrm rot="16200000">
          <a:off x="-1983100" y="1983100"/>
          <a:ext cx="4896544" cy="9303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Системно-</a:t>
          </a:r>
          <a:r>
            <a:rPr lang="ru-RU" sz="3100" kern="1200" dirty="0" err="1" smtClean="0"/>
            <a:t>деятельностный</a:t>
          </a:r>
          <a:r>
            <a:rPr lang="ru-RU" sz="3100" kern="1200" dirty="0" smtClean="0"/>
            <a:t> подход</a:t>
          </a:r>
          <a:endParaRPr lang="ru-RU" sz="3100" kern="1200" dirty="0"/>
        </a:p>
      </dsp:txBody>
      <dsp:txXfrm>
        <a:off x="-1983100" y="1983100"/>
        <a:ext cx="4896544" cy="930343"/>
      </dsp:txXfrm>
    </dsp:sp>
    <dsp:sp modelId="{F206170D-A6E4-4398-AE4A-FCCBF43BFEBF}">
      <dsp:nvSpPr>
        <dsp:cNvPr id="0" name=""/>
        <dsp:cNvSpPr/>
      </dsp:nvSpPr>
      <dsp:spPr>
        <a:xfrm>
          <a:off x="2821387" y="264356"/>
          <a:ext cx="3324546" cy="14185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Личностные результаты (ценности и мотивация)</a:t>
          </a:r>
          <a:endParaRPr lang="ru-RU" sz="2700" kern="1200" dirty="0"/>
        </a:p>
      </dsp:txBody>
      <dsp:txXfrm>
        <a:off x="2821387" y="264356"/>
        <a:ext cx="3324546" cy="1418559"/>
      </dsp:txXfrm>
    </dsp:sp>
    <dsp:sp modelId="{8B75DEF2-45FA-4519-87A2-DB1F3964D40A}">
      <dsp:nvSpPr>
        <dsp:cNvPr id="0" name=""/>
        <dsp:cNvSpPr/>
      </dsp:nvSpPr>
      <dsp:spPr>
        <a:xfrm>
          <a:off x="2864780" y="1883348"/>
          <a:ext cx="3419448" cy="9303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err="1" smtClean="0"/>
            <a:t>Метапредметные</a:t>
          </a:r>
          <a:r>
            <a:rPr lang="ru-RU" sz="2700" kern="1200" dirty="0" smtClean="0"/>
            <a:t> результаты</a:t>
          </a:r>
          <a:endParaRPr lang="ru-RU" sz="2700" kern="1200" dirty="0"/>
        </a:p>
      </dsp:txBody>
      <dsp:txXfrm>
        <a:off x="2864780" y="1883348"/>
        <a:ext cx="3419448" cy="930343"/>
      </dsp:txXfrm>
    </dsp:sp>
    <dsp:sp modelId="{9778934A-4F93-43B9-87BC-B88AA1F3D3E2}">
      <dsp:nvSpPr>
        <dsp:cNvPr id="0" name=""/>
        <dsp:cNvSpPr/>
      </dsp:nvSpPr>
      <dsp:spPr>
        <a:xfrm>
          <a:off x="2885469" y="3126762"/>
          <a:ext cx="3419448" cy="1553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Предметные результаты</a:t>
          </a:r>
          <a:endParaRPr lang="ru-RU" sz="2700" kern="1200" dirty="0"/>
        </a:p>
      </dsp:txBody>
      <dsp:txXfrm>
        <a:off x="2885469" y="3126762"/>
        <a:ext cx="3419448" cy="15537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FFA54-72F1-4E1C-B4EA-A2921AB457FC}">
      <dsp:nvSpPr>
        <dsp:cNvPr id="0" name=""/>
        <dsp:cNvSpPr/>
      </dsp:nvSpPr>
      <dsp:spPr>
        <a:xfrm>
          <a:off x="0" y="20212"/>
          <a:ext cx="4158327" cy="7511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стартовую диагностику</a:t>
          </a:r>
          <a:r>
            <a:rPr lang="ru-RU" sz="2500" kern="1200" dirty="0" smtClean="0"/>
            <a:t>;</a:t>
          </a:r>
          <a:endParaRPr lang="ru-RU" sz="2500" kern="1200" dirty="0"/>
        </a:p>
      </dsp:txBody>
      <dsp:txXfrm>
        <a:off x="375577" y="20212"/>
        <a:ext cx="3407174" cy="7511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372C18-3DF2-402A-AAAC-42862BD5A3F6}">
      <dsp:nvSpPr>
        <dsp:cNvPr id="0" name=""/>
        <dsp:cNvSpPr/>
      </dsp:nvSpPr>
      <dsp:spPr>
        <a:xfrm>
          <a:off x="2927" y="1325"/>
          <a:ext cx="3522537" cy="8283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текущую и тематическую оценку;</a:t>
          </a:r>
          <a:endParaRPr lang="ru-RU" sz="2100" b="1" kern="1200" dirty="0"/>
        </a:p>
      </dsp:txBody>
      <dsp:txXfrm>
        <a:off x="417100" y="1325"/>
        <a:ext cx="2694192" cy="8283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7FE9E8-D53C-4AE3-B21C-CDB0A64433B1}">
      <dsp:nvSpPr>
        <dsp:cNvPr id="0" name=""/>
        <dsp:cNvSpPr/>
      </dsp:nvSpPr>
      <dsp:spPr>
        <a:xfrm>
          <a:off x="1954" y="61846"/>
          <a:ext cx="4460585" cy="7302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психолого-педагогическое наблюдение</a:t>
          </a:r>
          <a:r>
            <a:rPr lang="ru-RU" sz="1700" kern="1200" dirty="0" smtClean="0"/>
            <a:t>;</a:t>
          </a:r>
          <a:endParaRPr lang="ru-RU" sz="1700" kern="1200" dirty="0"/>
        </a:p>
      </dsp:txBody>
      <dsp:txXfrm>
        <a:off x="367075" y="61846"/>
        <a:ext cx="3730344" cy="7302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32D4C-4D89-4B61-9C36-21C81D6E8FFC}">
      <dsp:nvSpPr>
        <dsp:cNvPr id="0" name=""/>
        <dsp:cNvSpPr/>
      </dsp:nvSpPr>
      <dsp:spPr>
        <a:xfrm>
          <a:off x="3726" y="500"/>
          <a:ext cx="4961099" cy="6453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внутренний мониторинг образовательных достижений</a:t>
          </a:r>
          <a:endParaRPr lang="ru-RU" sz="2200" b="1" kern="1200" dirty="0"/>
        </a:p>
      </dsp:txBody>
      <dsp:txXfrm>
        <a:off x="326391" y="500"/>
        <a:ext cx="4315770" cy="6453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D0B972-806B-46B8-97F3-BDE3CC4D0F5A}">
      <dsp:nvSpPr>
        <dsp:cNvPr id="0" name=""/>
        <dsp:cNvSpPr/>
      </dsp:nvSpPr>
      <dsp:spPr>
        <a:xfrm>
          <a:off x="360033" y="1411"/>
          <a:ext cx="3528393" cy="10473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независимую оценку качества образования 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83708" y="1411"/>
        <a:ext cx="2481043" cy="10473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0BFB1-7C31-4198-A13D-9F6A21A6852D}">
      <dsp:nvSpPr>
        <dsp:cNvPr id="0" name=""/>
        <dsp:cNvSpPr/>
      </dsp:nvSpPr>
      <dsp:spPr>
        <a:xfrm>
          <a:off x="5" y="338"/>
          <a:ext cx="3744405" cy="10794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мониторинговые исследования всех уровней</a:t>
          </a:r>
          <a:endParaRPr lang="ru-RU" sz="2500" b="1" kern="1200" dirty="0"/>
        </a:p>
      </dsp:txBody>
      <dsp:txXfrm>
        <a:off x="539727" y="338"/>
        <a:ext cx="2664961" cy="1079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529D5-FC40-46BA-9A57-51880BEBCE4F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3D247-9863-47AE-8A13-E6B5D182B0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801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7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67" algn="l" defTabSz="9137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731" algn="l" defTabSz="9137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596" algn="l" defTabSz="9137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461" algn="l" defTabSz="9137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326" algn="l" defTabSz="9137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192" algn="l" defTabSz="9137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057" algn="l" defTabSz="9137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922" algn="l" defTabSz="9137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3D247-9863-47AE-8A13-E6B5D182B05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27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950574-7458-40E4-BDD5-DABCA9DA09D0}" type="slidenum">
              <a:rPr lang="ru-RU" smtClean="0">
                <a:solidFill>
                  <a:prstClr val="black"/>
                </a:solidFill>
              </a:rPr>
              <a:pPr/>
              <a:t>34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D9EA-EFED-437B-A157-47A6A7F82222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E5F6-CC01-495C-9705-F11300AFB7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875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D9EA-EFED-437B-A157-47A6A7F82222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E5F6-CC01-495C-9705-F11300AFB7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254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D9EA-EFED-437B-A157-47A6A7F82222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E5F6-CC01-495C-9705-F11300AFB7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65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71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71"/>
          <a:lstStyle>
            <a:lvl1pPr marL="0" marR="45676" indent="0" algn="r">
              <a:buNone/>
              <a:defRPr>
                <a:solidFill>
                  <a:schemeClr val="tx1"/>
                </a:solidFill>
              </a:defRPr>
            </a:lvl1pPr>
            <a:lvl2pPr marL="456756" indent="0" algn="ctr">
              <a:buNone/>
            </a:lvl2pPr>
            <a:lvl3pPr marL="913508" indent="0" algn="ctr">
              <a:buNone/>
            </a:lvl3pPr>
            <a:lvl4pPr marL="1370261" indent="0" algn="ctr">
              <a:buNone/>
            </a:lvl4pPr>
            <a:lvl5pPr marL="1827015" indent="0" algn="ctr">
              <a:buNone/>
            </a:lvl5pPr>
            <a:lvl6pPr marL="2283768" indent="0" algn="ctr">
              <a:buNone/>
            </a:lvl6pPr>
            <a:lvl7pPr marL="2740523" indent="0" algn="ctr">
              <a:buNone/>
            </a:lvl7pPr>
            <a:lvl8pPr marL="3197276" indent="0" algn="ctr">
              <a:buNone/>
            </a:lvl8pPr>
            <a:lvl9pPr marL="365403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5/19/2023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257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5/19/2023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682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676" rIns="45676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5/19/2023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19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5/19/2023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533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676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676" tIns="0" rIns="45676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9" y="1859761"/>
            <a:ext cx="4041775" cy="654843"/>
          </a:xfrm>
        </p:spPr>
        <p:txBody>
          <a:bodyPr lIns="45676" tIns="0" rIns="45676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5/19/2023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020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676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5/19/2023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138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5/19/2023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9638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1"/>
            <a:ext cx="2743200" cy="4572000"/>
          </a:xfrm>
        </p:spPr>
        <p:txBody>
          <a:bodyPr lIns="18271" rIns="18271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1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5/19/2023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693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D9EA-EFED-437B-A157-47A6A7F82222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E5F6-CC01-495C-9705-F11300AFB7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5910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676" rIns="91352" bIns="45676" rtlCol="0" anchor="ctr"/>
          <a:lstStyle/>
          <a:p>
            <a:pPr algn="ctr" defTabSz="465362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676" rIns="91352" bIns="45676" rtlCol="0" anchor="ctr"/>
          <a:lstStyle/>
          <a:p>
            <a:pPr algn="ctr" defTabSz="465362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7000"/>
            <a:ext cx="2212848" cy="1582621"/>
          </a:xfrm>
        </p:spPr>
        <p:txBody>
          <a:bodyPr vert="horz" lIns="45676" tIns="45676" rIns="45676" bIns="45676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3945" rIns="45676" bIns="45676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5/19/2023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B6F15528-21DE-4FAA-801E-634DDDAF4B2B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8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52" tIns="45676" rIns="91352" bIns="45676" anchor="t" compatLnSpc="1"/>
          <a:lstStyle/>
          <a:p>
            <a:pPr defTabSz="465362"/>
            <a:endParaRPr lang="en-US" sz="900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52" tIns="45676" rIns="91352" bIns="45676" anchor="t" compatLnSpc="1"/>
          <a:lstStyle/>
          <a:p>
            <a:pPr defTabSz="465362"/>
            <a:endParaRPr lang="en-US" sz="9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413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5/19/2023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8899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5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5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5/19/2023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1491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2071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983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9967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3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3"/>
          <a:lstStyle>
            <a:lvl1pPr marL="0" marR="45709" indent="0" algn="r">
              <a:buNone/>
              <a:defRPr>
                <a:solidFill>
                  <a:schemeClr val="tx1"/>
                </a:solidFill>
              </a:defRPr>
            </a:lvl1pPr>
            <a:lvl2pPr marL="457089" indent="0" algn="ctr">
              <a:buNone/>
            </a:lvl2pPr>
            <a:lvl3pPr marL="914177" indent="0" algn="ctr">
              <a:buNone/>
            </a:lvl3pPr>
            <a:lvl4pPr marL="1371265" indent="0" algn="ctr">
              <a:buNone/>
            </a:lvl4pPr>
            <a:lvl5pPr marL="1828353" indent="0" algn="ctr">
              <a:buNone/>
            </a:lvl5pPr>
            <a:lvl6pPr marL="2285442" indent="0" algn="ctr">
              <a:buNone/>
            </a:lvl6pPr>
            <a:lvl7pPr marL="2742531" indent="0" algn="ctr">
              <a:buNone/>
            </a:lvl7pPr>
            <a:lvl8pPr marL="3199619" indent="0" algn="ctr">
              <a:buNone/>
            </a:lvl8pPr>
            <a:lvl9pPr marL="3656707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5/19/2023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631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5/19/2023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936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09" rIns="45709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5/19/2023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6171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5/19/2023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846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6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4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1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0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9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D9EA-EFED-437B-A157-47A6A7F82222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E5F6-CC01-495C-9705-F11300AFB7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5383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09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09" tIns="0" rIns="45709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09" tIns="0" rIns="45709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5/19/2023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6632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09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5/19/2023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8463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5/19/2023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1069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1"/>
            <a:ext cx="2743200" cy="4572000"/>
          </a:xfrm>
        </p:spPr>
        <p:txBody>
          <a:bodyPr lIns="18283" rIns="18283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1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5/19/2023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030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4657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4657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09" tIns="45709" rIns="45709" bIns="45709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3993" rIns="45709" bIns="45709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5/19/2023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B6F15528-21DE-4FAA-801E-634DDDAF4B2B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8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8" tIns="45709" rIns="91418" bIns="45709" anchor="t" compatLnSpc="1"/>
          <a:lstStyle/>
          <a:p>
            <a:pPr defTabSz="465704"/>
            <a:endParaRPr lang="en-US" sz="900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8" tIns="45709" rIns="91418" bIns="45709" anchor="t" compatLnSpc="1"/>
          <a:lstStyle/>
          <a:p>
            <a:pPr defTabSz="465704"/>
            <a:endParaRPr lang="en-US" sz="9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262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5/19/2023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2744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5/19/2023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9155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9510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7613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098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D9EA-EFED-437B-A157-47A6A7F82222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E5F6-CC01-495C-9705-F11300AFB7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665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i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i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i="1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i="1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i="1">
                <a:solidFill>
                  <a:srgbClr val="000000"/>
                </a:solidFill>
              </a:endParaRPr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239AA05-0D90-4D81-B568-F1BB79ED423F}" type="slidenum">
              <a:rPr lang="ru-RU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3545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02E01-65D3-42F7-96A2-9935F143A72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4971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55C53-CED1-4600-8BA9-CBD1CB22DC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0546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5BE81-A840-4A1C-8BB9-2D3A488AB3E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4875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13CFD-6E83-482B-BC45-2E0BB5E90E3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055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38D05-CF63-4F2F-84BB-CF8CEB30C4D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6494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769BA-7A67-40CE-9D92-39C6367EAF1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1703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E8AF8-C354-4488-A614-E4023F3AFF4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9253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5F7FB-EA38-42B6-A34E-6F03B311C0C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5623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BDFEC-681F-40CB-8A15-05FA9C112FF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160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67" indent="0">
              <a:buNone/>
              <a:defRPr sz="2000" b="1"/>
            </a:lvl2pPr>
            <a:lvl3pPr marL="913731" indent="0">
              <a:buNone/>
              <a:defRPr sz="1800" b="1"/>
            </a:lvl3pPr>
            <a:lvl4pPr marL="1370596" indent="0">
              <a:buNone/>
              <a:defRPr sz="1600" b="1"/>
            </a:lvl4pPr>
            <a:lvl5pPr marL="1827461" indent="0">
              <a:buNone/>
              <a:defRPr sz="1600" b="1"/>
            </a:lvl5pPr>
            <a:lvl6pPr marL="2284326" indent="0">
              <a:buNone/>
              <a:defRPr sz="1600" b="1"/>
            </a:lvl6pPr>
            <a:lvl7pPr marL="2741192" indent="0">
              <a:buNone/>
              <a:defRPr sz="1600" b="1"/>
            </a:lvl7pPr>
            <a:lvl8pPr marL="3198057" indent="0">
              <a:buNone/>
              <a:defRPr sz="1600" b="1"/>
            </a:lvl8pPr>
            <a:lvl9pPr marL="365492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67" indent="0">
              <a:buNone/>
              <a:defRPr sz="2000" b="1"/>
            </a:lvl2pPr>
            <a:lvl3pPr marL="913731" indent="0">
              <a:buNone/>
              <a:defRPr sz="1800" b="1"/>
            </a:lvl3pPr>
            <a:lvl4pPr marL="1370596" indent="0">
              <a:buNone/>
              <a:defRPr sz="1600" b="1"/>
            </a:lvl4pPr>
            <a:lvl5pPr marL="1827461" indent="0">
              <a:buNone/>
              <a:defRPr sz="1600" b="1"/>
            </a:lvl5pPr>
            <a:lvl6pPr marL="2284326" indent="0">
              <a:buNone/>
              <a:defRPr sz="1600" b="1"/>
            </a:lvl6pPr>
            <a:lvl7pPr marL="2741192" indent="0">
              <a:buNone/>
              <a:defRPr sz="1600" b="1"/>
            </a:lvl7pPr>
            <a:lvl8pPr marL="3198057" indent="0">
              <a:buNone/>
              <a:defRPr sz="1600" b="1"/>
            </a:lvl8pPr>
            <a:lvl9pPr marL="365492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D9EA-EFED-437B-A157-47A6A7F82222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E5F6-CC01-495C-9705-F11300AFB7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5848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0E6EF-9E89-4518-98E5-EA66A44940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4995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5BAC4-11C0-4A3D-AF96-09A9317AF97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3666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1C92F-E15B-4194-BF6F-513C4E7B3C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656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D9EA-EFED-437B-A157-47A6A7F82222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E5F6-CC01-495C-9705-F11300AFB7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277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D9EA-EFED-437B-A157-47A6A7F82222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E5F6-CC01-495C-9705-F11300AFB7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519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67" indent="0">
              <a:buNone/>
              <a:defRPr sz="1200"/>
            </a:lvl2pPr>
            <a:lvl3pPr marL="913731" indent="0">
              <a:buNone/>
              <a:defRPr sz="1000"/>
            </a:lvl3pPr>
            <a:lvl4pPr marL="1370596" indent="0">
              <a:buNone/>
              <a:defRPr sz="900"/>
            </a:lvl4pPr>
            <a:lvl5pPr marL="1827461" indent="0">
              <a:buNone/>
              <a:defRPr sz="900"/>
            </a:lvl5pPr>
            <a:lvl6pPr marL="2284326" indent="0">
              <a:buNone/>
              <a:defRPr sz="900"/>
            </a:lvl6pPr>
            <a:lvl7pPr marL="2741192" indent="0">
              <a:buNone/>
              <a:defRPr sz="900"/>
            </a:lvl7pPr>
            <a:lvl8pPr marL="3198057" indent="0">
              <a:buNone/>
              <a:defRPr sz="900"/>
            </a:lvl8pPr>
            <a:lvl9pPr marL="365492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D9EA-EFED-437B-A157-47A6A7F82222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E5F6-CC01-495C-9705-F11300AFB7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305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67" indent="0">
              <a:buNone/>
              <a:defRPr sz="2800"/>
            </a:lvl2pPr>
            <a:lvl3pPr marL="913731" indent="0">
              <a:buNone/>
              <a:defRPr sz="2400"/>
            </a:lvl3pPr>
            <a:lvl4pPr marL="1370596" indent="0">
              <a:buNone/>
              <a:defRPr sz="2000"/>
            </a:lvl4pPr>
            <a:lvl5pPr marL="1827461" indent="0">
              <a:buNone/>
              <a:defRPr sz="2000"/>
            </a:lvl5pPr>
            <a:lvl6pPr marL="2284326" indent="0">
              <a:buNone/>
              <a:defRPr sz="2000"/>
            </a:lvl6pPr>
            <a:lvl7pPr marL="2741192" indent="0">
              <a:buNone/>
              <a:defRPr sz="2000"/>
            </a:lvl7pPr>
            <a:lvl8pPr marL="3198057" indent="0">
              <a:buNone/>
              <a:defRPr sz="2000"/>
            </a:lvl8pPr>
            <a:lvl9pPr marL="3654922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67" indent="0">
              <a:buNone/>
              <a:defRPr sz="1200"/>
            </a:lvl2pPr>
            <a:lvl3pPr marL="913731" indent="0">
              <a:buNone/>
              <a:defRPr sz="1000"/>
            </a:lvl3pPr>
            <a:lvl4pPr marL="1370596" indent="0">
              <a:buNone/>
              <a:defRPr sz="900"/>
            </a:lvl4pPr>
            <a:lvl5pPr marL="1827461" indent="0">
              <a:buNone/>
              <a:defRPr sz="900"/>
            </a:lvl5pPr>
            <a:lvl6pPr marL="2284326" indent="0">
              <a:buNone/>
              <a:defRPr sz="900"/>
            </a:lvl6pPr>
            <a:lvl7pPr marL="2741192" indent="0">
              <a:buNone/>
              <a:defRPr sz="900"/>
            </a:lvl7pPr>
            <a:lvl8pPr marL="3198057" indent="0">
              <a:buNone/>
              <a:defRPr sz="900"/>
            </a:lvl8pPr>
            <a:lvl9pPr marL="365492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D9EA-EFED-437B-A157-47A6A7F82222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E5F6-CC01-495C-9705-F11300AFB7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284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74" tIns="45687" rIns="91374" bIns="4568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374" tIns="45687" rIns="91374" bIns="4568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374" tIns="45687" rIns="91374" bIns="4568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7D9EA-EFED-437B-A157-47A6A7F82222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374" tIns="45687" rIns="91374" bIns="4568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374" tIns="45687" rIns="91374" bIns="4568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DE5F6-CC01-495C-9705-F11300AFB7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448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73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48" indent="-342648" algn="l" defTabSz="91373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07" indent="-285540" algn="l" defTabSz="91373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63" indent="-228432" algn="l" defTabSz="91373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28" indent="-228432" algn="l" defTabSz="91373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94" indent="-228432" algn="l" defTabSz="91373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759" indent="-228432" algn="l" defTabSz="91373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624" indent="-228432" algn="l" defTabSz="91373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489" indent="-228432" algn="l" defTabSz="91373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356" indent="-228432" algn="l" defTabSz="91373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7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7" algn="l" defTabSz="9137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31" algn="l" defTabSz="9137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96" algn="l" defTabSz="9137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61" algn="l" defTabSz="9137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26" algn="l" defTabSz="9137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192" algn="l" defTabSz="9137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57" algn="l" defTabSz="9137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22" algn="l" defTabSz="9137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52" tIns="45676" rIns="91352" bIns="45676" anchor="t" compatLnSpc="1"/>
          <a:lstStyle/>
          <a:p>
            <a:pPr defTabSz="465362"/>
            <a:endParaRPr lang="en-US" sz="900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3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52" tIns="45676" rIns="91352" bIns="45676" anchor="t" compatLnSpc="1"/>
          <a:lstStyle/>
          <a:p>
            <a:pPr defTabSz="465362"/>
            <a:endParaRPr lang="en-US" sz="900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tIns="45676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91352" tIns="45676" rIns="91352" bIns="45676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465362"/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465362"/>
              <a:t>5/19/2023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465362"/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465362"/>
            <a:fld id="{B6F15528-21DE-4FAA-801E-634DDDAF4B2B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 defTabSz="465362"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465362"/>
              <a:endParaRPr lang="en-US" sz="900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465362"/>
              <a:endParaRPr lang="en-US" sz="9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249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052" indent="-274052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456" indent="-24664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08" indent="-24664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560" indent="-21010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1612" indent="-21010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5664" indent="-21010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8366" indent="-18270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2418" indent="-18270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6471" indent="-18270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35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8" tIns="45709" rIns="91418" bIns="45709" anchor="t" compatLnSpc="1"/>
          <a:lstStyle/>
          <a:p>
            <a:pPr defTabSz="465704"/>
            <a:endParaRPr lang="en-US" sz="900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3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8" tIns="45709" rIns="91418" bIns="45709" anchor="t" compatLnSpc="1"/>
          <a:lstStyle/>
          <a:p>
            <a:pPr defTabSz="465704"/>
            <a:endParaRPr lang="en-US" sz="900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tIns="45709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91418" tIns="45709" rIns="91418" bIns="45709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465704"/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465704"/>
              <a:t>5/19/2023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465704"/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465704"/>
            <a:fld id="{B6F15528-21DE-4FAA-801E-634DDDAF4B2B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 defTabSz="465704"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465704"/>
              <a:endParaRPr lang="en-US" sz="900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465704"/>
              <a:endParaRPr lang="en-US" sz="9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723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253" indent="-27425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24" indent="-24682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7" indent="-24682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430" indent="-210260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683" indent="-210260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6936" indent="-210260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771" indent="-182835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024" indent="-182835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277" indent="-182835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4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738973F-4A08-49EC-A932-9A678FAB7248}" type="slidenum">
              <a:rPr lang="ru-RU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844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26" Type="http://schemas.microsoft.com/office/2007/relationships/diagramDrawing" Target="../diagrams/drawing6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5" Type="http://schemas.openxmlformats.org/officeDocument/2006/relationships/diagramColors" Target="../diagrams/colors6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29" Type="http://schemas.openxmlformats.org/officeDocument/2006/relationships/diagramQuickStyle" Target="../diagrams/quickStyle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24" Type="http://schemas.openxmlformats.org/officeDocument/2006/relationships/diagramQuickStyle" Target="../diagrams/quickStyle6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23" Type="http://schemas.openxmlformats.org/officeDocument/2006/relationships/diagramLayout" Target="../diagrams/layout6.xml"/><Relationship Id="rId28" Type="http://schemas.openxmlformats.org/officeDocument/2006/relationships/diagramLayout" Target="../diagrams/layout7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31" Type="http://schemas.microsoft.com/office/2007/relationships/diagramDrawing" Target="../diagrams/drawing7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Relationship Id="rId22" Type="http://schemas.openxmlformats.org/officeDocument/2006/relationships/diagramData" Target="../diagrams/data6.xml"/><Relationship Id="rId27" Type="http://schemas.openxmlformats.org/officeDocument/2006/relationships/diagramData" Target="../diagrams/data7.xml"/><Relationship Id="rId30" Type="http://schemas.openxmlformats.org/officeDocument/2006/relationships/diagramColors" Target="../diagrams/colors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3108" y="1"/>
            <a:ext cx="9144000" cy="6741367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892920"/>
              <a:ext cx="19953229" cy="54156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76677" y="1238003"/>
              <a:ext cx="8659422" cy="865942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1520" y="2074488"/>
            <a:ext cx="8640960" cy="5022962"/>
          </a:xfrm>
          <a:prstGeom prst="rect">
            <a:avLst/>
          </a:prstGeom>
        </p:spPr>
        <p:txBody>
          <a:bodyPr vert="horz" wrap="square" lIns="0" tIns="6144" rIns="0" bIns="0" rtlCol="0">
            <a:spAutoFit/>
          </a:bodyPr>
          <a:lstStyle/>
          <a:p>
            <a:pPr marL="6467" algn="ctr">
              <a:spcBef>
                <a:spcPts val="48"/>
              </a:spcBef>
            </a:pPr>
            <a:r>
              <a:rPr lang="ru-RU" sz="4400" b="1" spc="-3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4400" b="1" spc="-3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400" b="1" spc="-3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«О системе оценивания в соответствии с ФГОС и ФООП общего   образования»</a:t>
            </a:r>
            <a:br>
              <a:rPr lang="ru-RU" sz="4400" b="1" spc="-3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b="1" spc="-3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b="1" spc="-3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b="1" spc="-3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6632"/>
            <a:ext cx="3096344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820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1301006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результатам реализации </a:t>
            </a: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 сформулированы 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категориях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системнодеятельностного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подхода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7913330"/>
              </p:ext>
            </p:extLst>
          </p:nvPr>
        </p:nvGraphicFramePr>
        <p:xfrm>
          <a:off x="250825" y="1844824"/>
          <a:ext cx="8893175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6516216" y="3284984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804248" y="2276872"/>
            <a:ext cx="2195736" cy="13681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Ориентация на формирование системы ценности 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6516216" y="438680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516216" y="5517232"/>
            <a:ext cx="3960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912260" y="3789040"/>
            <a:ext cx="2087724" cy="13681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 группы УУД: познавательные, коммуникативные и регулятивные действия</a:t>
            </a:r>
          </a:p>
        </p:txBody>
      </p:sp>
      <p:sp>
        <p:nvSpPr>
          <p:cNvPr id="15" name="Прямоугольник 14"/>
          <p:cNvSpPr/>
          <p:nvPr/>
        </p:nvSpPr>
        <p:spPr>
          <a:xfrm rot="10800000" flipV="1">
            <a:off x="6912260" y="5229200"/>
            <a:ext cx="2087724" cy="11521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Конкретизация и систематизация предметных результатов </a:t>
            </a:r>
          </a:p>
        </p:txBody>
      </p:sp>
    </p:spTree>
    <p:extLst>
      <p:ext uri="{BB962C8B-B14F-4D97-AF65-F5344CB8AC3E}">
        <p14:creationId xmlns:p14="http://schemas.microsoft.com/office/powerpoint/2010/main" val="851342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8012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понятия в оценивании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85392"/>
            <a:ext cx="8640960" cy="5472608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/>
              <a:t>системно-</a:t>
            </a:r>
            <a:r>
              <a:rPr lang="ru-RU" b="1" dirty="0" err="1" smtClean="0"/>
              <a:t>деятельностный</a:t>
            </a:r>
            <a:r>
              <a:rPr lang="ru-RU" b="1" dirty="0"/>
              <a:t>, уровневый и </a:t>
            </a:r>
            <a:r>
              <a:rPr lang="ru-RU" b="1" dirty="0" err="1"/>
              <a:t>критериальный</a:t>
            </a:r>
            <a:r>
              <a:rPr lang="ru-RU" b="1" dirty="0"/>
              <a:t> подход в оценивании; </a:t>
            </a:r>
            <a:endParaRPr lang="ru-RU" b="1" dirty="0" smtClean="0"/>
          </a:p>
          <a:p>
            <a:pPr algn="just"/>
            <a:r>
              <a:rPr lang="ru-RU" b="1" dirty="0" smtClean="0"/>
              <a:t> </a:t>
            </a:r>
            <a:r>
              <a:rPr lang="ru-RU" b="1" dirty="0"/>
              <a:t>внутренняя и внешняя оценка; </a:t>
            </a:r>
            <a:endParaRPr lang="ru-RU" b="1" dirty="0" smtClean="0"/>
          </a:p>
          <a:p>
            <a:pPr algn="just"/>
            <a:r>
              <a:rPr lang="ru-RU" b="1" dirty="0" smtClean="0"/>
              <a:t> </a:t>
            </a:r>
            <a:r>
              <a:rPr lang="ru-RU" b="1" dirty="0"/>
              <a:t>стартовая диагностика; </a:t>
            </a:r>
            <a:endParaRPr lang="ru-RU" b="1" dirty="0" smtClean="0"/>
          </a:p>
          <a:p>
            <a:pPr algn="just"/>
            <a:r>
              <a:rPr lang="ru-RU" b="1" dirty="0" smtClean="0"/>
              <a:t> </a:t>
            </a:r>
            <a:r>
              <a:rPr lang="ru-RU" b="1" dirty="0"/>
              <a:t>текущая оценка; </a:t>
            </a:r>
            <a:endParaRPr lang="ru-RU" b="1" dirty="0" smtClean="0"/>
          </a:p>
          <a:p>
            <a:pPr algn="just"/>
            <a:r>
              <a:rPr lang="ru-RU" b="1" dirty="0" smtClean="0"/>
              <a:t> </a:t>
            </a:r>
            <a:r>
              <a:rPr lang="ru-RU" b="1" dirty="0"/>
              <a:t>тематическая оценка; </a:t>
            </a:r>
            <a:endParaRPr lang="ru-RU" b="1" dirty="0" smtClean="0"/>
          </a:p>
          <a:p>
            <a:pPr algn="just"/>
            <a:r>
              <a:rPr lang="ru-RU" b="1" dirty="0" smtClean="0"/>
              <a:t> </a:t>
            </a:r>
            <a:r>
              <a:rPr lang="ru-RU" b="1" dirty="0"/>
              <a:t>внутренний мониторинг; </a:t>
            </a:r>
            <a:endParaRPr lang="ru-RU" b="1" dirty="0" smtClean="0"/>
          </a:p>
          <a:p>
            <a:pPr algn="just"/>
            <a:r>
              <a:rPr lang="ru-RU" b="1" dirty="0" smtClean="0"/>
              <a:t> </a:t>
            </a:r>
            <a:r>
              <a:rPr lang="ru-RU" b="1" dirty="0"/>
              <a:t>текущий контроль успеваемости; </a:t>
            </a:r>
            <a:endParaRPr lang="ru-RU" b="1" dirty="0" smtClean="0"/>
          </a:p>
          <a:p>
            <a:pPr algn="just"/>
            <a:r>
              <a:rPr lang="ru-RU" b="1" dirty="0" smtClean="0"/>
              <a:t> </a:t>
            </a:r>
            <a:r>
              <a:rPr lang="ru-RU" b="1" dirty="0"/>
              <a:t>промежуточная аттестация</a:t>
            </a:r>
            <a:r>
              <a:rPr lang="ru-RU" b="1" dirty="0" smtClean="0"/>
              <a:t>.               </a:t>
            </a:r>
            <a:endParaRPr lang="ru-RU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427" r="73059"/>
          <a:stretch>
            <a:fillRect/>
          </a:stretch>
        </p:blipFill>
        <p:spPr bwMode="auto">
          <a:xfrm>
            <a:off x="6300192" y="2636912"/>
            <a:ext cx="2538413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067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122413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требования к оцениванию по ФГОС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5112568"/>
          </a:xfrm>
        </p:spPr>
        <p:txBody>
          <a:bodyPr>
            <a:noAutofit/>
          </a:bodyPr>
          <a:lstStyle/>
          <a:p>
            <a:pPr marL="0" algn="just">
              <a:spcBef>
                <a:spcPts val="0"/>
              </a:spcBef>
            </a:pPr>
            <a:r>
              <a:rPr lang="ru-RU" dirty="0"/>
              <a:t>Основой для разработки системы оценки качества являются </a:t>
            </a:r>
            <a:r>
              <a:rPr lang="ru-RU" b="1" dirty="0"/>
              <a:t>планируемы</a:t>
            </a:r>
            <a:r>
              <a:rPr lang="ru-RU" dirty="0"/>
              <a:t>е результаты</a:t>
            </a:r>
            <a:r>
              <a:rPr lang="ru-RU" dirty="0" smtClean="0"/>
              <a:t>.</a:t>
            </a:r>
          </a:p>
          <a:p>
            <a:pPr marL="0" algn="just">
              <a:spcBef>
                <a:spcPts val="0"/>
              </a:spcBef>
            </a:pPr>
            <a:r>
              <a:rPr lang="ru-RU" dirty="0" smtClean="0"/>
              <a:t> </a:t>
            </a:r>
            <a:r>
              <a:rPr lang="ru-RU" dirty="0"/>
              <a:t>Оценка носит </a:t>
            </a:r>
            <a:r>
              <a:rPr lang="ru-RU" b="1" dirty="0"/>
              <a:t>комплексный характер </a:t>
            </a:r>
            <a:r>
              <a:rPr lang="ru-RU" dirty="0"/>
              <a:t>(оцениваются личностные, </a:t>
            </a:r>
            <a:r>
              <a:rPr lang="ru-RU" dirty="0" err="1"/>
              <a:t>метапредметные</a:t>
            </a:r>
            <a:r>
              <a:rPr lang="ru-RU" dirty="0"/>
              <a:t> и предметные результаты). </a:t>
            </a:r>
            <a:endParaRPr lang="ru-RU" dirty="0" smtClean="0"/>
          </a:p>
          <a:p>
            <a:pPr marL="0" algn="just">
              <a:spcBef>
                <a:spcPts val="0"/>
              </a:spcBef>
            </a:pPr>
            <a:r>
              <a:rPr lang="ru-RU" dirty="0" smtClean="0"/>
              <a:t> </a:t>
            </a:r>
            <a:r>
              <a:rPr lang="ru-RU" dirty="0"/>
              <a:t>Для оценки </a:t>
            </a:r>
            <a:r>
              <a:rPr lang="ru-RU" b="1" dirty="0"/>
              <a:t>динамики</a:t>
            </a:r>
            <a:r>
              <a:rPr lang="ru-RU" dirty="0"/>
              <a:t> индивидуальных образовательных достижений и итоговой оценки используется комплекс согласованных между собой процедур (стартовой, текущей, тематической, промежуточной). </a:t>
            </a:r>
            <a:endParaRPr lang="ru-RU" dirty="0" smtClean="0"/>
          </a:p>
          <a:p>
            <a:pPr marL="0" indent="0" algn="just">
              <a:spcBef>
                <a:spcPts val="0"/>
              </a:spcBef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638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122413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требования к оцениванию по ФГОС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5112568"/>
          </a:xfrm>
        </p:spPr>
        <p:txBody>
          <a:bodyPr>
            <a:noAutofit/>
          </a:bodyPr>
          <a:lstStyle/>
          <a:p>
            <a:pPr marL="0" lvl="0" algn="just">
              <a:spcBef>
                <a:spcPts val="0"/>
              </a:spcBef>
            </a:pPr>
            <a:r>
              <a:rPr lang="ru-RU" sz="3600" dirty="0">
                <a:solidFill>
                  <a:prstClr val="black"/>
                </a:solidFill>
              </a:rPr>
              <a:t>Используются разнообразные формы и методы оценки, взаимно дополняющие друг друга (стандартизированные и </a:t>
            </a:r>
            <a:r>
              <a:rPr lang="ru-RU" sz="3600" dirty="0" err="1">
                <a:solidFill>
                  <a:prstClr val="black"/>
                </a:solidFill>
              </a:rPr>
              <a:t>нестандартизированные</a:t>
            </a:r>
            <a:r>
              <a:rPr lang="ru-RU" sz="3600" dirty="0">
                <a:solidFill>
                  <a:prstClr val="black"/>
                </a:solidFill>
              </a:rPr>
              <a:t> методы, устные и письменные работы, проекты, практические работы, индивидуальные и групповые, само- и </a:t>
            </a:r>
            <a:r>
              <a:rPr lang="ru-RU" sz="3600" dirty="0" err="1">
                <a:solidFill>
                  <a:prstClr val="black"/>
                </a:solidFill>
              </a:rPr>
              <a:t>взаимооценка</a:t>
            </a:r>
            <a:r>
              <a:rPr lang="ru-RU" sz="3600" dirty="0">
                <a:solidFill>
                  <a:prstClr val="black"/>
                </a:solidFill>
              </a:rPr>
              <a:t>, наблюдения и др.)</a:t>
            </a:r>
          </a:p>
          <a:p>
            <a:pPr algn="just">
              <a:spcBef>
                <a:spcPts val="0"/>
              </a:spcBef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671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Процедуры внутренней и внешней оценки (ФОП ООО и ФОП СОО)ООП 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18.4,  18.5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67544" y="1916832"/>
            <a:ext cx="8352928" cy="4536504"/>
            <a:chOff x="1310376" y="3004989"/>
            <a:chExt cx="6523246" cy="3120883"/>
          </a:xfrm>
        </p:grpSpPr>
        <p:sp>
          <p:nvSpPr>
            <p:cNvPr id="7" name="Полилиния 6"/>
            <p:cNvSpPr/>
            <p:nvPr/>
          </p:nvSpPr>
          <p:spPr>
            <a:xfrm>
              <a:off x="1310376" y="3004989"/>
              <a:ext cx="2038460" cy="756268"/>
            </a:xfrm>
            <a:custGeom>
              <a:avLst/>
              <a:gdLst>
                <a:gd name="connsiteX0" fmla="*/ 0 w 2038460"/>
                <a:gd name="connsiteY0" fmla="*/ 0 h 756268"/>
                <a:gd name="connsiteX1" fmla="*/ 2038460 w 2038460"/>
                <a:gd name="connsiteY1" fmla="*/ 0 h 756268"/>
                <a:gd name="connsiteX2" fmla="*/ 2038460 w 2038460"/>
                <a:gd name="connsiteY2" fmla="*/ 756268 h 756268"/>
                <a:gd name="connsiteX3" fmla="*/ 0 w 2038460"/>
                <a:gd name="connsiteY3" fmla="*/ 756268 h 756268"/>
                <a:gd name="connsiteX4" fmla="*/ 0 w 2038460"/>
                <a:gd name="connsiteY4" fmla="*/ 0 h 756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8460" h="756268">
                  <a:moveTo>
                    <a:pt x="0" y="0"/>
                  </a:moveTo>
                  <a:lnTo>
                    <a:pt x="2038460" y="0"/>
                  </a:lnTo>
                  <a:lnTo>
                    <a:pt x="2038460" y="756268"/>
                  </a:lnTo>
                  <a:lnTo>
                    <a:pt x="0" y="75626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2" tIns="149352" rIns="149352" bIns="0" numCol="1" spcCol="1270" anchor="t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100" kern="1200" dirty="0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3552769" y="3004989"/>
              <a:ext cx="2038460" cy="756268"/>
            </a:xfrm>
            <a:custGeom>
              <a:avLst/>
              <a:gdLst>
                <a:gd name="connsiteX0" fmla="*/ 0 w 2038460"/>
                <a:gd name="connsiteY0" fmla="*/ 0 h 756268"/>
                <a:gd name="connsiteX1" fmla="*/ 2038460 w 2038460"/>
                <a:gd name="connsiteY1" fmla="*/ 0 h 756268"/>
                <a:gd name="connsiteX2" fmla="*/ 2038460 w 2038460"/>
                <a:gd name="connsiteY2" fmla="*/ 756268 h 756268"/>
                <a:gd name="connsiteX3" fmla="*/ 0 w 2038460"/>
                <a:gd name="connsiteY3" fmla="*/ 756268 h 756268"/>
                <a:gd name="connsiteX4" fmla="*/ 0 w 2038460"/>
                <a:gd name="connsiteY4" fmla="*/ 0 h 756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8460" h="756268">
                  <a:moveTo>
                    <a:pt x="0" y="0"/>
                  </a:moveTo>
                  <a:lnTo>
                    <a:pt x="2038460" y="0"/>
                  </a:lnTo>
                  <a:lnTo>
                    <a:pt x="2038460" y="756268"/>
                  </a:lnTo>
                  <a:lnTo>
                    <a:pt x="0" y="75626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2" tIns="149352" rIns="149352" bIns="0" numCol="1" spcCol="1270" anchor="t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100" kern="120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5795162" y="3004989"/>
              <a:ext cx="2038460" cy="756268"/>
            </a:xfrm>
            <a:custGeom>
              <a:avLst/>
              <a:gdLst>
                <a:gd name="connsiteX0" fmla="*/ 0 w 2038460"/>
                <a:gd name="connsiteY0" fmla="*/ 0 h 756268"/>
                <a:gd name="connsiteX1" fmla="*/ 2038460 w 2038460"/>
                <a:gd name="connsiteY1" fmla="*/ 0 h 756268"/>
                <a:gd name="connsiteX2" fmla="*/ 2038460 w 2038460"/>
                <a:gd name="connsiteY2" fmla="*/ 756268 h 756268"/>
                <a:gd name="connsiteX3" fmla="*/ 0 w 2038460"/>
                <a:gd name="connsiteY3" fmla="*/ 756268 h 756268"/>
                <a:gd name="connsiteX4" fmla="*/ 0 w 2038460"/>
                <a:gd name="connsiteY4" fmla="*/ 0 h 756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8460" h="756268">
                  <a:moveTo>
                    <a:pt x="0" y="0"/>
                  </a:moveTo>
                  <a:lnTo>
                    <a:pt x="2038460" y="0"/>
                  </a:lnTo>
                  <a:lnTo>
                    <a:pt x="2038460" y="756268"/>
                  </a:lnTo>
                  <a:lnTo>
                    <a:pt x="0" y="75626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2" tIns="149352" rIns="149352" bIns="0" numCol="1" spcCol="1270" anchor="t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100" kern="1200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1310376" y="5369604"/>
              <a:ext cx="2038460" cy="756268"/>
            </a:xfrm>
            <a:custGeom>
              <a:avLst/>
              <a:gdLst>
                <a:gd name="connsiteX0" fmla="*/ 0 w 2038460"/>
                <a:gd name="connsiteY0" fmla="*/ 0 h 756268"/>
                <a:gd name="connsiteX1" fmla="*/ 2038460 w 2038460"/>
                <a:gd name="connsiteY1" fmla="*/ 0 h 756268"/>
                <a:gd name="connsiteX2" fmla="*/ 2038460 w 2038460"/>
                <a:gd name="connsiteY2" fmla="*/ 756268 h 756268"/>
                <a:gd name="connsiteX3" fmla="*/ 0 w 2038460"/>
                <a:gd name="connsiteY3" fmla="*/ 756268 h 756268"/>
                <a:gd name="connsiteX4" fmla="*/ 0 w 2038460"/>
                <a:gd name="connsiteY4" fmla="*/ 0 h 756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8460" h="756268">
                  <a:moveTo>
                    <a:pt x="0" y="0"/>
                  </a:moveTo>
                  <a:lnTo>
                    <a:pt x="2038460" y="0"/>
                  </a:lnTo>
                  <a:lnTo>
                    <a:pt x="2038460" y="756268"/>
                  </a:lnTo>
                  <a:lnTo>
                    <a:pt x="0" y="75626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2" tIns="149352" rIns="149352" bIns="0" numCol="1" spcCol="1270" anchor="t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100" kern="1200" dirty="0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3552769" y="5369604"/>
              <a:ext cx="2038460" cy="756268"/>
            </a:xfrm>
            <a:custGeom>
              <a:avLst/>
              <a:gdLst>
                <a:gd name="connsiteX0" fmla="*/ 0 w 2038460"/>
                <a:gd name="connsiteY0" fmla="*/ 0 h 756268"/>
                <a:gd name="connsiteX1" fmla="*/ 2038460 w 2038460"/>
                <a:gd name="connsiteY1" fmla="*/ 0 h 756268"/>
                <a:gd name="connsiteX2" fmla="*/ 2038460 w 2038460"/>
                <a:gd name="connsiteY2" fmla="*/ 756268 h 756268"/>
                <a:gd name="connsiteX3" fmla="*/ 0 w 2038460"/>
                <a:gd name="connsiteY3" fmla="*/ 756268 h 756268"/>
                <a:gd name="connsiteX4" fmla="*/ 0 w 2038460"/>
                <a:gd name="connsiteY4" fmla="*/ 0 h 756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8460" h="756268">
                  <a:moveTo>
                    <a:pt x="0" y="0"/>
                  </a:moveTo>
                  <a:lnTo>
                    <a:pt x="2038460" y="0"/>
                  </a:lnTo>
                  <a:lnTo>
                    <a:pt x="2038460" y="756268"/>
                  </a:lnTo>
                  <a:lnTo>
                    <a:pt x="0" y="75626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2" tIns="149352" rIns="149352" bIns="0" numCol="1" spcCol="1270" anchor="t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100" kern="1200" dirty="0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5795162" y="5369604"/>
              <a:ext cx="2038460" cy="756268"/>
            </a:xfrm>
            <a:custGeom>
              <a:avLst/>
              <a:gdLst>
                <a:gd name="connsiteX0" fmla="*/ 0 w 2038460"/>
                <a:gd name="connsiteY0" fmla="*/ 0 h 756268"/>
                <a:gd name="connsiteX1" fmla="*/ 2038460 w 2038460"/>
                <a:gd name="connsiteY1" fmla="*/ 0 h 756268"/>
                <a:gd name="connsiteX2" fmla="*/ 2038460 w 2038460"/>
                <a:gd name="connsiteY2" fmla="*/ 756268 h 756268"/>
                <a:gd name="connsiteX3" fmla="*/ 0 w 2038460"/>
                <a:gd name="connsiteY3" fmla="*/ 756268 h 756268"/>
                <a:gd name="connsiteX4" fmla="*/ 0 w 2038460"/>
                <a:gd name="connsiteY4" fmla="*/ 0 h 756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8460" h="756268">
                  <a:moveTo>
                    <a:pt x="0" y="0"/>
                  </a:moveTo>
                  <a:lnTo>
                    <a:pt x="2038460" y="0"/>
                  </a:lnTo>
                  <a:lnTo>
                    <a:pt x="2038460" y="756268"/>
                  </a:lnTo>
                  <a:lnTo>
                    <a:pt x="0" y="75626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2" tIns="149352" rIns="149352" bIns="0" numCol="1" spcCol="1270" anchor="t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100" kern="1200" dirty="0"/>
            </a:p>
          </p:txBody>
        </p:sp>
      </p:grpSp>
      <p:sp>
        <p:nvSpPr>
          <p:cNvPr id="19" name="Скругленный прямоугольник 18"/>
          <p:cNvSpPr/>
          <p:nvPr/>
        </p:nvSpPr>
        <p:spPr>
          <a:xfrm>
            <a:off x="683568" y="1700808"/>
            <a:ext cx="3240360" cy="1404499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Внутренняя  оценка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включает: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6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436096" y="1700809"/>
            <a:ext cx="3384376" cy="1296144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TextBox 21"/>
          <p:cNvSpPr txBox="1"/>
          <p:nvPr/>
        </p:nvSpPr>
        <p:spPr>
          <a:xfrm>
            <a:off x="5436096" y="1772816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Внешняя оценка </a:t>
            </a: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включает:</a:t>
            </a:r>
            <a:endParaRPr lang="ru-RU" sz="2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7" name="Схема 26"/>
          <p:cNvGraphicFramePr/>
          <p:nvPr/>
        </p:nvGraphicFramePr>
        <p:xfrm>
          <a:off x="323528" y="3140968"/>
          <a:ext cx="4162234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8" name="Схема 27"/>
          <p:cNvGraphicFramePr/>
          <p:nvPr/>
        </p:nvGraphicFramePr>
        <p:xfrm>
          <a:off x="467544" y="4005064"/>
          <a:ext cx="3528392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1" name="Схема 30"/>
          <p:cNvGraphicFramePr/>
          <p:nvPr/>
        </p:nvGraphicFramePr>
        <p:xfrm>
          <a:off x="251519" y="5023338"/>
          <a:ext cx="4464495" cy="853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33" name="Схема 32"/>
          <p:cNvGraphicFramePr/>
          <p:nvPr/>
        </p:nvGraphicFramePr>
        <p:xfrm>
          <a:off x="251520" y="5921989"/>
          <a:ext cx="4968552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35" name="Схема 34"/>
          <p:cNvGraphicFramePr/>
          <p:nvPr/>
        </p:nvGraphicFramePr>
        <p:xfrm>
          <a:off x="5004048" y="3244335"/>
          <a:ext cx="3960440" cy="1048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37" name="Схема 36"/>
          <p:cNvGraphicFramePr/>
          <p:nvPr/>
        </p:nvGraphicFramePr>
        <p:xfrm>
          <a:off x="5076056" y="4725143"/>
          <a:ext cx="3744416" cy="1080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</p:spTree>
    <p:extLst>
      <p:ext uri="{BB962C8B-B14F-4D97-AF65-F5344CB8AC3E}">
        <p14:creationId xmlns:p14="http://schemas.microsoft.com/office/powerpoint/2010/main" val="256210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1152128"/>
          </a:xfrm>
        </p:spPr>
        <p:txBody>
          <a:bodyPr>
            <a:noAutofit/>
          </a:bodyPr>
          <a:lstStyle/>
          <a:p>
            <a:r>
              <a:rPr lang="ru-RU" sz="3600" dirty="0"/>
              <a:t>Уровневый подход в оценивании,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ФОП </a:t>
            </a:r>
            <a:r>
              <a:rPr lang="ru-RU" sz="3600" dirty="0"/>
              <a:t>ООО / СОО, </a:t>
            </a:r>
            <a:r>
              <a:rPr lang="ru-RU" sz="3600" b="1" dirty="0" smtClean="0"/>
              <a:t>пп.18.8</a:t>
            </a:r>
            <a:r>
              <a:rPr lang="ru-RU" sz="3600" b="1" dirty="0"/>
              <a:t>, 18.9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518457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18.8. Уровневый подход служит важнейшей основой для организации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индивидуальной  работы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обучающимися. Он реализуется как по отношению к содержанию оценки, так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представлению и интерпретации результатов измерений.</a:t>
            </a:r>
          </a:p>
          <a:p>
            <a:pPr algn="just"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18.9. Уровневый подход реализуется за счёт фиксации различных уровней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обучающимися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планируемых результатов базового уровня и уровней выше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ниже базового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7222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152128"/>
          </a:xfrm>
        </p:spPr>
        <p:txBody>
          <a:bodyPr>
            <a:noAutofit/>
          </a:bodyPr>
          <a:lstStyle/>
          <a:p>
            <a:r>
              <a:rPr lang="ru-RU" sz="3600" dirty="0"/>
              <a:t>Уровневый подход в оценивании,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ФОП </a:t>
            </a:r>
            <a:r>
              <a:rPr lang="ru-RU" sz="3600" dirty="0"/>
              <a:t>ООО / СОО, </a:t>
            </a:r>
            <a:r>
              <a:rPr lang="ru-RU" sz="3600" b="1" dirty="0" smtClean="0"/>
              <a:t>пп.18.8</a:t>
            </a:r>
            <a:r>
              <a:rPr lang="ru-RU" sz="3600" b="1" dirty="0"/>
              <a:t>, 18.9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518457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базового уровня свидетельствует о способности обучающихся решать типовые учебные задачи,  целенаправленно отрабатываемые со всеми обучающимися в ходе учебного процесса.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базовым уровнем является границей, отделяющей знание от незнания, выступает достаточным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продолжения обучения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усвоения последующего учебного материала.</a:t>
            </a:r>
          </a:p>
          <a:p>
            <a:pPr algn="just">
              <a:spcBef>
                <a:spcPts val="0"/>
              </a:spcBef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14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22899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Комплексный подход в оценивании, ФОП ООО/ СОО п.18.10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640960" cy="499715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/>
              <a:t>18.10. Комплексный подход к оценке образовательных достижений реализуется через: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● </a:t>
            </a:r>
            <a:r>
              <a:rPr lang="ru-RU" dirty="0"/>
              <a:t>оценку предметных и </a:t>
            </a:r>
            <a:r>
              <a:rPr lang="ru-RU" dirty="0" err="1"/>
              <a:t>метапредметных</a:t>
            </a:r>
            <a:r>
              <a:rPr lang="ru-RU" dirty="0"/>
              <a:t> результатов;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● </a:t>
            </a:r>
            <a:r>
              <a:rPr lang="ru-RU" dirty="0"/>
              <a:t>использование комплекса оценочных процедур как основы для оценки </a:t>
            </a:r>
            <a:r>
              <a:rPr lang="ru-RU" b="1" dirty="0"/>
              <a:t>динамики индивидуальных образовательных </a:t>
            </a:r>
            <a:r>
              <a:rPr lang="ru-RU" dirty="0"/>
              <a:t>достижений обучающихся и для итоговой оценки; использование контекстной информации (об особенностях обучающихся, условиях и процессе обучения и другое) для интерпретации полученных результатов в целях управления качеством образования;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● </a:t>
            </a:r>
            <a:r>
              <a:rPr lang="ru-RU" dirty="0"/>
              <a:t>использование </a:t>
            </a:r>
            <a:r>
              <a:rPr lang="ru-RU" b="1" dirty="0"/>
              <a:t>разнообразных методов и форм </a:t>
            </a:r>
            <a:r>
              <a:rPr lang="ru-RU" dirty="0"/>
              <a:t>оценки, взаимно дополняющих друг друга: стандартизированных устных и письменных работ, проектов, практических (в том числе исследовательских) и творческих работ; ● использование форм работы, обеспечивающих возможность включения обучающихся в самостоятельную оценочную деятельность (самоанализ, самооценка, </a:t>
            </a:r>
            <a:r>
              <a:rPr lang="ru-RU" dirty="0" err="1"/>
              <a:t>взаимооценка</a:t>
            </a:r>
            <a:r>
              <a:rPr lang="ru-RU" dirty="0"/>
              <a:t>);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● </a:t>
            </a:r>
            <a:r>
              <a:rPr lang="ru-RU" dirty="0"/>
              <a:t>использование мониторинга динамических показателей освоения умений и знаний, в том числе формируемых с использованием </a:t>
            </a:r>
            <a:r>
              <a:rPr lang="ru-RU" dirty="0" err="1"/>
              <a:t>информационнокоммуникационных</a:t>
            </a:r>
            <a:r>
              <a:rPr lang="ru-RU" dirty="0"/>
              <a:t> </a:t>
            </a:r>
            <a:r>
              <a:rPr lang="ru-RU" dirty="0" smtClean="0"/>
              <a:t>  (</a:t>
            </a:r>
            <a:r>
              <a:rPr lang="ru-RU" dirty="0"/>
              <a:t>цифровых) 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val="10808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99412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Стартовая диагностика,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ФОП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/ СОО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506916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/>
              <a:t>18.27. Стартовая диагностика проводится администрацией образовательной организации с целью оценки готовности к обучению на уровне основного / среднего общего образования. 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18.27.1</a:t>
            </a:r>
            <a:r>
              <a:rPr lang="ru-RU" dirty="0"/>
              <a:t>. Стартовая диагностика проводится </a:t>
            </a:r>
            <a:r>
              <a:rPr lang="ru-RU" b="1" dirty="0">
                <a:solidFill>
                  <a:srgbClr val="FF0000"/>
                </a:solidFill>
              </a:rPr>
              <a:t>в начале 5 (10) класса </a:t>
            </a:r>
            <a:r>
              <a:rPr lang="ru-RU" dirty="0"/>
              <a:t>и выступает как основа (точка отсчёта) для оценки динамики образовательных достижений обучающихся. </a:t>
            </a:r>
            <a:endParaRPr lang="ru-RU" dirty="0" smtClean="0"/>
          </a:p>
          <a:p>
            <a:pPr algn="just">
              <a:buFont typeface="Wingdings" pitchFamily="2" charset="2"/>
              <a:buChar char="v"/>
            </a:pPr>
            <a:r>
              <a:rPr lang="ru-RU" dirty="0" smtClean="0"/>
              <a:t>18.27.2</a:t>
            </a:r>
            <a:r>
              <a:rPr lang="ru-RU" dirty="0"/>
              <a:t>. Объектом оценки являются</a:t>
            </a:r>
            <a:r>
              <a:rPr lang="ru-RU" dirty="0" smtClean="0"/>
              <a:t>:  </a:t>
            </a:r>
            <a:r>
              <a:rPr lang="ru-RU" dirty="0"/>
              <a:t>структура мотивации, </a:t>
            </a:r>
            <a:r>
              <a:rPr lang="ru-RU" dirty="0" err="1"/>
              <a:t>сформированность</a:t>
            </a:r>
            <a:r>
              <a:rPr lang="ru-RU" dirty="0"/>
              <a:t> учебной деятельности, владение универсальными и специфическими для основных учебных предметов познавательными средствами, в том числе: средствами работы с информацией, знаково-символическими средствами, логическими операциями. </a:t>
            </a:r>
            <a:endParaRPr lang="ru-RU" dirty="0" smtClean="0"/>
          </a:p>
          <a:p>
            <a:pPr algn="just">
              <a:buFont typeface="Wingdings" pitchFamily="2" charset="2"/>
              <a:buChar char="v"/>
            </a:pPr>
            <a:r>
              <a:rPr lang="ru-RU" dirty="0" smtClean="0"/>
              <a:t>18.27.3</a:t>
            </a:r>
            <a:r>
              <a:rPr lang="ru-RU" dirty="0"/>
              <a:t>. Стартовая диагностика проводится педагогическими работниками с целью оценки готовности к изучению отдельных предметов. Результаты стартовой диагностики являются основанием для корректировки учебных программ и индивидуализации учебного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78026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Текущая оценка, ФОП ООО/ СОО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472608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/>
              <a:t>18.28. Текущая оценка представляет собой процедуру оценки индивидуального продвижения обучающегося в освоении программы учебного предмета. </a:t>
            </a:r>
            <a:endParaRPr lang="ru-RU" dirty="0" smtClean="0"/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18.28.1</a:t>
            </a:r>
            <a:r>
              <a:rPr lang="ru-RU" dirty="0"/>
              <a:t>. Текущая оценка может быть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формирующей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dirty="0" smtClean="0"/>
              <a:t>поддерживающей </a:t>
            </a:r>
            <a:r>
              <a:rPr lang="ru-RU" dirty="0"/>
              <a:t>и направляющей усилия обучающегося, включающей его в самостоятельную оценочную деятельность), и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диагностической</a:t>
            </a:r>
            <a:r>
              <a:rPr lang="ru-RU" dirty="0"/>
              <a:t>, способствующей выявлению и осознанию педагогическим работником и обучающимся существующих проблем в обучении</a:t>
            </a:r>
            <a:r>
              <a:rPr lang="ru-RU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18.28.2. Объектом текущей оценки являются тематические планируемые результаты, этапы освоения которых зафиксированы в тематическом планировании по учебному предмету. </a:t>
            </a:r>
            <a:endParaRPr lang="ru-RU" dirty="0" smtClean="0"/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18.28.3</a:t>
            </a:r>
            <a:r>
              <a:rPr lang="ru-RU" dirty="0"/>
              <a:t>. В текущей оценке используется различные формы и методы проверки (устные и письменные опросы, практические работы, творческие работы, индивидуальные и групповые формы, само- и </a:t>
            </a:r>
            <a:r>
              <a:rPr lang="ru-RU" dirty="0" err="1"/>
              <a:t>взаимооценка</a:t>
            </a:r>
            <a:r>
              <a:rPr lang="ru-RU" dirty="0"/>
              <a:t>, рефлексия, листы продвижения и другие) с учётом особенностей учебного предмета. </a:t>
            </a:r>
            <a:endParaRPr lang="ru-RU" dirty="0" smtClean="0"/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18.28.4</a:t>
            </a:r>
            <a:r>
              <a:rPr lang="ru-RU" dirty="0"/>
              <a:t>. Результаты текущей оценки являются основой для индивидуализации учебного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78879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6394722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Жить - значит оценивать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Фридрих Ницше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b="1" dirty="0"/>
          </a:p>
        </p:txBody>
      </p:sp>
      <p:pic>
        <p:nvPicPr>
          <p:cNvPr id="4" name="Рисунок 3" descr="Год педагога и наставник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6120680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4161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Тематическая оценка, ФОП ООО/ СОО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pPr algn="just"/>
            <a:r>
              <a:rPr lang="ru-RU" dirty="0"/>
              <a:t>18.29. </a:t>
            </a:r>
            <a:r>
              <a:rPr lang="ru-RU" sz="4000" dirty="0"/>
              <a:t>Тематическая оценка представляет собой процедуру оценки уровня достижения тематических планируемых результатов по учебному предмету.</a:t>
            </a:r>
          </a:p>
        </p:txBody>
      </p:sp>
    </p:spTree>
    <p:extLst>
      <p:ext uri="{BB962C8B-B14F-4D97-AF65-F5344CB8AC3E}">
        <p14:creationId xmlns:p14="http://schemas.microsoft.com/office/powerpoint/2010/main" val="385123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22899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Внутренний мониторинг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ФОП ООО/ СОО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997152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18.30.</a:t>
            </a:r>
            <a:r>
              <a:rPr lang="ru-RU" sz="6000" dirty="0"/>
              <a:t> </a:t>
            </a:r>
            <a:r>
              <a:rPr lang="ru-RU" sz="7400" dirty="0"/>
              <a:t>Внутренний мониторинг представляет собой следующие процедуры: </a:t>
            </a:r>
            <a:endParaRPr lang="ru-RU" sz="7400" dirty="0" smtClean="0"/>
          </a:p>
          <a:p>
            <a:pPr>
              <a:buNone/>
            </a:pPr>
            <a:r>
              <a:rPr lang="ru-RU" sz="7400" dirty="0" smtClean="0"/>
              <a:t>● </a:t>
            </a:r>
            <a:r>
              <a:rPr lang="ru-RU" sz="7400" dirty="0"/>
              <a:t>стартовая диагностика; </a:t>
            </a:r>
            <a:endParaRPr lang="ru-RU" sz="7400" dirty="0" smtClean="0"/>
          </a:p>
          <a:p>
            <a:pPr>
              <a:buNone/>
            </a:pPr>
            <a:r>
              <a:rPr lang="ru-RU" sz="7400" dirty="0" smtClean="0"/>
              <a:t>● </a:t>
            </a:r>
            <a:r>
              <a:rPr lang="ru-RU" sz="7400" dirty="0"/>
              <a:t>оценка уровня достижения предметных и </a:t>
            </a:r>
            <a:r>
              <a:rPr lang="ru-RU" sz="7400" dirty="0" err="1"/>
              <a:t>метапредметных</a:t>
            </a:r>
            <a:r>
              <a:rPr lang="ru-RU" sz="7400" dirty="0"/>
              <a:t> результатов</a:t>
            </a:r>
            <a:r>
              <a:rPr lang="ru-RU" sz="7400" dirty="0" smtClean="0"/>
              <a:t>;</a:t>
            </a:r>
          </a:p>
          <a:p>
            <a:pPr>
              <a:buNone/>
            </a:pPr>
            <a:r>
              <a:rPr lang="ru-RU" sz="7400" dirty="0" smtClean="0"/>
              <a:t> </a:t>
            </a:r>
            <a:r>
              <a:rPr lang="ru-RU" sz="7400" dirty="0"/>
              <a:t>● оценка уровня функциональной грамотности; </a:t>
            </a:r>
            <a:endParaRPr lang="ru-RU" sz="7400" dirty="0" smtClean="0"/>
          </a:p>
          <a:p>
            <a:pPr>
              <a:buNone/>
            </a:pPr>
            <a:r>
              <a:rPr lang="ru-RU" sz="7400" dirty="0" smtClean="0"/>
              <a:t>● </a:t>
            </a:r>
            <a:r>
              <a:rPr lang="ru-RU" sz="7400" dirty="0"/>
              <a:t>оценка уровня профессионального мастерства педагогического работника, осуществляемого на основе выполнения обучающимися проверочных работ, анализа посещенных уроков, анализа качества учебных заданий, предлагаемых педагогическим работником обучающимся. </a:t>
            </a:r>
            <a:endParaRPr lang="ru-RU" sz="7400" dirty="0" smtClean="0"/>
          </a:p>
          <a:p>
            <a:pPr>
              <a:buNone/>
            </a:pPr>
            <a:endParaRPr lang="ru-RU" sz="7400" dirty="0"/>
          </a:p>
        </p:txBody>
      </p:sp>
    </p:spTree>
    <p:extLst>
      <p:ext uri="{BB962C8B-B14F-4D97-AF65-F5344CB8AC3E}">
        <p14:creationId xmlns:p14="http://schemas.microsoft.com/office/powerpoint/2010/main" val="290386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22899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Внутренний мониторинг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ФОП ООО/ СОО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997152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ru-RU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18.30.</a:t>
            </a:r>
            <a:r>
              <a:rPr lang="ru-RU" sz="6000" dirty="0"/>
              <a:t> </a:t>
            </a:r>
            <a:r>
              <a:rPr lang="ru-RU" sz="7400" dirty="0" smtClean="0"/>
              <a:t>Содержание и периодичность внутреннего мониторинга устанавливается решением педагогического совета образовательной организации. Результаты внутреннего мониторинга являются основанием подготовки рекомендаций для текущей коррекции учебного процесса и его индивидуализации и (или) для повышения квалификации педагогического работника.</a:t>
            </a:r>
            <a:endParaRPr lang="ru-RU" sz="7400" dirty="0"/>
          </a:p>
        </p:txBody>
      </p:sp>
    </p:spTree>
    <p:extLst>
      <p:ext uri="{BB962C8B-B14F-4D97-AF65-F5344CB8AC3E}">
        <p14:creationId xmlns:p14="http://schemas.microsoft.com/office/powerpoint/2010/main" val="290386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Внутренний мониторинг, ФОП ООО/ СОО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424936" cy="4637112"/>
          </a:xfrm>
        </p:spPr>
        <p:txBody>
          <a:bodyPr>
            <a:normAutofit/>
          </a:bodyPr>
          <a:lstStyle/>
          <a:p>
            <a:pPr algn="just"/>
            <a:r>
              <a:rPr lang="ru-RU" sz="4000" dirty="0"/>
              <a:t>18.14. Результаты, полученные в ходе как внешних, так и внутренних мониторингов, допускается использовать только в виде агрегированных (усредненных, анонимных) данных. </a:t>
            </a:r>
          </a:p>
        </p:txBody>
      </p:sp>
    </p:spTree>
    <p:extLst>
      <p:ext uri="{BB962C8B-B14F-4D97-AF65-F5344CB8AC3E}">
        <p14:creationId xmlns:p14="http://schemas.microsoft.com/office/powerpoint/2010/main" val="390322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оценки, ФОП ООО / СОО, п.18.19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92514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/>
              <a:t>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проверки читательской грамотности — письменная работа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межпредметной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основе;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проверки цифровой грамотности — практическая работа в сочетании с письменной (компьютеризованной) частью;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проверки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регулятивных, коммуникативных и познавательных универсальных учебных действий — экспертная оценка процесса и результатов выполнения групповых и (или) индивидуальных учебных исследований и проектов. Каждый из перечисленных видов диагностики проводится с периодичностью </a:t>
            </a:r>
            <a:r>
              <a:rPr lang="ru-RU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менее чем один раз в два года.</a:t>
            </a:r>
          </a:p>
        </p:txBody>
      </p:sp>
    </p:spTree>
    <p:extLst>
      <p:ext uri="{BB962C8B-B14F-4D97-AF65-F5344CB8AC3E}">
        <p14:creationId xmlns:p14="http://schemas.microsoft.com/office/powerpoint/2010/main" val="211898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71420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Проектная </a:t>
            </a: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исследовательская 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деятельность </a:t>
            </a: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формулировки 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ФОП </a:t>
            </a: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(на примере ООО)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132856"/>
            <a:ext cx="8784976" cy="453650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18.20. 4. 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оценивается по следующим критериям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>
              <a:buNone/>
            </a:pPr>
            <a:r>
              <a:rPr lang="ru-RU" dirty="0" smtClean="0"/>
              <a:t> </a:t>
            </a:r>
            <a:r>
              <a:rPr lang="ru-RU" dirty="0"/>
              <a:t>● </a:t>
            </a:r>
            <a:r>
              <a:rPr lang="ru-RU" sz="3600" dirty="0" err="1"/>
              <a:t>сформированность</a:t>
            </a:r>
            <a:r>
              <a:rPr lang="ru-RU" sz="3600" dirty="0"/>
              <a:t> познавательных УУД: способность к самостоятельному приобретению знаний и решению проблем, проявляющаяся в умении поставить проблему и выбрать адекватные способы её решения, включая поиск и обработку информации, формулировку выводов и (или) обоснование и реализацию принятого решения, обоснование и создание модели, прогноза, макета, объекта, творческого решения и других; </a:t>
            </a:r>
            <a:endParaRPr lang="ru-RU" sz="3600" dirty="0" smtClean="0"/>
          </a:p>
          <a:p>
            <a:pPr algn="just">
              <a:buNone/>
            </a:pPr>
            <a:r>
              <a:rPr lang="ru-RU" sz="3600" dirty="0" smtClean="0"/>
              <a:t>● </a:t>
            </a:r>
            <a:r>
              <a:rPr lang="ru-RU" sz="3600" dirty="0" err="1"/>
              <a:t>сформированность</a:t>
            </a:r>
            <a:r>
              <a:rPr lang="ru-RU" sz="3600" dirty="0"/>
              <a:t> предметных знаний и способов действий: умение раскрыть содержание работы, грамотно и обоснованно в соответствии с рассматриваемой проблемой или темой использовать имеющиеся знания и </a:t>
            </a:r>
            <a:r>
              <a:rPr lang="ru-RU" sz="3600" dirty="0" err="1"/>
              <a:t>и</a:t>
            </a:r>
            <a:r>
              <a:rPr lang="ru-RU" sz="3600" dirty="0"/>
              <a:t> способы действий</a:t>
            </a:r>
            <a:r>
              <a:rPr lang="ru-RU" sz="3600" dirty="0" smtClean="0"/>
              <a:t>;</a:t>
            </a:r>
          </a:p>
          <a:p>
            <a:pPr algn="just">
              <a:buNone/>
            </a:pPr>
            <a:r>
              <a:rPr lang="ru-RU" sz="3600" dirty="0" smtClean="0"/>
              <a:t>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78911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71420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Проектная </a:t>
            </a: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исследовательская 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деятельность </a:t>
            </a: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формулировки 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ФОП </a:t>
            </a: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(на примере ООО)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132856"/>
            <a:ext cx="8784976" cy="453650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18.20. 4. 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оценивается по следующим критериям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/>
            <a:r>
              <a:rPr lang="ru-RU" dirty="0" smtClean="0"/>
              <a:t> </a:t>
            </a:r>
            <a:r>
              <a:rPr lang="ru-RU" dirty="0" err="1" smtClean="0"/>
              <a:t>сформированность</a:t>
            </a:r>
            <a:r>
              <a:rPr lang="ru-RU" dirty="0" smtClean="0"/>
              <a:t> регулятивных УУД: умение самостоятельно планировать и управлять своей познавательной деятельностью во времени; использовать ресурсные возможности для достижения целей; осуществлять выбор конструктивных стратегий в трудных ситуациях;</a:t>
            </a:r>
          </a:p>
          <a:p>
            <a:pPr algn="just">
              <a:buNone/>
            </a:pPr>
            <a:r>
              <a:rPr lang="ru-RU" dirty="0" smtClean="0"/>
              <a:t> ● </a:t>
            </a:r>
            <a:r>
              <a:rPr lang="ru-RU" dirty="0" err="1" smtClean="0"/>
              <a:t>сформированность</a:t>
            </a:r>
            <a:r>
              <a:rPr lang="ru-RU" dirty="0" smtClean="0"/>
              <a:t> коммуникативных УУД: умение ясно изложить и оформить выполненную работу, представить её результаты, </a:t>
            </a:r>
            <a:r>
              <a:rPr lang="ru-RU" dirty="0" err="1" smtClean="0"/>
              <a:t>аргументированно</a:t>
            </a:r>
            <a:r>
              <a:rPr lang="ru-RU" dirty="0" smtClean="0"/>
              <a:t> ответить на вопросы.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911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122899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метапредметных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результатов, ФОП ООО / СОО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5069160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b="1" dirty="0"/>
              <a:t>18.15.</a:t>
            </a:r>
            <a:r>
              <a:rPr lang="ru-RU" dirty="0"/>
              <a:t> Оценка </a:t>
            </a:r>
            <a:r>
              <a:rPr lang="ru-RU" dirty="0" err="1"/>
              <a:t>метапредметных</a:t>
            </a:r>
            <a:r>
              <a:rPr lang="ru-RU" dirty="0"/>
              <a:t> результатов представляет собой оценку достижения планируемых результатов освоения ФОП СОО, которые отражают </a:t>
            </a:r>
            <a:r>
              <a:rPr lang="ru-RU" b="1" i="1" dirty="0"/>
              <a:t>совокупность познавательных, коммуникативных и регулятивных универсальных учебных действий</a:t>
            </a:r>
            <a:r>
              <a:rPr lang="ru-RU" dirty="0"/>
              <a:t>, а также систему междисциплинарных (</a:t>
            </a:r>
            <a:r>
              <a:rPr lang="ru-RU" dirty="0" err="1"/>
              <a:t>межпредметных</a:t>
            </a:r>
            <a:r>
              <a:rPr lang="ru-RU" dirty="0"/>
              <a:t>) понятий</a:t>
            </a:r>
            <a:r>
              <a:rPr lang="ru-RU" dirty="0" smtClean="0"/>
              <a:t>.</a:t>
            </a:r>
          </a:p>
          <a:p>
            <a:pPr algn="just">
              <a:buNone/>
            </a:pPr>
            <a:r>
              <a:rPr lang="ru-RU" b="1" dirty="0" smtClean="0"/>
              <a:t> </a:t>
            </a:r>
            <a:r>
              <a:rPr lang="ru-RU" b="1" dirty="0"/>
              <a:t>18.16. </a:t>
            </a:r>
            <a:r>
              <a:rPr lang="ru-RU" dirty="0"/>
              <a:t>Формирование </a:t>
            </a:r>
            <a:r>
              <a:rPr lang="ru-RU" dirty="0" err="1"/>
              <a:t>метапредметных</a:t>
            </a:r>
            <a:r>
              <a:rPr lang="ru-RU" dirty="0"/>
              <a:t> результатов обеспечивается комплексом освоения программ учебных предметов и внеурочной деятельности</a:t>
            </a:r>
            <a:r>
              <a:rPr lang="ru-RU" dirty="0" smtClean="0"/>
              <a:t>.</a:t>
            </a:r>
          </a:p>
          <a:p>
            <a:pPr algn="just">
              <a:buNone/>
            </a:pPr>
            <a:r>
              <a:rPr lang="ru-RU" b="1" dirty="0" smtClean="0"/>
              <a:t> </a:t>
            </a:r>
            <a:r>
              <a:rPr lang="ru-RU" b="1" dirty="0"/>
              <a:t>18.17. </a:t>
            </a:r>
            <a:r>
              <a:rPr lang="ru-RU" dirty="0"/>
              <a:t>Основным объектом оценки </a:t>
            </a:r>
            <a:r>
              <a:rPr lang="ru-RU" dirty="0" err="1"/>
              <a:t>метапредметных</a:t>
            </a:r>
            <a:r>
              <a:rPr lang="ru-RU" dirty="0"/>
              <a:t> результатов: 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● </a:t>
            </a:r>
            <a:r>
              <a:rPr lang="ru-RU" dirty="0"/>
              <a:t>освоение обучающимися </a:t>
            </a:r>
            <a:r>
              <a:rPr lang="ru-RU" dirty="0" err="1"/>
              <a:t>межпредметных</a:t>
            </a:r>
            <a:r>
              <a:rPr lang="ru-RU" dirty="0"/>
              <a:t> понятий и универсальных учебных действий (регулятивных, познавательных, коммуникативных); 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● </a:t>
            </a:r>
            <a:r>
              <a:rPr lang="ru-RU" dirty="0"/>
              <a:t>способность использования универсальных учебных действий в </a:t>
            </a:r>
            <a:r>
              <a:rPr lang="ru-RU" dirty="0" smtClean="0"/>
              <a:t> познавательной </a:t>
            </a:r>
            <a:r>
              <a:rPr lang="ru-RU" dirty="0"/>
              <a:t>и социальной практике, готовность к самостоятельному планированию и осуществлению учебной деятельности, организации учебного сотрудничества с педагогическими работниками и сверстниками, к участию в построении индивидуальной образовательной траектории</a:t>
            </a:r>
            <a:r>
              <a:rPr lang="ru-RU" dirty="0" smtClean="0"/>
              <a:t>;</a:t>
            </a:r>
          </a:p>
          <a:p>
            <a:pPr algn="just">
              <a:buNone/>
            </a:pPr>
            <a:r>
              <a:rPr lang="ru-RU" dirty="0" smtClean="0"/>
              <a:t> </a:t>
            </a:r>
            <a:r>
              <a:rPr lang="ru-RU" dirty="0"/>
              <a:t>● овладение навыками учебно-исследовательской, проектной и социальной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74512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метапредметных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результатов, ФОП ООО / СОО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997152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b="1" dirty="0"/>
              <a:t>18.18.</a:t>
            </a:r>
            <a:r>
              <a:rPr lang="ru-RU" dirty="0"/>
              <a:t> Оценка достижения </a:t>
            </a:r>
            <a:r>
              <a:rPr lang="ru-RU" dirty="0" err="1"/>
              <a:t>метапредметных</a:t>
            </a:r>
            <a:r>
              <a:rPr lang="ru-RU" dirty="0"/>
              <a:t> результатов осуществляется администрацией образовательной организации в ходе внутреннего мониторинга. Содержание и периодичность внутреннего мониторинга устанавливается решением педагогического совета образовательной </a:t>
            </a:r>
            <a:r>
              <a:rPr lang="ru-RU" dirty="0" smtClean="0"/>
              <a:t>организации.</a:t>
            </a:r>
          </a:p>
          <a:p>
            <a:pPr algn="just">
              <a:buNone/>
            </a:pPr>
            <a:r>
              <a:rPr lang="ru-RU" dirty="0" smtClean="0"/>
              <a:t> </a:t>
            </a:r>
            <a:r>
              <a:rPr lang="ru-RU" dirty="0"/>
              <a:t>Инструментарий строится на </a:t>
            </a:r>
            <a:r>
              <a:rPr lang="ru-RU" dirty="0" err="1"/>
              <a:t>межпредметной</a:t>
            </a:r>
            <a:r>
              <a:rPr lang="ru-RU" dirty="0"/>
              <a:t> основе и может включать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диагностические материалы по оценке </a:t>
            </a:r>
            <a:r>
              <a:rPr lang="ru-RU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читательской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цифровой грамотности</a:t>
            </a:r>
            <a:r>
              <a:rPr lang="ru-RU" dirty="0"/>
              <a:t>,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сформированности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регулятивных, коммуникативных и познавательных универсальных учебных действий.</a:t>
            </a:r>
          </a:p>
        </p:txBody>
      </p:sp>
    </p:spTree>
    <p:extLst>
      <p:ext uri="{BB962C8B-B14F-4D97-AF65-F5344CB8AC3E}">
        <p14:creationId xmlns:p14="http://schemas.microsoft.com/office/powerpoint/2010/main" val="158815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предметных результатов, ФОП ООО / СОО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99715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/>
              <a:t>18.21. Предметные результаты освоения ФОП ООО/СОО с учетом специфики содержания предметных областей, включающих конкретные учебные предметы, ориентированы на применение знаний, умений и навыков обучающимися в учебных ситуациях и реальных жизненных условиях, а также на успешное обучение.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18.22</a:t>
            </a:r>
            <a:r>
              <a:rPr lang="ru-RU" dirty="0"/>
              <a:t>. Оценка предметных результатов представляет собой оценку достижения обучающимися планируемых результатов по отдельным учебным предметам.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18.23</a:t>
            </a:r>
            <a:r>
              <a:rPr lang="ru-RU" dirty="0"/>
              <a:t>. Основным предметом оценки является способность к решению </a:t>
            </a:r>
            <a:r>
              <a:rPr lang="ru-RU" dirty="0" smtClean="0"/>
              <a:t>учебно-познавательных </a:t>
            </a:r>
            <a:r>
              <a:rPr lang="ru-RU" dirty="0"/>
              <a:t>и учебно-практических задач, основанных на изучаемом учебном материале, с использованием способов действий, релевантных содержанию учебных предметов, в том числе </a:t>
            </a:r>
            <a:r>
              <a:rPr lang="ru-RU" dirty="0" err="1"/>
              <a:t>метапредметных</a:t>
            </a:r>
            <a:r>
              <a:rPr lang="ru-RU" dirty="0"/>
              <a:t> (познавательных, регулятивных, коммуникативных) действий, а также компетентностей, релевантных соответствующим направлениям функциональной грамотности.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18.24</a:t>
            </a:r>
            <a:r>
              <a:rPr lang="ru-RU" dirty="0"/>
              <a:t>. Для оценки предметных результатов используются критерии: </a:t>
            </a:r>
            <a:r>
              <a:rPr lang="ru-RU" b="1" u="sng" dirty="0">
                <a:solidFill>
                  <a:srgbClr val="FF0000"/>
                </a:solidFill>
              </a:rPr>
              <a:t>знание и понимание, применение, функциональность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081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922114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План семинара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47260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1. </a:t>
            </a:r>
            <a:r>
              <a:rPr lang="ru-RU" sz="4000" dirty="0"/>
              <a:t>Нормативное </a:t>
            </a:r>
            <a:r>
              <a:rPr lang="ru-RU" sz="4000" dirty="0" smtClean="0"/>
              <a:t>поле;      </a:t>
            </a:r>
          </a:p>
          <a:p>
            <a:pPr marL="0" indent="0" algn="just">
              <a:buNone/>
            </a:pPr>
            <a:r>
              <a:rPr lang="ru-RU" sz="4000" dirty="0" smtClean="0"/>
              <a:t> </a:t>
            </a:r>
            <a:r>
              <a:rPr lang="ru-RU" sz="4000" dirty="0"/>
              <a:t>2. Основные </a:t>
            </a:r>
            <a:r>
              <a:rPr lang="ru-RU" sz="4000" dirty="0" smtClean="0"/>
              <a:t>понятия; </a:t>
            </a:r>
          </a:p>
          <a:p>
            <a:pPr marL="0" indent="0" algn="just">
              <a:buNone/>
            </a:pPr>
            <a:r>
              <a:rPr lang="ru-RU" sz="4000" dirty="0" smtClean="0"/>
              <a:t>3.Системно-деятельностный</a:t>
            </a:r>
            <a:r>
              <a:rPr lang="ru-RU" sz="4000" dirty="0"/>
              <a:t>, уровневый и комплексный подходы к оценке образовательных </a:t>
            </a:r>
            <a:r>
              <a:rPr lang="ru-RU" sz="4000" dirty="0" smtClean="0"/>
              <a:t>достижений; </a:t>
            </a:r>
          </a:p>
          <a:p>
            <a:pPr marL="0" indent="0" algn="just">
              <a:buNone/>
            </a:pPr>
            <a:r>
              <a:rPr lang="ru-RU" sz="4000" dirty="0" smtClean="0"/>
              <a:t>4</a:t>
            </a:r>
            <a:r>
              <a:rPr lang="ru-RU" sz="4000" dirty="0"/>
              <a:t>. Внутренняя и внешняя </a:t>
            </a:r>
            <a:r>
              <a:rPr lang="ru-RU" sz="4000" dirty="0" smtClean="0"/>
              <a:t>оценка; </a:t>
            </a:r>
          </a:p>
          <a:p>
            <a:pPr marL="0" indent="0" algn="just">
              <a:buNone/>
            </a:pPr>
            <a:r>
              <a:rPr lang="ru-RU" sz="4000" dirty="0" smtClean="0"/>
              <a:t>5</a:t>
            </a:r>
            <a:r>
              <a:rPr lang="ru-RU" sz="4000" dirty="0"/>
              <a:t>. Формы оценки по </a:t>
            </a:r>
            <a:r>
              <a:rPr lang="ru-RU" sz="4000" dirty="0" smtClean="0"/>
              <a:t>ФГОС;</a:t>
            </a:r>
            <a:endParaRPr lang="ru-RU" sz="4000" dirty="0"/>
          </a:p>
        </p:txBody>
      </p:sp>
      <p:pic>
        <p:nvPicPr>
          <p:cNvPr id="4" name="Picture 6" descr="47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052736"/>
            <a:ext cx="273630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68848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</a:t>
            </a:r>
            <a:r>
              <a:rPr lang="ru-RU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знание и понимание, применение, функциональность для оценки предметных результатов, ФОП ООО / СОО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506916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800" b="1" dirty="0"/>
              <a:t>18.24.1. </a:t>
            </a:r>
            <a:r>
              <a:rPr lang="ru-RU" dirty="0"/>
              <a:t>Обобщённый критерий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«знание и понимание» </a:t>
            </a:r>
            <a:r>
              <a:rPr lang="ru-RU" dirty="0"/>
              <a:t>включает знание и понимание роли изучаемой области знания и (или) вида деятельности в различных контекстах, знание и понимание терминологии, понятий и идей, а также процедурных знаний или алгоритмов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sz="3800" b="1" dirty="0"/>
              <a:t>18.24.2. </a:t>
            </a:r>
            <a:r>
              <a:rPr lang="ru-RU" dirty="0"/>
              <a:t>Обобщённый критерий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«применение» </a:t>
            </a:r>
            <a:r>
              <a:rPr lang="ru-RU" dirty="0"/>
              <a:t>включает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● использование изучаемого материала при решении учебных задач, различающихся сложностью предметного содержания, сочетанием универсальных познавательных действий и операций, степенью проработанности в учебном процессе;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● </a:t>
            </a:r>
            <a:r>
              <a:rPr lang="ru-RU" dirty="0"/>
              <a:t>использование специфических для предмета способов действий и видов деятельности по получению нового знания, его интерпретации, применению и преобразованию при решении учебных задач (проблем), в том числе в ходе поисковой деятельности, </a:t>
            </a:r>
            <a:r>
              <a:rPr lang="ru-RU" dirty="0" smtClean="0"/>
              <a:t>учебно-исследовательской </a:t>
            </a:r>
            <a:r>
              <a:rPr lang="ru-RU" dirty="0"/>
              <a:t>и учебно-проектной деятельности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597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</a:t>
            </a:r>
            <a:r>
              <a:rPr lang="ru-RU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знание и понимание, применение, функциональность для оценки предметных результатов, ФОП ООО / СОО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060848"/>
            <a:ext cx="8712968" cy="460851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</a:t>
            </a:r>
            <a:r>
              <a:rPr lang="ru-RU" b="1" dirty="0" smtClean="0"/>
              <a:t>18.24.3. </a:t>
            </a:r>
            <a:r>
              <a:rPr lang="ru-RU" dirty="0" smtClean="0"/>
              <a:t>Обобщённый критерий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«функциональность» </a:t>
            </a:r>
            <a:r>
              <a:rPr lang="ru-RU" dirty="0" smtClean="0"/>
              <a:t>включает осознанное использование приобретённых знаний и способов действий при решении </a:t>
            </a:r>
            <a:r>
              <a:rPr lang="ru-RU" dirty="0" err="1" smtClean="0"/>
              <a:t>внеучебных</a:t>
            </a:r>
            <a:r>
              <a:rPr lang="ru-RU" dirty="0" smtClean="0"/>
              <a:t> проблем, различающихся сложностью предметного содержания, читательских умений, контекста, а также сочетанием когнитивных операций.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597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оценки по отдельному учебному предмету, ФОП ООО / СОО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525658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600" b="1" dirty="0"/>
              <a:t>18.26.</a:t>
            </a:r>
            <a:r>
              <a:rPr lang="ru-RU" dirty="0"/>
              <a:t> </a:t>
            </a:r>
            <a:r>
              <a:rPr lang="ru-RU" sz="4500" dirty="0"/>
              <a:t>Особенности оценки по отдельному учебному предмету </a:t>
            </a:r>
            <a:r>
              <a:rPr lang="ru-RU" sz="4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фиксируются в приложении к ООП </a:t>
            </a:r>
            <a:r>
              <a:rPr lang="ru-RU" sz="4500" dirty="0"/>
              <a:t>ООО/СОО. </a:t>
            </a:r>
            <a:endParaRPr lang="ru-RU" sz="4500" dirty="0" smtClean="0"/>
          </a:p>
          <a:p>
            <a:pPr>
              <a:buNone/>
            </a:pPr>
            <a:r>
              <a:rPr lang="ru-RU" sz="4500" dirty="0" smtClean="0"/>
              <a:t>Описание </a:t>
            </a:r>
            <a:r>
              <a:rPr lang="ru-RU" sz="4500" dirty="0"/>
              <a:t>оценки предметных результатов по отдельному учебному предмету включает</a:t>
            </a:r>
            <a:r>
              <a:rPr lang="ru-RU" sz="4500" dirty="0" smtClean="0"/>
              <a:t>:</a:t>
            </a:r>
          </a:p>
          <a:p>
            <a:pPr>
              <a:buNone/>
            </a:pPr>
            <a:r>
              <a:rPr lang="ru-RU" sz="4500" dirty="0" smtClean="0"/>
              <a:t> </a:t>
            </a:r>
            <a:r>
              <a:rPr lang="ru-RU" sz="4500" dirty="0"/>
              <a:t>● список итоговых планируемых результатов с указанием этапов их формирования и способов оценки (например, текущая (тематическая), устно (письменно), практика</a:t>
            </a:r>
            <a:r>
              <a:rPr lang="ru-RU" sz="4500" dirty="0" smtClean="0"/>
              <a:t>);</a:t>
            </a:r>
          </a:p>
          <a:p>
            <a:pPr>
              <a:buNone/>
            </a:pPr>
            <a:r>
              <a:rPr lang="ru-RU" sz="4500" dirty="0" smtClean="0"/>
              <a:t> </a:t>
            </a:r>
            <a:r>
              <a:rPr lang="ru-RU" sz="4500" dirty="0"/>
              <a:t>● требования к выставлению отметок за промежуточную аттестацию (при необходимости — с учётом степени значимости отметок за отдельные оценочные процедуры); </a:t>
            </a:r>
            <a:endParaRPr lang="ru-RU" sz="4500" dirty="0" smtClean="0"/>
          </a:p>
          <a:p>
            <a:pPr>
              <a:buNone/>
            </a:pPr>
            <a:r>
              <a:rPr lang="ru-RU" sz="4500" dirty="0" smtClean="0"/>
              <a:t>● </a:t>
            </a:r>
            <a:r>
              <a:rPr lang="ru-RU" sz="4500" dirty="0"/>
              <a:t>график контрольных мероприятий.</a:t>
            </a:r>
          </a:p>
        </p:txBody>
      </p:sp>
    </p:spTree>
    <p:extLst>
      <p:ext uri="{BB962C8B-B14F-4D97-AF65-F5344CB8AC3E}">
        <p14:creationId xmlns:p14="http://schemas.microsoft.com/office/powerpoint/2010/main" val="426920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ПОРТФОЛИО</a:t>
            </a:r>
            <a:r>
              <a:rPr lang="ru-RU" dirty="0" smtClean="0"/>
              <a:t> ученика</a:t>
            </a:r>
            <a:endParaRPr lang="ru-RU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1628800"/>
            <a:ext cx="576064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597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5"/>
          <p:cNvSpPr>
            <a:spLocks noChangeArrowheads="1" noChangeShapeType="1" noTextEdit="1"/>
          </p:cNvSpPr>
          <p:nvPr/>
        </p:nvSpPr>
        <p:spPr bwMode="auto">
          <a:xfrm>
            <a:off x="1042988" y="765175"/>
            <a:ext cx="7343775" cy="2879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ВОПРОСЫ!</a:t>
            </a:r>
            <a:endParaRPr lang="ru-RU" sz="3600" b="1" i="1" kern="10" dirty="0">
              <a:ln w="9525">
                <a:noFill/>
                <a:round/>
                <a:headEnd/>
                <a:tailEnd/>
              </a:ln>
              <a:solidFill>
                <a:srgbClr val="3333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427" r="73059"/>
          <a:stretch>
            <a:fillRect/>
          </a:stretch>
        </p:blipFill>
        <p:spPr bwMode="auto">
          <a:xfrm>
            <a:off x="323850" y="3860800"/>
            <a:ext cx="2538413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745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349"/>
            <a:ext cx="9144000" cy="6857519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3408" y="679641"/>
              <a:ext cx="4074642" cy="2159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34739" y="0"/>
              <a:ext cx="8969360" cy="1130855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68657" y="3110825"/>
            <a:ext cx="6481092" cy="1637417"/>
          </a:xfrm>
          <a:prstGeom prst="rect">
            <a:avLst/>
          </a:prstGeom>
        </p:spPr>
        <p:txBody>
          <a:bodyPr vert="horz" wrap="square" lIns="0" tIns="6141" rIns="0" bIns="0" rtlCol="0">
            <a:spAutoFit/>
          </a:bodyPr>
          <a:lstStyle/>
          <a:p>
            <a:pPr marL="6464" algn="ctr">
              <a:spcBef>
                <a:spcPts val="48"/>
              </a:spcBef>
            </a:pPr>
            <a:r>
              <a:rPr lang="ru-RU" b="1" spc="-3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Rod" panose="02030509050101010101" pitchFamily="49" charset="-79"/>
              </a:rPr>
              <a:t>СПАСИБО ЗА ВНИМАНИЕ</a:t>
            </a:r>
            <a:endParaRPr b="1" spc="-3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  <a:cs typeface="Rod" panose="0203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048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784976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1224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80120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Обновленные ФГОС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568952" cy="51125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dirty="0"/>
              <a:t>В обновлённых ФГОС </a:t>
            </a:r>
            <a:r>
              <a:rPr lang="ru-RU" sz="3600" dirty="0">
                <a:solidFill>
                  <a:srgbClr val="FF0000"/>
                </a:solidFill>
              </a:rPr>
              <a:t>сформулированы </a:t>
            </a:r>
            <a:r>
              <a:rPr lang="ru-RU" sz="3600" dirty="0" smtClean="0">
                <a:solidFill>
                  <a:srgbClr val="FF0000"/>
                </a:solidFill>
              </a:rPr>
              <a:t>максимально конкретные </a:t>
            </a:r>
            <a:r>
              <a:rPr lang="ru-RU" sz="3600" dirty="0"/>
              <a:t>требования к предметам всей </a:t>
            </a:r>
            <a:r>
              <a:rPr lang="ru-RU" sz="3600" dirty="0" smtClean="0"/>
              <a:t>школьной программы </a:t>
            </a:r>
            <a:r>
              <a:rPr lang="ru-RU" sz="3600" dirty="0"/>
              <a:t>соответствующего уровня, позволяющие </a:t>
            </a:r>
            <a:r>
              <a:rPr lang="ru-RU" sz="3600" dirty="0" smtClean="0"/>
              <a:t>ответить на </a:t>
            </a:r>
            <a:r>
              <a:rPr lang="ru-RU" sz="3600" dirty="0"/>
              <a:t>вопросы: </a:t>
            </a:r>
            <a:endParaRPr lang="ru-RU" sz="3600" dirty="0" smtClean="0"/>
          </a:p>
          <a:p>
            <a:pPr marL="0" indent="0" algn="just">
              <a:buNone/>
            </a:pPr>
            <a:r>
              <a:rPr lang="ru-RU" sz="3600" dirty="0" smtClean="0"/>
              <a:t>что </a:t>
            </a:r>
            <a:r>
              <a:rPr lang="ru-RU" sz="3600" dirty="0"/>
              <a:t>конкретно школьник будет знать, </a:t>
            </a:r>
            <a:r>
              <a:rPr lang="ru-RU" sz="3600" dirty="0" smtClean="0"/>
              <a:t>чем овладеет </a:t>
            </a:r>
            <a:r>
              <a:rPr lang="ru-RU" sz="3600" dirty="0"/>
              <a:t>и что освоит.</a:t>
            </a:r>
          </a:p>
        </p:txBody>
      </p:sp>
    </p:spTree>
    <p:extLst>
      <p:ext uri="{BB962C8B-B14F-4D97-AF65-F5344CB8AC3E}">
        <p14:creationId xmlns:p14="http://schemas.microsoft.com/office/powerpoint/2010/main" val="101759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184708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Обновленные ФГОС формулируют требования к результатам обучения с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учетом: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935480"/>
            <a:ext cx="8784976" cy="458986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усиления акцента на применение знаний и </a:t>
            </a:r>
            <a:r>
              <a:rPr lang="ru-RU" dirty="0" smtClean="0"/>
              <a:t>конкретных умений;</a:t>
            </a:r>
          </a:p>
          <a:p>
            <a:pPr algn="just"/>
            <a:r>
              <a:rPr lang="ru-RU" dirty="0"/>
              <a:t>требования формулируются с учетом результатов</a:t>
            </a:r>
          </a:p>
          <a:p>
            <a:pPr marL="0" indent="0" algn="just">
              <a:buNone/>
            </a:pPr>
            <a:r>
              <a:rPr lang="ru-RU" dirty="0"/>
              <a:t>проводимых на федеральном уровне процедур оценки</a:t>
            </a:r>
          </a:p>
          <a:p>
            <a:pPr marL="0" indent="0" algn="just">
              <a:buNone/>
            </a:pPr>
            <a:r>
              <a:rPr lang="ru-RU" dirty="0"/>
              <a:t>качества образования (всероссийских проверочных работ</a:t>
            </a:r>
            <a:r>
              <a:rPr lang="ru-RU" dirty="0" smtClean="0"/>
              <a:t>, национальных </a:t>
            </a:r>
            <a:r>
              <a:rPr lang="ru-RU" dirty="0"/>
              <a:t>исследований качества образования</a:t>
            </a:r>
            <a:r>
              <a:rPr lang="ru-RU" dirty="0" smtClean="0"/>
              <a:t>, международных </a:t>
            </a:r>
            <a:r>
              <a:rPr lang="ru-RU" dirty="0"/>
              <a:t>сравнительных исследований</a:t>
            </a:r>
            <a:r>
              <a:rPr lang="ru-RU" dirty="0" smtClean="0"/>
              <a:t>);</a:t>
            </a:r>
          </a:p>
          <a:p>
            <a:pPr algn="just"/>
            <a:r>
              <a:rPr lang="ru-RU" dirty="0"/>
              <a:t>усиливают акценты на изучение явлений и процессов</a:t>
            </a:r>
          </a:p>
          <a:p>
            <a:pPr marL="0" indent="0" algn="just">
              <a:buNone/>
            </a:pPr>
            <a:r>
              <a:rPr lang="ru-RU" dirty="0"/>
              <a:t>современной России и мира в целом, современного</a:t>
            </a:r>
          </a:p>
          <a:p>
            <a:pPr marL="0" indent="0" algn="just">
              <a:buNone/>
            </a:pPr>
            <a:r>
              <a:rPr lang="ru-RU" dirty="0"/>
              <a:t>состояния науки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25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368152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группы результатов: </a:t>
            </a:r>
            <a:r>
              <a:rPr lang="ru-RU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метапредметные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предметные и личностные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4968552"/>
          </a:xfrm>
        </p:spPr>
        <p:txBody>
          <a:bodyPr>
            <a:normAutofit/>
          </a:bodyPr>
          <a:lstStyle/>
          <a:p>
            <a:r>
              <a:rPr lang="ru-RU" dirty="0"/>
              <a:t>Результаты «усилены</a:t>
            </a:r>
            <a:r>
              <a:rPr lang="ru-RU" dirty="0" smtClean="0"/>
              <a:t>»: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личностные</a:t>
            </a:r>
            <a:r>
              <a:rPr lang="ru-RU" dirty="0"/>
              <a:t> (было 10 формулировок, стало 30 – по всем направлениям воспитательной деятельности)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метапредметные</a:t>
            </a:r>
            <a:r>
              <a:rPr lang="ru-RU" dirty="0"/>
              <a:t> (было 16 формулировок, стало 33). Появилось 3 блока </a:t>
            </a:r>
            <a:r>
              <a:rPr lang="ru-RU" dirty="0" err="1"/>
              <a:t>метапредметных</a:t>
            </a:r>
            <a:r>
              <a:rPr lang="ru-RU" dirty="0"/>
              <a:t> результатов: -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логика -исследование -работа с информацией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предметные</a:t>
            </a:r>
            <a:r>
              <a:rPr lang="ru-RU" dirty="0"/>
              <a:t> иначе сформулированы, в отглагольных формах.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Было</a:t>
            </a:r>
            <a:r>
              <a:rPr lang="ru-RU" dirty="0"/>
              <a:t>: приобретение (навыков), формирование (компетенций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Стало: научить применять, характеризовать и т.п.</a:t>
            </a:r>
          </a:p>
        </p:txBody>
      </p:sp>
    </p:spTree>
    <p:extLst>
      <p:ext uri="{BB962C8B-B14F-4D97-AF65-F5344CB8AC3E}">
        <p14:creationId xmlns:p14="http://schemas.microsoft.com/office/powerpoint/2010/main" val="279527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оценки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достижения планируемых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результатов освоения программы,</a:t>
            </a:r>
            <a:b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том числе адаптированной должна: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8712968" cy="4752528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отражать </a:t>
            </a:r>
            <a:r>
              <a:rPr lang="ru-RU" sz="2400" dirty="0"/>
              <a:t>содержание и критерии оценки, формы представления результатов оценочной </a:t>
            </a:r>
            <a:r>
              <a:rPr lang="ru-RU" sz="2400" dirty="0" smtClean="0"/>
              <a:t>деятельности;</a:t>
            </a:r>
          </a:p>
          <a:p>
            <a:pPr algn="just"/>
            <a:r>
              <a:rPr lang="ru-RU" sz="2400" dirty="0" smtClean="0"/>
              <a:t> </a:t>
            </a:r>
            <a:r>
              <a:rPr lang="ru-RU" sz="2400" dirty="0"/>
              <a:t>обеспечивать комплексный подход к оценке результатов освоения программы, позволяющий осуществлять оценку предметных и </a:t>
            </a:r>
            <a:r>
              <a:rPr lang="ru-RU" sz="2400" dirty="0" err="1"/>
              <a:t>метапредметных</a:t>
            </a:r>
            <a:r>
              <a:rPr lang="ru-RU" sz="2400" dirty="0"/>
              <a:t> результатов; </a:t>
            </a:r>
            <a:endParaRPr lang="ru-RU" sz="2400" dirty="0" smtClean="0"/>
          </a:p>
          <a:p>
            <a:pPr algn="just"/>
            <a:r>
              <a:rPr lang="ru-RU" sz="2400" dirty="0" smtClean="0"/>
              <a:t> </a:t>
            </a:r>
            <a:r>
              <a:rPr lang="ru-RU" sz="2400" dirty="0"/>
              <a:t>предусматривать оценку и учет результатов использования разнообразных методов и форм обучения, взаимно дополняющих друг друга, в том числе проектов, практических, исследовательских, творческих работ, самоанализа и самооценки, </a:t>
            </a:r>
            <a:r>
              <a:rPr lang="ru-RU" sz="2400" dirty="0" err="1"/>
              <a:t>взаимооценки</a:t>
            </a:r>
            <a:r>
              <a:rPr lang="ru-RU" sz="2400" dirty="0"/>
              <a:t>, наблюдения, испытаний (тестов) и д</a:t>
            </a:r>
          </a:p>
        </p:txBody>
      </p:sp>
    </p:spTree>
    <p:extLst>
      <p:ext uri="{BB962C8B-B14F-4D97-AF65-F5344CB8AC3E}">
        <p14:creationId xmlns:p14="http://schemas.microsoft.com/office/powerpoint/2010/main" val="189147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/>
              <a:t>Нормативное поле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54461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ФГОС  </a:t>
            </a:r>
            <a:r>
              <a:rPr lang="ru-RU" dirty="0" smtClean="0"/>
              <a:t>начального </a:t>
            </a:r>
            <a:r>
              <a:rPr lang="ru-RU" dirty="0"/>
              <a:t>общего образования (приказ </a:t>
            </a:r>
            <a:r>
              <a:rPr lang="ru-RU" dirty="0" err="1"/>
              <a:t>Минпросвещения</a:t>
            </a:r>
            <a:r>
              <a:rPr lang="ru-RU" dirty="0"/>
              <a:t> РФ № 286 от 31.05.2021</a:t>
            </a:r>
            <a:r>
              <a:rPr lang="ru-RU" dirty="0" smtClean="0"/>
              <a:t>); </a:t>
            </a:r>
          </a:p>
          <a:p>
            <a:pPr algn="just"/>
            <a:r>
              <a:rPr lang="ru-RU" dirty="0" smtClean="0"/>
              <a:t>ФГОС  </a:t>
            </a:r>
            <a:r>
              <a:rPr lang="ru-RU" dirty="0"/>
              <a:t>основного общего образования (приказ </a:t>
            </a:r>
            <a:r>
              <a:rPr lang="ru-RU" dirty="0" err="1" smtClean="0"/>
              <a:t>Минпросвещения</a:t>
            </a:r>
            <a:r>
              <a:rPr lang="ru-RU" dirty="0" smtClean="0"/>
              <a:t> </a:t>
            </a:r>
            <a:r>
              <a:rPr lang="ru-RU" dirty="0"/>
              <a:t>РФ № 287 от 31.05.2021</a:t>
            </a:r>
            <a:r>
              <a:rPr lang="ru-RU" dirty="0" smtClean="0"/>
              <a:t>);</a:t>
            </a:r>
          </a:p>
          <a:p>
            <a:pPr algn="just"/>
            <a:r>
              <a:rPr lang="ru-RU" dirty="0" smtClean="0"/>
              <a:t> ФГОС среднего </a:t>
            </a:r>
            <a:r>
              <a:rPr lang="ru-RU" dirty="0"/>
              <a:t>общего образования (приказ </a:t>
            </a:r>
            <a:r>
              <a:rPr lang="ru-RU" dirty="0" err="1"/>
              <a:t>Минпросвещения</a:t>
            </a:r>
            <a:r>
              <a:rPr lang="ru-RU" dirty="0"/>
              <a:t> РФ № 732 от 12.08.2022</a:t>
            </a:r>
            <a:r>
              <a:rPr lang="ru-RU" dirty="0" smtClean="0"/>
              <a:t>);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Федеральная образовательная программа </a:t>
            </a:r>
            <a:r>
              <a:rPr lang="ru-RU" dirty="0" smtClean="0"/>
              <a:t> </a:t>
            </a:r>
            <a:r>
              <a:rPr lang="ru-RU" dirty="0"/>
              <a:t>начального общего образования (приказ </a:t>
            </a:r>
            <a:r>
              <a:rPr lang="ru-RU" dirty="0" err="1"/>
              <a:t>Минпросвещения</a:t>
            </a:r>
            <a:r>
              <a:rPr lang="ru-RU" dirty="0"/>
              <a:t> РФ № 992 от 16.11.2022) </a:t>
            </a:r>
            <a:endParaRPr lang="ru-RU" dirty="0" smtClean="0"/>
          </a:p>
          <a:p>
            <a:pPr algn="just"/>
            <a:r>
              <a:rPr lang="ru-RU" dirty="0"/>
              <a:t>Федеральная образовательная программа основного общего образования (приказ </a:t>
            </a:r>
            <a:r>
              <a:rPr lang="ru-RU" dirty="0" err="1"/>
              <a:t>Минпросвещения</a:t>
            </a:r>
            <a:r>
              <a:rPr lang="ru-RU" dirty="0"/>
              <a:t> РФ № 993 от 16.11.2022</a:t>
            </a:r>
            <a:r>
              <a:rPr lang="ru-RU" dirty="0" smtClean="0"/>
              <a:t>);</a:t>
            </a:r>
          </a:p>
          <a:p>
            <a:pPr algn="just"/>
            <a:r>
              <a:rPr lang="ru-RU" dirty="0"/>
              <a:t> Федеральная образовательная программа среднего общего образования (приказ </a:t>
            </a:r>
            <a:r>
              <a:rPr lang="ru-RU" dirty="0" err="1"/>
              <a:t>Минпросвещения</a:t>
            </a:r>
            <a:r>
              <a:rPr lang="ru-RU" dirty="0"/>
              <a:t> РФ № 1014 от </a:t>
            </a:r>
            <a:r>
              <a:rPr lang="ru-RU" dirty="0" smtClean="0"/>
              <a:t>23.11.2022);</a:t>
            </a:r>
          </a:p>
          <a:p>
            <a:pPr algn="just"/>
            <a:r>
              <a:rPr lang="ru-RU" dirty="0" smtClean="0"/>
              <a:t>Локальная </a:t>
            </a:r>
            <a:r>
              <a:rPr lang="ru-RU" dirty="0"/>
              <a:t>документация </a:t>
            </a:r>
            <a:r>
              <a:rPr lang="ru-RU" dirty="0" smtClean="0"/>
              <a:t>ОО.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475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2184</Words>
  <Application>Microsoft Office PowerPoint</Application>
  <PresentationFormat>Экран (4:3)</PresentationFormat>
  <Paragraphs>149</Paragraphs>
  <Slides>35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35</vt:i4>
      </vt:variant>
    </vt:vector>
  </HeadingPairs>
  <TitlesOfParts>
    <vt:vector size="39" baseType="lpstr">
      <vt:lpstr>Тема Office</vt:lpstr>
      <vt:lpstr>Поток</vt:lpstr>
      <vt:lpstr>2_Поток</vt:lpstr>
      <vt:lpstr>Палитра</vt:lpstr>
      <vt:lpstr> «О системе оценивания в соответствии с ФГОС и ФООП общего   образования»  </vt:lpstr>
      <vt:lpstr>      «Жить - значит оценивать» Фридрих Ницше  </vt:lpstr>
      <vt:lpstr>План семинара</vt:lpstr>
      <vt:lpstr>Презентация PowerPoint</vt:lpstr>
      <vt:lpstr>Обновленные ФГОС</vt:lpstr>
      <vt:lpstr>Обновленные ФГОС формулируют требования к результатам обучения с учетом:</vt:lpstr>
      <vt:lpstr> З группы результатов: метапредметные, предметные и личностные </vt:lpstr>
      <vt:lpstr>система оценки достижения планируемых результатов освоения программы, в том числе адаптированной должна:</vt:lpstr>
      <vt:lpstr>Нормативное поле</vt:lpstr>
      <vt:lpstr>Требования к результатам реализации ОП сформулированы в категориях системнодеятельностного подхода</vt:lpstr>
      <vt:lpstr>Основные понятия в оценивании</vt:lpstr>
      <vt:lpstr>Основные требования к оцениванию по ФГОС</vt:lpstr>
      <vt:lpstr>Основные требования к оцениванию по ФГОС</vt:lpstr>
      <vt:lpstr> Процедуры внутренней и внешней оценки (ФОП ООО и ФОП СОО)ООП  п 18.4,  18.5  </vt:lpstr>
      <vt:lpstr>Уровневый подход в оценивании,  ФОП ООО / СОО, пп.18.8, 18.9</vt:lpstr>
      <vt:lpstr>Уровневый подход в оценивании,  ФОП ООО / СОО, пп.18.8, 18.9</vt:lpstr>
      <vt:lpstr>Комплексный подход в оценивании, ФОП ООО/ СОО п.18.10 </vt:lpstr>
      <vt:lpstr>Стартовая диагностика,  ФОП ООО / СОО</vt:lpstr>
      <vt:lpstr>Текущая оценка, ФОП ООО/ СОО</vt:lpstr>
      <vt:lpstr>Тематическая оценка, ФОП ООО/ СОО</vt:lpstr>
      <vt:lpstr>Внутренний мониторинг,  ФОП ООО/ СОО</vt:lpstr>
      <vt:lpstr>Внутренний мониторинг,  ФОП ООО/ СОО</vt:lpstr>
      <vt:lpstr>Внутренний мониторинг, ФОП ООО/ СОО</vt:lpstr>
      <vt:lpstr>Формы оценки, ФОП ООО / СОО, п.18.19</vt:lpstr>
      <vt:lpstr>Проектная и исследовательская  деятельность и формулировки  ФОП (на примере ООО)</vt:lpstr>
      <vt:lpstr>Проектная и исследовательская  деятельность и формулировки  ФОП (на примере ООО)</vt:lpstr>
      <vt:lpstr>Оценка метапредметных результатов, ФОП ООО / СОО </vt:lpstr>
      <vt:lpstr>Оценка метапредметных результатов, ФОП ООО / СОО </vt:lpstr>
      <vt:lpstr>Оценка предметных результатов, ФОП ООО / СОО </vt:lpstr>
      <vt:lpstr>Критерии: знание и понимание, применение, функциональность для оценки предметных результатов, ФОП ООО / СОО</vt:lpstr>
      <vt:lpstr>Критерии: знание и понимание, применение, функциональность для оценки предметных результатов, ФОП ООО / СОО</vt:lpstr>
      <vt:lpstr>Особенности оценки по отдельному учебному предмету, ФОП ООО / СОО </vt:lpstr>
      <vt:lpstr>ПОРТФОЛИО ученика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profnet@kimc.ms</dc:creator>
  <cp:lastModifiedBy>profnet@kimc.ms</cp:lastModifiedBy>
  <cp:revision>127</cp:revision>
  <dcterms:created xsi:type="dcterms:W3CDTF">2019-05-20T03:59:55Z</dcterms:created>
  <dcterms:modified xsi:type="dcterms:W3CDTF">2023-05-19T05:58:32Z</dcterms:modified>
</cp:coreProperties>
</file>