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  <p:sldId id="269" r:id="rId4"/>
    <p:sldId id="278" r:id="rId5"/>
    <p:sldId id="279" r:id="rId6"/>
    <p:sldId id="256" r:id="rId7"/>
    <p:sldId id="270" r:id="rId8"/>
    <p:sldId id="295" r:id="rId9"/>
    <p:sldId id="259" r:id="rId10"/>
    <p:sldId id="260" r:id="rId11"/>
    <p:sldId id="261" r:id="rId12"/>
    <p:sldId id="281" r:id="rId13"/>
    <p:sldId id="271" r:id="rId14"/>
    <p:sldId id="262" r:id="rId15"/>
    <p:sldId id="258" r:id="rId16"/>
    <p:sldId id="276" r:id="rId17"/>
    <p:sldId id="257" r:id="rId18"/>
    <p:sldId id="290" r:id="rId19"/>
    <p:sldId id="275" r:id="rId20"/>
    <p:sldId id="286" r:id="rId21"/>
    <p:sldId id="287" r:id="rId22"/>
    <p:sldId id="294" r:id="rId23"/>
    <p:sldId id="265" r:id="rId24"/>
    <p:sldId id="291" r:id="rId25"/>
    <p:sldId id="292" r:id="rId26"/>
    <p:sldId id="293" r:id="rId27"/>
    <p:sldId id="296" r:id="rId28"/>
    <p:sldId id="297" r:id="rId29"/>
    <p:sldId id="288" r:id="rId30"/>
    <p:sldId id="282" r:id="rId31"/>
    <p:sldId id="284" r:id="rId32"/>
    <p:sldId id="298" r:id="rId33"/>
    <p:sldId id="299" r:id="rId34"/>
    <p:sldId id="300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263" r:id="rId48"/>
    <p:sldId id="266" r:id="rId49"/>
    <p:sldId id="267" r:id="rId50"/>
    <p:sldId id="272" r:id="rId51"/>
    <p:sldId id="277" r:id="rId52"/>
    <p:sldId id="273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15" autoAdjust="0"/>
  </p:normalViewPr>
  <p:slideViewPr>
    <p:cSldViewPr>
      <p:cViewPr>
        <p:scale>
          <a:sx n="59" d="100"/>
          <a:sy n="59" d="100"/>
        </p:scale>
        <p:origin x="-84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79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38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5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8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1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6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0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27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9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17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40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FB05-E4CD-4B4A-A5D0-67079EB1AC24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94C8-F5B9-426B-99ED-5210EBBFD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42" y="188640"/>
            <a:ext cx="9144000" cy="3456383"/>
          </a:xfrm>
        </p:spPr>
        <p:txBody>
          <a:bodyPr>
            <a:normAutofit/>
          </a:bodyPr>
          <a:lstStyle/>
          <a:p>
            <a:r>
              <a:rPr lang="ru-RU" b="1" dirty="0" smtClean="0"/>
              <a:t>СЕМИНАР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«Технология разработки учебных планов в соответствии с требованиями обновленных ФГОС 2021 г.»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005064"/>
            <a:ext cx="3672408" cy="25202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74" y="3429001"/>
            <a:ext cx="448674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612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ru-RU" sz="4800" b="1" i="0" u="none" strike="noStrike" baseline="0" dirty="0" smtClean="0">
                <a:latin typeface="SchoolBookSanPin"/>
              </a:rPr>
              <a:t>Обязательная часть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72608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ОПРЕДЕЛЯЕТ:</a:t>
            </a:r>
          </a:p>
          <a:p>
            <a:pPr algn="just"/>
            <a:r>
              <a:rPr lang="ru-RU" sz="3600" i="1" dirty="0" smtClean="0">
                <a:solidFill>
                  <a:srgbClr val="FF0000"/>
                </a:solidFill>
              </a:rPr>
              <a:t>состав учебных предметов </a:t>
            </a:r>
            <a:r>
              <a:rPr lang="ru-RU" sz="3600" dirty="0" smtClean="0"/>
              <a:t>обязательных для всех имеющих по данной программе государственную аккредитацию образовательных организаций;</a:t>
            </a:r>
          </a:p>
          <a:p>
            <a:pPr algn="just"/>
            <a:r>
              <a:rPr lang="ru-RU" sz="3600" i="1" dirty="0" smtClean="0">
                <a:solidFill>
                  <a:srgbClr val="FF0000"/>
                </a:solidFill>
              </a:rPr>
              <a:t>учебное время</a:t>
            </a:r>
            <a:r>
              <a:rPr lang="ru-RU" sz="3600" dirty="0" smtClean="0"/>
              <a:t>, отводимое на их изучение по классам (годам) обучения.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06940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Часть, формируемая участниками образовательных отношений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ОПРЕДЕЛЯЕТ:</a:t>
            </a:r>
          </a:p>
          <a:p>
            <a:pPr marL="0" indent="0" algn="just">
              <a:buNone/>
            </a:pPr>
            <a:r>
              <a:rPr lang="ru-RU" dirty="0" smtClean="0"/>
              <a:t>1. </a:t>
            </a:r>
            <a:r>
              <a:rPr lang="ru-RU" i="1" dirty="0" smtClean="0">
                <a:solidFill>
                  <a:srgbClr val="FF0000"/>
                </a:solidFill>
              </a:rPr>
              <a:t>Время</a:t>
            </a:r>
            <a:r>
              <a:rPr lang="ru-RU" dirty="0" smtClean="0"/>
              <a:t>, отводимое на изучение </a:t>
            </a:r>
            <a:r>
              <a:rPr lang="ru-RU" dirty="0" smtClean="0">
                <a:solidFill>
                  <a:srgbClr val="FF0000"/>
                </a:solidFill>
              </a:rPr>
              <a:t>учебных предметов, учебных курсов, </a:t>
            </a:r>
            <a:r>
              <a:rPr lang="ru-RU" u="sng" dirty="0" smtClean="0">
                <a:solidFill>
                  <a:srgbClr val="FF0000"/>
                </a:solidFill>
              </a:rPr>
              <a:t>учебных модулей по выбору обучающихся, родителей </a:t>
            </a:r>
            <a:r>
              <a:rPr lang="ru-RU" dirty="0" smtClean="0"/>
              <a:t>(законных представителей) несовершеннолетних обучающихся, в том числе предусматривающие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углубленное изучение </a:t>
            </a:r>
            <a:r>
              <a:rPr lang="ru-RU" dirty="0" smtClean="0"/>
              <a:t>учебных предметов, с целью удовлетворения различных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интересов</a:t>
            </a:r>
            <a:r>
              <a:rPr lang="ru-RU" dirty="0" smtClean="0"/>
              <a:t> обучающихся, потребностей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физическом развитии </a:t>
            </a:r>
            <a:r>
              <a:rPr lang="ru-RU" dirty="0" smtClean="0"/>
              <a:t>и совершенствовании, а также учитывающие этнокультурные интересы, особые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потребности </a:t>
            </a:r>
            <a:r>
              <a:rPr lang="ru-RU" dirty="0" smtClean="0"/>
              <a:t>обучающихся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ОВЗ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5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2144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учебного плана, формируемого участниками образовательных отношений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86412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2800" dirty="0" smtClean="0"/>
              <a:t>Обеспечивает реализацию индивидуальных потребностей обучающихся.</a:t>
            </a:r>
          </a:p>
          <a:p>
            <a:pPr marL="0" indent="0" algn="just"/>
            <a:r>
              <a:rPr lang="ru-RU" sz="2800" dirty="0" smtClean="0"/>
              <a:t> Время, отводимое на данную часть, может быть использовано на </a:t>
            </a:r>
            <a:r>
              <a:rPr lang="ru-RU" sz="2800" dirty="0" smtClean="0">
                <a:solidFill>
                  <a:srgbClr val="FF0000"/>
                </a:solidFill>
              </a:rPr>
              <a:t>увеличение учебных часов</a:t>
            </a:r>
            <a:r>
              <a:rPr lang="ru-RU" sz="2800" dirty="0" smtClean="0"/>
              <a:t>, отводимых на изучение отдельных учебных предметов, учебных курсов, учебных модулей по выбору родителей (законных представителей) несовершеннолетних обучающихся, в том числе предусматривающих </a:t>
            </a:r>
            <a:r>
              <a:rPr lang="ru-RU" sz="2800" dirty="0" smtClean="0">
                <a:solidFill>
                  <a:srgbClr val="FF0000"/>
                </a:solidFill>
              </a:rPr>
              <a:t>углублённое изучение </a:t>
            </a:r>
            <a:r>
              <a:rPr lang="ru-RU" sz="2800" dirty="0" smtClean="0"/>
              <a:t>учебных предметов, с целью удовлетворения различных интересов обучающихся, потребностей </a:t>
            </a:r>
            <a:r>
              <a:rPr lang="ru-RU" sz="2800" dirty="0" smtClean="0">
                <a:solidFill>
                  <a:srgbClr val="FF0000"/>
                </a:solidFill>
              </a:rPr>
              <a:t>в физическом развитии </a:t>
            </a:r>
            <a:r>
              <a:rPr lang="ru-RU" sz="2800" dirty="0" smtClean="0"/>
              <a:t>и совершенствовании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4424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584" y="188641"/>
            <a:ext cx="8624896" cy="792087"/>
          </a:xfrm>
        </p:spPr>
        <p:txBody>
          <a:bodyPr/>
          <a:lstStyle/>
          <a:p>
            <a:r>
              <a:rPr lang="ru-RU" b="1" dirty="0"/>
              <a:t>Что школа вправе </a:t>
            </a:r>
            <a:r>
              <a:rPr lang="ru-RU" b="1" dirty="0" smtClean="0"/>
              <a:t>делать?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181818"/>
                </a:solidFill>
                <a:latin typeface="Open Sans"/>
              </a:rPr>
              <a:t> Корректировать </a:t>
            </a:r>
            <a:r>
              <a:rPr lang="ru-RU" dirty="0">
                <a:solidFill>
                  <a:srgbClr val="181818"/>
                </a:solidFill>
                <a:latin typeface="Open Sans"/>
              </a:rPr>
              <a:t>объем годового учебного </a:t>
            </a:r>
            <a:r>
              <a:rPr lang="ru-RU" dirty="0" smtClean="0">
                <a:solidFill>
                  <a:srgbClr val="181818"/>
                </a:solidFill>
                <a:latin typeface="Open Sans"/>
              </a:rPr>
              <a:t>плана;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/>
              <a:t> Устанавливать </a:t>
            </a:r>
            <a:r>
              <a:rPr lang="ru-RU" dirty="0"/>
              <a:t>количество часов на изучение того или иного </a:t>
            </a:r>
            <a:r>
              <a:rPr lang="ru-RU" dirty="0" smtClean="0"/>
              <a:t>предмета;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Устанавливать период изучения учебного предмета, в </a:t>
            </a:r>
            <a:r>
              <a:rPr lang="ru-RU" dirty="0" err="1"/>
              <a:t>т.ч</a:t>
            </a:r>
            <a:r>
              <a:rPr lang="ru-RU" dirty="0"/>
              <a:t>. использовать модульный принцип </a:t>
            </a:r>
            <a:r>
              <a:rPr lang="ru-RU" dirty="0" smtClean="0"/>
              <a:t>изучения;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 Определять предметы для углубленного </a:t>
            </a:r>
            <a:r>
              <a:rPr lang="ru-RU" dirty="0" smtClean="0"/>
              <a:t>изучения;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Определять состав формируемой </a:t>
            </a:r>
            <a:r>
              <a:rPr lang="ru-RU" dirty="0" smtClean="0"/>
              <a:t>части;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199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3681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333333"/>
                </a:solidFill>
                <a:latin typeface="Arial"/>
                <a:ea typeface="Times New Roman"/>
              </a:rPr>
              <a:t>часть </a:t>
            </a:r>
            <a:r>
              <a:rPr lang="ru-RU" sz="3600" b="1" dirty="0">
                <a:solidFill>
                  <a:srgbClr val="333333"/>
                </a:solidFill>
                <a:latin typeface="Arial"/>
                <a:ea typeface="Times New Roman"/>
              </a:rPr>
              <a:t>7.2 статьи 12 Федерального закона «Об образовании в Российской Федерации»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«при разработке основной общеобразовательной программы организация, осуществляющая образовательную деятельность, вправе предусмотреть применение при реализации соответствующей образовательной программы </a:t>
            </a:r>
            <a:r>
              <a:rPr lang="ru-RU" b="1" u="sng" dirty="0">
                <a:solidFill>
                  <a:srgbClr val="FF0000"/>
                </a:solidFill>
              </a:rPr>
              <a:t>примерного учебного плана </a:t>
            </a:r>
            <a:r>
              <a:rPr lang="ru-RU" dirty="0">
                <a:solidFill>
                  <a:srgbClr val="FF0000"/>
                </a:solidFill>
              </a:rPr>
              <a:t>и (или) примерного календарного учебного графика, и (или) примерных рабочих программ учебных предметов, курсов, дисциплин (модулей), </a:t>
            </a:r>
            <a:r>
              <a:rPr lang="ru-RU" dirty="0"/>
              <a:t>включенных в соответствующую примерную основную общеобразовательную программу. </a:t>
            </a:r>
            <a:r>
              <a:rPr lang="ru-RU" dirty="0">
                <a:solidFill>
                  <a:srgbClr val="FF0000"/>
                </a:solidFill>
              </a:rPr>
              <a:t>В этом случае такая учебно-методическая документация не разрабатывается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29614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b="1" dirty="0" smtClean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  <a:t>Объем </a:t>
            </a:r>
            <a:r>
              <a:rPr lang="ru-RU" sz="3200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  <a:t>учебной и внеурочной нагрузки по ФГОС-2021 за период освоения ООП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243368"/>
              </p:ext>
            </p:extLst>
          </p:nvPr>
        </p:nvGraphicFramePr>
        <p:xfrm>
          <a:off x="179512" y="1484785"/>
          <a:ext cx="8856983" cy="5110584"/>
        </p:xfrm>
        <a:graphic>
          <a:graphicData uri="http://schemas.openxmlformats.org/drawingml/2006/table">
            <a:tbl>
              <a:tblPr firstRow="1" firstCol="1" bandRow="1"/>
              <a:tblGrid>
                <a:gridCol w="2088232"/>
                <a:gridCol w="1872208"/>
                <a:gridCol w="2160240"/>
                <a:gridCol w="2736303"/>
              </a:tblGrid>
              <a:tr h="1517067">
                <a:tc row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Уровень 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образования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Количество учебных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академических часов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Максимальное 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ака</a:t>
                      </a: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демических</a:t>
                      </a: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часов 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внеурочной</a:t>
                      </a: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Минимум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Максимум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067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НОО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2954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3190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1320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7067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24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ООО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5058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5549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1750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22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077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НОРМЫ СанПиН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472665"/>
              </p:ext>
            </p:extLst>
          </p:nvPr>
        </p:nvGraphicFramePr>
        <p:xfrm>
          <a:off x="179512" y="980728"/>
          <a:ext cx="8784976" cy="58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113"/>
                <a:gridCol w="4136527"/>
                <a:gridCol w="3024336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Пункт СанПиН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Предмет регулирования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Как выполнять</a:t>
                      </a:r>
                      <a:endParaRPr lang="ru-RU" sz="2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10.4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Начало занятий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Не ранее 8 часов</a:t>
                      </a:r>
                      <a:endParaRPr lang="ru-RU" sz="1800" b="1" dirty="0"/>
                    </a:p>
                  </a:txBody>
                  <a:tcPr/>
                </a:tc>
              </a:tr>
              <a:tr h="1963764">
                <a:tc rowSpan="2">
                  <a:txBody>
                    <a:bodyPr/>
                    <a:lstStyle/>
                    <a:p>
                      <a:r>
                        <a:rPr lang="ru-RU" sz="1800" b="1" dirty="0" smtClean="0"/>
                        <a:t>10.5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Максимально допустимая аудиторная недельная нагрузка (в академических часах) при 6-ти дневной неделе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 класс – --- </a:t>
                      </a:r>
                    </a:p>
                    <a:p>
                      <a:r>
                        <a:rPr lang="ru-RU" sz="1800" b="1" dirty="0" smtClean="0"/>
                        <a:t>2-4 классы – 26</a:t>
                      </a:r>
                    </a:p>
                    <a:p>
                      <a:r>
                        <a:rPr lang="ru-RU" sz="1800" b="1" dirty="0" smtClean="0"/>
                        <a:t> 5 класс – 32 </a:t>
                      </a:r>
                    </a:p>
                    <a:p>
                      <a:r>
                        <a:rPr lang="ru-RU" sz="1800" b="1" dirty="0" smtClean="0"/>
                        <a:t>6 класс – 33 </a:t>
                      </a:r>
                    </a:p>
                    <a:p>
                      <a:r>
                        <a:rPr lang="ru-RU" sz="1800" b="1" dirty="0" smtClean="0"/>
                        <a:t>7 класс – 35 </a:t>
                      </a:r>
                    </a:p>
                    <a:p>
                      <a:r>
                        <a:rPr lang="ru-RU" sz="1800" b="1" dirty="0" smtClean="0"/>
                        <a:t>8-9 классы – 36 </a:t>
                      </a:r>
                    </a:p>
                    <a:p>
                      <a:r>
                        <a:rPr lang="ru-RU" sz="1800" b="1" dirty="0" smtClean="0"/>
                        <a:t>10-11 классы – 37</a:t>
                      </a:r>
                      <a:endParaRPr lang="ru-RU" sz="1800" b="1" dirty="0"/>
                    </a:p>
                  </a:txBody>
                  <a:tcPr/>
                </a:tc>
              </a:tr>
              <a:tr h="15830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Максимально допустимая аудиторная недельная нагрузка (в академических часах) при 5-ти дневной неделе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 класс – 21</a:t>
                      </a:r>
                    </a:p>
                    <a:p>
                      <a:r>
                        <a:rPr lang="ru-RU" sz="1800" b="1" dirty="0" smtClean="0"/>
                        <a:t> 2-4 классы – 23 </a:t>
                      </a:r>
                    </a:p>
                    <a:p>
                      <a:r>
                        <a:rPr lang="ru-RU" sz="1800" b="1" dirty="0" smtClean="0"/>
                        <a:t>5 класс – 29 </a:t>
                      </a:r>
                    </a:p>
                    <a:p>
                      <a:r>
                        <a:rPr lang="ru-RU" sz="1800" b="1" dirty="0" smtClean="0"/>
                        <a:t>6 класс – 30 </a:t>
                      </a:r>
                    </a:p>
                    <a:p>
                      <a:r>
                        <a:rPr lang="ru-RU" sz="1800" b="1" dirty="0" smtClean="0"/>
                        <a:t>7 класс – 32</a:t>
                      </a:r>
                    </a:p>
                    <a:p>
                      <a:r>
                        <a:rPr lang="ru-RU" sz="1800" b="1" dirty="0" smtClean="0"/>
                        <a:t> 8-9 классы – 33 </a:t>
                      </a:r>
                    </a:p>
                    <a:p>
                      <a:r>
                        <a:rPr lang="ru-RU" sz="1800" b="1" dirty="0" smtClean="0"/>
                        <a:t>10-11 классы – 34</a:t>
                      </a:r>
                      <a:endParaRPr lang="ru-RU" sz="1800" b="1" dirty="0"/>
                    </a:p>
                  </a:txBody>
                  <a:tcPr/>
                </a:tc>
              </a:tr>
              <a:tr h="52929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10.9.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Продолжительность урока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должна превышать 45 минут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0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cs typeface="Aharoni" panose="02010803020104030203" pitchFamily="2" charset="-79"/>
              </a:rPr>
              <a:t>Недельный объем аудиторной нагрузки на уровне НОО и ООО</a:t>
            </a:r>
            <a:endParaRPr lang="ru-RU" b="1" dirty="0"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ea typeface="Calibri"/>
                <a:cs typeface="Times New Roman"/>
              </a:rPr>
              <a:t>ТАБЛИЦА 6.6.САНПИН </a:t>
            </a:r>
            <a:r>
              <a:rPr lang="ru-RU" b="1" dirty="0" smtClean="0">
                <a:ea typeface="Calibri"/>
                <a:cs typeface="Times New Roman"/>
              </a:rPr>
              <a:t>1.2.3685-21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488840"/>
              </p:ext>
            </p:extLst>
          </p:nvPr>
        </p:nvGraphicFramePr>
        <p:xfrm>
          <a:off x="179511" y="2060848"/>
          <a:ext cx="8784978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7"/>
                <a:gridCol w="1728192"/>
                <a:gridCol w="3312369"/>
              </a:tblGrid>
              <a:tr h="410765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Учебная нагрузка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Классы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Кол-во часов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rowSpan="7">
                  <a:txBody>
                    <a:bodyPr/>
                    <a:lstStyle/>
                    <a:p>
                      <a:r>
                        <a:rPr lang="ru-RU" sz="3200" dirty="0" smtClean="0"/>
                        <a:t>при </a:t>
                      </a:r>
                      <a:r>
                        <a:rPr lang="ru-RU" sz="3200" dirty="0" smtClean="0"/>
                        <a:t>5 дневной </a:t>
                      </a:r>
                      <a:r>
                        <a:rPr lang="ru-RU" sz="3200" dirty="0" smtClean="0"/>
                        <a:t>учебной неделе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Не более 21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2-4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23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29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30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32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33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33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cs typeface="Aharoni" panose="02010803020104030203" pitchFamily="2" charset="-79"/>
              </a:rPr>
              <a:t>Недельный объем аудиторной нагрузки на уровне НОО и ООО</a:t>
            </a:r>
            <a:endParaRPr lang="ru-RU" b="1" dirty="0"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ea typeface="Calibri"/>
                <a:cs typeface="Times New Roman"/>
              </a:rPr>
              <a:t>ТАБЛИЦА 6.6.САНПИН </a:t>
            </a:r>
            <a:r>
              <a:rPr lang="ru-RU" b="1" dirty="0" smtClean="0">
                <a:ea typeface="Calibri"/>
                <a:cs typeface="Times New Roman"/>
              </a:rPr>
              <a:t>1.2.3685-21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99746"/>
              </p:ext>
            </p:extLst>
          </p:nvPr>
        </p:nvGraphicFramePr>
        <p:xfrm>
          <a:off x="179511" y="2060848"/>
          <a:ext cx="8784978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7"/>
                <a:gridCol w="1728192"/>
                <a:gridCol w="3312369"/>
              </a:tblGrid>
              <a:tr h="410765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Учебная нагрузка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Классы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Кол-во часов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rowSpan="7">
                  <a:txBody>
                    <a:bodyPr/>
                    <a:lstStyle/>
                    <a:p>
                      <a:r>
                        <a:rPr lang="ru-RU" sz="3200" dirty="0" smtClean="0"/>
                        <a:t>при 6 дневной учебной неделе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Не более 21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2-4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26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32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33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35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36</a:t>
                      </a:r>
                      <a:endParaRPr lang="ru-RU" sz="3200" dirty="0"/>
                    </a:p>
                  </a:txBody>
                  <a:tcPr/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36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174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ВАЖНО! </a:t>
            </a:r>
            <a:r>
              <a:rPr lang="ru-RU" b="1" dirty="0" smtClean="0"/>
              <a:t>Выдержать </a:t>
            </a:r>
            <a:r>
              <a:rPr lang="ru-RU" b="1" dirty="0"/>
              <a:t>соотношение обязательной и формируемой </a:t>
            </a:r>
            <a:r>
              <a:rPr lang="ru-RU" b="1" dirty="0" smtClean="0"/>
              <a:t>частей учебных планов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536504"/>
          </a:xfrm>
        </p:spPr>
        <p:txBody>
          <a:bodyPr/>
          <a:lstStyle/>
          <a:p>
            <a:pPr algn="just"/>
            <a:r>
              <a:rPr lang="ru-RU" dirty="0"/>
              <a:t>Убедитесь, что соотношение обязательной и формируемой частей программы соответствует ФГОС. </a:t>
            </a:r>
            <a:endParaRPr lang="ru-RU" dirty="0" smtClean="0"/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расчете учитывайте </a:t>
            </a:r>
            <a:r>
              <a:rPr lang="ru-RU" dirty="0">
                <a:solidFill>
                  <a:srgbClr val="FF0000"/>
                </a:solidFill>
              </a:rPr>
              <a:t>урочные</a:t>
            </a:r>
            <a:r>
              <a:rPr lang="ru-RU" dirty="0"/>
              <a:t> и </a:t>
            </a:r>
            <a:r>
              <a:rPr lang="ru-RU" dirty="0">
                <a:solidFill>
                  <a:srgbClr val="C00000"/>
                </a:solidFill>
              </a:rPr>
              <a:t>внеурочные </a:t>
            </a:r>
            <a:r>
              <a:rPr lang="ru-RU" dirty="0"/>
              <a:t>занятия.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Выдержать </a:t>
            </a:r>
            <a:r>
              <a:rPr lang="ru-RU" dirty="0"/>
              <a:t>нужно соотношение </a:t>
            </a:r>
            <a:r>
              <a:rPr lang="ru-RU" b="1" dirty="0"/>
              <a:t>80</a:t>
            </a:r>
            <a:r>
              <a:rPr lang="ru-RU" dirty="0"/>
              <a:t> на </a:t>
            </a:r>
            <a:r>
              <a:rPr lang="ru-RU" b="1" dirty="0"/>
              <a:t>20</a:t>
            </a:r>
            <a:r>
              <a:rPr lang="ru-RU" dirty="0"/>
              <a:t> процентов в начальной школе, </a:t>
            </a:r>
            <a:r>
              <a:rPr lang="ru-RU" b="1" dirty="0"/>
              <a:t>70</a:t>
            </a:r>
            <a:r>
              <a:rPr lang="ru-RU" dirty="0"/>
              <a:t> на </a:t>
            </a:r>
            <a:r>
              <a:rPr lang="ru-RU" b="1" dirty="0"/>
              <a:t>30</a:t>
            </a:r>
            <a:r>
              <a:rPr lang="ru-RU" dirty="0"/>
              <a:t> – в </a:t>
            </a:r>
            <a:r>
              <a:rPr lang="ru-RU" dirty="0" smtClean="0"/>
              <a:t>основной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43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Autofit/>
          </a:bodyPr>
          <a:lstStyle/>
          <a:p>
            <a:r>
              <a:rPr lang="ru-RU" b="1" dirty="0"/>
              <a:t>Учебный план – часть ООП, а не отдельный документ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12568"/>
          </a:xfrm>
        </p:spPr>
        <p:txBody>
          <a:bodyPr/>
          <a:lstStyle/>
          <a:p>
            <a:pPr algn="just"/>
            <a:r>
              <a:rPr lang="ru-RU" sz="4400" dirty="0"/>
              <a:t>Учебный план утверждается «автоматически», приказом об утверждении </a:t>
            </a:r>
            <a:r>
              <a:rPr lang="ru-RU" sz="4400" dirty="0" smtClean="0"/>
              <a:t>ООП;</a:t>
            </a:r>
          </a:p>
          <a:p>
            <a:pPr algn="just"/>
            <a:r>
              <a:rPr lang="ru-RU" sz="4400" dirty="0"/>
              <a:t> ФГОС определяет только общий академический объем и структуру учебного </a:t>
            </a:r>
            <a:r>
              <a:rPr lang="ru-RU" sz="4400" dirty="0" smtClean="0"/>
              <a:t>плана;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28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000132"/>
          </a:xfrm>
        </p:spPr>
        <p:txBody>
          <a:bodyPr/>
          <a:lstStyle/>
          <a:p>
            <a:r>
              <a:rPr lang="ru-RU" b="1" dirty="0" smtClean="0"/>
              <a:t>Второй иностранный язык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Изучение второго иностранного языка из перечня, предложенного ОО, осуществляется по заявлению обучающегося, родителей (законных представителей) несовершеннолетнего и </a:t>
            </a:r>
            <a:r>
              <a:rPr lang="ru-RU" sz="3600" dirty="0" smtClean="0">
                <a:solidFill>
                  <a:srgbClr val="FF0000"/>
                </a:solidFill>
              </a:rPr>
              <a:t>при наличии </a:t>
            </a:r>
            <a:r>
              <a:rPr lang="ru-RU" sz="3600" dirty="0" smtClean="0"/>
              <a:t>в ОО необходимых </a:t>
            </a:r>
            <a:r>
              <a:rPr lang="ru-RU" sz="3600" dirty="0" smtClean="0">
                <a:solidFill>
                  <a:srgbClr val="FF0000"/>
                </a:solidFill>
              </a:rPr>
              <a:t>условий</a:t>
            </a:r>
            <a:r>
              <a:rPr lang="ru-RU" sz="3600" dirty="0" smtClean="0"/>
              <a:t> (п.33.1 ФГОС ООО)</a:t>
            </a:r>
          </a:p>
          <a:p>
            <a:pPr marL="0" indent="0" algn="just">
              <a:buNone/>
            </a:pPr>
            <a:r>
              <a:rPr lang="ru-RU" sz="3600" dirty="0" smtClean="0"/>
              <a:t>Письмо </a:t>
            </a:r>
            <a:r>
              <a:rPr lang="ru-RU" sz="3600" dirty="0" err="1" smtClean="0"/>
              <a:t>Минпроса</a:t>
            </a:r>
            <a:r>
              <a:rPr lang="ru-RU" sz="3600" dirty="0" smtClean="0"/>
              <a:t> РФ  </a:t>
            </a:r>
            <a:r>
              <a:rPr lang="ru-RU" sz="3600" b="1" dirty="0" smtClean="0"/>
              <a:t>от 31.08. 2021 </a:t>
            </a:r>
            <a:r>
              <a:rPr lang="ru-RU" sz="3600" dirty="0" smtClean="0"/>
              <a:t>№03-1420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43998" cy="928694"/>
          </a:xfrm>
        </p:spPr>
        <p:txBody>
          <a:bodyPr/>
          <a:lstStyle/>
          <a:p>
            <a:r>
              <a:rPr lang="ru-RU" b="1" dirty="0" smtClean="0"/>
              <a:t>Про </a:t>
            </a:r>
            <a:r>
              <a:rPr lang="ru-RU" b="1" dirty="0" smtClean="0"/>
              <a:t>физическую культуру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357850"/>
          </a:xfrm>
        </p:spPr>
        <p:txBody>
          <a:bodyPr>
            <a:normAutofit/>
          </a:bodyPr>
          <a:lstStyle/>
          <a:p>
            <a:pPr marL="95250" indent="-952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Письмо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РФ от 08.10.2010 N ИК-1494/19 О введении третьего часа физической культуры (вместе с Методическими рекомендациями о введении третьего часа физической культуры в недельный объем учебной нагрузки обучающихся общеобразовательных учреждений РФ);</a:t>
            </a:r>
          </a:p>
          <a:p>
            <a:pPr marL="95250" indent="-952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действующих СанПиН нормы по часам физкультуры определены  косвенно, на уровне НОО.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43998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родном языке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60007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 smtClean="0"/>
              <a:t>Для Организаций, в которых языком образования является русский язык, </a:t>
            </a:r>
            <a:r>
              <a:rPr lang="ru-RU" sz="3600" dirty="0" smtClean="0">
                <a:solidFill>
                  <a:srgbClr val="FF0000"/>
                </a:solidFill>
              </a:rPr>
              <a:t>изучение родного языка и родной литературы</a:t>
            </a:r>
            <a:r>
              <a:rPr lang="ru-RU" sz="3600" dirty="0" smtClean="0"/>
              <a:t> из числа языков народов Российской Федерации, государственных языков республик Российской Федерации </a:t>
            </a:r>
            <a:r>
              <a:rPr lang="ru-RU" sz="3600" dirty="0" smtClean="0">
                <a:solidFill>
                  <a:srgbClr val="FF0000"/>
                </a:solidFill>
              </a:rPr>
              <a:t>осуществляется при наличии возможностей Организации </a:t>
            </a:r>
            <a:r>
              <a:rPr lang="ru-RU" sz="3600" dirty="0" smtClean="0"/>
              <a:t>и по заявлению родителей (законных представителей) несовершеннолетних обучающихся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521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ПРИМЕР. Как вписать родной язык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/>
              <a:t>учебный план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598470"/>
              </p:ext>
            </p:extLst>
          </p:nvPr>
        </p:nvGraphicFramePr>
        <p:xfrm>
          <a:off x="250825" y="1484312"/>
          <a:ext cx="8641655" cy="511303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71168"/>
                <a:gridCol w="4570487"/>
              </a:tblGrid>
              <a:tr h="1400386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Предметная область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Учебный предмет</a:t>
                      </a:r>
                      <a:endParaRPr lang="ru-RU" sz="4000" dirty="0"/>
                    </a:p>
                  </a:txBody>
                  <a:tcPr/>
                </a:tc>
              </a:tr>
              <a:tr h="1270118">
                <a:tc rowSpan="2">
                  <a:txBody>
                    <a:bodyPr/>
                    <a:lstStyle/>
                    <a:p>
                      <a:pPr algn="just"/>
                      <a:r>
                        <a:rPr lang="ru-RU" sz="3600" dirty="0" smtClean="0"/>
                        <a:t>Родной язык и литературное чтение</a:t>
                      </a:r>
                    </a:p>
                    <a:p>
                      <a:pPr algn="just"/>
                      <a:r>
                        <a:rPr lang="ru-RU" sz="3600" dirty="0" smtClean="0"/>
                        <a:t>на родном языке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3600" dirty="0" smtClean="0"/>
                        <a:t>Родной язык (русский)</a:t>
                      </a:r>
                      <a:endParaRPr lang="ru-RU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535">
                <a:tc v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3600" dirty="0" smtClean="0"/>
                        <a:t>Литературное чтение на родном</a:t>
                      </a:r>
                    </a:p>
                    <a:p>
                      <a:pPr algn="just"/>
                      <a:r>
                        <a:rPr lang="ru-RU" sz="3600" dirty="0" smtClean="0"/>
                        <a:t>языке (бурятском)</a:t>
                      </a:r>
                    </a:p>
                    <a:p>
                      <a:pPr algn="just"/>
                      <a:endParaRPr lang="ru-RU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533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ПРЕДМЕТНЫЕ ОБЛАСТИ, УЧЕБНЫЕ ПРЕДМЕТЫ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(ФГОС НОО 32.1)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52268"/>
              </p:ext>
            </p:extLst>
          </p:nvPr>
        </p:nvGraphicFramePr>
        <p:xfrm>
          <a:off x="179512" y="1196751"/>
          <a:ext cx="8856538" cy="566879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76464"/>
                <a:gridCol w="4680074"/>
              </a:tblGrid>
              <a:tr h="34563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ПРЕДМЕТНЫЕ ОБЛАСТИ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Учебные предметы (учебные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модули)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Русский язык и литературное чтение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Русский язык</a:t>
                      </a:r>
                    </a:p>
                    <a:p>
                      <a:r>
                        <a:rPr lang="ru-RU" sz="2000" dirty="0" smtClean="0"/>
                        <a:t>Литературное   чтение</a:t>
                      </a:r>
                      <a:endParaRPr lang="ru-RU" sz="2000" dirty="0"/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Родной язык и литературное чтение на родном языке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Родной язык и (или) государс</a:t>
                      </a:r>
                      <a:r>
                        <a:rPr lang="ru-RU" sz="2000" baseline="0" dirty="0" smtClean="0"/>
                        <a:t>твенный  язык республик РФ</a:t>
                      </a:r>
                    </a:p>
                    <a:p>
                      <a:r>
                        <a:rPr lang="ru-RU" sz="2000" baseline="0" dirty="0" smtClean="0"/>
                        <a:t>Литературное   чтение на родном языке</a:t>
                      </a:r>
                      <a:endParaRPr lang="ru-RU" sz="20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Иностранный язык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Иностранный язык</a:t>
                      </a:r>
                      <a:endParaRPr lang="ru-RU" sz="20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 и информатика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</a:t>
                      </a:r>
                      <a:endParaRPr lang="ru-RU" sz="2000" dirty="0"/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Обществознание и естествознание («окружающий мир»)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Окружающий мир</a:t>
                      </a:r>
                      <a:endParaRPr lang="ru-RU" sz="2000" dirty="0"/>
                    </a:p>
                  </a:txBody>
                  <a:tcPr/>
                </a:tc>
              </a:tr>
              <a:tr h="210263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Основы религиозных культур и светской этики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Основы религиозных культур и светской этики:</a:t>
                      </a:r>
                    </a:p>
                    <a:p>
                      <a:r>
                        <a:rPr lang="ru-RU" sz="2000" dirty="0" smtClean="0"/>
                        <a:t>Учебный модуль:</a:t>
                      </a:r>
                      <a:r>
                        <a:rPr lang="ru-RU" sz="2000" baseline="0" dirty="0" smtClean="0"/>
                        <a:t> «Основы православной культуры»;</a:t>
                      </a:r>
                    </a:p>
                    <a:p>
                      <a:r>
                        <a:rPr lang="ru-RU" sz="2000" dirty="0" smtClean="0"/>
                        <a:t>Учебный модуль: «Основы иудейской культуры»;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918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ПРЕДМЕТНЫЕ ОБЛАСТИ, УЧЕБНЫЕ ПРЕДМЕТЫ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(ФГОС НОО 32.1)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24597"/>
              </p:ext>
            </p:extLst>
          </p:nvPr>
        </p:nvGraphicFramePr>
        <p:xfrm>
          <a:off x="179512" y="1340768"/>
          <a:ext cx="8781853" cy="497732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773354"/>
                <a:gridCol w="5008499"/>
              </a:tblGrid>
              <a:tr h="88713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ПРЕДМЕТНЫЕ ОБЛАСТИ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Учебные предметы (учебные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модули)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3985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Основы религиозных культур и светской этики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Учебный модуль: «Основы буддийской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культуры»;</a:t>
                      </a:r>
                    </a:p>
                    <a:p>
                      <a:r>
                        <a:rPr lang="ru-RU" sz="2000" dirty="0" smtClean="0"/>
                        <a:t>Учебный модуль: «Основы исламской культуры»;</a:t>
                      </a:r>
                    </a:p>
                    <a:p>
                      <a:r>
                        <a:rPr lang="ru-RU" sz="2000" dirty="0" smtClean="0"/>
                        <a:t>Учебный модуль: «Основы религиозных культур народов России»;</a:t>
                      </a:r>
                    </a:p>
                    <a:p>
                      <a:r>
                        <a:rPr lang="ru-RU" sz="2000" dirty="0" smtClean="0"/>
                        <a:t>Учебный модуль: «Основы светской этики»;</a:t>
                      </a:r>
                      <a:endParaRPr lang="ru-RU" sz="2000" dirty="0"/>
                    </a:p>
                  </a:txBody>
                  <a:tcPr/>
                </a:tc>
              </a:tr>
              <a:tr h="83738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Искусство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Изобразительное</a:t>
                      </a:r>
                      <a:r>
                        <a:rPr lang="ru-RU" sz="2000" baseline="0" dirty="0" smtClean="0"/>
                        <a:t> искусство,</a:t>
                      </a:r>
                    </a:p>
                    <a:p>
                      <a:r>
                        <a:rPr lang="ru-RU" sz="2000" baseline="0" dirty="0" smtClean="0"/>
                        <a:t>Музыка</a:t>
                      </a:r>
                      <a:endParaRPr lang="ru-RU" sz="2000" dirty="0"/>
                    </a:p>
                  </a:txBody>
                  <a:tcPr/>
                </a:tc>
              </a:tr>
              <a:tr h="42713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Технология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Технология</a:t>
                      </a:r>
                      <a:endParaRPr lang="ru-RU" sz="2000" dirty="0"/>
                    </a:p>
                  </a:txBody>
                  <a:tcPr/>
                </a:tc>
              </a:tr>
              <a:tr h="42713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Физическая культура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Физическая культура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1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ПРЕДМЕТНЫЕ ОБЛАСТИ, УЧЕБНЫЕ ПРЕДМЕТЫ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(ФГОС ООО 33.1)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802718"/>
              </p:ext>
            </p:extLst>
          </p:nvPr>
        </p:nvGraphicFramePr>
        <p:xfrm>
          <a:off x="179512" y="1214422"/>
          <a:ext cx="8781853" cy="51435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963860"/>
                <a:gridCol w="4817993"/>
              </a:tblGrid>
              <a:tr h="91691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ПРЕДМЕТНЫЕ ОБЛАСТИ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Учебные предметы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(учебные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модули)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86453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Русский язык  и 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Русский язык,</a:t>
                      </a:r>
                    </a:p>
                    <a:p>
                      <a:pPr algn="ctr"/>
                      <a:r>
                        <a:rPr lang="ru-RU" sz="2400" dirty="0" smtClean="0"/>
                        <a:t>Литература</a:t>
                      </a:r>
                      <a:endParaRPr lang="ru-RU" sz="2400" dirty="0"/>
                    </a:p>
                  </a:txBody>
                  <a:tcPr/>
                </a:tc>
              </a:tr>
              <a:tr h="16330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Родной язык и родная литература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Родной язык и (или) государственный  язык  республики РФ,</a:t>
                      </a:r>
                    </a:p>
                    <a:p>
                      <a:pPr algn="ctr"/>
                      <a:r>
                        <a:rPr lang="ru-RU" sz="2400" dirty="0" smtClean="0"/>
                        <a:t>Родная</a:t>
                      </a:r>
                      <a:r>
                        <a:rPr lang="ru-RU" sz="2400" baseline="0" dirty="0" smtClean="0"/>
                        <a:t> литература</a:t>
                      </a:r>
                      <a:endParaRPr lang="ru-RU" sz="2400" dirty="0"/>
                    </a:p>
                  </a:txBody>
                  <a:tcPr/>
                </a:tc>
              </a:tr>
              <a:tr h="86453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Иностранные языки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Иностранный язык,</a:t>
                      </a:r>
                    </a:p>
                    <a:p>
                      <a:pPr algn="ctr"/>
                      <a:r>
                        <a:rPr lang="ru-RU" sz="2400" dirty="0" smtClean="0"/>
                        <a:t>Второй иностранный язык</a:t>
                      </a:r>
                      <a:endParaRPr lang="ru-RU" sz="2400" dirty="0"/>
                    </a:p>
                  </a:txBody>
                  <a:tcPr/>
                </a:tc>
              </a:tr>
              <a:tr h="86453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Математика и информатика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Математика, </a:t>
                      </a:r>
                    </a:p>
                    <a:p>
                      <a:pPr algn="ctr"/>
                      <a:r>
                        <a:rPr lang="ru-RU" sz="2400" dirty="0" smtClean="0"/>
                        <a:t>Информатика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675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ПРЕДМЕТНЫЕ ОБЛАСТИ, УЧЕБНЫЕ ПРЕДМЕТЫ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(ФГОС ООО 33.1)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802718"/>
              </p:ext>
            </p:extLst>
          </p:nvPr>
        </p:nvGraphicFramePr>
        <p:xfrm>
          <a:off x="179512" y="1214423"/>
          <a:ext cx="8781853" cy="568931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963860"/>
                <a:gridCol w="4817993"/>
              </a:tblGrid>
              <a:tr h="79566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ПРЕДМЕТНЫЕ ОБЛАСТИ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Учебные предметы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(учебные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модули)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2399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Естественнонаучные</a:t>
                      </a:r>
                      <a:r>
                        <a:rPr lang="ru-RU" sz="2400" baseline="0" dirty="0" smtClean="0"/>
                        <a:t> предметы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Физика,</a:t>
                      </a:r>
                    </a:p>
                    <a:p>
                      <a:pPr algn="ctr"/>
                      <a:r>
                        <a:rPr lang="ru-RU" sz="2400" dirty="0" smtClean="0"/>
                        <a:t>Химия,</a:t>
                      </a:r>
                    </a:p>
                    <a:p>
                      <a:pPr algn="ctr"/>
                      <a:r>
                        <a:rPr lang="ru-RU" sz="2400" dirty="0" smtClean="0"/>
                        <a:t>Биология</a:t>
                      </a:r>
                      <a:endParaRPr lang="ru-RU" sz="2400" dirty="0"/>
                    </a:p>
                  </a:txBody>
                  <a:tcPr/>
                </a:tc>
              </a:tr>
              <a:tr h="1123997"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духовно-нравственной культуры народов России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77815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Искусство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Изобразительное искусство</a:t>
                      </a:r>
                    </a:p>
                    <a:p>
                      <a:pPr algn="ctr"/>
                      <a:r>
                        <a:rPr lang="ru-RU" sz="2400" dirty="0" smtClean="0"/>
                        <a:t>Музыка</a:t>
                      </a:r>
                      <a:endParaRPr lang="ru-RU" sz="2400" dirty="0"/>
                    </a:p>
                  </a:txBody>
                  <a:tcPr/>
                </a:tc>
              </a:tr>
              <a:tr h="47723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Технология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Технология</a:t>
                      </a:r>
                      <a:endParaRPr lang="ru-RU" sz="2400" dirty="0"/>
                    </a:p>
                  </a:txBody>
                  <a:tcPr/>
                </a:tc>
              </a:tr>
              <a:tr h="750218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культура и основы безопасности жизнедеятельности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Физическая культура,</a:t>
                      </a:r>
                    </a:p>
                    <a:p>
                      <a:pPr algn="ctr"/>
                      <a:r>
                        <a:rPr lang="ru-RU" sz="2400" dirty="0" smtClean="0"/>
                        <a:t>Основы безопасности жизнедеятельности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6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796908"/>
          </a:xfrm>
        </p:spPr>
        <p:txBody>
          <a:bodyPr/>
          <a:lstStyle/>
          <a:p>
            <a:r>
              <a:rPr lang="ru-RU" b="1" dirty="0" smtClean="0"/>
              <a:t>Учебные курсы (учебные модули)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Учебный предмет </a:t>
            </a:r>
            <a:r>
              <a:rPr lang="ru-RU" u="sng" dirty="0" smtClean="0"/>
              <a:t>«Математика» </a:t>
            </a:r>
            <a:r>
              <a:rPr lang="ru-RU" dirty="0" smtClean="0"/>
              <a:t>включает </a:t>
            </a:r>
            <a:r>
              <a:rPr lang="ru-RU" b="1" dirty="0" smtClean="0">
                <a:solidFill>
                  <a:srgbClr val="FF0000"/>
                </a:solidFill>
              </a:rPr>
              <a:t>учебные курсы</a:t>
            </a:r>
            <a:r>
              <a:rPr lang="ru-RU" dirty="0" smtClean="0"/>
              <a:t>:  Алгебра</a:t>
            </a:r>
            <a:r>
              <a:rPr lang="ru-RU" dirty="0" smtClean="0"/>
              <a:t>, Геометрия, Статистика и вероятность</a:t>
            </a:r>
          </a:p>
          <a:p>
            <a:r>
              <a:rPr lang="ru-RU" dirty="0" smtClean="0"/>
              <a:t>Учебный предмет </a:t>
            </a:r>
            <a:r>
              <a:rPr lang="ru-RU" u="sng" dirty="0" smtClean="0"/>
              <a:t>«История» </a:t>
            </a:r>
            <a:r>
              <a:rPr lang="ru-RU" dirty="0" smtClean="0"/>
              <a:t>включает учебные курсы</a:t>
            </a:r>
            <a:r>
              <a:rPr lang="ru-RU" dirty="0" smtClean="0"/>
              <a:t>:   История </a:t>
            </a:r>
            <a:r>
              <a:rPr lang="ru-RU" dirty="0" smtClean="0"/>
              <a:t>России, Всеобщая история</a:t>
            </a:r>
          </a:p>
          <a:p>
            <a:pPr marL="95250" indent="-95250"/>
            <a:r>
              <a:rPr lang="ru-RU" dirty="0" smtClean="0"/>
              <a:t>"</a:t>
            </a:r>
            <a:r>
              <a:rPr lang="ru-RU" u="sng" dirty="0" smtClean="0"/>
              <a:t>Основы духовно-нравственной культуры народов России"</a:t>
            </a:r>
            <a:r>
              <a:rPr lang="ru-RU" dirty="0" smtClean="0"/>
              <a:t> - по </a:t>
            </a:r>
            <a:r>
              <a:rPr lang="ru-RU" dirty="0" smtClean="0">
                <a:solidFill>
                  <a:srgbClr val="FF0000"/>
                </a:solidFill>
              </a:rPr>
              <a:t>заявлению</a:t>
            </a:r>
            <a:r>
              <a:rPr lang="ru-RU" dirty="0" smtClean="0"/>
              <a:t> обучающихся, родителей (законных представителей) несовершеннолетних  обучающихся осуществляется выбор одного из </a:t>
            </a:r>
            <a:r>
              <a:rPr lang="ru-RU" dirty="0" smtClean="0">
                <a:solidFill>
                  <a:srgbClr val="FF0000"/>
                </a:solidFill>
              </a:rPr>
              <a:t>учебных курсов </a:t>
            </a:r>
            <a:r>
              <a:rPr lang="ru-RU" dirty="0" smtClean="0"/>
              <a:t>(учебных модулей) из перечня, предлагаемого Организацией.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Расчёт часов в учебном плане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148992"/>
              </p:ext>
            </p:extLst>
          </p:nvPr>
        </p:nvGraphicFramePr>
        <p:xfrm>
          <a:off x="179512" y="1180210"/>
          <a:ext cx="8784978" cy="5740908"/>
        </p:xfrm>
        <a:graphic>
          <a:graphicData uri="http://schemas.openxmlformats.org/drawingml/2006/table">
            <a:tbl>
              <a:tblPr firstRow="1" firstCol="1" bandRow="1"/>
              <a:tblGrid>
                <a:gridCol w="2562795"/>
                <a:gridCol w="1109613"/>
                <a:gridCol w="1208135"/>
                <a:gridCol w="1051194"/>
                <a:gridCol w="1413079"/>
                <a:gridCol w="144016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2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4кл.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уч. недель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800" dirty="0">
                        <a:effectLst/>
                        <a:latin typeface="Calibri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часов обязательной части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748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2802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часов формируемой части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учебных часов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3039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Достаточно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часов в 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УП ?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3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/>
              <a:t>«</a:t>
            </a:r>
            <a:r>
              <a:rPr lang="ru-RU" sz="4000" b="1" dirty="0"/>
              <a:t>Учебный </a:t>
            </a:r>
            <a:r>
              <a:rPr lang="ru-RU" sz="4000" b="1" dirty="0" smtClean="0"/>
              <a:t>план      -                </a:t>
            </a:r>
            <a:r>
              <a:rPr lang="ru-RU" sz="4000" b="1" u="sng" dirty="0" smtClean="0"/>
              <a:t>документ</a:t>
            </a:r>
            <a:r>
              <a:rPr lang="ru-RU" sz="4000" b="1" u="sng" dirty="0"/>
              <a:t>,</a:t>
            </a:r>
            <a:r>
              <a:rPr lang="ru-RU" sz="4000" b="1" dirty="0"/>
              <a:t> который определяет </a:t>
            </a:r>
            <a:r>
              <a:rPr lang="ru-RU" sz="4000" b="1" dirty="0">
                <a:solidFill>
                  <a:srgbClr val="FF0000"/>
                </a:solidFill>
              </a:rPr>
              <a:t>перечень,</a:t>
            </a:r>
            <a:r>
              <a:rPr lang="ru-RU" sz="4000" b="1" dirty="0"/>
              <a:t> </a:t>
            </a:r>
            <a:r>
              <a:rPr lang="ru-RU" sz="4000" b="1" dirty="0">
                <a:solidFill>
                  <a:srgbClr val="00B0F0"/>
                </a:solidFill>
              </a:rPr>
              <a:t>трудоемкость</a:t>
            </a:r>
            <a:r>
              <a:rPr lang="ru-RU" sz="4000" b="1" dirty="0"/>
              <a:t>, </a:t>
            </a:r>
            <a:r>
              <a:rPr lang="ru-RU" sz="4000" b="1" dirty="0">
                <a:solidFill>
                  <a:srgbClr val="00B050"/>
                </a:solidFill>
              </a:rPr>
              <a:t>последовательность</a:t>
            </a:r>
            <a:r>
              <a:rPr lang="ru-RU" sz="4000" b="1" dirty="0"/>
              <a:t> и распределение по периодам обучения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учебных предметов</a:t>
            </a:r>
            <a:r>
              <a:rPr lang="ru-RU" sz="4000" b="1" dirty="0"/>
              <a:t>, </a:t>
            </a:r>
            <a:r>
              <a:rPr lang="ru-RU" sz="4000" b="1" i="1" dirty="0"/>
              <a:t>курсов</a:t>
            </a:r>
            <a:r>
              <a:rPr lang="ru-RU" sz="4000" b="1" dirty="0"/>
              <a:t>, </a:t>
            </a:r>
            <a:r>
              <a:rPr lang="ru-RU" sz="4000" b="1" dirty="0" smtClean="0"/>
              <a:t>дисциплин (модулей</a:t>
            </a:r>
            <a:r>
              <a:rPr lang="ru-RU" sz="4000" b="1" dirty="0"/>
              <a:t>), практики, иных видов учебной деятельности, формы промежуточной аттестации обучающихся» (ч. 22 ст. 2 ФЗ-273)</a:t>
            </a:r>
          </a:p>
        </p:txBody>
      </p:sp>
    </p:spTree>
    <p:extLst>
      <p:ext uri="{BB962C8B-B14F-4D97-AF65-F5344CB8AC3E}">
        <p14:creationId xmlns:p14="http://schemas.microsoft.com/office/powerpoint/2010/main" val="464295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3610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Примерные учебные планы (НОО)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28670"/>
            <a:ext cx="8678768" cy="5715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начального уровня общего образования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представлены пять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вариантов примерного учебного плана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образовательных организаций, в которых обучение ведётся на русском языке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(варианты 1,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3);</a:t>
            </a:r>
          </a:p>
          <a:p>
            <a:pPr marL="514350" indent="-514350" algn="just">
              <a:buAutoNum type="arabicPeriod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образовательных организаций, в которых обучение ведётся на русском или родном языке, но наряду с ним изучается один из языков народов России (5-дневная учебная неделя), </a:t>
            </a:r>
            <a:r>
              <a:rPr lang="ru-RU" u="sng" dirty="0"/>
              <a:t>вариант 2;</a:t>
            </a:r>
          </a:p>
        </p:txBody>
      </p:sp>
    </p:spTree>
    <p:extLst>
      <p:ext uri="{BB962C8B-B14F-4D97-AF65-F5344CB8AC3E}">
        <p14:creationId xmlns:p14="http://schemas.microsoft.com/office/powerpoint/2010/main" val="19795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86409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учебные планы (ООО)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 smtClean="0">
                <a:solidFill>
                  <a:srgbClr val="FF0000"/>
                </a:solidFill>
              </a:rPr>
              <a:t>Шесть вариантов:</a:t>
            </a:r>
          </a:p>
          <a:p>
            <a:pPr algn="just"/>
            <a:r>
              <a:rPr lang="ru-RU" b="1" dirty="0" smtClean="0"/>
              <a:t>варианты </a:t>
            </a:r>
            <a:r>
              <a:rPr lang="ru-RU" b="1" dirty="0"/>
              <a:t>1, 3, 4 </a:t>
            </a:r>
            <a:r>
              <a:rPr lang="ru-RU" dirty="0"/>
              <a:t>— для общеобразовательных организаций, в </a:t>
            </a:r>
            <a:r>
              <a:rPr lang="ru-RU" dirty="0" smtClean="0"/>
              <a:t>которых  </a:t>
            </a:r>
            <a:r>
              <a:rPr lang="ru-RU" dirty="0"/>
              <a:t>обучение ведется на русском языке для 5-дневной и 6-дневной учебной недели (1-й и 3-й варианты), а также с учетом изучения второго иностранного языка (4-й вариант); </a:t>
            </a:r>
            <a:endParaRPr lang="ru-RU" dirty="0" smtClean="0"/>
          </a:p>
          <a:p>
            <a:pPr algn="just"/>
            <a:r>
              <a:rPr lang="ru-RU" b="1" dirty="0" smtClean="0"/>
              <a:t>варианты </a:t>
            </a:r>
            <a:r>
              <a:rPr lang="ru-RU" b="1" dirty="0"/>
              <a:t>2, 5 </a:t>
            </a:r>
            <a:r>
              <a:rPr lang="ru-RU" dirty="0"/>
              <a:t>— для общеобразовательных организаций, в которых обучение ведется на русском языке, но наряду с ним изучается один из государственных языков республик Российской Федерации и (или) один из языков </a:t>
            </a:r>
            <a:r>
              <a:rPr lang="ru-RU" u="sng" dirty="0"/>
              <a:t>народов Российской Федерации</a:t>
            </a:r>
            <a:r>
              <a:rPr lang="ru-RU" dirty="0"/>
              <a:t>, для 5-дневной и 6-дневной учебной недели;</a:t>
            </a:r>
          </a:p>
        </p:txBody>
      </p:sp>
    </p:spTree>
    <p:extLst>
      <p:ext uri="{BB962C8B-B14F-4D97-AF65-F5344CB8AC3E}">
        <p14:creationId xmlns:p14="http://schemas.microsoft.com/office/powerpoint/2010/main" val="303941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начального общего образования</a:t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247684"/>
              </p:ext>
            </p:extLst>
          </p:nvPr>
        </p:nvGraphicFramePr>
        <p:xfrm>
          <a:off x="214313" y="857230"/>
          <a:ext cx="8750175" cy="636081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14613"/>
                <a:gridCol w="2000264"/>
                <a:gridCol w="857256"/>
                <a:gridCol w="642942"/>
                <a:gridCol w="642942"/>
                <a:gridCol w="857256"/>
                <a:gridCol w="1034902"/>
              </a:tblGrid>
              <a:tr h="841872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Предметные области</a:t>
                      </a:r>
                      <a:endParaRPr lang="ru-RU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Учебные предметы /классы</a:t>
                      </a:r>
                      <a:endParaRPr lang="ru-RU" sz="24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часов в год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Всего</a:t>
                      </a:r>
                      <a:endParaRPr lang="ru-RU" sz="2400" dirty="0"/>
                    </a:p>
                  </a:txBody>
                  <a:tcPr/>
                </a:tc>
              </a:tr>
              <a:tr h="4677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7707"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Русский язык и литературное чтение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952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Литературное чтение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132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136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136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102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506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790">
                <a:tc row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Родной язык и литературное чтение на родном языке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Родной язык (русский)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16,5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67,5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Литературное чтение на родном языке (русском)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16,5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67,5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79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Иностранный язык (англ.)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204</a:t>
                      </a:r>
                      <a:endParaRPr lang="ru-RU" sz="2000" b="1" dirty="0"/>
                    </a:p>
                  </a:txBody>
                  <a:tcPr/>
                </a:tc>
              </a:tr>
              <a:tr h="65479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и 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540</a:t>
                      </a:r>
                      <a:endParaRPr lang="ru-RU" sz="2000" b="1" dirty="0"/>
                    </a:p>
                  </a:txBody>
                  <a:tcPr/>
                </a:tc>
              </a:tr>
              <a:tr h="102895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Обществознание и естествознание («окружающий мир»)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Окружающий мир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270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начального общего образования</a:t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686145"/>
              </p:ext>
            </p:extLst>
          </p:nvPr>
        </p:nvGraphicFramePr>
        <p:xfrm>
          <a:off x="214313" y="857230"/>
          <a:ext cx="8715378" cy="557430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85479"/>
                <a:gridCol w="2229398"/>
                <a:gridCol w="714380"/>
                <a:gridCol w="785818"/>
                <a:gridCol w="785818"/>
                <a:gridCol w="857256"/>
                <a:gridCol w="857229"/>
              </a:tblGrid>
              <a:tr h="841872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Предметные области</a:t>
                      </a:r>
                      <a:endParaRPr lang="ru-RU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Учебные предметы /классы</a:t>
                      </a:r>
                      <a:endParaRPr lang="ru-RU" sz="24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часов в год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Всего</a:t>
                      </a:r>
                      <a:endParaRPr lang="ru-RU" sz="2400" dirty="0"/>
                    </a:p>
                  </a:txBody>
                  <a:tcPr/>
                </a:tc>
              </a:tr>
              <a:tr h="4677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770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религиозных культур и светской этики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религиозных культур и светской этики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952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790">
                <a:tc rowSpan="2">
                  <a:txBody>
                    <a:bodyPr/>
                    <a:lstStyle/>
                    <a:p>
                      <a:r>
                        <a:rPr lang="ru-RU" sz="2000" dirty="0" smtClean="0"/>
                        <a:t>Искусство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Изобразительное искусство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33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135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88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Музыка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33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135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40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Технология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Технология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33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135</a:t>
                      </a:r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79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Физическая культура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Физическая культура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303</a:t>
                      </a:r>
                      <a:endParaRPr lang="ru-RU" sz="2000" b="1" dirty="0"/>
                    </a:p>
                  </a:txBody>
                  <a:tcPr/>
                </a:tc>
              </a:tr>
              <a:tr h="654790"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2937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начального общего образования</a:t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857230"/>
          <a:ext cx="8715378" cy="551654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14613"/>
                <a:gridCol w="1643074"/>
                <a:gridCol w="928694"/>
                <a:gridCol w="785818"/>
                <a:gridCol w="785818"/>
                <a:gridCol w="857256"/>
                <a:gridCol w="1000105"/>
              </a:tblGrid>
              <a:tr h="1282695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Предметные области</a:t>
                      </a:r>
                      <a:endParaRPr lang="ru-RU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Учебные предметы /классы</a:t>
                      </a:r>
                      <a:endParaRPr lang="ru-RU" sz="24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часов в год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Всего</a:t>
                      </a:r>
                      <a:endParaRPr lang="ru-RU" sz="2400" dirty="0"/>
                    </a:p>
                  </a:txBody>
                  <a:tcPr/>
                </a:tc>
              </a:tr>
              <a:tr h="7126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7685">
                <a:tc gridSpan="2"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ИТОГО: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2937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120">
                <a:tc gridSpan="2">
                  <a:txBody>
                    <a:bodyPr/>
                    <a:lstStyle/>
                    <a:p>
                      <a:r>
                        <a:rPr lang="ru-RU" sz="2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Часть, формируемая участниками образовательных отношений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-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34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34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34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102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75240">
                <a:tc gridSpan="2"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Максимально допустимая недельная нагрузка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693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782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782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782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3039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160146"/>
              </p:ext>
            </p:extLst>
          </p:nvPr>
        </p:nvGraphicFramePr>
        <p:xfrm>
          <a:off x="323527" y="1196752"/>
          <a:ext cx="8605465" cy="53108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23324"/>
                <a:gridCol w="119633"/>
                <a:gridCol w="1706150"/>
                <a:gridCol w="119633"/>
                <a:gridCol w="702223"/>
                <a:gridCol w="772447"/>
                <a:gridCol w="702223"/>
                <a:gridCol w="702223"/>
                <a:gridCol w="640977"/>
                <a:gridCol w="1116632"/>
              </a:tblGrid>
              <a:tr h="366532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5864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403">
                <a:tc gridSpan="10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9758">
                <a:tc rowSpan="2" gridSpan="2">
                  <a:txBody>
                    <a:bodyPr/>
                    <a:lstStyle/>
                    <a:p>
                      <a:r>
                        <a:rPr lang="ru-RU" sz="2800" b="1" dirty="0" smtClean="0"/>
                        <a:t>Русский язык и литература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Русский язык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3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Литература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en-US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984"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Иностранные языки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Иностранный язык (англ.)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1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165172"/>
              </p:ext>
            </p:extLst>
          </p:nvPr>
        </p:nvGraphicFramePr>
        <p:xfrm>
          <a:off x="179512" y="1165920"/>
          <a:ext cx="8856983" cy="56920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82461"/>
                <a:gridCol w="123130"/>
                <a:gridCol w="1879147"/>
                <a:gridCol w="722747"/>
                <a:gridCol w="795024"/>
                <a:gridCol w="722747"/>
                <a:gridCol w="722747"/>
                <a:gridCol w="659711"/>
                <a:gridCol w="1149269"/>
              </a:tblGrid>
              <a:tr h="366532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5864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403">
                <a:tc gridSpan="9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9758">
                <a:tc rowSpan="4" gridSpan="2">
                  <a:txBody>
                    <a:bodyPr/>
                    <a:lstStyle/>
                    <a:p>
                      <a:r>
                        <a:rPr lang="ru-RU" sz="2800" b="1" dirty="0" smtClean="0"/>
                        <a:t>Математика и информатика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Математика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03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Алгебра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choolBookSanPi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choolBookSanPi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choolBookSanPin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SchoolBookSanPin"/>
                      </a:endParaRPr>
                    </a:p>
                  </a:txBody>
                  <a:tcPr marL="71755" marR="71755" marT="71755" marB="812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 gridSpan="2" v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Геометрия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984">
                <a:tc gridSpan="2" v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Вероятность  и статистика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2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767246"/>
              </p:ext>
            </p:extLst>
          </p:nvPr>
        </p:nvGraphicFramePr>
        <p:xfrm>
          <a:off x="179512" y="1165920"/>
          <a:ext cx="8856983" cy="55034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05591"/>
                <a:gridCol w="1879147"/>
                <a:gridCol w="722747"/>
                <a:gridCol w="795024"/>
                <a:gridCol w="722747"/>
                <a:gridCol w="722747"/>
                <a:gridCol w="659711"/>
                <a:gridCol w="1149269"/>
              </a:tblGrid>
              <a:tr h="993984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6169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088">
                <a:tc gridSpan="8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368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Математика и информатика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Информатика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84">
                <a:tc rowSpan="3">
                  <a:txBody>
                    <a:bodyPr/>
                    <a:lstStyle/>
                    <a:p>
                      <a:r>
                        <a:rPr lang="ru-RU" sz="2800" b="1" dirty="0" smtClean="0"/>
                        <a:t>Общественно-научные предметы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История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Обществознание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География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4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763376"/>
              </p:ext>
            </p:extLst>
          </p:nvPr>
        </p:nvGraphicFramePr>
        <p:xfrm>
          <a:off x="0" y="921962"/>
          <a:ext cx="8964488" cy="572135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1720"/>
                <a:gridCol w="153871"/>
                <a:gridCol w="1879147"/>
                <a:gridCol w="722747"/>
                <a:gridCol w="795024"/>
                <a:gridCol w="722747"/>
                <a:gridCol w="722747"/>
                <a:gridCol w="659711"/>
                <a:gridCol w="1256774"/>
              </a:tblGrid>
              <a:tr h="1132965">
                <a:tc rowSpan="2" grid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703189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303">
                <a:tc gridSpan="9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637">
                <a:tc rowSpan="3">
                  <a:txBody>
                    <a:bodyPr/>
                    <a:lstStyle/>
                    <a:p>
                      <a:r>
                        <a:rPr lang="ru-RU" sz="2800" b="1" dirty="0" smtClean="0"/>
                        <a:t>Естественнонаучные предметы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Физика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Химия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Биология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71">
                <a:tc rowSpan="2">
                  <a:txBody>
                    <a:bodyPr/>
                    <a:lstStyle/>
                    <a:p>
                      <a:r>
                        <a:rPr lang="ru-RU" sz="2800" b="1" dirty="0" smtClean="0"/>
                        <a:t>Искусство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Изобразит. искусство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2">
                <a:tc v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Музыка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28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2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804144"/>
              </p:ext>
            </p:extLst>
          </p:nvPr>
        </p:nvGraphicFramePr>
        <p:xfrm>
          <a:off x="0" y="921962"/>
          <a:ext cx="9036497" cy="596265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93304"/>
                <a:gridCol w="156990"/>
                <a:gridCol w="1917233"/>
                <a:gridCol w="737396"/>
                <a:gridCol w="811138"/>
                <a:gridCol w="737396"/>
                <a:gridCol w="737396"/>
                <a:gridCol w="673082"/>
                <a:gridCol w="1172562"/>
              </a:tblGrid>
              <a:tr h="1132965">
                <a:tc rowSpan="2" grid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703189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303">
                <a:tc gridSpan="9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159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Основы духовно-нравственной культуры народов России</a:t>
                      </a:r>
                    </a:p>
                    <a:p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800" b="1" dirty="0" smtClean="0"/>
                        <a:t>Основы духовно-нравственной культуры народов России</a:t>
                      </a:r>
                    </a:p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32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</p:spPr>
        <p:txBody>
          <a:bodyPr>
            <a:noAutofit/>
          </a:bodyPr>
          <a:lstStyle/>
          <a:p>
            <a:r>
              <a:rPr lang="ru-RU" b="1" dirty="0"/>
              <a:t>Нормативно-правовая база разработки учебного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Федеральный </a:t>
            </a:r>
            <a:r>
              <a:rPr lang="ru-RU" dirty="0"/>
              <a:t>закон от 29 декабря 2012 г. № 273-ФЗ «Об образовании в Российской Федерации» (ст. 28</a:t>
            </a:r>
            <a:r>
              <a:rPr lang="ru-RU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ru-RU" dirty="0"/>
              <a:t>Федеральный государственный образовательный стандарт начального общего образования (приказ </a:t>
            </a:r>
            <a:r>
              <a:rPr lang="ru-RU" dirty="0" err="1" smtClean="0"/>
              <a:t>Минпроса</a:t>
            </a:r>
            <a:r>
              <a:rPr lang="ru-RU" dirty="0" smtClean="0"/>
              <a:t> от </a:t>
            </a:r>
            <a:r>
              <a:rPr lang="ru-RU" dirty="0"/>
              <a:t>31.05.2021 № </a:t>
            </a:r>
            <a:r>
              <a:rPr lang="ru-RU" dirty="0" smtClean="0"/>
              <a:t>286).</a:t>
            </a:r>
          </a:p>
          <a:p>
            <a:pPr marL="514350" indent="-514350" algn="just">
              <a:buAutoNum type="arabicPeriod"/>
            </a:pPr>
            <a:r>
              <a:rPr lang="ru-RU" dirty="0"/>
              <a:t> Федеральный государственный образовательный стандарт </a:t>
            </a:r>
            <a:r>
              <a:rPr lang="ru-RU" dirty="0" smtClean="0"/>
              <a:t>основного  </a:t>
            </a:r>
            <a:r>
              <a:rPr lang="ru-RU" dirty="0"/>
              <a:t>общего образования (приказ </a:t>
            </a:r>
            <a:r>
              <a:rPr lang="ru-RU" dirty="0" err="1"/>
              <a:t>Минпроса</a:t>
            </a:r>
            <a:r>
              <a:rPr lang="ru-RU" dirty="0"/>
              <a:t> от 31.05.2021 № </a:t>
            </a:r>
            <a:r>
              <a:rPr lang="ru-RU" dirty="0" smtClean="0"/>
              <a:t>287).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1051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780453"/>
              </p:ext>
            </p:extLst>
          </p:nvPr>
        </p:nvGraphicFramePr>
        <p:xfrm>
          <a:off x="0" y="921962"/>
          <a:ext cx="8964488" cy="620713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05591"/>
                <a:gridCol w="2006369"/>
                <a:gridCol w="595525"/>
                <a:gridCol w="795024"/>
                <a:gridCol w="722747"/>
                <a:gridCol w="722747"/>
                <a:gridCol w="659711"/>
                <a:gridCol w="1256774"/>
              </a:tblGrid>
              <a:tr h="1132965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Предметные области</a:t>
                      </a:r>
                      <a:endParaRPr lang="ru-RU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Учебные предметы /классы</a:t>
                      </a:r>
                      <a:endParaRPr lang="ru-RU" sz="2800" dirty="0"/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Количество часов в год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Всего</a:t>
                      </a:r>
                      <a:endParaRPr lang="ru-RU" sz="2800" dirty="0"/>
                    </a:p>
                  </a:txBody>
                  <a:tcPr/>
                </a:tc>
              </a:tr>
              <a:tr h="70318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VIII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IX</a:t>
                      </a:r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303">
                <a:tc gridSpan="8">
                  <a:txBody>
                    <a:bodyPr/>
                    <a:lstStyle/>
                    <a:p>
                      <a:r>
                        <a:rPr lang="ru-RU" sz="2800" b="1" dirty="0" smtClean="0"/>
                        <a:t>Обязательная часть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637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Технология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Технология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71">
                <a:tc rowSpan="2">
                  <a:txBody>
                    <a:bodyPr/>
                    <a:lstStyle/>
                    <a:p>
                      <a:r>
                        <a:rPr lang="ru-RU" sz="2800" b="1" dirty="0" smtClean="0"/>
                        <a:t>Физическая культура и основы безопасности</a:t>
                      </a:r>
                      <a:r>
                        <a:rPr lang="ru-RU" sz="2800" b="1" baseline="0" dirty="0" smtClean="0"/>
                        <a:t> жизнедеятельности</a:t>
                      </a:r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Физическая культура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2">
                <a:tc vMerge="1"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Основы безопасности жизнедеятельности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2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общего 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(5-дневная учебная неделя)</a:t>
            </a:r>
            <a:b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80863"/>
              </p:ext>
            </p:extLst>
          </p:nvPr>
        </p:nvGraphicFramePr>
        <p:xfrm>
          <a:off x="0" y="921962"/>
          <a:ext cx="8964488" cy="617690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47864"/>
                <a:gridCol w="936104"/>
                <a:gridCol w="864096"/>
                <a:gridCol w="936104"/>
                <a:gridCol w="963835"/>
                <a:gridCol w="908373"/>
                <a:gridCol w="1008112"/>
              </a:tblGrid>
              <a:tr h="54988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ИТОГО:</a:t>
                      </a:r>
                      <a:endParaRPr lang="ru-RU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71755" marR="71755" marT="71755" marB="812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147,5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92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Часть, формируемая участниками обр. отношений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9,5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8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Учебные недели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8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Всего часов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1020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1088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5338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8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Максимально допустимая недельная нагрузка (при 5-дневной неделе) </a:t>
                      </a:r>
                      <a:endParaRPr lang="ru-RU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50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812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157</a:t>
                      </a:r>
                      <a:endParaRPr lang="ru-RU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07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42617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УЧЕБНЫЙ </a:t>
            </a:r>
            <a:r>
              <a:rPr lang="ru-RU" sz="2800" b="1" dirty="0"/>
              <a:t>ПЛАН ООП НАЧАЛЬНОГО ОБЩЕГО ОБРАЗОВАНИЯ</a:t>
            </a:r>
            <a:br>
              <a:rPr lang="ru-RU" sz="2800" b="1" dirty="0"/>
            </a:br>
            <a:r>
              <a:rPr lang="ru-RU" sz="2800" b="1" dirty="0"/>
              <a:t>при пятидневной учебной неделе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320343"/>
              </p:ext>
            </p:extLst>
          </p:nvPr>
        </p:nvGraphicFramePr>
        <p:xfrm>
          <a:off x="179388" y="1844675"/>
          <a:ext cx="8785224" cy="5130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56308"/>
                <a:gridCol w="2520280"/>
                <a:gridCol w="648072"/>
                <a:gridCol w="792088"/>
                <a:gridCol w="648072"/>
                <a:gridCol w="720080"/>
                <a:gridCol w="702171"/>
                <a:gridCol w="1098153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Предметная область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Учебные предметы/классы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 часов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Всего часов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Обязательная часть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Русский</a:t>
                      </a:r>
                      <a:r>
                        <a:rPr lang="ru-RU" sz="2800" baseline="0" dirty="0" smtClean="0"/>
                        <a:t> язык и литературное чтение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Русский язык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20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675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Литературное чтение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506,5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2802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3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42617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УЧЕБНЫЙ </a:t>
            </a:r>
            <a:r>
              <a:rPr lang="ru-RU" sz="2800" b="1" dirty="0"/>
              <a:t>ПЛАН ООП НАЧАЛЬНОГО ОБЩЕГО ОБРАЗОВАНИЯ</a:t>
            </a:r>
            <a:br>
              <a:rPr lang="ru-RU" sz="2800" b="1" dirty="0"/>
            </a:br>
            <a:r>
              <a:rPr lang="ru-RU" sz="2800" b="1" dirty="0"/>
              <a:t>при пятидневной учебной неделе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075126"/>
              </p:ext>
            </p:extLst>
          </p:nvPr>
        </p:nvGraphicFramePr>
        <p:xfrm>
          <a:off x="179388" y="1844675"/>
          <a:ext cx="8785224" cy="47548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56308"/>
                <a:gridCol w="2520280"/>
                <a:gridCol w="648072"/>
                <a:gridCol w="792088"/>
                <a:gridCol w="648072"/>
                <a:gridCol w="720080"/>
                <a:gridCol w="702171"/>
                <a:gridCol w="1098153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Предметная область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Учебные предметы/классы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 часов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Всего часов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Часть, формируемая участниками образовательных отношений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1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/>
          <a:lstStyle/>
          <a:p>
            <a:r>
              <a:rPr lang="ru-RU" dirty="0" smtClean="0"/>
              <a:t>ПРОВЕРКА  кол-ва часов УП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062332"/>
              </p:ext>
            </p:extLst>
          </p:nvPr>
        </p:nvGraphicFramePr>
        <p:xfrm>
          <a:off x="251520" y="1051196"/>
          <a:ext cx="8424936" cy="5474147"/>
        </p:xfrm>
        <a:graphic>
          <a:graphicData uri="http://schemas.openxmlformats.org/drawingml/2006/table">
            <a:tbl>
              <a:tblPr firstRow="1" firstCol="1" bandRow="1"/>
              <a:tblGrid>
                <a:gridCol w="3225065"/>
                <a:gridCol w="946963"/>
                <a:gridCol w="1181176"/>
                <a:gridCol w="1063227"/>
                <a:gridCol w="945278"/>
                <a:gridCol w="1063227"/>
              </a:tblGrid>
              <a:tr h="875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класс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класс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класс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класс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2D2E"/>
                    </a:solidFill>
                  </a:tcPr>
                </a:tc>
              </a:tr>
              <a:tr h="875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учебных недель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17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5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часов обязательной части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748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2802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5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часов формируемой части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083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аудиторных учебных часов согласно УП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3039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0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Достаточно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часов в УП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53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858218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>
                <a:solidFill>
                  <a:srgbClr val="FF0000"/>
                </a:solidFill>
              </a:rPr>
              <a:t>Убедитесь</a:t>
            </a:r>
            <a:r>
              <a:rPr lang="ru-RU" sz="3200" b="1" dirty="0"/>
              <a:t>, чтобы соотношение обязательной и формируемой частей программы соответствовало ФГОС уровня образования</a:t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>укажите количество часов в плане внеурочной деятельности на уровне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234290"/>
              </p:ext>
            </p:extLst>
          </p:nvPr>
        </p:nvGraphicFramePr>
        <p:xfrm>
          <a:off x="251520" y="3284984"/>
          <a:ext cx="8784976" cy="3168352"/>
        </p:xfrm>
        <a:graphic>
          <a:graphicData uri="http://schemas.openxmlformats.org/drawingml/2006/table">
            <a:tbl>
              <a:tblPr firstRow="1" firstCol="1" bandRow="1"/>
              <a:tblGrid>
                <a:gridCol w="2449251"/>
                <a:gridCol w="2519301"/>
                <a:gridCol w="792088"/>
                <a:gridCol w="3024336"/>
              </a:tblGrid>
              <a:tr h="140858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Кол-во часов в плане внеурочной деятельности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043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Соотношение частей УП, 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Обязательная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80.3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Соотношение выдержано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9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Формируемая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19.7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1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250706"/>
          </a:xfrm>
        </p:spPr>
        <p:txBody>
          <a:bodyPr>
            <a:noAutofit/>
          </a:bodyPr>
          <a:lstStyle/>
          <a:p>
            <a:r>
              <a:rPr lang="ru-RU" sz="5400" dirty="0" smtClean="0"/>
              <a:t>Следите </a:t>
            </a:r>
            <a:r>
              <a:rPr lang="ru-RU" sz="5400" dirty="0"/>
              <a:t>за тем, чтобы не превысить </a:t>
            </a:r>
            <a:r>
              <a:rPr lang="ru-RU" sz="5400" b="1" dirty="0"/>
              <a:t>максимальный объем </a:t>
            </a:r>
            <a:r>
              <a:rPr lang="ru-RU" sz="5400" dirty="0"/>
              <a:t>аудиторной нагрузки на школьников, а также максимальный </a:t>
            </a:r>
            <a:r>
              <a:rPr lang="ru-RU" sz="5400" b="1" dirty="0"/>
              <a:t>объем </a:t>
            </a:r>
            <a:r>
              <a:rPr lang="ru-RU" sz="5400" dirty="0"/>
              <a:t>часов </a:t>
            </a:r>
            <a:r>
              <a:rPr lang="ru-RU" sz="5400" b="1" dirty="0" smtClean="0"/>
              <a:t>внеурочной деятельности </a:t>
            </a:r>
            <a:r>
              <a:rPr lang="ru-RU" sz="5400" dirty="0" smtClean="0"/>
              <a:t>на </a:t>
            </a:r>
            <a:r>
              <a:rPr lang="ru-RU" sz="5400" dirty="0"/>
              <a:t>уровне </a:t>
            </a:r>
            <a:r>
              <a:rPr lang="ru-RU" sz="5400" dirty="0" smtClean="0"/>
              <a:t>образования</a:t>
            </a:r>
            <a:r>
              <a:rPr lang="ru-RU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07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936104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Пояснительная записка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ФГОС не требует составлять пояснительную записку к учебному </a:t>
            </a:r>
            <a:r>
              <a:rPr lang="ru-RU" b="1" dirty="0" smtClean="0">
                <a:solidFill>
                  <a:srgbClr val="FF0000"/>
                </a:solidFill>
              </a:rPr>
              <a:t>плану. </a:t>
            </a:r>
            <a:r>
              <a:rPr lang="ru-RU" sz="3600" b="1" dirty="0" smtClean="0">
                <a:solidFill>
                  <a:srgbClr val="00B050"/>
                </a:solidFill>
              </a:rPr>
              <a:t>НО!</a:t>
            </a:r>
          </a:p>
          <a:p>
            <a:pPr algn="just"/>
            <a:r>
              <a:rPr lang="ru-RU" dirty="0"/>
              <a:t>Пропишите в записке, какие предметы и в каких классах вашей </a:t>
            </a:r>
            <a:r>
              <a:rPr lang="ru-RU" dirty="0" smtClean="0"/>
              <a:t>школы изучаются </a:t>
            </a:r>
            <a:r>
              <a:rPr lang="ru-RU" dirty="0"/>
              <a:t>на углубленном уровне. Это касается учебных планов НОО и </a:t>
            </a:r>
            <a:r>
              <a:rPr lang="ru-RU" dirty="0" smtClean="0"/>
              <a:t>ООО.</a:t>
            </a:r>
          </a:p>
          <a:p>
            <a:pPr algn="just"/>
            <a:r>
              <a:rPr lang="ru-RU" dirty="0"/>
              <a:t>включите в пояснительную записку информацию о количестве </a:t>
            </a:r>
            <a:r>
              <a:rPr lang="ru-RU" dirty="0" smtClean="0"/>
              <a:t>групп иностранного </a:t>
            </a:r>
            <a:r>
              <a:rPr lang="ru-RU" dirty="0"/>
              <a:t>языка и второго иностранного языка по </a:t>
            </a:r>
            <a:r>
              <a:rPr lang="ru-RU" dirty="0" smtClean="0"/>
              <a:t>классам.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6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Прописать формы промежуточной аттестации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u="sng" dirty="0">
                <a:solidFill>
                  <a:srgbClr val="FF0000"/>
                </a:solidFill>
              </a:rPr>
              <a:t>учебные планы </a:t>
            </a:r>
            <a:r>
              <a:rPr lang="ru-RU" b="1" u="sng" dirty="0" smtClean="0">
                <a:solidFill>
                  <a:srgbClr val="FF0000"/>
                </a:solidFill>
              </a:rPr>
              <a:t>содержат </a:t>
            </a:r>
            <a:r>
              <a:rPr lang="ru-RU" b="1" u="sng" dirty="0">
                <a:solidFill>
                  <a:srgbClr val="FF0000"/>
                </a:solidFill>
              </a:rPr>
              <a:t>формы </a:t>
            </a:r>
            <a:r>
              <a:rPr lang="ru-RU" b="1" u="sng" dirty="0" smtClean="0">
                <a:solidFill>
                  <a:srgbClr val="FF0000"/>
                </a:solidFill>
              </a:rPr>
              <a:t>промежуточной аттестации</a:t>
            </a:r>
          </a:p>
          <a:p>
            <a:pPr algn="just">
              <a:spcBef>
                <a:spcPts val="0"/>
              </a:spcBef>
            </a:pPr>
            <a:r>
              <a:rPr lang="ru-RU" dirty="0"/>
              <a:t>Проконтролируйте, чтобы они соответствовали локальному акту </a:t>
            </a:r>
            <a:r>
              <a:rPr lang="ru-RU" dirty="0" smtClean="0"/>
              <a:t>–   Положению </a:t>
            </a:r>
            <a:r>
              <a:rPr lang="ru-RU" dirty="0"/>
              <a:t>о проведении промежуточной аттестации </a:t>
            </a:r>
            <a:r>
              <a:rPr lang="ru-RU" dirty="0" smtClean="0"/>
              <a:t>учащихся и </a:t>
            </a:r>
            <a:r>
              <a:rPr lang="ru-RU" dirty="0"/>
              <a:t>осуществлении текущего контроля их </a:t>
            </a:r>
            <a:r>
              <a:rPr lang="ru-RU" dirty="0" smtClean="0"/>
              <a:t>успеваемости;</a:t>
            </a:r>
          </a:p>
          <a:p>
            <a:pPr algn="just">
              <a:spcBef>
                <a:spcPts val="0"/>
              </a:spcBef>
            </a:pPr>
            <a:r>
              <a:rPr lang="ru-RU" dirty="0"/>
              <a:t>Единых требований, как указать формы промежуточной </a:t>
            </a:r>
            <a:r>
              <a:rPr lang="ru-RU" dirty="0" smtClean="0"/>
              <a:t>аттестации в </a:t>
            </a:r>
            <a:r>
              <a:rPr lang="ru-RU" dirty="0"/>
              <a:t>учебном плане, нет. </a:t>
            </a:r>
          </a:p>
        </p:txBody>
      </p:sp>
    </p:spTree>
    <p:extLst>
      <p:ext uri="{BB962C8B-B14F-4D97-AF65-F5344CB8AC3E}">
        <p14:creationId xmlns:p14="http://schemas.microsoft.com/office/powerpoint/2010/main" val="332563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Прописать формы промежуточной аттестации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504056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b="1" dirty="0">
                <a:solidFill>
                  <a:srgbClr val="FF0000"/>
                </a:solidFill>
              </a:rPr>
              <a:t>два </a:t>
            </a:r>
            <a:r>
              <a:rPr lang="ru-RU" sz="4400" b="1" dirty="0" smtClean="0">
                <a:solidFill>
                  <a:srgbClr val="FF0000"/>
                </a:solidFill>
              </a:rPr>
              <a:t>варианта:</a:t>
            </a:r>
          </a:p>
          <a:p>
            <a:pPr>
              <a:spcBef>
                <a:spcPts val="0"/>
              </a:spcBef>
            </a:pPr>
            <a:r>
              <a:rPr lang="ru-RU" sz="4000" b="1" dirty="0" smtClean="0"/>
              <a:t>описать </a:t>
            </a:r>
            <a:r>
              <a:rPr lang="ru-RU" sz="4000" b="1" dirty="0"/>
              <a:t>их в </a:t>
            </a:r>
            <a:r>
              <a:rPr lang="ru-RU" sz="4000" b="1" dirty="0" smtClean="0"/>
              <a:t>пояснительной записке;</a:t>
            </a:r>
          </a:p>
          <a:p>
            <a:pPr marL="0" indent="0">
              <a:spcBef>
                <a:spcPts val="0"/>
              </a:spcBef>
              <a:buNone/>
            </a:pPr>
            <a:endParaRPr lang="ru-RU" sz="4000" b="1" dirty="0" smtClean="0"/>
          </a:p>
          <a:p>
            <a:pPr>
              <a:spcBef>
                <a:spcPts val="0"/>
              </a:spcBef>
            </a:pPr>
            <a:r>
              <a:rPr lang="ru-RU" sz="4000" b="1" dirty="0"/>
              <a:t>включить в сетку часов учебного </a:t>
            </a:r>
            <a:r>
              <a:rPr lang="ru-RU" sz="4000" b="1" dirty="0" smtClean="0"/>
              <a:t>плана.</a:t>
            </a:r>
          </a:p>
          <a:p>
            <a:pPr marL="0" indent="0">
              <a:spcBef>
                <a:spcPts val="0"/>
              </a:spcBef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80142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Нормативно-правовая база разработки учебного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4. </a:t>
            </a:r>
            <a:r>
              <a:rPr lang="ru-RU" sz="3600" dirty="0" smtClean="0"/>
              <a:t>Постановление </a:t>
            </a:r>
            <a:r>
              <a:rPr lang="ru-RU" sz="3600" dirty="0"/>
              <a:t>Главного государственного санитарного врача Российской Федерации от 28 сентября 2020 г. № </a:t>
            </a:r>
            <a:r>
              <a:rPr lang="ru-RU" sz="3600" dirty="0" smtClean="0"/>
              <a:t>28.</a:t>
            </a:r>
          </a:p>
          <a:p>
            <a:pPr marL="0" indent="0" algn="just">
              <a:buNone/>
            </a:pPr>
            <a:r>
              <a:rPr lang="ru-RU" sz="3600" dirty="0"/>
              <a:t>5. Постановление Главного государственного санитарного врача Российской Федерации от 28 января 2021 г. № </a:t>
            </a:r>
            <a:r>
              <a:rPr lang="ru-RU" sz="3600" dirty="0" smtClean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2464994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3371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 smtClean="0">
                <a:solidFill>
                  <a:srgbClr val="222222"/>
                </a:solidFill>
                <a:latin typeface="Ubuntu"/>
              </a:rPr>
              <a:t>индивидуальный </a:t>
            </a:r>
            <a:r>
              <a:rPr lang="ru-RU" sz="4000" b="1" u="sng" dirty="0">
                <a:solidFill>
                  <a:srgbClr val="222222"/>
                </a:solidFill>
                <a:latin typeface="Ubuntu"/>
              </a:rPr>
              <a:t>учебный план</a:t>
            </a:r>
            <a:r>
              <a:rPr lang="ru-RU" sz="4000" dirty="0">
                <a:solidFill>
                  <a:srgbClr val="222222"/>
                </a:solidFill>
                <a:latin typeface="Ubuntu"/>
              </a:rPr>
              <a:t> - учебный план, обеспечивающий освоение образовательной программы на основе </a:t>
            </a:r>
            <a:r>
              <a:rPr lang="ru-RU" sz="4000" dirty="0">
                <a:solidFill>
                  <a:srgbClr val="FF0000"/>
                </a:solidFill>
                <a:latin typeface="Ubuntu"/>
              </a:rPr>
              <a:t>индивидуализации</a:t>
            </a:r>
            <a:r>
              <a:rPr lang="ru-RU" sz="4000" dirty="0">
                <a:solidFill>
                  <a:srgbClr val="222222"/>
                </a:solidFill>
                <a:latin typeface="Ubuntu"/>
              </a:rPr>
              <a:t> ее содержания с </a:t>
            </a:r>
            <a:r>
              <a:rPr lang="ru-RU" sz="4000" b="1" dirty="0">
                <a:solidFill>
                  <a:srgbClr val="00B050"/>
                </a:solidFill>
                <a:latin typeface="Ubuntu"/>
              </a:rPr>
              <a:t>учетом </a:t>
            </a:r>
            <a:r>
              <a:rPr lang="ru-RU" sz="4000" b="1" dirty="0" smtClean="0">
                <a:solidFill>
                  <a:srgbClr val="00B050"/>
                </a:solidFill>
                <a:latin typeface="Ubuntu"/>
              </a:rPr>
              <a:t>особенностей </a:t>
            </a:r>
            <a:r>
              <a:rPr lang="ru-RU" sz="4000" dirty="0" smtClean="0">
                <a:solidFill>
                  <a:srgbClr val="222222"/>
                </a:solidFill>
                <a:latin typeface="Ubuntu"/>
              </a:rPr>
              <a:t>и </a:t>
            </a:r>
            <a:r>
              <a:rPr lang="ru-RU" sz="4000" dirty="0">
                <a:solidFill>
                  <a:srgbClr val="222222"/>
                </a:solidFill>
                <a:latin typeface="Ubuntu"/>
              </a:rPr>
              <a:t>образовательных </a:t>
            </a:r>
            <a:r>
              <a:rPr lang="ru-RU" sz="4000" b="1" dirty="0">
                <a:solidFill>
                  <a:srgbClr val="00B050"/>
                </a:solidFill>
                <a:latin typeface="Ubuntu"/>
              </a:rPr>
              <a:t>потребностей</a:t>
            </a:r>
            <a:r>
              <a:rPr lang="ru-RU" sz="4000" dirty="0">
                <a:solidFill>
                  <a:srgbClr val="222222"/>
                </a:solidFill>
                <a:latin typeface="Ubuntu"/>
              </a:rPr>
              <a:t> конкретного </a:t>
            </a:r>
            <a:r>
              <a:rPr lang="ru-RU" sz="4000" dirty="0" smtClean="0">
                <a:solidFill>
                  <a:srgbClr val="222222"/>
                </a:solidFill>
                <a:latin typeface="Ubuntu"/>
              </a:rPr>
              <a:t>обучающегос</a:t>
            </a:r>
            <a:r>
              <a:rPr lang="ru-RU" sz="4000" dirty="0">
                <a:solidFill>
                  <a:srgbClr val="222222"/>
                </a:solidFill>
                <a:latin typeface="Ubuntu"/>
              </a:rPr>
              <a:t>я (</a:t>
            </a:r>
            <a:r>
              <a:rPr lang="ru-RU" sz="4000" b="1" dirty="0">
                <a:solidFill>
                  <a:srgbClr val="222222"/>
                </a:solidFill>
                <a:latin typeface="Ubuntu"/>
              </a:rPr>
              <a:t>ч. </a:t>
            </a:r>
            <a:r>
              <a:rPr lang="ru-RU" sz="4000" b="1" dirty="0" smtClean="0">
                <a:solidFill>
                  <a:srgbClr val="222222"/>
                </a:solidFill>
                <a:latin typeface="Ubuntu"/>
              </a:rPr>
              <a:t>23 </a:t>
            </a:r>
            <a:r>
              <a:rPr lang="ru-RU" sz="4000" b="1" dirty="0">
                <a:solidFill>
                  <a:srgbClr val="222222"/>
                </a:solidFill>
                <a:latin typeface="Ubuntu"/>
              </a:rPr>
              <a:t>ст. 2 </a:t>
            </a:r>
            <a:r>
              <a:rPr lang="ru-RU" sz="4000" b="1" dirty="0" smtClean="0">
                <a:solidFill>
                  <a:srgbClr val="222222"/>
                </a:solidFill>
                <a:latin typeface="Ubuntu"/>
              </a:rPr>
              <a:t>ФЗ-273</a:t>
            </a:r>
            <a:r>
              <a:rPr lang="ru-RU" sz="4000" dirty="0" smtClean="0">
                <a:solidFill>
                  <a:srgbClr val="222222"/>
                </a:solidFill>
                <a:latin typeface="Ubuntu"/>
              </a:rPr>
              <a:t>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27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8290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181818"/>
                </a:solidFill>
                <a:latin typeface="Open Sans"/>
              </a:rPr>
              <a:t>Индивидуальные учебные планы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42984"/>
            <a:ext cx="8712968" cy="55007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/>
              <a:t>Как оформить обучение по индивидуальному учебному плану по </a:t>
            </a:r>
            <a:r>
              <a:rPr lang="ru-RU" sz="3600" dirty="0" smtClean="0"/>
              <a:t>ФГОС-2021?</a:t>
            </a:r>
          </a:p>
          <a:p>
            <a:pPr marL="0" indent="0" algn="just">
              <a:buNone/>
            </a:pPr>
            <a:r>
              <a:rPr lang="ru-RU" sz="3600" dirty="0"/>
              <a:t>Право на обучение по ИУП, в том числе ускоренное обучение, имеют все обучающиеся без ограничений (п. 3 ч. 1 ст. 34 Федерального закона от 29.12.2012 № 273-ФЗ). Если родитель или ученик написал заявление на обучение по ИУП, вы не вправе ему отказать.</a:t>
            </a:r>
          </a:p>
        </p:txBody>
      </p:sp>
    </p:spTree>
    <p:extLst>
      <p:ext uri="{BB962C8B-B14F-4D97-AF65-F5344CB8AC3E}">
        <p14:creationId xmlns:p14="http://schemas.microsoft.com/office/powerpoint/2010/main" val="21796669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26469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>
                <a:solidFill>
                  <a:srgbClr val="FF0000"/>
                </a:solidFill>
              </a:rPr>
              <a:t/>
            </a:r>
            <a:br>
              <a:rPr lang="ru-RU" sz="6000" b="1" dirty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96952"/>
            <a:ext cx="552410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41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712968" cy="1296143"/>
          </a:xfrm>
        </p:spPr>
        <p:txBody>
          <a:bodyPr>
            <a:normAutofit fontScale="90000"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/>
            </a:r>
            <a:b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</a:br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Требования ФГОС-2021 к учебным планам</a:t>
            </a:r>
            <a:b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640960" cy="504056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Все </a:t>
            </a:r>
            <a:r>
              <a:rPr lang="ru-RU" b="1" dirty="0">
                <a:solidFill>
                  <a:schemeClr val="tx1"/>
                </a:solidFill>
              </a:rPr>
              <a:t>учебные планы </a:t>
            </a:r>
            <a:r>
              <a:rPr lang="ru-RU" b="1" dirty="0" smtClean="0">
                <a:solidFill>
                  <a:schemeClr val="tx1"/>
                </a:solidFill>
              </a:rPr>
              <a:t>составляются в соответствии с требованиями ФГОС.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</a:rPr>
              <a:t>Не включать в учебный план внеурочную деятельность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Включать </a:t>
            </a:r>
            <a:r>
              <a:rPr lang="ru-RU" b="1" dirty="0">
                <a:solidFill>
                  <a:schemeClr val="tx1"/>
                </a:solidFill>
              </a:rPr>
              <a:t>все обязательные предметы и предметные области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B0F0"/>
                </a:solidFill>
              </a:rPr>
              <a:t>Прописать названия предметов по ФГОС.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Все предметы в учебном плане должны быть названы в </a:t>
            </a:r>
            <a:r>
              <a:rPr lang="ru-RU" dirty="0" smtClean="0">
                <a:solidFill>
                  <a:schemeClr val="tx1"/>
                </a:solidFill>
              </a:rPr>
              <a:t>строгом соответствии </a:t>
            </a:r>
            <a:r>
              <a:rPr lang="ru-RU" dirty="0">
                <a:solidFill>
                  <a:schemeClr val="tx1"/>
                </a:solidFill>
              </a:rPr>
              <a:t>со ФГОС.</a:t>
            </a:r>
          </a:p>
        </p:txBody>
      </p:sp>
    </p:spTree>
    <p:extLst>
      <p:ext uri="{BB962C8B-B14F-4D97-AF65-F5344CB8AC3E}">
        <p14:creationId xmlns:p14="http://schemas.microsoft.com/office/powerpoint/2010/main" val="418975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28998"/>
          </a:xfrm>
        </p:spPr>
        <p:txBody>
          <a:bodyPr/>
          <a:lstStyle/>
          <a:p>
            <a:r>
              <a:rPr lang="ru-RU" b="1" dirty="0" smtClean="0"/>
              <a:t>Разработка учебных планов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Autofit/>
          </a:bodyPr>
          <a:lstStyle/>
          <a:p>
            <a:pPr algn="just"/>
            <a:r>
              <a:rPr lang="ru-RU" sz="4000" dirty="0"/>
              <a:t>на основе требований ФГОС по уровням общего </a:t>
            </a:r>
            <a:r>
              <a:rPr lang="ru-RU" sz="4000" dirty="0" smtClean="0"/>
              <a:t>образования;</a:t>
            </a:r>
            <a:endParaRPr lang="ru-RU" sz="4000" dirty="0"/>
          </a:p>
          <a:p>
            <a:pPr algn="just"/>
            <a:r>
              <a:rPr lang="ru-RU" sz="4000" dirty="0" smtClean="0"/>
              <a:t> </a:t>
            </a:r>
            <a:r>
              <a:rPr lang="ru-RU" sz="4000" dirty="0"/>
              <a:t>с учетом примерной основной образовательной программы (ПООП</a:t>
            </a:r>
            <a:r>
              <a:rPr lang="ru-RU" sz="4000" dirty="0" smtClean="0"/>
              <a:t>);</a:t>
            </a:r>
            <a:endParaRPr lang="ru-RU" sz="4000" dirty="0"/>
          </a:p>
          <a:p>
            <a:pPr algn="just"/>
            <a:r>
              <a:rPr lang="ru-RU" sz="4000" dirty="0" smtClean="0"/>
              <a:t> </a:t>
            </a:r>
            <a:r>
              <a:rPr lang="ru-RU" sz="4000" dirty="0"/>
              <a:t>с учетом запроса участников образовательных отношений (</a:t>
            </a:r>
            <a:r>
              <a:rPr lang="ru-RU" sz="4000" b="1" dirty="0"/>
              <a:t>20/30/40</a:t>
            </a:r>
            <a:r>
              <a:rPr lang="ru-RU" sz="4000" dirty="0" smtClean="0"/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8363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928694"/>
          </a:xfrm>
        </p:spPr>
        <p:txBody>
          <a:bodyPr>
            <a:normAutofit/>
          </a:bodyPr>
          <a:lstStyle/>
          <a:p>
            <a:r>
              <a:rPr lang="ru-RU" b="1" dirty="0" smtClean="0"/>
              <a:t>Требования к структуре </a:t>
            </a:r>
            <a:r>
              <a:rPr lang="ru-RU" b="1" dirty="0" smtClean="0"/>
              <a:t>ПООП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lnSpcReduction="10000"/>
          </a:bodyPr>
          <a:lstStyle/>
          <a:p>
            <a:pPr marL="95250" indent="-95250" algn="just">
              <a:buNone/>
            </a:pPr>
            <a:r>
              <a:rPr lang="ru-RU" dirty="0" smtClean="0"/>
              <a:t>Структура программы основного общего образования, в том числе адаптированной, включает </a:t>
            </a:r>
            <a:r>
              <a:rPr lang="ru-RU" dirty="0" smtClean="0">
                <a:solidFill>
                  <a:srgbClr val="FF0000"/>
                </a:solidFill>
              </a:rPr>
              <a:t>обязательную часть и часть, формируемую участниками образовательных отношений </a:t>
            </a:r>
            <a:r>
              <a:rPr lang="ru-RU" dirty="0" smtClean="0"/>
              <a:t>за счет включения в учебные планы </a:t>
            </a:r>
            <a:r>
              <a:rPr lang="ru-RU" dirty="0" smtClean="0">
                <a:solidFill>
                  <a:srgbClr val="7030A0"/>
                </a:solidFill>
              </a:rPr>
              <a:t>учебных предметов, учебных курсов (в том числе внеурочной деятельности), учебных модулей</a:t>
            </a:r>
            <a:r>
              <a:rPr lang="ru-RU" dirty="0" smtClean="0"/>
              <a:t> по выбору обучающихся, родителей (законных представителей) несовершеннолетних обучающихся из перечня, предлагаемого Организацией.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28998"/>
          </a:xfrm>
        </p:spPr>
        <p:txBody>
          <a:bodyPr/>
          <a:lstStyle/>
          <a:p>
            <a:r>
              <a:rPr lang="ru-RU" b="1" dirty="0" smtClean="0"/>
              <a:t>Структура учебного плана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/>
          <a:lstStyle/>
          <a:p>
            <a:pPr marL="0" indent="0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учебный план состоит из двух частей:</a:t>
            </a:r>
          </a:p>
          <a:p>
            <a:pPr marL="0" indent="0"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Обязательная  часть учебного плана;</a:t>
            </a:r>
          </a:p>
          <a:p>
            <a:pPr marL="0" indent="0" algn="just">
              <a:buNone/>
            </a:pPr>
            <a:r>
              <a:rPr lang="ru-RU" sz="4000" b="1" dirty="0" smtClean="0"/>
              <a:t>2</a:t>
            </a:r>
            <a:r>
              <a:rPr lang="ru-RU" sz="4400" dirty="0" smtClean="0"/>
              <a:t>.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Часть, формируемая  участниками  образовательных   отношений.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360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2558</Words>
  <Application>Microsoft Office PowerPoint</Application>
  <PresentationFormat>Экран (4:3)</PresentationFormat>
  <Paragraphs>835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СЕМИНАР «Технология разработки учебных планов в соответствии с требованиями обновленных ФГОС 2021 г.»</vt:lpstr>
      <vt:lpstr>Учебный план – часть ООП, а не отдельный документ</vt:lpstr>
      <vt:lpstr>Презентация PowerPoint</vt:lpstr>
      <vt:lpstr>Нормативно-правовая база разработки учебного плана</vt:lpstr>
      <vt:lpstr>Нормативно-правовая база разработки учебного плана</vt:lpstr>
      <vt:lpstr> Требования ФГОС-2021 к учебным планам </vt:lpstr>
      <vt:lpstr>Разработка учебных планов </vt:lpstr>
      <vt:lpstr>Требования к структуре ПООП</vt:lpstr>
      <vt:lpstr>Структура учебного плана</vt:lpstr>
      <vt:lpstr>Обязательная часть</vt:lpstr>
      <vt:lpstr>Часть, формируемая участниками образовательных отношений</vt:lpstr>
      <vt:lpstr>Часть учебного плана, формируемого участниками образовательных отношений</vt:lpstr>
      <vt:lpstr>Что школа вправе делать?</vt:lpstr>
      <vt:lpstr>часть 7.2 статьи 12 Федерального закона «Об образовании в Российской Федерации»</vt:lpstr>
      <vt:lpstr> Объем учебной и внеурочной нагрузки по ФГОС-2021 за период освоения ООП </vt:lpstr>
      <vt:lpstr>НОРМЫ СанПиН </vt:lpstr>
      <vt:lpstr>Недельный объем аудиторной нагрузки на уровне НОО и ООО</vt:lpstr>
      <vt:lpstr>Недельный объем аудиторной нагрузки на уровне НОО и ООО</vt:lpstr>
      <vt:lpstr>ВАЖНО! Выдержать соотношение обязательной и формируемой частей учебных планов</vt:lpstr>
      <vt:lpstr>Второй иностранный язык</vt:lpstr>
      <vt:lpstr>Про физическую культуру</vt:lpstr>
      <vt:lpstr>О родном языке</vt:lpstr>
      <vt:lpstr>ПРИМЕР. Как вписать родной язык  в учебный план</vt:lpstr>
      <vt:lpstr>ОБЯЗАТЕЛЬНЫЕ ПРЕДМЕТНЫЕ ОБЛАСТИ, УЧЕБНЫЕ ПРЕДМЕТЫ (ФГОС НОО 32.1)</vt:lpstr>
      <vt:lpstr>ОБЯЗАТЕЛЬНЫЕ ПРЕДМЕТНЫЕ ОБЛАСТИ, УЧЕБНЫЕ ПРЕДМЕТЫ (ФГОС НОО 32.1)</vt:lpstr>
      <vt:lpstr>ОБЯЗАТЕЛЬНЫЕ ПРЕДМЕТНЫЕ ОБЛАСТИ, УЧЕБНЫЕ ПРЕДМЕТЫ (ФГОС ООО 33.1)</vt:lpstr>
      <vt:lpstr>ОБЯЗАТЕЛЬНЫЕ ПРЕДМЕТНЫЕ ОБЛАСТИ, УЧЕБНЫЕ ПРЕДМЕТЫ (ФГОС ООО 33.1)</vt:lpstr>
      <vt:lpstr>Учебные курсы (учебные модули)</vt:lpstr>
      <vt:lpstr>Расчёт часов в учебном плане</vt:lpstr>
      <vt:lpstr>Примерные учебные планы (НОО)</vt:lpstr>
      <vt:lpstr>Примерные учебные планы (ООО)</vt:lpstr>
      <vt:lpstr> учебный план начального общего образования Вариант 1 (5-дневная учебная неделя) </vt:lpstr>
      <vt:lpstr> учебный план начального общего образования Вариант 1 (5-дневная учебная неделя) </vt:lpstr>
      <vt:lpstr> учебный план начального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основного общего образования Вариант 1 (5-дневная учебная неделя) </vt:lpstr>
      <vt:lpstr> УЧЕБНЫЙ ПЛАН ООП НАЧАЛЬНОГО ОБЩЕГО ОБРАЗОВАНИЯ при пятидневной учебной неделе </vt:lpstr>
      <vt:lpstr> УЧЕБНЫЙ ПЛАН ООП НАЧАЛЬНОГО ОБЩЕГО ОБРАЗОВАНИЯ при пятидневной учебной неделе </vt:lpstr>
      <vt:lpstr>ПРОВЕРКА  кол-ва часов УП</vt:lpstr>
      <vt:lpstr>  Убедитесь, чтобы соотношение обязательной и формируемой частей программы соответствовало ФГОС уровня образования  укажите количество часов в плане внеурочной деятельности на уровне образования</vt:lpstr>
      <vt:lpstr>Следите за тем, чтобы не превысить максимальный объем аудиторной нагрузки на школьников, а также максимальный объем часов внеурочной деятельности на уровне образования.</vt:lpstr>
      <vt:lpstr>Пояснительная записка</vt:lpstr>
      <vt:lpstr>Прописать формы промежуточной аттестации</vt:lpstr>
      <vt:lpstr>Прописать формы промежуточной аттестации</vt:lpstr>
      <vt:lpstr>Презентация PowerPoint</vt:lpstr>
      <vt:lpstr>Индивидуальные учебные планы</vt:lpstr>
      <vt:lpstr>СПАСИБО ЗА ВНИМАНИЕ!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Требования ФГОС-2021 к учебным планам </dc:title>
  <dc:creator>profnet@kimc.ms</dc:creator>
  <cp:lastModifiedBy>profnet@kimc.ms</cp:lastModifiedBy>
  <cp:revision>147</cp:revision>
  <dcterms:created xsi:type="dcterms:W3CDTF">2022-04-07T07:39:47Z</dcterms:created>
  <dcterms:modified xsi:type="dcterms:W3CDTF">2022-05-05T05:28:37Z</dcterms:modified>
</cp:coreProperties>
</file>