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7" r:id="rId2"/>
    <p:sldId id="357" r:id="rId3"/>
    <p:sldId id="347" r:id="rId4"/>
    <p:sldId id="350" r:id="rId5"/>
    <p:sldId id="356" r:id="rId6"/>
    <p:sldId id="340" r:id="rId7"/>
    <p:sldId id="342" r:id="rId8"/>
    <p:sldId id="343" r:id="rId9"/>
    <p:sldId id="355" r:id="rId10"/>
    <p:sldId id="344" r:id="rId11"/>
    <p:sldId id="345" r:id="rId12"/>
    <p:sldId id="358" r:id="rId13"/>
    <p:sldId id="359" r:id="rId14"/>
    <p:sldId id="3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723" autoAdjust="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28112-CA3B-4052-A49D-18EB46240DC2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F34E3-0BB6-4E1F-AB36-5C81E7C6C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7FCE-E6CA-41E7-8640-1EFD1AD23E6B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12.05.2022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771A4-0210-414E-9383-B27CDCBD2C06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zavuch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zavuch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ihonenko.O@kimc.ms" TargetMode="External"/><Relationship Id="rId2" Type="http://schemas.openxmlformats.org/officeDocument/2006/relationships/hyperlink" Target="http://kimc.m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89007/b004fed0b70d0f223e4a81f8ad6cd92af90a7e3b/" TargetMode="External"/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zavuch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zavuch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zavuch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928670"/>
            <a:ext cx="5178883" cy="1857388"/>
          </a:xfrm>
          <a:effectLst/>
        </p:spPr>
        <p:txBody>
          <a:bodyPr anchor="ctr"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</a:t>
            </a:r>
            <a:br>
              <a:rPr lang="ru-RU" dirty="0" smtClean="0"/>
            </a:br>
            <a:r>
              <a:rPr lang="ru-RU" dirty="0" smtClean="0"/>
              <a:t>          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Красноярский 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информационно-методический </a:t>
            </a:r>
            <a:r>
              <a:rPr lang="ru-RU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центр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000" b="1" dirty="0"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2857496"/>
            <a:ext cx="8143932" cy="32861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«О требованиях </a:t>
            </a:r>
          </a:p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 рабочим программам </a:t>
            </a:r>
          </a:p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соответствии с ФГОС 2021»</a:t>
            </a:r>
          </a:p>
          <a:p>
            <a:pPr algn="r">
              <a:spcBef>
                <a:spcPts val="0"/>
              </a:spcBef>
            </a:pPr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Тихоненко Оксана Викторовна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    методист МКУ КИМУЦ</a:t>
            </a: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714356"/>
            <a:ext cx="1977198" cy="16430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3963751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раздел «Тематическое планирование»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 тем, планируемых для освоения учениками;</a:t>
                      </a:r>
                    </a:p>
                    <a:p>
                      <a:pPr lvl="0" algn="just"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академических часов, отводимых на освоение каждой темы;</a:t>
                      </a:r>
                    </a:p>
                    <a:p>
                      <a:pPr lvl="0" algn="just"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информацию об электронных учебно-методических материалах, которые можно использовать при изучении каждой темы (</a:t>
                      </a:r>
                      <a:r>
                        <a:rPr lang="ru-RU" sz="2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п. 31.1 ФГОС НОО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ru-RU" sz="2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п. 32.1 ФГОС ООО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lvl="0" algn="just"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контрольных, практических, лабораторных работ, проектную и научно-исследовательскую деятельность учеников. </a:t>
                      </a:r>
                    </a:p>
                    <a:p>
                      <a:pPr lvl="0" algn="just">
                        <a:buFont typeface="Wingdings" pitchFamily="2" charset="2"/>
                        <a:buNone/>
                      </a:pP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dk1"/>
                </a:solidFill>
              </a:rPr>
              <a:t/>
            </a:r>
            <a:br>
              <a:rPr lang="ru-RU" sz="3600" b="1" dirty="0" smtClean="0">
                <a:solidFill>
                  <a:schemeClr val="dk1"/>
                </a:solidFill>
              </a:rPr>
            </a:b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Способы учета </a:t>
            </a:r>
            <a:b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рабочей программы воспитания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149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14974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указать формы учета рабочей программы воспитания в пояснительной записке к рабочей программе;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оформить приложение к рабочей программе «Формы учета рабочей программы воспитания»;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указать информацию об учете рабочей программы воспитания в разделе «Содержание учебного предмета/учебного курса (в том числе внеурочной деятельности)/учебного модуля» в описании разделов/тем или отдельным блоком;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отразить воспитательный компонент содержания программы в отдельной колонке таблицы тематического планирования.</a:t>
                      </a:r>
                    </a:p>
                    <a:p>
                      <a:endParaRPr lang="ru-RU" sz="20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49292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4040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Адаптированные рабочие программы</a:t>
                      </a:r>
                    </a:p>
                    <a:p>
                      <a:pPr algn="l"/>
                      <a:endParaRPr lang="ru-RU" sz="2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88819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освоения таких программ должны учитывать особенности психофизического развития и особые образовательные потребности учеников (</a:t>
                      </a:r>
                      <a:r>
                        <a:rPr lang="ru-RU" sz="2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п. 41 ФГОС ООО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 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sz="20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42910" y="1000108"/>
          <a:ext cx="8043890" cy="4989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21945"/>
                <a:gridCol w="40219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74067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Изменения </a:t>
                      </a:r>
                    </a:p>
                    <a:p>
                      <a:pPr algn="l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согласно ФГОС</a:t>
                      </a:r>
                      <a:endParaRPr lang="ru-RU" sz="2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Рекомендации</a:t>
                      </a:r>
                    </a:p>
                    <a:p>
                      <a:pPr algn="l"/>
                      <a:endParaRPr lang="ru-RU" sz="2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15146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ru-RU" sz="20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унифицированы требования к рабочим программам;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ru-RU" sz="20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разрабатываются </a:t>
                      </a:r>
                      <a:r>
                        <a:rPr lang="ru-RU" sz="20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 учетом рабочей программы воспитания;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ru-RU" sz="20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содержат указание на возможность использования электронных образовательных </a:t>
                      </a:r>
                      <a:r>
                        <a:rPr lang="ru-RU" sz="20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р</a:t>
                      </a:r>
                      <a:r>
                        <a:rPr lang="ru-RU" sz="20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есурсов;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ru-RU" sz="20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дополнительно содержат форму</a:t>
                      </a:r>
                      <a:r>
                        <a:rPr lang="ru-RU" sz="20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проведения занятия.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ru-RU" sz="2000" i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Впишите в тематическое            </a:t>
                      </a:r>
                    </a:p>
                    <a:p>
                      <a:pPr algn="l"/>
                      <a:r>
                        <a:rPr lang="ru-RU" sz="20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планирование каждой рабочей программы (кроме программы воспитания) </a:t>
                      </a:r>
                      <a:r>
                        <a:rPr lang="ru-RU" sz="2000" b="1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электронные образовательные ресурсы</a:t>
                      </a:r>
                      <a:r>
                        <a:rPr lang="ru-RU" sz="20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, которые можно использовать при изучении темы</a:t>
                      </a:r>
                      <a:r>
                        <a:rPr lang="ru-RU" sz="200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ru-RU" sz="2000" b="1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пропишите формы занятий</a:t>
                      </a:r>
                      <a:r>
                        <a:rPr lang="ru-RU" sz="200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>
                        <a:buNone/>
                      </a:pPr>
                      <a:endParaRPr lang="ru-RU" sz="20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i="1" dirty="0" smtClean="0"/>
              <a:t>портал МКУ КИМЦ:</a:t>
            </a:r>
            <a:r>
              <a:rPr lang="ru-RU" sz="2200" b="1" i="1" dirty="0" smtClean="0"/>
              <a:t> </a:t>
            </a:r>
            <a:r>
              <a:rPr lang="ru-RU" sz="2200" b="1" i="1" dirty="0" smtClean="0">
                <a:hlinkClick r:id="rId2"/>
              </a:rPr>
              <a:t>http://kimc.ms/</a:t>
            </a:r>
            <a:r>
              <a:rPr lang="ru-RU" b="1" i="1" dirty="0" smtClean="0"/>
              <a:t> </a:t>
            </a:r>
            <a:br>
              <a:rPr lang="ru-RU" b="1" i="1" dirty="0" smtClean="0"/>
            </a:br>
            <a:r>
              <a:rPr lang="ru-RU" i="1" dirty="0" smtClean="0"/>
              <a:t> </a:t>
            </a:r>
            <a:r>
              <a:rPr lang="ru-RU" sz="2200" i="1" dirty="0" err="1" smtClean="0"/>
              <a:t>эл.почта</a:t>
            </a:r>
            <a:r>
              <a:rPr lang="ru-RU" sz="2200" i="1" dirty="0" smtClean="0"/>
              <a:t>:</a:t>
            </a:r>
            <a:r>
              <a:rPr lang="ru-RU" sz="2200" b="1" i="1" dirty="0" smtClean="0"/>
              <a:t>  </a:t>
            </a:r>
            <a:r>
              <a:rPr lang="ru-RU" sz="2200" dirty="0" err="1" smtClean="0">
                <a:hlinkClick r:id="rId3"/>
              </a:rPr>
              <a:t>Tihonenko.O@kimc.ms</a:t>
            </a:r>
            <a:r>
              <a:rPr lang="ru-RU" sz="2200" dirty="0" smtClean="0">
                <a:hlinkClick r:id="rId3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42852"/>
            <a:ext cx="228601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/>
          <p:nvPr/>
        </p:nvGrpSpPr>
        <p:grpSpPr>
          <a:xfrm>
            <a:off x="357158" y="1047733"/>
            <a:ext cx="8358246" cy="2381267"/>
            <a:chOff x="357158" y="785800"/>
            <a:chExt cx="8358246" cy="178595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00034" y="857238"/>
              <a:ext cx="6572296" cy="12234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Приказ Министерства просвещения РФ </a:t>
              </a:r>
            </a:p>
            <a:p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от 31 мая 2021 г. № 286</a:t>
              </a:r>
            </a:p>
            <a:p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 «Об утверждении федерального государственного образовательного стандарта начального общего образования»</a:t>
              </a:r>
              <a:endParaRPr lang="ru-RU" sz="2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2050" name="Picture 2" descr="http://qrcoder.ru/code/?https%3A%2F%2Fwww.garant.ru%2Fproducts%2Fipo%2Fprime%2Fdoc%2F400807193%2F&amp;4&amp;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72330" y="857238"/>
              <a:ext cx="1562100" cy="1562100"/>
            </a:xfrm>
            <a:prstGeom prst="rect">
              <a:avLst/>
            </a:prstGeom>
            <a:noFill/>
          </p:spPr>
        </p:pic>
        <p:sp>
          <p:nvSpPr>
            <p:cNvPr id="7" name="Скругленный прямоугольник 6"/>
            <p:cNvSpPr/>
            <p:nvPr/>
          </p:nvSpPr>
          <p:spPr>
            <a:xfrm>
              <a:off x="357158" y="785800"/>
              <a:ext cx="8358246" cy="1785950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57158" y="3619501"/>
            <a:ext cx="8358246" cy="2381267"/>
            <a:chOff x="357158" y="2714626"/>
            <a:chExt cx="8358246" cy="178595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00034" y="2786064"/>
              <a:ext cx="6572296" cy="12234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Приказ Министерства просвещения РФ </a:t>
              </a:r>
            </a:p>
            <a:p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от 31 мая 2021 г. № 287 </a:t>
              </a:r>
            </a:p>
            <a:p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«Об утверждении федерального государственного образовательного стандарта основного общего образования»</a:t>
              </a:r>
              <a:endParaRPr lang="ru-RU" sz="2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357158" y="2714626"/>
              <a:ext cx="8358246" cy="1785950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2" name="Picture 4" descr="http://qrcoder.ru/code/?https%3A%2F%2Fwww.garant.ru%2Fproducts%2Fipo%2Fprime%2Fdoc%2F401333920%2F&amp;4&amp;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72330" y="2786064"/>
              <a:ext cx="1562100" cy="15621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hlinkClick r:id="rId2"/>
              </a:rPr>
              <a:t>Федеральный закон от 29.12.2012 N 273-ФЗ </a:t>
            </a:r>
            <a:br>
              <a:rPr lang="ru-RU" sz="2800" dirty="0" smtClean="0">
                <a:hlinkClick r:id="rId2"/>
              </a:rPr>
            </a:br>
            <a:r>
              <a:rPr lang="ru-RU" sz="2800" dirty="0" smtClean="0">
                <a:hlinkClick r:id="rId2"/>
              </a:rPr>
              <a:t>(ред. от 16.04.2022)</a:t>
            </a:r>
            <a:br>
              <a:rPr lang="ru-RU" sz="2800" dirty="0" smtClean="0">
                <a:hlinkClick r:id="rId2"/>
              </a:rPr>
            </a:br>
            <a:r>
              <a:rPr lang="ru-RU" sz="2800" dirty="0" smtClean="0">
                <a:hlinkClick r:id="rId2"/>
              </a:rPr>
              <a:t> "Об образовании в Российской Федерации"</a:t>
            </a:r>
            <a:endParaRPr lang="ru-RU" sz="2800" dirty="0"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82086"/>
          <a:ext cx="8186766" cy="4604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867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8576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Статья 12. Образовательные программы</a:t>
                      </a:r>
                    </a:p>
                    <a:p>
                      <a:pPr algn="l"/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1866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7.2. При разработке основной общеобразовательной программы организация, осуществляющая образовательную деятельность, вправе предусмотреть применение при реализации соответствующей образовательной программы примерного учебного плана и (или) примерного календарного учебного графика, и (или) примерных рабочих программ учебных предметов, курсов, дисциплин (модулей), включенных в соответствующую примерную основную общеобразовательную программу. В этом случае такая учебно-методическая документация не разрабатывается.</a:t>
                      </a:r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(часть 7.2 введена Федеральным </a:t>
                      </a:r>
                      <a:r>
                        <a:rPr lang="ru-RU" dirty="0" smtClean="0">
                          <a:hlinkClick r:id="rId3"/>
                        </a:rPr>
                        <a:t>законом</a:t>
                      </a:r>
                      <a:r>
                        <a:rPr lang="ru-RU" dirty="0" smtClean="0"/>
                        <a:t> от 02.07.2021 N 322-ФЗ)</a:t>
                      </a:r>
                    </a:p>
                    <a:p>
                      <a:pPr algn="just"/>
                      <a:endParaRPr lang="ru-RU" dirty="0" smtClean="0"/>
                    </a:p>
                    <a:p>
                      <a:pPr marL="342900" indent="-342900" algn="just">
                        <a:buNone/>
                      </a:pPr>
                      <a:endParaRPr lang="ru-RU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/>
          </p:cNvGraphicFramePr>
          <p:nvPr/>
        </p:nvGraphicFramePr>
        <p:xfrm>
          <a:off x="457200" y="428604"/>
          <a:ext cx="8229600" cy="571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956780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Рабочие программы учебных предметов, учебных курсов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(в том числе внеурочной деятельности), учебных модулей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обеспечивают достижение планируемых результатов освоения программы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С чего начать!</a:t>
                      </a:r>
                      <a:endParaRPr lang="ru-RU" sz="24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8260">
                <a:tc>
                  <a:txBody>
                    <a:bodyPr/>
                    <a:lstStyle/>
                    <a:p>
                      <a:endParaRPr lang="ru-RU" sz="2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Разработка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локального акта о рабочей программе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(положение).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 положении  требования к рабочим программам учебных предметов, курсов и модулей, учебных курсов внеурочной деятельности.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Примерный объем, структура, на основе чего разрабатывать, как оформлять.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Закрепление сроков. Образец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https://vip.1zavuch.ru/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ru-RU" sz="200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реугольник 18">
            <a:extLst>
              <a:ext uri="{FF2B5EF4-FFF2-40B4-BE49-F238E27FC236}">
                <a16:creationId xmlns="" xmlns:a16="http://schemas.microsoft.com/office/drawing/2014/main" id="{ED635E89-D809-534F-BA05-CC2050AF043E}"/>
              </a:ext>
            </a:extLst>
          </p:cNvPr>
          <p:cNvSpPr/>
          <p:nvPr/>
        </p:nvSpPr>
        <p:spPr>
          <a:xfrm rot="10800000">
            <a:off x="6599684" y="1814091"/>
            <a:ext cx="2184785" cy="4248472"/>
          </a:xfrm>
          <a:prstGeom prst="triangle">
            <a:avLst>
              <a:gd name="adj" fmla="val 0"/>
            </a:avLst>
          </a:prstGeom>
          <a:solidFill>
            <a:srgbClr val="ECDFF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43403" y="6492875"/>
            <a:ext cx="1600597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7E3C7ED-0209-4B63-B23B-AFC019DD3DDB}"/>
              </a:ext>
            </a:extLst>
          </p:cNvPr>
          <p:cNvSpPr txBox="1"/>
          <p:nvPr/>
        </p:nvSpPr>
        <p:spPr>
          <a:xfrm>
            <a:off x="5107364" y="174993"/>
            <a:ext cx="313234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8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</a:t>
            </a:r>
          </a:p>
          <a:p>
            <a:r>
              <a:rPr lang="ru-RU" sz="18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ФГОС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C9118A6F-CC8D-8F4A-BBC9-317495F23B34}"/>
              </a:ext>
            </a:extLst>
          </p:cNvPr>
          <p:cNvCxnSpPr/>
          <p:nvPr/>
        </p:nvCxnSpPr>
        <p:spPr>
          <a:xfrm>
            <a:off x="855256" y="1049695"/>
            <a:ext cx="4126288" cy="0"/>
          </a:xfrm>
          <a:prstGeom prst="line">
            <a:avLst/>
          </a:prstGeom>
          <a:ln w="15875">
            <a:solidFill>
              <a:srgbClr val="3A6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F0A5F637-A5B1-3F4F-B301-5193C9E559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2" y="5003089"/>
            <a:ext cx="679846" cy="87387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D2B1B732-3D81-E04C-A15C-6F398057AA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84" y="2511247"/>
            <a:ext cx="679846" cy="8816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8C86334-52E5-6245-9441-A8E826B03339}"/>
              </a:ext>
            </a:extLst>
          </p:cNvPr>
          <p:cNvSpPr txBox="1"/>
          <p:nvPr/>
        </p:nvSpPr>
        <p:spPr>
          <a:xfrm>
            <a:off x="1060825" y="5011764"/>
            <a:ext cx="2406343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Апробация примерных рабочих программ с сентября 2021 по апрель 2022 г.</a:t>
            </a:r>
            <a:endParaRPr lang="en-US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61B4A80-E11A-844E-89F1-A15688B7D501}"/>
              </a:ext>
            </a:extLst>
          </p:cNvPr>
          <p:cNvSpPr/>
          <p:nvPr/>
        </p:nvSpPr>
        <p:spPr>
          <a:xfrm>
            <a:off x="1023162" y="2527730"/>
            <a:ext cx="3137126" cy="2160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34290" rIns="68580" bIns="34290" rtlCol="0" anchor="ctr"/>
          <a:lstStyle/>
          <a:p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Единый информационный ресурс </a:t>
            </a:r>
            <a:r>
              <a:rPr lang="en-US" sz="1800" b="1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edsoo.ru</a:t>
            </a: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размещение методических материалов,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 конструктор рабочих программ</a:t>
            </a:r>
            <a:endParaRPr lang="en-US" sz="1800" dirty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9488" y="953197"/>
            <a:ext cx="8080224" cy="142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44814" y="2360730"/>
            <a:ext cx="3994898" cy="446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3665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Разработка рабочих программ 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93385207"/>
              </p:ext>
            </p:extLst>
          </p:nvPr>
        </p:nvGraphicFramePr>
        <p:xfrm>
          <a:off x="457200" y="1428736"/>
          <a:ext cx="8229600" cy="47863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259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При разработке рабочих программ педагоги должны придерживаться структуры, которую устанавливают требования новых ФГОС.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Педагогам нужно включить в них три обязательных раздела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60441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endParaRPr lang="ru-RU" sz="2400" dirty="0" smtClean="0"/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3200" dirty="0" smtClean="0"/>
                        <a:t>содержание предмета, курса, модуля;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3200" dirty="0" smtClean="0"/>
                        <a:t>планируемые результаты освоения предмета, курса, модуля;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3200" dirty="0" smtClean="0"/>
                        <a:t>тематическое планирование.</a:t>
                      </a:r>
                      <a:endParaRPr lang="ru-RU" sz="3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6594436"/>
              </p:ext>
            </p:extLst>
          </p:nvPr>
        </p:nvGraphicFramePr>
        <p:xfrm>
          <a:off x="457200" y="785794"/>
          <a:ext cx="8229600" cy="51428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77226">
                <a:tc>
                  <a:txBody>
                    <a:bodyPr/>
                    <a:lstStyle/>
                    <a:p>
                      <a:pPr algn="l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раздел «Планируемые результаты»</a:t>
                      </a:r>
                    </a:p>
                    <a:p>
                      <a:pPr algn="l"/>
                      <a:endParaRPr lang="ru-RU" sz="2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5658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3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личностные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endParaRPr lang="ru-RU" sz="3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3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endParaRPr lang="ru-RU" sz="32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3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предметные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None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20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69639304"/>
              </p:ext>
            </p:extLst>
          </p:nvPr>
        </p:nvGraphicFramePr>
        <p:xfrm>
          <a:off x="457200" y="642918"/>
          <a:ext cx="8258204" cy="59559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582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98389"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раздел «Содержание учебного предмета, курса, модуля»</a:t>
                      </a:r>
                    </a:p>
                    <a:p>
                      <a:pPr algn="l"/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5759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разделов и/или тем учебного предмета, модуля или курса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основа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содержательный раздел примерной ООП или описание из программ, которые предлагают авторы учебников из федерального перечня;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None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разделах выделить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тематические блоки и указать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темы. Можно зафиксировать количество часов для изучения каждого блока. Так учитель сможет соотнести темы и часы с таблицей тематического планирования;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Педагоги, которые составляют рабочие программы курсов внеурочной деятельности, должны указать в них и формы проведения занятий с детьми (</a:t>
                      </a: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п. 31.1 ФГОС НОО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п. 32.1 ФГОС ООО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dk1"/>
                </a:solidFill>
              </a:rPr>
              <a:t>!учесть в содержании рабочих программ </a:t>
            </a:r>
            <a:r>
              <a:rPr lang="ru-RU" sz="3200" b="1" u="sng" dirty="0">
                <a:solidFill>
                  <a:schemeClr val="dk1"/>
                </a:solidFill>
                <a:hlinkClick r:id="rId2"/>
              </a:rPr>
              <a:t>концепции преподавания учебных предметов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7354866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13 концепций:</a:t>
                      </a:r>
                      <a:endParaRPr lang="ru-RU" sz="28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истории России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Химии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Физике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Астрономии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Обществознанию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Географии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ОБЖ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Физкультуре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Искусству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Технологии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русскому языку и литературе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Математике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dk1"/>
                          </a:solidFill>
                        </a:rPr>
                        <a:t>УМК по отечественной истории.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lang="ru-RU" sz="20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933167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2321</TotalTime>
  <Words>447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                             Красноярский  информационно-методический центр    </vt:lpstr>
      <vt:lpstr>Слайд 2</vt:lpstr>
      <vt:lpstr>Федеральный закон от 29.12.2012 N 273-ФЗ  (ред. от 16.04.2022)  "Об образовании в Российской Федерации"</vt:lpstr>
      <vt:lpstr>Слайд 4</vt:lpstr>
      <vt:lpstr>Слайд 5</vt:lpstr>
      <vt:lpstr>Разработка рабочих программ </vt:lpstr>
      <vt:lpstr>Слайд 7</vt:lpstr>
      <vt:lpstr>Слайд 8</vt:lpstr>
      <vt:lpstr>!учесть в содержании рабочих программ концепции преподавания учебных предметов</vt:lpstr>
      <vt:lpstr> раздел «Тематическое планирование» </vt:lpstr>
      <vt:lpstr> Способы учета  рабочей программы воспитания </vt:lpstr>
      <vt:lpstr>Слайд 12</vt:lpstr>
      <vt:lpstr>Слайд 13</vt:lpstr>
      <vt:lpstr>  портал МКУ КИМЦ: http://kimc.ms/   эл.почта:  Tihonenko.O@kimc.ms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ВВЕДЕНИЕМ ФГОС НОО И ФГОС ООО НА ШКОЛЬНОМ УРОВНЕ</dc:title>
  <dc:creator>profnet@kimc.ms</dc:creator>
  <cp:lastModifiedBy>Tihonenko</cp:lastModifiedBy>
  <cp:revision>225</cp:revision>
  <dcterms:created xsi:type="dcterms:W3CDTF">2021-09-03T07:35:11Z</dcterms:created>
  <dcterms:modified xsi:type="dcterms:W3CDTF">2022-05-12T07:03:30Z</dcterms:modified>
</cp:coreProperties>
</file>