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7" r:id="rId2"/>
    <p:sldId id="307" r:id="rId3"/>
    <p:sldId id="318" r:id="rId4"/>
    <p:sldId id="322" r:id="rId5"/>
    <p:sldId id="315" r:id="rId6"/>
    <p:sldId id="317" r:id="rId7"/>
    <p:sldId id="321" r:id="rId8"/>
    <p:sldId id="292" r:id="rId9"/>
    <p:sldId id="313" r:id="rId10"/>
    <p:sldId id="32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723" autoAdjust="0"/>
  </p:normalViewPr>
  <p:slideViewPr>
    <p:cSldViewPr>
      <p:cViewPr>
        <p:scale>
          <a:sx n="56" d="100"/>
          <a:sy n="56" d="100"/>
        </p:scale>
        <p:origin x="-1484" y="-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28112-CA3B-4052-A49D-18EB46240DC2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F34E3-0BB6-4E1F-AB36-5C81E7C6C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F34E3-0BB6-4E1F-AB36-5C81E7C6C1C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F34E3-0BB6-4E1F-AB36-5C81E7C6C1C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ihonenko.O@kimc.ms" TargetMode="External"/><Relationship Id="rId2" Type="http://schemas.openxmlformats.org/officeDocument/2006/relationships/hyperlink" Target="http://kimc.m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20" y="928670"/>
            <a:ext cx="5178883" cy="1857388"/>
          </a:xfrm>
          <a:effectLst/>
        </p:spPr>
        <p:txBody>
          <a:bodyPr anchor="ctr"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</a:t>
            </a:r>
            <a:br>
              <a:rPr lang="ru-RU" dirty="0" smtClean="0"/>
            </a:br>
            <a:r>
              <a:rPr lang="ru-RU" dirty="0" smtClean="0"/>
              <a:t>          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accent2"/>
                </a:solidFill>
              </a:rPr>
              <a:t>Красноярский </a:t>
            </a:r>
            <a:r>
              <a:rPr lang="ru-RU" sz="3100" dirty="0" smtClean="0">
                <a:solidFill>
                  <a:schemeClr val="accent2"/>
                </a:solidFill>
              </a:rPr>
              <a:t>информационно-методический </a:t>
            </a:r>
            <a:r>
              <a:rPr lang="ru-RU" sz="3100" dirty="0">
                <a:solidFill>
                  <a:schemeClr val="accent2"/>
                </a:solidFill>
              </a:rPr>
              <a:t>центр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4000" b="1" dirty="0">
              <a:effectLst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34" y="3429000"/>
            <a:ext cx="8143932" cy="271464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sz="43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«ОСНОВНЫЕ ИЗМЕНЕНИЯ. </a:t>
            </a:r>
          </a:p>
          <a:p>
            <a:pPr>
              <a:spcBef>
                <a:spcPts val="0"/>
              </a:spcBef>
            </a:pPr>
            <a:r>
              <a:rPr lang="ru-RU" sz="43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ФГОС-2021</a:t>
            </a:r>
            <a:r>
              <a:rPr lang="ru-RU" sz="43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»</a:t>
            </a:r>
          </a:p>
          <a:p>
            <a:pPr>
              <a:spcBef>
                <a:spcPts val="0"/>
              </a:spcBef>
            </a:pPr>
            <a:endParaRPr lang="ru-RU" sz="40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3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Тихоненко Оксана Викторовна</a:t>
            </a:r>
            <a:r>
              <a:rPr lang="ru-RU" sz="3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3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3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методист </a:t>
            </a:r>
            <a:r>
              <a:rPr lang="ru-RU" sz="3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МКУ КИМЦ</a:t>
            </a:r>
            <a:endParaRPr lang="ru-RU" sz="30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1"/>
            <a:ext cx="3937030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96375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i="1" dirty="0" smtClean="0"/>
              <a:t>портал МКУ </a:t>
            </a:r>
            <a:r>
              <a:rPr lang="ru-RU" sz="2200" i="1" dirty="0" smtClean="0"/>
              <a:t>КИМЦ:</a:t>
            </a:r>
            <a:r>
              <a:rPr lang="ru-RU" sz="2200" b="1" i="1" dirty="0" smtClean="0"/>
              <a:t> </a:t>
            </a:r>
            <a:r>
              <a:rPr lang="ru-RU" sz="2200" b="1" i="1" dirty="0" smtClean="0">
                <a:hlinkClick r:id="rId2"/>
              </a:rPr>
              <a:t>http://kimc.ms/</a:t>
            </a:r>
            <a:r>
              <a:rPr lang="ru-RU" b="1" i="1" dirty="0" smtClean="0"/>
              <a:t> 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i="1" dirty="0" smtClean="0"/>
              <a:t> </a:t>
            </a:r>
            <a:r>
              <a:rPr lang="ru-RU" sz="2200" i="1" dirty="0" err="1" smtClean="0"/>
              <a:t>эл.почта</a:t>
            </a:r>
            <a:r>
              <a:rPr lang="ru-RU" sz="2200" i="1" dirty="0" smtClean="0"/>
              <a:t>:</a:t>
            </a:r>
            <a:r>
              <a:rPr lang="ru-RU" sz="2200" b="1" i="1" dirty="0" smtClean="0"/>
              <a:t> </a:t>
            </a:r>
            <a:r>
              <a:rPr lang="ru-RU" sz="2200" b="1" i="1" dirty="0" smtClean="0"/>
              <a:t> </a:t>
            </a:r>
            <a:r>
              <a:rPr lang="ru-RU" sz="2200" dirty="0" err="1" smtClean="0">
                <a:hlinkClick r:id="rId3"/>
              </a:rPr>
              <a:t>Tihonenko.O@kimc.ms</a:t>
            </a:r>
            <a:r>
              <a:rPr lang="ru-RU" sz="2200" dirty="0" smtClean="0">
                <a:hlinkClick r:id="rId3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142852"/>
            <a:ext cx="228601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Три поколения ФГОС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84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Государственные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Образовательные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Стандарты, 2004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ФГОС</a:t>
                      </a:r>
                      <a:endParaRPr lang="ru-RU" sz="20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 по 2012 год по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настоящее время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Новые ФГОС утверждены в 2021 году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Основная цель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Стандарта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личностный, а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предметный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результат.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Актуален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набор информации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обязательной для изучения. Подробно описывается содержание образования: темы, дидактические единицы.</a:t>
                      </a:r>
                      <a:endParaRPr lang="ru-RU" sz="16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универсальных учебных умений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способность самостоятельно добывать информацию с использованием технологий и коммуникации с людьми. Фокус сместился на личность ребёнка. Много внимания уделено проектной и внеурочной деятельности. </a:t>
                      </a:r>
                      <a:endParaRPr lang="ru-RU" sz="1600" u="sng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Федеральные государственные образовательные стандарты обновляются раз в 10 лет.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Переход на новые ФГОС запланирован на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 2022 года. </a:t>
                      </a:r>
                    </a:p>
                    <a:p>
                      <a:pPr marL="0" indent="0" algn="just">
                        <a:buNone/>
                      </a:pP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чем обновления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Стрелка вправо 7"/>
          <p:cNvSpPr/>
          <p:nvPr/>
        </p:nvSpPr>
        <p:spPr>
          <a:xfrm>
            <a:off x="7929586" y="5072074"/>
            <a:ext cx="500066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285729"/>
          <a:ext cx="7929618" cy="58271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4809"/>
                <a:gridCol w="3964809"/>
              </a:tblGrid>
              <a:tr h="5994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ВАРИАТИВНОСТЬ</a:t>
                      </a:r>
                      <a:endParaRPr lang="ru-RU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lang="ru-RU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ВАРИАТИВНОСТЬ</a:t>
                      </a:r>
                      <a:endParaRPr lang="ru-RU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87075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Стандарты обеспечивают вариативность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содержания ООП – закрепили три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способа, как этого достичь:</a:t>
                      </a:r>
                    </a:p>
                    <a:p>
                      <a:endParaRPr lang="ru-RU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сочетать различные учебные единицы –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предметы, курсы, модули;</a:t>
                      </a:r>
                    </a:p>
                    <a:p>
                      <a:endParaRPr lang="ru-RU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вводить углубленное изучение предмета;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разрабатывать ИУП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Стандарты обеспечивают вариативность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содержания ООП – закрепили три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способа, как этого достичь: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сочетать различные учебные единицы –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предметы, курсы,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модули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вводить углубленное изучение предмета;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разрабатывать ИУП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57224" y="571480"/>
          <a:ext cx="7286676" cy="55979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86676"/>
              </a:tblGrid>
              <a:tr h="847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ПЛАНИРУЕМЫЕ РЕЗУЛЬТАТЫ</a:t>
                      </a:r>
                      <a:endParaRPr lang="ru-RU" sz="2800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280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5311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Уточнили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 расширили требования к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результатам освоения программы по всем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видам – личностным,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метапредметным,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предметным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Добавили результаты по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каждому модулю.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уровне ООО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установили требования к предметным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результатам при углубленном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изучении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некоторых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дисциплин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14291"/>
          <a:ext cx="8286808" cy="6515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39"/>
                <a:gridCol w="2762269"/>
              </a:tblGrid>
              <a:tr h="602167">
                <a:tc>
                  <a:txBody>
                    <a:bodyPr/>
                    <a:lstStyle/>
                    <a:p>
                      <a:pPr marL="1254760" marR="1239520"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Основная образовательная  программа</a:t>
                      </a:r>
                      <a:endParaRPr lang="ru-RU" sz="1800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62103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Рекомендации</a:t>
                      </a:r>
                      <a:endParaRPr lang="ru-RU" sz="2000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</a:tr>
              <a:tr h="3340945">
                <a:tc>
                  <a:txBody>
                    <a:bodyPr/>
                    <a:lstStyle/>
                    <a:p>
                      <a:pPr marL="10414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600" b="1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ПОЯСНИТЕЛЬНАЯ</a:t>
                      </a:r>
                      <a:r>
                        <a:rPr lang="ru-RU" sz="1600" b="1" u="none" spc="6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ЗАПИСКА</a:t>
                      </a:r>
                      <a:r>
                        <a:rPr lang="ru-RU" sz="1600" b="1" u="none" spc="7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600" b="1" u="none" spc="6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ООП</a:t>
                      </a:r>
                    </a:p>
                    <a:p>
                      <a:pPr marL="10414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endParaRPr lang="ru-RU" sz="1600" u="non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04140" marR="106680" algn="just">
                        <a:lnSpc>
                          <a:spcPct val="10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Унифицировали</a:t>
                      </a:r>
                      <a:r>
                        <a:rPr lang="ru-RU" sz="1600" u="none" spc="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</a:t>
                      </a:r>
                      <a:r>
                        <a:rPr lang="ru-RU" sz="1600" u="none" spc="6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пояснительной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записки</a:t>
                      </a:r>
                      <a:r>
                        <a:rPr lang="ru-RU" sz="1600" u="none" spc="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ООП.</a:t>
                      </a:r>
                      <a:r>
                        <a:rPr lang="ru-RU" sz="1600" u="none" spc="3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</a:t>
                      </a:r>
                      <a:r>
                        <a:rPr lang="ru-RU" sz="1600" u="none" spc="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уровне</a:t>
                      </a:r>
                      <a:r>
                        <a:rPr lang="ru-RU" sz="1600" u="none" spc="6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НОО</a:t>
                      </a:r>
                      <a:r>
                        <a:rPr lang="ru-RU" sz="1600" u="none" spc="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больше</a:t>
                      </a:r>
                      <a:r>
                        <a:rPr lang="ru-RU" sz="1600" u="none" spc="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нужно</a:t>
                      </a:r>
                      <a:r>
                        <a:rPr lang="ru-RU" sz="1600" u="none" spc="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указывать</a:t>
                      </a:r>
                      <a:r>
                        <a:rPr lang="ru-RU" sz="1600" u="none" spc="6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</a:t>
                      </a:r>
                      <a:r>
                        <a:rPr lang="ru-RU" sz="1600" u="none" spc="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участников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образовательных</a:t>
                      </a:r>
                      <a:r>
                        <a:rPr lang="ru-RU" sz="1600" u="none" spc="4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отношений и</a:t>
                      </a:r>
                      <a:r>
                        <a:rPr lang="ru-RU" sz="1600" u="none" spc="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общие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подходы</a:t>
                      </a:r>
                      <a:r>
                        <a:rPr lang="ru-RU" sz="1600" u="none" spc="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организации внеурочной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деятельности</a:t>
                      </a:r>
                      <a:r>
                        <a:rPr lang="ru-RU" sz="16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104140" marR="106680" algn="just">
                        <a:lnSpc>
                          <a:spcPct val="10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pc="3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</a:t>
                      </a:r>
                      <a:r>
                        <a:rPr lang="ru-RU" sz="16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</a:t>
                      </a:r>
                      <a:r>
                        <a:rPr lang="ru-RU" sz="1600" u="none" spc="3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уровне</a:t>
                      </a:r>
                      <a:r>
                        <a:rPr lang="ru-RU" sz="1600" u="none" spc="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ООО</a:t>
                      </a:r>
                      <a:r>
                        <a:rPr lang="ru-RU" sz="1600" u="none" spc="3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добавили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общую</a:t>
                      </a:r>
                      <a:r>
                        <a:rPr lang="ru-RU" sz="1600" u="none" spc="7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характеристику</a:t>
                      </a:r>
                      <a:r>
                        <a:rPr lang="ru-RU" sz="1600" u="none" spc="5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программы.</a:t>
                      </a:r>
                      <a:r>
                        <a:rPr lang="ru-RU" sz="1600" u="none" spc="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обоих</a:t>
                      </a:r>
                      <a:r>
                        <a:rPr lang="ru-RU" sz="1600" u="none" spc="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уровней</a:t>
                      </a:r>
                      <a:r>
                        <a:rPr lang="ru-RU" sz="1600" u="none" spc="4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заменили</a:t>
                      </a:r>
                      <a:r>
                        <a:rPr lang="ru-RU" sz="1600" u="none" spc="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подходы</a:t>
                      </a:r>
                      <a:r>
                        <a:rPr lang="ru-RU" sz="1600" u="none" spc="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формированию</a:t>
                      </a:r>
                      <a:r>
                        <a:rPr lang="ru-RU" sz="1600" u="none" spc="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ООП</a:t>
                      </a:r>
                      <a:r>
                        <a:rPr lang="ru-RU" sz="1600" u="none" spc="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600" u="none" spc="4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</a:t>
                      </a:r>
                      <a:r>
                        <a:rPr lang="ru-RU" sz="1600" u="none" spc="6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реализации</a:t>
                      </a:r>
                      <a:r>
                        <a:rPr lang="ru-RU" sz="1600" u="none" spc="4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</a:t>
                      </a:r>
                      <a:r>
                        <a:rPr lang="ru-RU" sz="1600" u="none" spc="-3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механизмы</a:t>
                      </a:r>
                      <a:r>
                        <a:rPr lang="ru-RU" sz="1600" u="none" spc="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реализации</a:t>
                      </a:r>
                      <a:r>
                        <a:rPr lang="ru-RU" sz="1600" u="none" spc="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2870" marR="140970">
                        <a:lnSpc>
                          <a:spcPct val="105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endParaRPr lang="ru-RU" sz="1600" u="none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02870" marR="140970">
                        <a:lnSpc>
                          <a:spcPct val="105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endParaRPr lang="ru-RU" sz="1600" u="none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02870" marR="140970">
                        <a:lnSpc>
                          <a:spcPct val="105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Составлять</a:t>
                      </a:r>
                      <a:r>
                        <a:rPr lang="ru-RU" sz="1600" u="none" spc="9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пояснительную</a:t>
                      </a:r>
                      <a:r>
                        <a:rPr lang="ru-RU" sz="1600" u="none" spc="8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записку</a:t>
                      </a:r>
                      <a:r>
                        <a:rPr lang="ru-RU" sz="1600" u="none" spc="9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600" u="none" spc="-3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новым</a:t>
                      </a:r>
                      <a:r>
                        <a:rPr lang="ru-RU" sz="1600" u="none" spc="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ООП</a:t>
                      </a:r>
                      <a:r>
                        <a:rPr lang="ru-RU" sz="1600" u="none" spc="3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НОО</a:t>
                      </a:r>
                      <a:r>
                        <a:rPr lang="ru-RU" sz="1600" u="none" spc="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600" u="none" spc="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ООО</a:t>
                      </a:r>
                      <a:r>
                        <a:rPr lang="ru-RU" sz="1600" u="none" spc="3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</a:t>
                      </a:r>
                      <a:r>
                        <a:rPr lang="ru-RU" sz="1600" u="none" spc="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единым</a:t>
                      </a:r>
                      <a:r>
                        <a:rPr lang="ru-RU" sz="1600" u="none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правилам</a:t>
                      </a:r>
                    </a:p>
                    <a:p>
                      <a:pPr marL="102870" marR="140970">
                        <a:lnSpc>
                          <a:spcPct val="105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endParaRPr lang="ru-RU" sz="1600" u="none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02870" marR="140970">
                        <a:lnSpc>
                          <a:spcPct val="105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600" i="1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ООП</a:t>
                      </a:r>
                      <a:r>
                        <a:rPr lang="ru-RU" sz="1600" i="1" u="none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пишет сам на основе примерной</a:t>
                      </a:r>
                    </a:p>
                    <a:p>
                      <a:pPr marL="102870" marR="140970">
                        <a:lnSpc>
                          <a:spcPct val="105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600" i="1" u="none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Констр</a:t>
                      </a:r>
                      <a:r>
                        <a:rPr lang="ru-RU" sz="1600" i="1" u="none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раб </a:t>
                      </a:r>
                      <a:r>
                        <a:rPr lang="ru-RU" sz="1600" i="1" u="none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</a:t>
                      </a:r>
                      <a:endParaRPr lang="ru-RU" sz="1600" i="1" u="none" baseline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02870" marR="140970">
                        <a:lnSpc>
                          <a:spcPct val="105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600" i="1" u="none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ОВЗ 5-6 </a:t>
                      </a:r>
                      <a:r>
                        <a:rPr lang="ru-RU" sz="1600" i="1" u="none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</a:t>
                      </a:r>
                      <a:r>
                        <a:rPr lang="ru-RU" sz="1600" i="1" u="none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раздел </a:t>
                      </a:r>
                      <a:r>
                        <a:rPr lang="ru-RU" sz="1600" i="1" u="none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</a:t>
                      </a:r>
                      <a:r>
                        <a:rPr lang="ru-RU" sz="1600" i="1" u="none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работа</a:t>
                      </a:r>
                      <a:endParaRPr lang="ru-RU" sz="1600" i="1" u="non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72236">
                <a:tc>
                  <a:txBody>
                    <a:bodyPr/>
                    <a:lstStyle/>
                    <a:p>
                      <a:pPr marL="102235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b="1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СОДЕРЖАТЕЛЬНЫЙ</a:t>
                      </a:r>
                      <a:r>
                        <a:rPr lang="ru-RU" sz="1600" b="1" u="none" spc="-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РАЗДЕЛ</a:t>
                      </a:r>
                      <a:r>
                        <a:rPr lang="ru-RU" sz="1600" b="1" u="none" spc="-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ООП</a:t>
                      </a:r>
                      <a:endParaRPr lang="ru-RU" sz="1600" u="non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02235" marR="354330" algn="just">
                        <a:lnSpc>
                          <a:spcPct val="10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Изменили</a:t>
                      </a:r>
                      <a:r>
                        <a:rPr lang="ru-RU" sz="1600" u="none" spc="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структуру</a:t>
                      </a:r>
                      <a:r>
                        <a:rPr lang="ru-RU" sz="1600" u="none" spc="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содержательного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раздела</a:t>
                      </a:r>
                      <a:r>
                        <a:rPr lang="ru-RU" sz="1600" u="none" spc="4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ООП.</a:t>
                      </a:r>
                      <a:r>
                        <a:rPr lang="ru-RU" sz="1600" u="none" spc="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</a:t>
                      </a:r>
                      <a:r>
                        <a:rPr lang="ru-RU" sz="1600" u="none" spc="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уровне</a:t>
                      </a:r>
                      <a:r>
                        <a:rPr lang="ru-RU" sz="1600" u="none" spc="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НОО</a:t>
                      </a:r>
                      <a:r>
                        <a:rPr lang="ru-RU" sz="1600" u="none" spc="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убрали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программу</a:t>
                      </a:r>
                      <a:r>
                        <a:rPr lang="ru-RU" sz="1600" u="none" spc="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коррекционной</a:t>
                      </a:r>
                      <a:r>
                        <a:rPr lang="ru-RU" sz="1600" u="none" spc="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работы</a:t>
                      </a:r>
                      <a:r>
                        <a:rPr lang="ru-RU" sz="1600" u="none" spc="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программу</a:t>
                      </a:r>
                      <a:r>
                        <a:rPr lang="ru-RU" sz="1600" u="none" spc="4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формирования</a:t>
                      </a:r>
                      <a:r>
                        <a:rPr lang="ru-RU" sz="1600" u="none" spc="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экологической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культуры,</a:t>
                      </a:r>
                      <a:r>
                        <a:rPr lang="ru-RU" sz="1600" u="none" spc="6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здорового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600" u="none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безопасного</a:t>
                      </a:r>
                      <a:r>
                        <a:rPr lang="ru-RU" sz="1600" u="none" spc="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образа</a:t>
                      </a:r>
                      <a:r>
                        <a:rPr lang="ru-RU" sz="1600" u="none" spc="-3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жизни.</a:t>
                      </a:r>
                    </a:p>
                    <a:p>
                      <a:pPr marL="102235" marR="106680" algn="just">
                        <a:lnSpc>
                          <a:spcPct val="10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</a:t>
                      </a:r>
                      <a:r>
                        <a:rPr lang="ru-RU" sz="1600" u="none" spc="4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уровне</a:t>
                      </a:r>
                      <a:r>
                        <a:rPr lang="ru-RU" sz="1600" u="none" spc="8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ООО</a:t>
                      </a:r>
                      <a:r>
                        <a:rPr lang="ru-RU" sz="1600" u="none" spc="4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вместо</a:t>
                      </a:r>
                      <a:r>
                        <a:rPr lang="ru-RU" sz="1600" u="none" spc="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</a:t>
                      </a:r>
                      <a:r>
                        <a:rPr lang="ru-RU" sz="1600" u="none" spc="4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развития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универсальных</a:t>
                      </a:r>
                      <a:r>
                        <a:rPr lang="ru-RU" sz="1600" u="none" spc="5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учебных действий </a:t>
                      </a:r>
                      <a:r>
                        <a:rPr lang="ru-RU" sz="1600" u="none" spc="-1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указали</a:t>
                      </a:r>
                      <a:r>
                        <a:rPr lang="ru-RU" sz="1600" u="none" spc="5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программу</a:t>
                      </a:r>
                      <a:r>
                        <a:rPr lang="ru-RU" sz="1600" u="none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формирования</a:t>
                      </a:r>
                      <a:r>
                        <a:rPr lang="ru-RU" sz="1600" u="none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УУД.</a:t>
                      </a:r>
                      <a:r>
                        <a:rPr lang="ru-RU" sz="1600" u="none" spc="-3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Добавили</a:t>
                      </a:r>
                      <a:r>
                        <a:rPr lang="ru-RU" sz="1600" u="none" spc="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рабочие</a:t>
                      </a:r>
                      <a:r>
                        <a:rPr lang="ru-RU" sz="1600" u="none" spc="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</a:t>
                      </a:r>
                      <a:r>
                        <a:rPr lang="ru-RU" sz="1600" u="none" spc="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учебных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модулей.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2870" marR="790575">
                        <a:lnSpc>
                          <a:spcPct val="10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102870" marR="790575">
                        <a:lnSpc>
                          <a:spcPct val="10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endParaRPr lang="ru-RU" sz="1600" u="none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02870" marR="790575">
                        <a:lnSpc>
                          <a:spcPct val="10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Учесть</a:t>
                      </a:r>
                      <a:r>
                        <a:rPr lang="ru-RU" sz="1600" u="none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новую</a:t>
                      </a:r>
                      <a:r>
                        <a:rPr lang="ru-RU" sz="1600" u="none" spc="5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структуру</a:t>
                      </a:r>
                      <a:r>
                        <a:rPr lang="ru-RU" sz="1600" u="none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содержательного</a:t>
                      </a:r>
                      <a:r>
                        <a:rPr lang="ru-RU" sz="1600" u="none" spc="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раздела</a:t>
                      </a:r>
                      <a:r>
                        <a:rPr lang="ru-RU" sz="1600" u="none" spc="6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</a:t>
                      </a:r>
                      <a:r>
                        <a:rPr lang="ru-RU" sz="1600" u="none" spc="-3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pc="-31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ru-RU" sz="16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разработке</a:t>
                      </a:r>
                      <a:r>
                        <a:rPr lang="ru-RU" sz="1600" u="none" spc="4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ООП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642919"/>
          <a:ext cx="8329642" cy="5858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/>
                <a:gridCol w="3114668"/>
              </a:tblGrid>
              <a:tr h="604700">
                <a:tc>
                  <a:txBody>
                    <a:bodyPr/>
                    <a:lstStyle/>
                    <a:p>
                      <a:pPr marL="1254760" marR="1239520"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Основная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образовательная программа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62103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Рекомендации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</a:tr>
              <a:tr h="2315735">
                <a:tc>
                  <a:txBody>
                    <a:bodyPr/>
                    <a:lstStyle/>
                    <a:p>
                      <a:pPr algn="l"/>
                      <a:r>
                        <a:rPr lang="ru-RU" sz="1600" b="1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РАБОЧИЕ ПРОГРАММЫ</a:t>
                      </a:r>
                      <a:endParaRPr lang="ru-RU" sz="1600" u="none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Унифицировали требования к рабочим программам.</a:t>
                      </a:r>
                    </a:p>
                    <a:p>
                      <a:pPr algn="l"/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Они формируются с учетом рабочей программы воспитания и содержат указание на возможность использования электронных образовательных </a:t>
                      </a:r>
                      <a:r>
                        <a:rPr lang="ru-RU" sz="160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</a:t>
                      </a:r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есурсов.</a:t>
                      </a:r>
                    </a:p>
                    <a:p>
                      <a:pPr algn="l"/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Рабочие программы внеурочной деятельности </a:t>
                      </a:r>
                    </a:p>
                    <a:p>
                      <a:pPr algn="l"/>
                      <a:r>
                        <a:rPr lang="ru-RU" sz="1600" i="1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Дополтельно</a:t>
                      </a:r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содержат форму</a:t>
                      </a:r>
                      <a:r>
                        <a:rPr lang="ru-RU" sz="160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проведения занятия</a:t>
                      </a:r>
                    </a:p>
                    <a:p>
                      <a:pPr algn="l"/>
                      <a:r>
                        <a:rPr lang="ru-RU" sz="1600" i="1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поурочных</a:t>
                      </a:r>
                      <a:r>
                        <a:rPr lang="ru-RU" sz="1600" i="1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планах </a:t>
                      </a:r>
                      <a:r>
                        <a:rPr lang="ru-RU" sz="1600" i="1" u="non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треедингая</a:t>
                      </a:r>
                      <a:r>
                        <a:rPr lang="ru-RU" sz="1600" i="1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цель</a:t>
                      </a:r>
                      <a:endParaRPr lang="ru-RU" sz="1600" i="1" u="non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2870" marR="140970" algn="just">
                        <a:lnSpc>
                          <a:spcPct val="105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endParaRPr lang="ru-RU" sz="1600" u="none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Впишите в тематическое планирование каждой рабочей программы (кроме программы воспитания) электронные образовательные ресурсы, которые можно использовать при изучении темы</a:t>
                      </a:r>
                      <a:r>
                        <a:rPr lang="ru-RU" sz="160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</a:t>
                      </a:r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пропишите формы занятий</a:t>
                      </a:r>
                      <a:endParaRPr lang="ru-RU" sz="1600" u="none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26298">
                <a:tc>
                  <a:txBody>
                    <a:bodyPr/>
                    <a:lstStyle/>
                    <a:p>
                      <a:pPr algn="l"/>
                      <a:r>
                        <a:rPr lang="ru-RU" sz="1600" b="1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ПРЕДМЕТНЫЕ ОБЛАСТИ И ПРЕДМЕТЫ</a:t>
                      </a:r>
                      <a:endParaRPr lang="ru-RU" sz="1600" u="none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уровне НОО конкретизировали учебные предметы и модули.</a:t>
                      </a:r>
                    </a:p>
                    <a:p>
                      <a:pPr algn="l"/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уровне ООО заменили некоторые предметы на модули. В предметной области «Математика и информатика» оставили только предметы</a:t>
                      </a:r>
                      <a:r>
                        <a:rPr lang="ru-RU" sz="160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</a:t>
                      </a:r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Математика» и «Информатика». </a:t>
                      </a:r>
                    </a:p>
                    <a:p>
                      <a:pPr algn="l"/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математику входят курсы «Алгебра»,</a:t>
                      </a:r>
                      <a:r>
                        <a:rPr lang="ru-RU" sz="160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</a:t>
                      </a:r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Геометрия», «Вероятность и статистика». </a:t>
                      </a:r>
                    </a:p>
                    <a:p>
                      <a:pPr algn="l"/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 «История» включает курсы «История России» и</a:t>
                      </a:r>
                    </a:p>
                    <a:p>
                      <a:pPr algn="l"/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«Всеобщая история»</a:t>
                      </a:r>
                      <a:endParaRPr lang="ru-RU" sz="1600" u="none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02235" marR="106680" algn="l">
                        <a:lnSpc>
                          <a:spcPct val="10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600" u="non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2870" marR="790575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81300" algn="l"/>
                        </a:tabLst>
                        <a:defRPr/>
                      </a:pPr>
                      <a:r>
                        <a:rPr lang="ru-RU" sz="16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ru-RU" sz="160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Учтите новое деление на предметы и модули при разработке рабочих программ и учебного плана, раздела ООП о требованиях к предметным результатам</a:t>
                      </a:r>
                      <a:endParaRPr lang="ru-RU" sz="1600" u="none" baseline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02870" marR="790575" algn="l">
                        <a:lnSpc>
                          <a:spcPct val="10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endParaRPr lang="ru-RU" sz="1600" u="none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428603"/>
          <a:ext cx="8329642" cy="5857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3095"/>
                <a:gridCol w="2776547"/>
              </a:tblGrid>
              <a:tr h="684477">
                <a:tc>
                  <a:txBody>
                    <a:bodyPr/>
                    <a:lstStyle/>
                    <a:p>
                      <a:pPr marL="1254760" marR="1239520"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Основная</a:t>
                      </a:r>
                    </a:p>
                    <a:p>
                      <a:pPr marL="1254760" marR="1239520" algn="just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</a:t>
                      </a:r>
                      <a:r>
                        <a:rPr lang="ru-RU" sz="1800" u="none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</a:t>
                      </a:r>
                      <a:endParaRPr lang="ru-RU" sz="18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62103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Рекомендации</a:t>
                      </a:r>
                      <a:endParaRPr lang="ru-RU" sz="2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</a:tr>
              <a:tr h="5173440">
                <a:tc>
                  <a:txBody>
                    <a:bodyPr/>
                    <a:lstStyle/>
                    <a:p>
                      <a:endParaRPr lang="ru-RU" sz="2000" b="1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</a:t>
                      </a:r>
                      <a:r>
                        <a:rPr lang="ru-RU" sz="20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ВОСПИТАНИЯ</a:t>
                      </a:r>
                      <a:endParaRPr lang="ru-RU" sz="200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Изменили требования к рабочей программе воспитания. Теперь она может, но не обязана включать модули. Главное – описать четыре обязательных раздела.</a:t>
                      </a:r>
                    </a:p>
                    <a:p>
                      <a:r>
                        <a:rPr lang="ru-RU" sz="2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ООО закрепили дополнительные требования. Программа должна обеспечивать целостность образовательной среды, самореализацию и практическую подготовку учеников, учитывать социальные потребности семей и т. д.</a:t>
                      </a:r>
                    </a:p>
                    <a:p>
                      <a:endParaRPr lang="ru-RU" sz="200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</a:t>
                      </a:r>
                      <a:r>
                        <a:rPr lang="ru-RU" sz="2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разработке новых рабочих программ воспитания сначала ориентируйтесь на ФГОС, а затем на примерные программы воспитания и методические рекомендации к ним.</a:t>
                      </a:r>
                    </a:p>
                    <a:p>
                      <a:r>
                        <a:rPr lang="ru-RU" sz="2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Проверяющие применят санкции только если ООП противоречит ФГОС, а не другим документам, которые не являются нормативными</a:t>
                      </a:r>
                      <a:endParaRPr lang="ru-RU" sz="2000" u="none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Объем нагрузки по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1223075"/>
              </p:ext>
            </p:extLst>
          </p:nvPr>
        </p:nvGraphicFramePr>
        <p:xfrm>
          <a:off x="357159" y="1285861"/>
          <a:ext cx="8501121" cy="4045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1143007">
                <a:tc rowSpan="2"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Границы нагрузки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часов за весь срок освоения ООП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6738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НОО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ООО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6738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Минимум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2954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5058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6738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Максимум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3190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5549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77318" cy="10811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Сроки реализации ООП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19603988"/>
              </p:ext>
            </p:extLst>
          </p:nvPr>
        </p:nvGraphicFramePr>
        <p:xfrm>
          <a:off x="304800" y="1785924"/>
          <a:ext cx="8686800" cy="4074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57150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2022-2023 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2023-2024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2024-2025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2025-2026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2026-2027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06582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класс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класс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класс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582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класс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класс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19029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одновременно 2-х образовательных программ на уровне начального и основного общего образования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1591</TotalTime>
  <Words>694</Words>
  <Application>Microsoft Office PowerPoint</Application>
  <PresentationFormat>Экран (4:3)</PresentationFormat>
  <Paragraphs>132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                               Красноярский информационно-методический центр    </vt:lpstr>
      <vt:lpstr>Три поколения ФГОС</vt:lpstr>
      <vt:lpstr>Слайд 3</vt:lpstr>
      <vt:lpstr>Слайд 4</vt:lpstr>
      <vt:lpstr>Слайд 5</vt:lpstr>
      <vt:lpstr>Слайд 6</vt:lpstr>
      <vt:lpstr>Слайд 7</vt:lpstr>
      <vt:lpstr>Объем нагрузки по ФГОС</vt:lpstr>
      <vt:lpstr>Сроки реализации ООП</vt:lpstr>
      <vt:lpstr>  портал МКУ КИМЦ: http://kimc.ms/   эл.почта:  Tihonenko.O@kimc.ms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ВВЕДЕНИЕМ ФГОС НОО И ФГОС ООО НА ШКОЛЬНОМ УРОВНЕ</dc:title>
  <dc:creator>profnet@kimc.ms</dc:creator>
  <cp:lastModifiedBy>Tihonenko</cp:lastModifiedBy>
  <cp:revision>148</cp:revision>
  <dcterms:created xsi:type="dcterms:W3CDTF">2021-09-03T07:35:11Z</dcterms:created>
  <dcterms:modified xsi:type="dcterms:W3CDTF">2022-05-12T04:45:18Z</dcterms:modified>
</cp:coreProperties>
</file>