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81" r:id="rId3"/>
    <p:sldMasterId id="2147483793" r:id="rId4"/>
    <p:sldMasterId id="2147483819" r:id="rId5"/>
    <p:sldMasterId id="2147483858" r:id="rId6"/>
    <p:sldMasterId id="2147483871" r:id="rId7"/>
  </p:sldMasterIdLst>
  <p:notesMasterIdLst>
    <p:notesMasterId r:id="rId30"/>
  </p:notesMasterIdLst>
  <p:sldIdLst>
    <p:sldId id="256" r:id="rId8"/>
    <p:sldId id="302" r:id="rId9"/>
    <p:sldId id="346" r:id="rId10"/>
    <p:sldId id="341" r:id="rId11"/>
    <p:sldId id="342" r:id="rId12"/>
    <p:sldId id="334" r:id="rId13"/>
    <p:sldId id="335" r:id="rId14"/>
    <p:sldId id="348" r:id="rId15"/>
    <p:sldId id="336" r:id="rId16"/>
    <p:sldId id="354" r:id="rId17"/>
    <p:sldId id="337" r:id="rId18"/>
    <p:sldId id="338" r:id="rId19"/>
    <p:sldId id="356" r:id="rId20"/>
    <p:sldId id="364" r:id="rId21"/>
    <p:sldId id="340" r:id="rId22"/>
    <p:sldId id="360" r:id="rId23"/>
    <p:sldId id="361" r:id="rId24"/>
    <p:sldId id="339" r:id="rId25"/>
    <p:sldId id="362" r:id="rId26"/>
    <p:sldId id="363" r:id="rId27"/>
    <p:sldId id="347" r:id="rId28"/>
    <p:sldId id="32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5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1BBB7-9AEA-40B6-A15C-CBAF0C3EB5B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80A2-CCE8-45AA-95DF-396A4B0A7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4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480439" y="5518243"/>
            <a:ext cx="1638225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602417"/>
            <a:ext cx="1737424" cy="2316567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18249" y="5358869"/>
            <a:ext cx="182716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621333"/>
            <a:ext cx="7717500" cy="4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7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500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72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57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7680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32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96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540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29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0790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4488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457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680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73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15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802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55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052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7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36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59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057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339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453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61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39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FFF39D"/>
                </a:solidFill>
              </a:rPr>
              <a:pPr/>
              <a:t>01.04.2022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97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3673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8608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711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41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15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60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086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452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480439" y="5518243"/>
            <a:ext cx="1638225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602417"/>
            <a:ext cx="1737424" cy="2316567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18249" y="5358869"/>
            <a:ext cx="182716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621333"/>
            <a:ext cx="7717500" cy="4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7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5295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61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39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FFF39D"/>
                </a:solidFill>
              </a:rPr>
              <a:pPr/>
              <a:t>01.04.2022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97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3673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86084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711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41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15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60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086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452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480439" y="5518243"/>
            <a:ext cx="1638225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602417"/>
            <a:ext cx="1737424" cy="2316567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18249" y="5358869"/>
            <a:ext cx="182716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621333"/>
            <a:ext cx="7717500" cy="4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7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5295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8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69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FFF39D"/>
                </a:solidFill>
              </a:rPr>
              <a:pPr/>
              <a:t>01.04.2022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392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32301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70004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186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41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21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290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613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77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480439" y="5518243"/>
            <a:ext cx="1638225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602417"/>
            <a:ext cx="1737424" cy="2316567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18249" y="5358869"/>
            <a:ext cx="182716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621333"/>
            <a:ext cx="7717500" cy="4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7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3270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3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209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FFF39D"/>
                </a:solidFill>
              </a:rPr>
              <a:pPr/>
              <a:t>01.04.2022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1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43085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49752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244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020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5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17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765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3654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480439" y="5518243"/>
            <a:ext cx="1638225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602417"/>
            <a:ext cx="1737424" cy="2316567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18249" y="5358869"/>
            <a:ext cx="182716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621333"/>
            <a:ext cx="7717500" cy="4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7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867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3CE66D-1CCB-4AA9-8683-847374EB306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9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ru-RU" smtClean="0">
                <a:solidFill>
                  <a:srgbClr val="000000"/>
                </a:solidFill>
                <a:hlinkClick r:id="rId13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1027" name="Picture 28" descr="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82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ru-RU" b="1" smtClean="0">
                <a:solidFill>
                  <a:srgbClr val="FFFFFF"/>
                </a:solidFill>
              </a:rPr>
              <a:t>Page </a:t>
            </a:r>
            <a:fld id="{0EE3B940-8C45-4440-93D3-8D5107396CAA}" type="slidenum">
              <a:rPr lang="fr-FR" altLang="ru-RU" b="1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ru-RU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39A2-39A8-494E-BE7E-0810E705B0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F4DD-E975-469A-96ED-482C9821B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14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14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14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44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3CE66D-1CCB-4AA9-8683-847374EB3068}" type="datetimeFigureOut">
              <a:rPr lang="ru-RU" smtClean="0">
                <a:solidFill>
                  <a:srgbClr val="575F6D"/>
                </a:solidFill>
              </a:rPr>
              <a:pPr/>
              <a:t>01.04.2022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14E25-5843-47EB-8F0C-B26543A6A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m02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667540" cy="33843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условиям реализации ООП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и ООП ООО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09120"/>
            <a:ext cx="6624736" cy="151216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55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Алдаева</a:t>
            </a:r>
            <a:r>
              <a:rPr lang="ru-RU" sz="55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Наталья Михайловна, </a:t>
            </a:r>
          </a:p>
          <a:p>
            <a:pPr algn="r"/>
            <a:r>
              <a:rPr lang="ru-RU" sz="5500" dirty="0" smtClean="0"/>
              <a:t>методист МКУ КИМЦ, </a:t>
            </a:r>
          </a:p>
          <a:p>
            <a:pPr algn="r"/>
            <a:r>
              <a:rPr lang="ru-RU" sz="5500" dirty="0" smtClean="0"/>
              <a:t>учитель начальных классов высшей категории МБОУ СШ № 2</a:t>
            </a:r>
          </a:p>
          <a:p>
            <a:pPr algn="r"/>
            <a:r>
              <a:rPr lang="en-US" sz="5500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anm02@yandex.ru</a:t>
            </a:r>
            <a:endParaRPr lang="ru-RU" sz="55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ru-RU" sz="5500" dirty="0" smtClean="0">
                <a:latin typeface="+mj-lt"/>
                <a:cs typeface="Aharoni" panose="02010803020104030203" pitchFamily="2" charset="-79"/>
              </a:rPr>
              <a:t>8-913-515-06-60</a:t>
            </a:r>
            <a:endParaRPr lang="en-US" sz="5500" dirty="0" smtClean="0">
              <a:latin typeface="+mj-lt"/>
              <a:cs typeface="Aharoni" panose="02010803020104030203" pitchFamily="2" charset="-79"/>
            </a:endParaRPr>
          </a:p>
          <a:p>
            <a:pPr algn="ctr"/>
            <a:endParaRPr lang="ru-RU" sz="55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8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Красноярск - </a:t>
            </a:r>
            <a:r>
              <a:rPr lang="en-US" sz="8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202</a:t>
            </a:r>
            <a:r>
              <a:rPr lang="ru-RU" sz="8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ru-RU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76288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57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27552499"/>
              </p:ext>
            </p:extLst>
          </p:nvPr>
        </p:nvGraphicFramePr>
        <p:xfrm>
          <a:off x="179512" y="116627"/>
          <a:ext cx="8568952" cy="6597958"/>
        </p:xfrm>
        <a:graphic>
          <a:graphicData uri="http://schemas.openxmlformats.org/drawingml/2006/table">
            <a:tbl>
              <a:tblPr/>
              <a:tblGrid>
                <a:gridCol w="1800200"/>
                <a:gridCol w="3443488"/>
                <a:gridCol w="3325264"/>
              </a:tblGrid>
              <a:tr h="10081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Нуждается ли школа в специалистах (педагог-психолог, учитель-логопед, педагог-дефектолог, тьютор, социальный педагог), обеспечивающих психолого-педагогические условия реализации программ НОО и ООО? 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Какова потребность школы в ставках специалистов, обеспечивающих психолого-педагогические условия реализации программ НОО и ООО, согласно нормативным требованиям? *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СШИ № 1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         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2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4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(1 ст.)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Гимназия№ 6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ставка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3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 9 «Лидер»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</a:t>
                      </a: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(0,5 ст.)                 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10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</a:t>
                      </a: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                     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нуждается                    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педагог-дефектолог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ст.)           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№16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№34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ставки                    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(0,5 ст.)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№36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                        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ставка                                      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нуждается       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№53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3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 141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учитель-логопед,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педагог-дефектолог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ставки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       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№143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педагог-дефектолог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ставка   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        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      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          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№155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ставка 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                                      </a:t>
                      </a:r>
                      <a:endParaRPr lang="ru-RU" sz="13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                      </a:t>
                      </a:r>
                    </a:p>
                  </a:txBody>
                  <a:tcPr marL="6455" marR="6455" marT="64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2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783041"/>
              </p:ext>
            </p:extLst>
          </p:nvPr>
        </p:nvGraphicFramePr>
        <p:xfrm>
          <a:off x="-36513" y="61988"/>
          <a:ext cx="9144001" cy="701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1"/>
                <a:gridCol w="4103440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6) Требования к финансовым условиям (пункт 24).</a:t>
                      </a: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условия должны обеспечивать:</a:t>
                      </a: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возможность исполнения требований Стандарта;</a:t>
                      </a: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реализацию обязательной части ООП НОО и части, формируемой участниками образовательных отношений вне зависимости от количества учебных дней в неделю;</a:t>
                      </a: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отражать структуру и объем расходов, необходимых для реализации ООП НОО и достижения планируемых результатов, а также механизм их формирования.</a:t>
                      </a: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Нормативные затраты на оказание государственной или муниципальной услуги в сфере образования определяются по каждому виду и направленности (профилю) образовательных программ с учетом форм обучения, сетевой формы реализации образовательных программ, образовательных технологий, специальных условий получения образования обучающимися с ограниченными возможностями здоровья, обеспечения дополнительного профессионального образования педагогическим работникам, обеспечения безопасных условий обучения и воспитания, охраны здоровья обучающихся.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6) Требования к финансовым условиям (пункт 39).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Финансовые условия должны обеспечивать: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соблюдение в полном объёме государственных гарантий по получению общедоступного и бесплатного НОО;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возможность реализации всех требований и условий, предусмотренных ФГОС;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затрат на реализацию всех частей ООП НОО,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Финансовое обеспечение реализации ООП НОО должно осуществляться в соответствии с нормативами финансирования государственных (муниципальных) услуг.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59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46376"/>
              </p:ext>
            </p:extLst>
          </p:nvPr>
        </p:nvGraphicFramePr>
        <p:xfrm>
          <a:off x="-36513" y="61988"/>
          <a:ext cx="9144001" cy="7177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9"/>
                <a:gridCol w="5111552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Информационно-образовательная среда (пункт 26).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Информационно-образовательная среда должна обеспечивать возможность осуществлять в электронной (цифровой) форме следующие виды деятельности: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планирование образовательной деятельности;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размещение и сохранение материалов образовательной деятельности;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фиксацию хода образовательной деятельности и результатов освоения ООП НОО;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взаимодействие между участниками образовательных отношений, в том числе дистанционное посредством сети Интернет, возможность использования данных, формируемых в ходе образовательной деятельности для решения задач управления образовательной деятельностью;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контролируемый доступ участников образовательных отношений к информационным образовательным ресурсам в сети Интернет (ограничение доступа к информации, несовместимой с задачами духовно-нравственного развития и воспитания обучающихся);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взаимодействие организации, осуществляющей образовательную деятельность с органами, осуществляющими управление в сфере образования, и с другими организациями, осуществляющими образовательную деятельность.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Общесистемные требования (пункт 34): создание комфортной развивающей образовательной среды по отношению к обучающимся и педагогическим работникам: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Должны создаваться условия, обеспечивающие возможность: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достижения планируемых результатов;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формирования функциональной грамотности;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выявления и развития способностей обучающихся;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работы с одарёнными детьми;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выполнения индивидуальных и групповых проектов;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участия обучающихся и их родителей (законных представителей) в разработке ООП НОО, проектировании и развитии в организации социальной среды, разработке и реализации индивидуальных учебных планов.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 реализации ООП НОО каждому обучающемуся и родителям (законным представителям)  в течение всего периода обучения должен быть обеспечен доступ к информационно-образовательной среде организации.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случае реализации ООП НОО с применением электронного обучения, дистанционных образовательных технологий каждый обучающийся в течение всего периода обучения должен быть обеспечен индивидуальным авторизированным доступом к совокупности информационных и электронных образовательных ресурсов.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b="1" baseline="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1" baseline="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71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25671986"/>
              </p:ext>
            </p:extLst>
          </p:nvPr>
        </p:nvGraphicFramePr>
        <p:xfrm>
          <a:off x="179512" y="116635"/>
          <a:ext cx="8568952" cy="6684426"/>
        </p:xfrm>
        <a:graphic>
          <a:graphicData uri="http://schemas.openxmlformats.org/drawingml/2006/table">
            <a:tbl>
              <a:tblPr/>
              <a:tblGrid>
                <a:gridCol w="1080120"/>
                <a:gridCol w="1224136"/>
                <a:gridCol w="1634652"/>
                <a:gridCol w="1749724"/>
                <a:gridCol w="1453098"/>
                <a:gridCol w="1427222"/>
              </a:tblGrid>
              <a:tr h="1368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Организована ли в образовательной организации беспроводное подключение к сети Интернет? 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скорость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интернет-соединения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образовательной организации? 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количество персональных компьютеров используется обучающимися в образовательном процессе (на уроках и внеурочной деятельности)?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количество ноутбуков используется обучающимися в образовательном процессе (на уроках и внеурочной деятельности)? 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количество планшетов используется обучающимися в образовательном процессе (на уроках и внеурочной деятельности)? 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СШИ № 1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2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5-50 МБ/с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4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МБ/сек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Гимназия№ 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Мб/с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 9 «Лидер»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5-50 МБ/с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№34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5-50 МБ/с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№53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5-50 МБ/с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 141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№143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№155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способность 50 МБ/с и более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2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22268180"/>
              </p:ext>
            </p:extLst>
          </p:nvPr>
        </p:nvGraphicFramePr>
        <p:xfrm>
          <a:off x="179512" y="30703"/>
          <a:ext cx="8496944" cy="6607252"/>
        </p:xfrm>
        <a:graphic>
          <a:graphicData uri="http://schemas.openxmlformats.org/drawingml/2006/table">
            <a:tbl>
              <a:tblPr/>
              <a:tblGrid>
                <a:gridCol w="792088"/>
                <a:gridCol w="1512168"/>
                <a:gridCol w="1584176"/>
                <a:gridCol w="2808312"/>
                <a:gridCol w="1800200"/>
              </a:tblGrid>
              <a:tr h="3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образовательные платформы планируется использовать при реализации обновленных ФГОС НОО с 2022 учебного года?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образовательные платформы планируется использовать при реализации обновленных ФГОС ООО с 2022 учебного года? *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цифровые образовательные сервисы/ресурсы/инструменты/ образовательные платформы используются в ОО? *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формы информационного сопровождения участников образовательных отношений осуществляются в ОО? *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8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СШИ № 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СберКласс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заданий для формирования и оценки функциональной грамотности (ИСРО),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Foxford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заданий для формирования и оценки функциональной грамотности (ИСРО), Открытый банк заданий по функциональной грамотности (ФИПИ),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GlobalLab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Федеральный центр информационно-образовательных ресурсов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Якласс, РЭШ, Инфоурок, Алгоритмика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УЧИ.РУ,Якласс, РЭШ, Инфоурок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УЧИ.РУ,Якласс, РЭШ, Инфоурок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гимназии, Элжур, Родительские чаты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Гимназия№ 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Якласс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Якласс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Якласс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гимназии, Элжур, Родительские чаты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 9 «Лидер»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СберКласс, Skyeng, Foxford, Lecta, Система дистанционного обучения Moodle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EduSkyEng, Foxford, Lecta,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дистанционного обучения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Moodle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10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СберКласс,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Google-class, Foxford,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СберКласс,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Google-class, Foxford,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Банк заданий для формирования и оценки функциональной грамотности (ИСРО), МЭШ (Московская электронная школа), Открытый банк заданий по функциональной грамотности (ФИПИ),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GlobalLab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Google-class, Skyeng, Foxford,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дистанционного обучения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Moodle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Google-class, EduSkyEng, Foxford, Lecta,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дистанционного обучения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Moodle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8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Система дистанционного обучения Moodle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Учи.ру, Система дистанционного обучения Moodle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Банк заданий для формирования и оценки функциональной грамотности (ИСРО), МЭШ (Московская электронная школа),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Skyeng, Foxford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EduSkyEng, Foxford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8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Google-class, Lecta,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Мобильное электронное образование (МЭО), Google-class, Lecta, Просвещение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МЭШ (Московская электронная школа), Открытый банк заданий по функциональной грамотности (ФИПИ), Федеральный центр информационно-образовательных ресурсов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№53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uztest.ru,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Банк заданий для формирования и оценки функциональной грамотности (ИСРО),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 141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Банк заданий для формирования и оценки функциональной грамотности (ИСРО), Открытый банк заданий по функциональной грамотности (ФИПИ), GlobalLab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№143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Lecta, Canva, learning.apps.org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Мобильное электронное образование (МЭО), Google-class, EduSkyEng, Просвещение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Банк заданий для формирования и оценки функциональной грамотности (ИСРО),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№155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Foxford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ЯКласс, Учи.ру,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Foxford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РЭШ (Российская электронная школа), Открытый банк заданий по функциональной грамотности (ФИПИ)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ОО, Страницы в социальных сетях, Информационные стенды в здании школы, Мессенджеры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4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451200"/>
              </p:ext>
            </p:extLst>
          </p:nvPr>
        </p:nvGraphicFramePr>
        <p:xfrm>
          <a:off x="-36513" y="61988"/>
          <a:ext cx="9144001" cy="7139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3"/>
                <a:gridCol w="4535488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3) Требования к учебно-методическому обеспечению (пункт 27).</a:t>
                      </a:r>
                    </a:p>
                    <a:p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Организация, осуществляющая образовательную деятельность, должна быть обеспечена учебниками, учебно-методической литературой и материалами по всем учебным предметам ООП НОО на определенных учредителем организации, осуществляющей образовательную деятельность, языках обучения и воспитания. Норма обеспеченности образовательной деятельности учебными изданиями определяется исходя из расчета:</a:t>
                      </a:r>
                    </a:p>
                    <a:p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менее одного учебника в печатной и (или) электронной форме,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плана;</a:t>
                      </a:r>
                    </a:p>
                    <a:p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менее одного учебника в печатной и (или) электронной форме или учебного пособия,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плана.</a:t>
                      </a:r>
                    </a:p>
                    <a:p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должна также иметь доступ к печатным и электронным образовательным ресурсам (ЭОР), в том числе к электронным образовательным ресурсам, размещенным в федеральных и региональных базах данных ЭОР.</a:t>
                      </a:r>
                    </a:p>
                    <a:p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 организации, осуществляющей образовательную деятельность, должна быть укомплектована печатными образовательными ресурсами и ЭОР по всем учебным предметам учебного плана, а также иметь фонд дополнительной литературы. Фонд дополнительной литературы должен включать детскую художественную и научно-популярную литературу, справочно-библиографические и периодические издания, сопровождающие реализацию основной образовательной программы начального общего образования.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3) Требования к учебно-методическому обеспечению (пункт 36).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должна предоставлять не менее одного учебника из федерального перечня учебников, допущенных к использованию и (или) учебного пособия в печатной форме на каждого обучающегося по каждому учебному предмету, курсу, модулю, входящему как в обязательную часть указанной программы, так и в часть программы, формируемой участниками образовательных отношений.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 организация может предоставить учебные пособия в электронной форме.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Обучающемуся должен быть обеспечен доступ к печатным и электронным образовательным ресурсам.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Библиотека должна быть укомплектована печатными образовательными ресурсами, и ОЭР по всем учебным предметам учебного плана и меть фонд дополнительной литературы, который включает в себя детскую художественную и научно-популярную литературу, справочно-библиографические и периодические издания.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87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626460816"/>
              </p:ext>
            </p:extLst>
          </p:nvPr>
        </p:nvGraphicFramePr>
        <p:xfrm>
          <a:off x="179512" y="116632"/>
          <a:ext cx="8712968" cy="6707057"/>
        </p:xfrm>
        <a:graphic>
          <a:graphicData uri="http://schemas.openxmlformats.org/drawingml/2006/table">
            <a:tbl>
              <a:tblPr/>
              <a:tblGrid>
                <a:gridCol w="1008112"/>
                <a:gridCol w="3240360"/>
                <a:gridCol w="2016224"/>
                <a:gridCol w="2448272"/>
              </a:tblGrid>
              <a:tr h="1253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учебно-методические условия реализации программ НОО и ООО требованиям обновленных ФГОС обеспечиваются в ОО?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ли возможность ОО предоставить учебник (в печатном варианте) по каждому предмету, входящему в обязательную часть программы НОО, каждому обучающемуся? *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ли возможность ОО предоставить учебник (в печатном варианте) по каждому предмету, входящему в обязательную часть программы ООО, каждому обучающемуся? *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5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СШИ № 1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ООО,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 же доступ обучающихся к печатным и электронным ресурсам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2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ООО,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 же доступ обучающихся к печатным и электронным ресурсам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4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Достаточные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Гимназия№ 6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Достаточные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 9 «Лидер»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ООО,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 же доступ обучающихся к печатным и электронным ресурсам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10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ООО,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 же доступ обучающихся к печатным и электронным ресурсам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48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80730374"/>
              </p:ext>
            </p:extLst>
          </p:nvPr>
        </p:nvGraphicFramePr>
        <p:xfrm>
          <a:off x="179512" y="116632"/>
          <a:ext cx="8712968" cy="6713144"/>
        </p:xfrm>
        <a:graphic>
          <a:graphicData uri="http://schemas.openxmlformats.org/drawingml/2006/table">
            <a:tbl>
              <a:tblPr/>
              <a:tblGrid>
                <a:gridCol w="1224136"/>
                <a:gridCol w="2808312"/>
                <a:gridCol w="2376264"/>
                <a:gridCol w="2304256"/>
              </a:tblGrid>
              <a:tr h="1080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Какие учебно-методические условия реализации программ НОО и ООО требованиям обновленных ФГОС обеспечиваются в ОО? 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ли возможность ОО предоставить учебник (в печатном варианте) по каждому предмету, входящему в обязательную часть программы НОО, каждому обучающемуся? 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ли возможность ОО предоставить учебник (в печатном варианте) по каждому предмету, входящему в обязательную часть программы ООО, каждому обучающемуся? 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№16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возможность обеспечить доступ обучающимся к печатным и электронным образовательным ресурсам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ООО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№34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программе НОО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№36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№53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 141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№143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предоставить  учебники из федерального перечня учебников по программам НОО 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ООО,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 же доступ обучающихся к печатным и электронным ресурсам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№155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возможность обеспечить доступ обучающимся к печатным и электронным образовательным ресурсам 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ООО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85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1729139"/>
              </p:ext>
            </p:extLst>
          </p:nvPr>
        </p:nvGraphicFramePr>
        <p:xfrm>
          <a:off x="-36513" y="61988"/>
          <a:ext cx="9144001" cy="701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5"/>
                <a:gridCol w="4247456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Требования к материально-техническому обеспечению (пункт 25).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Материально-технические условия реализации основной образовательной программы начального общего образования должны обеспечивать: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достижения обучающимися установленных Стандартом требований к результатам освоения основной образовательной программы начального общего образования;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соблюдение: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санитарно-гигиенических норм образовательной деятельности (требования к водоснабжению, канализации, освещению, воздушно-тепловому режиму и т. д.);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санитарно-бытовых условий (наличие оборудованных гардеробов, санузлов, мест личной гигиены и т. д.);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в) социально-бытовых условий (наличие оборудованного рабочего места, учительской, комнаты психологической разгрузки и т.д.);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пожарной и электробезопасности;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требований охраны труда;</a:t>
                      </a:r>
                    </a:p>
                    <a:p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своевременных сроков и необходимых объемов текущего и капитального ремонта;</a:t>
                      </a:r>
                    </a:p>
                    <a:p>
                      <a:r>
                        <a:rPr lang="ru-RU" sz="1400" b="0" i="1" u="non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u="non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для беспрепятственного доступа обучающихся с ограниченными возможностями здоровья к объектам инфраструктуры образовательного учреждения.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Требования к материально-техническому обеспечению (пункт 35).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Должны создаваться условия, обеспечивающие: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возможность достижения планируемых результатов;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соблюдение гигиенических нормативов и санитарно-эпидемиологических требований, социально-бытовых условий для обучающихся, (питьевой режим, оборудованное помещение для организации питания), социально-бытовых условий для педагогических работников (оборудованное рабочее место, помещение для отдыха и самоподготовки), требований пожарной безопасности и </a:t>
                      </a:r>
                      <a:r>
                        <a:rPr lang="ru-RU" sz="1600" u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электробезопасности</a:t>
                      </a: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требования охраны труда, сроков и объёмов текущего и капитального ремонта зданий и сооружений, благоустройства территории. 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6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80289385"/>
              </p:ext>
            </p:extLst>
          </p:nvPr>
        </p:nvGraphicFramePr>
        <p:xfrm>
          <a:off x="179512" y="116632"/>
          <a:ext cx="8496944" cy="6533233"/>
        </p:xfrm>
        <a:graphic>
          <a:graphicData uri="http://schemas.openxmlformats.org/drawingml/2006/table">
            <a:tbl>
              <a:tblPr/>
              <a:tblGrid>
                <a:gridCol w="1872208"/>
                <a:gridCol w="6624736"/>
              </a:tblGrid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 каких предметных областей оснащены комплектами наглядных пособий, карт, учебных макетов, специального оборудования, обеспечивающих развитие компетенций в соответствии с программой ООО? 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СШИ № 1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ОБЖ</a:t>
                      </a:r>
                      <a:endParaRPr lang="ru-RU" sz="16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2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 родная литература,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4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физики, биологии, географии, общественных наук, математики, иностранного языка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Гимназия№ 6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 биологии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географии, физики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 9 «Лидер»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8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10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8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>
            <a:spLocks noGrp="1"/>
          </p:cNvSpPr>
          <p:nvPr>
            <p:ph type="title"/>
          </p:nvPr>
        </p:nvSpPr>
        <p:spPr>
          <a:xfrm>
            <a:off x="713250" y="719332"/>
            <a:ext cx="7027102" cy="1053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в июле 2021 года зарегистрировало приказы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утверждении федеральных государственных образовательных стандартов (ФГОС) начального и основного общего образования (с 1 по 9 классы)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1"/>
          </p:nvPr>
        </p:nvSpPr>
        <p:spPr>
          <a:xfrm>
            <a:off x="713250" y="1621333"/>
            <a:ext cx="7717500" cy="4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2060"/>
              </a:buCl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31.05.2021 № 286 "Об утверждении федерального государственного образовательного стандарта начального общего образования"(Зарегистрирован 05.07.2021 № 64100)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</a:t>
            </a:r>
          </a:p>
          <a:p>
            <a:pPr>
              <a:buClr>
                <a:srgbClr val="002060"/>
              </a:buCl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(Зарегистрирован 05.07.2021 № 64101)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</a:t>
            </a:r>
          </a:p>
          <a:p>
            <a:pPr>
              <a:buClr>
                <a:srgbClr val="002060"/>
              </a:buCl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вступают в силу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dirty="0"/>
          </a:p>
        </p:txBody>
      </p:sp>
      <p:sp>
        <p:nvSpPr>
          <p:cNvPr id="404" name="Google Shape;404;p39"/>
          <p:cNvSpPr/>
          <p:nvPr/>
        </p:nvSpPr>
        <p:spPr>
          <a:xfrm rot="5400000">
            <a:off x="1740000" y="1099348"/>
            <a:ext cx="57600" cy="198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3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675513714"/>
              </p:ext>
            </p:extLst>
          </p:nvPr>
        </p:nvGraphicFramePr>
        <p:xfrm>
          <a:off x="179512" y="116632"/>
          <a:ext cx="8568952" cy="6509595"/>
        </p:xfrm>
        <a:graphic>
          <a:graphicData uri="http://schemas.openxmlformats.org/drawingml/2006/table">
            <a:tbl>
              <a:tblPr/>
              <a:tblGrid>
                <a:gridCol w="1872208"/>
                <a:gridCol w="6696744"/>
              </a:tblGrid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 каких предметных областей оснащены комплектами наглядных пособий, карт, учебных макетов, специального оборудования, обеспечивающих развитие компетенций в соответствии с программой ООО? 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№16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№34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№36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 родная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№53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 141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№143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 родная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№155</a:t>
                      </a: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 родная литература,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" marR="1829" marT="1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60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34" y="2270458"/>
            <a:ext cx="8433646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определить, готова ли школа к </a:t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обновлённого ФГОС НОО </a:t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</a:t>
            </a: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Разработаны на основе обновлённого ФГОС и утверждены в установленном порядке ООП НОО и ООП ООО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Обновлены ЛНА  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Администрация ОО и педагоги прошли курсы ПК по обновлённому ФГОС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Образовательный процесс обеспечен необходимой учебной литературой (не менее 1 учебника на каждого ученика по каждому предмету/курсу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Разработан план методической работы в ОО по сопровождению педагогов в условиях введения обновлённых ФГОС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Образовательная система образовательной организации  соответствует требованиям обновлённого ФГОС к условиям реализации ООП НОО и ООП ООО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6122" y="0"/>
            <a:ext cx="2112887" cy="23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9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ВНИМАНИЕ!!!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7"/>
            <a:ext cx="2055742" cy="136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Алдаева\Desktop\flowers-yellow-glass-lilies-ART-flower-plant-beauty-flora-roses-branches-bouquet-petal-land-plant-flowering-plant-floristry-flower-bouquet-flower-arranging-floral-design-cut-flowers-centrepiece-artificial-flower-7299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1307047"/>
              </p:ext>
            </p:extLst>
          </p:nvPr>
        </p:nvGraphicFramePr>
        <p:xfrm>
          <a:off x="-36513" y="61988"/>
          <a:ext cx="9144001" cy="701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5"/>
                <a:gridCol w="3887416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положения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 включает в себя требования (пункт 1):</a:t>
                      </a:r>
                    </a:p>
                    <a:p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</a:t>
                      </a:r>
                      <a:r>
                        <a:rPr lang="ru-RU" sz="2000" b="1" i="0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результатам </a:t>
                      </a:r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освоения основной образовательной программы начального общего образования.</a:t>
                      </a:r>
                    </a:p>
                    <a:p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</a:t>
                      </a:r>
                      <a:r>
                        <a:rPr lang="ru-RU" sz="2000" b="1" i="0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структуре </a:t>
                      </a:r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образовательной программы начального общего образования, в том числе требования к соотношению частей основной образовательной программы и их объему, а также к соотношению обязательной части основной образовательной программы и части, формируемой участниками образовательных отношений.</a:t>
                      </a:r>
                    </a:p>
                    <a:p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</a:t>
                      </a:r>
                      <a:r>
                        <a:rPr lang="ru-RU" sz="2000" b="1" i="0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условиям </a:t>
                      </a:r>
                      <a:r>
                        <a:rPr lang="ru-RU" sz="20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реализации основной образовательной программы начального общего образования, в том числе кадровым, финансовым, материально-техническим и иным условиям.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ФГОС включает требования к (пункт 7):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b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Структуре</a:t>
                      </a: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программ НОО (в том числе к соотношению их обязательной части и части, формируемой участниками образовательных отношений) и их объёму.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b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Условиям</a:t>
                      </a:r>
                      <a:r>
                        <a:rPr lang="ru-RU" sz="2000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реализации программ НОО, в том числе кадровым, финансовым, материально-техническим.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b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освоения программ НОО.</a:t>
                      </a:r>
                      <a:endParaRPr lang="ru-RU" sz="20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80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Перечень задач: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Организовать процесс подготовки ООП в соответствии с обновлённым ФГОС</a:t>
            </a:r>
          </a:p>
          <a:p>
            <a:r>
              <a:rPr lang="ru-RU" dirty="0" smtClean="0"/>
              <a:t>Составить план повышения квалификации и направить педагогов на повышение квалификации</a:t>
            </a:r>
          </a:p>
          <a:p>
            <a:r>
              <a:rPr lang="ru-RU" dirty="0" smtClean="0"/>
              <a:t>Составить перечень актуальной учебно-методической литературы и приобрести её</a:t>
            </a:r>
          </a:p>
          <a:p>
            <a:r>
              <a:rPr lang="ru-RU" dirty="0" smtClean="0"/>
              <a:t>Провести подготовку образовательной среды школы в соответствии с требованиями обновлённых ФГОС к условиям реализации ООП</a:t>
            </a:r>
          </a:p>
          <a:p>
            <a:r>
              <a:rPr lang="ru-RU" dirty="0" smtClean="0"/>
              <a:t>Проинформировать участников образовательных отношении о предстоящих изменениях в образовательной системе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Основополагающие нормативные документы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27720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r>
              <a:rPr lang="ru-RU" sz="4000" b="1" dirty="0" smtClean="0"/>
              <a:t>ФЗ 273-ФЗ «Об образовании в Российской Федерации» ( в редакции  2020 г.  в 304 ФЗ и 2021 г. в 144 ФЗ)</a:t>
            </a:r>
          </a:p>
          <a:p>
            <a:r>
              <a:rPr lang="ru-RU" sz="4000" dirty="0" smtClean="0"/>
              <a:t>Приказ </a:t>
            </a:r>
            <a:r>
              <a:rPr lang="ru-RU" sz="4000" dirty="0" err="1" smtClean="0"/>
              <a:t>Минпросвещения</a:t>
            </a:r>
            <a:r>
              <a:rPr lang="ru-RU" sz="4000" dirty="0" smtClean="0"/>
              <a:t> России </a:t>
            </a:r>
            <a:r>
              <a:rPr lang="ru-RU" sz="4000" dirty="0"/>
              <a:t>от 20 мая 2020 г. </a:t>
            </a:r>
            <a:r>
              <a:rPr lang="ru-RU" sz="4000" dirty="0" smtClean="0"/>
              <a:t>№ </a:t>
            </a:r>
            <a:r>
              <a:rPr lang="ru-RU" sz="4000" dirty="0"/>
              <a:t>254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деятельность» (с изм., приказ </a:t>
            </a:r>
            <a:r>
              <a:rPr lang="ru-RU" sz="4000" dirty="0" err="1" smtClean="0"/>
              <a:t>Минпросвещения</a:t>
            </a:r>
            <a:r>
              <a:rPr lang="ru-RU" sz="4000" dirty="0" smtClean="0"/>
              <a:t> России </a:t>
            </a:r>
            <a:r>
              <a:rPr lang="ru-RU" sz="4000" dirty="0"/>
              <a:t>от 23 декабря 2020 г. </a:t>
            </a:r>
            <a:r>
              <a:rPr lang="ru-RU" sz="4000" dirty="0" err="1"/>
              <a:t>No</a:t>
            </a:r>
            <a:r>
              <a:rPr lang="ru-RU" sz="4000" dirty="0"/>
              <a:t> 766</a:t>
            </a:r>
            <a:r>
              <a:rPr lang="ru-RU" sz="4000" dirty="0" smtClean="0"/>
              <a:t>);</a:t>
            </a:r>
          </a:p>
          <a:p>
            <a:r>
              <a:rPr lang="ru-RU" sz="4000" dirty="0" smtClean="0"/>
              <a:t>Приказ </a:t>
            </a:r>
            <a:r>
              <a:rPr lang="ru-RU" sz="4000" dirty="0" err="1" smtClean="0"/>
              <a:t>Минпросвещения</a:t>
            </a:r>
            <a:r>
              <a:rPr lang="ru-RU" sz="4000" dirty="0" smtClean="0"/>
              <a:t> России </a:t>
            </a:r>
            <a:r>
              <a:rPr lang="ru-RU" sz="4000" dirty="0"/>
              <a:t>от 22.03.2021 №</a:t>
            </a:r>
            <a:r>
              <a:rPr lang="ru-RU" sz="4000" dirty="0" smtClean="0"/>
              <a:t>115 </a:t>
            </a:r>
            <a:r>
              <a:rPr lang="ru-RU" sz="4000" dirty="0"/>
              <a:t>«Об утверждении Порядка организации и осуществления образовательной деятельности по основным общеобразовательным программам -образовательным программам начального общего, основного общего и среднего общего образования», </a:t>
            </a:r>
            <a:r>
              <a:rPr lang="ru-RU" sz="4000" dirty="0" smtClean="0"/>
              <a:t>вступил </a:t>
            </a:r>
            <a:r>
              <a:rPr lang="ru-RU" sz="4000" dirty="0"/>
              <a:t>в силу с 1.09.2021 г. </a:t>
            </a:r>
            <a:r>
              <a:rPr lang="ru-RU" sz="4000" dirty="0" smtClean="0"/>
              <a:t></a:t>
            </a:r>
          </a:p>
          <a:p>
            <a:r>
              <a:rPr lang="ru-RU" sz="4000" dirty="0" smtClean="0"/>
              <a:t>Постановление </a:t>
            </a:r>
            <a:r>
              <a:rPr lang="ru-RU" sz="4000" dirty="0"/>
              <a:t>главного государственного санитарного врача РФ от 28 сентября 2020 г. </a:t>
            </a:r>
            <a:r>
              <a:rPr lang="ru-RU" sz="4000" dirty="0" err="1"/>
              <a:t>No</a:t>
            </a:r>
            <a:r>
              <a:rPr lang="ru-RU" sz="4000" dirty="0"/>
              <a:t> 28 «Об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 (далее –СП 2.4.3648-20</a:t>
            </a:r>
            <a:r>
              <a:rPr lang="ru-RU" sz="4000" dirty="0" smtClean="0"/>
              <a:t>);</a:t>
            </a:r>
          </a:p>
          <a:p>
            <a:r>
              <a:rPr lang="ru-RU" sz="4000" dirty="0" smtClean="0"/>
              <a:t>Постановление </a:t>
            </a:r>
            <a:r>
              <a:rPr lang="ru-RU" sz="4000" dirty="0"/>
              <a:t>главного государственного санитарного врача РФ от 28 января 2021 г. </a:t>
            </a:r>
            <a:r>
              <a:rPr lang="ru-RU" sz="4000" dirty="0" err="1"/>
              <a:t>No</a:t>
            </a:r>
            <a:r>
              <a:rPr lang="ru-RU" sz="4000" dirty="0"/>
              <a:t> 2 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 (далее –СанПиН 1.2.3685-21).</a:t>
            </a:r>
          </a:p>
        </p:txBody>
      </p:sp>
    </p:spTree>
    <p:extLst>
      <p:ext uri="{BB962C8B-B14F-4D97-AF65-F5344CB8AC3E}">
        <p14:creationId xmlns:p14="http://schemas.microsoft.com/office/powerpoint/2010/main" xmlns="" val="24934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48064"/>
              </p:ext>
            </p:extLst>
          </p:nvPr>
        </p:nvGraphicFramePr>
        <p:xfrm>
          <a:off x="-36513" y="61988"/>
          <a:ext cx="9144001" cy="701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9"/>
                <a:gridCol w="5111552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условиям реализации ООП НОО включают: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0" i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Информационно-образовательная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среда.</a:t>
                      </a:r>
                      <a:endParaRPr lang="ru-RU" sz="2000" b="0" u="none" baseline="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материально-техническому обеспечению.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учебно-методическому обеспечению.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психолого-педагогическим условиям.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кадровым условиям.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финансовым условиям.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условиям реализации ООП НОО включают (пункт 33):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Общесистемные требования.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материально-техническому обеспечению.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учебно-методическому обеспечению.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психолого-педагогическим условиям.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кадровым условиям.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AutoNum type="arabicParenR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финансовым условиям.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1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1502096"/>
              </p:ext>
            </p:extLst>
          </p:nvPr>
        </p:nvGraphicFramePr>
        <p:xfrm>
          <a:off x="-36513" y="61988"/>
          <a:ext cx="9144001" cy="9090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5"/>
                <a:gridCol w="4967536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5) Требования к кадровым условиям реализации включают (пункт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23)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Организация, осуществляющая образовательную деятельность, реализующая ООП НОО, должна быть укомплектована квалифицированными кадрами.</a:t>
                      </a:r>
                    </a:p>
                    <a:p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квалификации работников должен отвечать квалификационным требованиям, указанным в квалификационных справочниках, и (или) профессиональным стандартам по соответствующей должности.</a:t>
                      </a:r>
                    </a:p>
                    <a:p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Непрерывность профессионального развития работников организации, осуществляющей образовательную деятельность, по профилю педагогической деятельности </a:t>
                      </a:r>
                      <a:r>
                        <a:rPr lang="ru-RU" sz="1800" b="0" i="1" u="non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реже чем один раз в три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5) Требования к кадровым условиям (пункт 38):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Квалификация педагогических работников должна отвечать квалификационным требованиям, указанных в квалификационных справочниках и (или) профессиональных стандартах.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должны получать дополнительное профессиональное образование по программам повышения квалификации, в том числе в форме стажировки.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2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02610859"/>
              </p:ext>
            </p:extLst>
          </p:nvPr>
        </p:nvGraphicFramePr>
        <p:xfrm>
          <a:off x="107504" y="4"/>
          <a:ext cx="8496945" cy="6757577"/>
        </p:xfrm>
        <a:graphic>
          <a:graphicData uri="http://schemas.openxmlformats.org/drawingml/2006/table">
            <a:tbl>
              <a:tblPr/>
              <a:tblGrid>
                <a:gridCol w="1512168"/>
                <a:gridCol w="2754873"/>
                <a:gridCol w="2052499"/>
                <a:gridCol w="2177405"/>
              </a:tblGrid>
              <a:tr h="771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 из членов управленческой команды ОО требуется повышение квалификации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каких дополнительных специалистах нуждается ОО для реализации программ НОО, ООО? *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каким специальностям запланирована переподготовка в 2022-2023 учебном году, дополнительно к имеющейся? 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СШИ № 1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                      Учитель-логопед,              Тьютор,                      Социальный педагог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2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руководителя по ВР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запланировано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№ 4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административной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 ОБЖ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Гимназия№ 6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директора по УВР, ВР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 9 «Лидер»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руководителя по УВР,                                         Заместители руководителя по ВР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10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                        Социальный педагог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руководителя по УВР, Заместители руководителя по ВР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№16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№34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№36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руководителя по УВР,                                         Заместители руководителя по ВР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№53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Педагог-дефектолог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 141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запланировано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СШ №143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руководителя по УВР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русского языка (2 чел.), математики (2 чел.), начальной школы (3 чел.), химии (1 чел.), географии (1 чел.)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Педагог-дефектолог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№155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управленческой команды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запланировано</a:t>
                      </a:r>
                    </a:p>
                  </a:txBody>
                  <a:tcPr marL="7242" marR="7242" marT="72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25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89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mtClean="0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 altLang="ru-RU" smtClean="0">
              <a:solidFill>
                <a:srgbClr val="000000"/>
              </a:solidFill>
            </a:endParaRPr>
          </a:p>
        </p:txBody>
      </p:sp>
      <p:pic>
        <p:nvPicPr>
          <p:cNvPr id="38915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9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765458"/>
              </p:ext>
            </p:extLst>
          </p:nvPr>
        </p:nvGraphicFramePr>
        <p:xfrm>
          <a:off x="-36513" y="61988"/>
          <a:ext cx="9144001" cy="701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9"/>
                <a:gridCol w="5111552"/>
              </a:tblGrid>
              <a:tr h="26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(2009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(2021 г.)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условиям реализации ООП НОО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4) Требования к психолого-педагогическим условиям (пункт 28) должны обеспечить: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преемственность содержания и форм организации образовательной деятельности;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учет специфики возрастного психофизического развития обучающихся;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формирование и развитие психолого-педагогической компетентности педагогических и административных работников, родителей (законных представителей) обучающихся;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вариативность направлений психолого-педагогического сопровождения участников образовательных отношений (сохранение и укрепление психологического здоровья обучающихся; формирование ценности здоровья и безопасного образа жизни; дифференциация и индивидуализация обучения; мониторинг возможностей и способностей обучающихся, выявление и поддержка одаренных детей, детей с ограниченными возможностями здоровья; формирование коммуникативных навыков в разновозрастной среде и среде сверстников; поддержка детских объединений, ученического самоуправления);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диверсификацию уровней психолого-педагогического сопровождения (индивидуальный, групповой, уровень класса, уровень организации);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вариативность форм психолого-педагогического сопровождения участников образовательных отношений (профилактика, диагностика, консультирование, коррекционная работа, развивающая работа, просвещение, экспертиза).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4) Требования к психолого-педагогическим условиям (пункт 37) должны обеспечить: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преемственность содержания и форм организации образовательной деятельности;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социально-психологическую адаптацию обучающихся;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и развитие психолого-педагогической компетентности работников организации и родителей (законных представителей);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профилактику формирования у детей </a:t>
                      </a:r>
                      <a:r>
                        <a:rPr lang="ru-RU" sz="1400" u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девиантных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форм поведения, агрессии и повышенной тревожности;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психолого-педагогическое сопровождение квалифицированными специалистами (учителем-дефектологом, педагогом-психологом, учителем-логопедом, </a:t>
                      </a:r>
                      <a:r>
                        <a:rPr lang="ru-RU" sz="1400" u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тьютором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социальным педагогом);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индивидуальное психолого-педагогическое сопровождение всех участников образовательных отношений;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диверсификацию уровней психолого-педагогического сопровождения (индивидуальный, групповой, уровень класса, уровень организации);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вариативность форм психолого-педагогического сопровождения;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осуществление мониторинга и оценки эффективности психологических программ сопровождения участников образовательных отношений.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u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88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2389</TotalTime>
  <Words>4419</Words>
  <Application>Microsoft Office PowerPoint</Application>
  <PresentationFormat>Экран (4:3)</PresentationFormat>
  <Paragraphs>601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Эркер</vt:lpstr>
      <vt:lpstr>Modèle par défaut</vt:lpstr>
      <vt:lpstr>Тема Office</vt:lpstr>
      <vt:lpstr>1_Эркер</vt:lpstr>
      <vt:lpstr>3_Эркер</vt:lpstr>
      <vt:lpstr>2_Эркер</vt:lpstr>
      <vt:lpstr>4_Эркер</vt:lpstr>
      <vt:lpstr>      Требования к  условиям реализации ООП НОО и ООП ООО </vt:lpstr>
      <vt:lpstr>Министерство юстиции в июле 2021 года зарегистрировало приказы Минпросвещения об утверждении федеральных государственных образовательных стандартов (ФГОС) начального и основного общего образования (с 1 по 9 классы)</vt:lpstr>
      <vt:lpstr>Слайд 3</vt:lpstr>
      <vt:lpstr>Перечень задач:</vt:lpstr>
      <vt:lpstr>Основополагающие нормативные документы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Как определить, готова ли школа к  введению обновлённого ФГОС НОО  и ФГОС ООО?   1. Разработаны на основе обновлённого ФГОС и утверждены в установленном порядке ООП НОО и ООП ООО 2. Обновлены ЛНА    3. Администрация ОО и педагоги прошли курсы ПК по обновлённому ФГОС 4. Образовательный процесс обеспечен необходимой учебной литературой (не менее 1 учебника на каждого ученика по каждому предмету/курсу/модулю) 5. Разработан план методической работы в ОО по сопровождению педагогов в условиях введения обновлённых ФГОС 6. Образовательная система образовательной организации  соответствует требованиям обновлённого ФГОС к условиям реализации ООП НОО и ООП ООО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модель</dc:title>
  <dc:creator>noo@kimc.ms</dc:creator>
  <cp:lastModifiedBy>metodist</cp:lastModifiedBy>
  <cp:revision>191</cp:revision>
  <dcterms:created xsi:type="dcterms:W3CDTF">2019-06-13T03:36:49Z</dcterms:created>
  <dcterms:modified xsi:type="dcterms:W3CDTF">2022-04-01T07:07:56Z</dcterms:modified>
</cp:coreProperties>
</file>