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sldIdLst>
    <p:sldId id="256" r:id="rId2"/>
    <p:sldId id="257" r:id="rId3"/>
    <p:sldId id="258" r:id="rId4"/>
    <p:sldId id="267" r:id="rId5"/>
    <p:sldId id="268" r:id="rId6"/>
    <p:sldId id="259" r:id="rId7"/>
    <p:sldId id="266" r:id="rId8"/>
    <p:sldId id="265" r:id="rId9"/>
    <p:sldId id="260" r:id="rId10"/>
    <p:sldId id="261" r:id="rId11"/>
    <p:sldId id="262" r:id="rId12"/>
    <p:sldId id="263" r:id="rId13"/>
    <p:sldId id="264" r:id="rId14"/>
  </p:sldIdLst>
  <p:sldSz cx="12192000" cy="6858000"/>
  <p:notesSz cx="12192000" cy="6858000"/>
  <p:embeddedFontLst>
    <p:embeddedFont>
      <p:font typeface="Calibri" pitchFamily="34" charset="0"/>
      <p:regular r:id="rId15"/>
      <p:bold r:id="rId16"/>
      <p:italic r:id="rId17"/>
      <p:boldItalic r:id="rId18"/>
    </p:embeddedFont>
    <p:embeddedFont>
      <p:font typeface="Golos Text" charset="0"/>
      <p:regular r:id="rId19"/>
      <p:bold r:id="rId20"/>
    </p:embeddedFont>
    <p:embeddedFont>
      <p:font typeface="ARCO" charset="0"/>
      <p:bold r:id="rId21"/>
    </p:embeddedFont>
  </p:embeddedFontLst>
  <p:defaultTextStyle>
    <a:defPPr>
      <a:defRPr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36D5"/>
    <a:srgbClr val="31CCF6"/>
    <a:srgbClr val="FB58A7"/>
    <a:srgbClr val="A3DF0C"/>
    <a:srgbClr val="E13500"/>
    <a:srgbClr val="1893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86"/>
  </p:normalViewPr>
  <p:slideViewPr>
    <p:cSldViewPr snapToGrid="0" showGuides="1">
      <p:cViewPr varScale="1">
        <p:scale>
          <a:sx n="103" d="100"/>
          <a:sy n="103" d="100"/>
        </p:scale>
        <p:origin x="-360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500A0BFA-51F1-446A-A3CE-3B146EBA37E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6263" y="1560037"/>
            <a:ext cx="6442197" cy="1212850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rgbClr val="1893E0"/>
                </a:solidFill>
                <a:latin typeface="ARCO" panose="02000800000000000000" pitchFamily="2" charset="0"/>
              </a:defRPr>
            </a:lvl1pPr>
          </a:lstStyle>
          <a:p>
            <a:pPr lvl="0"/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806269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" name="Текст 12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469065" y="4547687"/>
            <a:ext cx="3741738" cy="1011237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latin typeface="Golos Text"/>
                <a:cs typeface="Golos Text"/>
              </a:defRPr>
            </a:lvl1pPr>
          </a:lstStyle>
          <a:p>
            <a:pPr lvl="0">
              <a:defRPr/>
            </a:pPr>
            <a:r>
              <a:rPr lang="ru-RU"/>
              <a:t>Образец подписи</a:t>
            </a:r>
            <a:endParaRPr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B5F92137-62C2-4B87-B072-F39FFDB7760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9065" y="1521764"/>
            <a:ext cx="6160354" cy="1325562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rgbClr val="1893E0"/>
                </a:solidFill>
                <a:latin typeface="ARCO" panose="02000800000000000000" pitchFamily="2" charset="0"/>
              </a:defRPr>
            </a:lvl1pPr>
          </a:lstStyle>
          <a:p>
            <a:pPr lvl="0"/>
            <a:r>
              <a:rPr lang="ru-RU" dirty="0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" name="Текст 12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557213" y="4520989"/>
            <a:ext cx="3741738" cy="1011237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latin typeface="Golos Text"/>
                <a:cs typeface="Golos Text"/>
              </a:defRPr>
            </a:lvl1pPr>
          </a:lstStyle>
          <a:p>
            <a:pPr lvl="0">
              <a:defRPr/>
            </a:pPr>
            <a:r>
              <a:rPr lang="ru-RU"/>
              <a:t>Образец подписи</a:t>
            </a:r>
            <a:endParaRPr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B0A9489-93E1-4018-A024-A3C9B9DD175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7213" y="1454150"/>
            <a:ext cx="6371125" cy="1125538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rgbClr val="1893E0"/>
                </a:solidFill>
                <a:latin typeface="ARCO" panose="02000800000000000000" pitchFamily="2" charset="0"/>
              </a:defRPr>
            </a:lvl1pPr>
          </a:lstStyle>
          <a:p>
            <a:pPr lvl="0"/>
            <a:r>
              <a:rPr lang="ru-RU" dirty="0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олько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12" name="Текст 11"/>
          <p:cNvSpPr>
            <a:spLocks noGrp="1"/>
          </p:cNvSpPr>
          <p:nvPr>
            <p:ph type="body" sz="quarter" idx="10"/>
          </p:nvPr>
        </p:nvSpPr>
        <p:spPr bwMode="auto">
          <a:xfrm>
            <a:off x="1022684" y="2027488"/>
            <a:ext cx="6219825" cy="3308350"/>
          </a:xfrm>
        </p:spPr>
        <p:txBody>
          <a:bodyPr>
            <a:normAutofit/>
          </a:bodyPr>
          <a:lstStyle>
            <a:lvl1pPr marL="0" indent="0">
              <a:buNone/>
              <a:defRPr sz="1700">
                <a:solidFill>
                  <a:schemeClr val="tx1">
                    <a:lumMod val="95000"/>
                    <a:lumOff val="5000"/>
                  </a:schemeClr>
                </a:solidFill>
                <a:latin typeface="Golos Text"/>
                <a:cs typeface="Golos Text"/>
              </a:defRPr>
            </a:lvl1pPr>
            <a:lvl2pPr>
              <a:defRPr sz="1700">
                <a:latin typeface="Golos Text"/>
                <a:cs typeface="Golos Text"/>
              </a:defRPr>
            </a:lvl2pPr>
            <a:lvl3pPr>
              <a:defRPr sz="1700">
                <a:latin typeface="Golos Text"/>
                <a:cs typeface="Golos Text"/>
              </a:defRPr>
            </a:lvl3pPr>
            <a:lvl4pPr>
              <a:defRPr sz="1700">
                <a:latin typeface="Golos Text"/>
                <a:cs typeface="Golos Text"/>
              </a:defRPr>
            </a:lvl4pPr>
            <a:lvl5pPr>
              <a:defRPr sz="1700">
                <a:latin typeface="Golos Text"/>
                <a:cs typeface="Golos Text"/>
              </a:defRPr>
            </a:lvl5pPr>
          </a:lstStyle>
          <a:p>
            <a:pPr lvl="0">
              <a:defRPr/>
            </a:pPr>
            <a:r>
              <a:rPr lang="ru-RU" dirty="0"/>
              <a:t>Образец текста</a:t>
            </a:r>
            <a:endParaRPr dirty="0"/>
          </a:p>
        </p:txBody>
      </p:sp>
      <p:sp>
        <p:nvSpPr>
          <p:cNvPr id="15" name="Заголовок 14"/>
          <p:cNvSpPr>
            <a:spLocks noGrp="1"/>
          </p:cNvSpPr>
          <p:nvPr>
            <p:ph type="title" hasCustomPrompt="1"/>
          </p:nvPr>
        </p:nvSpPr>
        <p:spPr bwMode="auto">
          <a:xfrm>
            <a:off x="1030711" y="377152"/>
            <a:ext cx="6224331" cy="1325563"/>
          </a:xfrm>
        </p:spPr>
        <p:txBody>
          <a:bodyPr>
            <a:normAutofit/>
          </a:bodyPr>
          <a:lstStyle>
            <a:lvl1pPr>
              <a:defRPr sz="4000">
                <a:solidFill>
                  <a:srgbClr val="1893E0"/>
                </a:solidFill>
                <a:latin typeface="ARCO"/>
              </a:defRPr>
            </a:lvl1pPr>
          </a:lstStyle>
          <a:p>
            <a:pPr>
              <a:defRPr/>
            </a:pPr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ерхний колонтитул (текст и рисунок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583B9C7-AB59-490A-A838-5D1839557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837" y="1339809"/>
            <a:ext cx="11356975" cy="752759"/>
          </a:xfrm>
        </p:spPr>
        <p:txBody>
          <a:bodyPr>
            <a:normAutofit/>
          </a:bodyPr>
          <a:lstStyle>
            <a:lvl1pPr>
              <a:defRPr sz="4000">
                <a:solidFill>
                  <a:srgbClr val="1893E0"/>
                </a:solidFill>
                <a:latin typeface="ARCO" panose="02000800000000000000" pitchFamily="2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FCDE662F-FEBD-48F2-A97F-6F863F30F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91613" y="6280154"/>
            <a:ext cx="2743200" cy="365125"/>
          </a:xfrm>
        </p:spPr>
        <p:txBody>
          <a:bodyPr/>
          <a:lstStyle>
            <a:lvl1pPr>
              <a:defRPr>
                <a:solidFill>
                  <a:srgbClr val="1893E0"/>
                </a:solidFill>
                <a:latin typeface="ARCO" panose="02000800000000000000" pitchFamily="2" charset="0"/>
              </a:defRPr>
            </a:lvl1pPr>
          </a:lstStyle>
          <a:p>
            <a:pPr>
              <a:defRPr/>
            </a:pPr>
            <a:fld id="{69A83443-2FE1-3043-B191-23BA9CCDBE8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90DFE843-6A1D-43AF-B7EA-B02FC719CA2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7838" y="2667000"/>
            <a:ext cx="5015295" cy="3418012"/>
          </a:xfrm>
        </p:spPr>
        <p:txBody>
          <a:bodyPr>
            <a:normAutofit/>
          </a:bodyPr>
          <a:lstStyle>
            <a:lvl1pPr marL="0" indent="0">
              <a:buNone/>
              <a:defRPr sz="1700">
                <a:latin typeface="Golos Text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xmlns="" id="{5C7C7DAE-2090-4D82-A3E7-A62CBB56B9F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767388" y="2667000"/>
            <a:ext cx="6067425" cy="341801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693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ерхний колонтитул (список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583B9C7-AB59-490A-A838-5D1839557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837" y="1339809"/>
            <a:ext cx="11356975" cy="752759"/>
          </a:xfrm>
        </p:spPr>
        <p:txBody>
          <a:bodyPr>
            <a:normAutofit/>
          </a:bodyPr>
          <a:lstStyle>
            <a:lvl1pPr>
              <a:defRPr sz="4000">
                <a:solidFill>
                  <a:srgbClr val="1893E0"/>
                </a:solidFill>
                <a:latin typeface="ARCO" panose="02000800000000000000" pitchFamily="2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FCDE662F-FEBD-48F2-A97F-6F863F30F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91613" y="6280154"/>
            <a:ext cx="2743200" cy="365125"/>
          </a:xfrm>
        </p:spPr>
        <p:txBody>
          <a:bodyPr/>
          <a:lstStyle>
            <a:lvl1pPr>
              <a:defRPr>
                <a:solidFill>
                  <a:srgbClr val="1893E0"/>
                </a:solidFill>
                <a:latin typeface="ARCO" panose="02000800000000000000" pitchFamily="2" charset="0"/>
              </a:defRPr>
            </a:lvl1pPr>
          </a:lstStyle>
          <a:p>
            <a:pPr>
              <a:defRPr/>
            </a:pPr>
            <a:fld id="{69A83443-2FE1-3043-B191-23BA9CCDBE8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90DFE843-6A1D-43AF-B7EA-B02FC719CA2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7838" y="2490969"/>
            <a:ext cx="5015295" cy="556846"/>
          </a:xfrm>
        </p:spPr>
        <p:txBody>
          <a:bodyPr>
            <a:normAutofit/>
          </a:bodyPr>
          <a:lstStyle>
            <a:lvl1pPr marL="285750" indent="-285750">
              <a:buClr>
                <a:srgbClr val="1893E0"/>
              </a:buClr>
              <a:buSzPct val="100000"/>
              <a:buFont typeface="Arial" panose="020B0604020202020204" pitchFamily="34" charset="0"/>
              <a:buChar char="•"/>
              <a:defRPr sz="2400" b="1">
                <a:solidFill>
                  <a:srgbClr val="1893E0"/>
                </a:solidFill>
                <a:latin typeface="Golos Text"/>
              </a:defRPr>
            </a:lvl1pPr>
          </a:lstStyle>
          <a:p>
            <a:pPr lvl="0"/>
            <a:r>
              <a:rPr lang="ru-RU" dirty="0"/>
              <a:t>Образец списка</a:t>
            </a:r>
          </a:p>
        </p:txBody>
      </p:sp>
      <p:sp>
        <p:nvSpPr>
          <p:cNvPr id="9" name="Текст 7">
            <a:extLst>
              <a:ext uri="{FF2B5EF4-FFF2-40B4-BE49-F238E27FC236}">
                <a16:creationId xmlns:a16="http://schemas.microsoft.com/office/drawing/2014/main" xmlns="" id="{A770E1E1-251B-4644-84FB-BB438E2F27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19517" y="2490969"/>
            <a:ext cx="5015295" cy="556846"/>
          </a:xfrm>
        </p:spPr>
        <p:txBody>
          <a:bodyPr>
            <a:normAutofit/>
          </a:bodyPr>
          <a:lstStyle>
            <a:lvl1pPr marL="285750" indent="-285750">
              <a:buClr>
                <a:srgbClr val="E13500"/>
              </a:buClr>
              <a:buSzPct val="100000"/>
              <a:buFont typeface="Arial" panose="020B0604020202020204" pitchFamily="34" charset="0"/>
              <a:buChar char="•"/>
              <a:defRPr sz="2400" b="1">
                <a:solidFill>
                  <a:srgbClr val="E13500"/>
                </a:solidFill>
                <a:latin typeface="Golos Text"/>
              </a:defRPr>
            </a:lvl1pPr>
          </a:lstStyle>
          <a:p>
            <a:pPr lvl="0"/>
            <a:r>
              <a:rPr lang="ru-RU" dirty="0"/>
              <a:t>Образец списка</a:t>
            </a:r>
          </a:p>
        </p:txBody>
      </p:sp>
      <p:sp>
        <p:nvSpPr>
          <p:cNvPr id="11" name="Текст 7">
            <a:extLst>
              <a:ext uri="{FF2B5EF4-FFF2-40B4-BE49-F238E27FC236}">
                <a16:creationId xmlns:a16="http://schemas.microsoft.com/office/drawing/2014/main" xmlns="" id="{4DFB7F45-AF83-4F3D-9041-640C612015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7838" y="3399507"/>
            <a:ext cx="5015295" cy="556846"/>
          </a:xfrm>
        </p:spPr>
        <p:txBody>
          <a:bodyPr>
            <a:normAutofit/>
          </a:bodyPr>
          <a:lstStyle>
            <a:lvl1pPr marL="285750" indent="-285750">
              <a:buClr>
                <a:srgbClr val="A3DF0C"/>
              </a:buClr>
              <a:buSzPct val="100000"/>
              <a:buFont typeface="Arial" panose="020B0604020202020204" pitchFamily="34" charset="0"/>
              <a:buChar char="•"/>
              <a:defRPr sz="2400" b="1">
                <a:solidFill>
                  <a:srgbClr val="A3DF0C"/>
                </a:solidFill>
                <a:latin typeface="Golos Text"/>
              </a:defRPr>
            </a:lvl1pPr>
          </a:lstStyle>
          <a:p>
            <a:pPr lvl="0"/>
            <a:r>
              <a:rPr lang="ru-RU" dirty="0"/>
              <a:t>Образец списка</a:t>
            </a:r>
          </a:p>
        </p:txBody>
      </p:sp>
      <p:sp>
        <p:nvSpPr>
          <p:cNvPr id="12" name="Текст 7">
            <a:extLst>
              <a:ext uri="{FF2B5EF4-FFF2-40B4-BE49-F238E27FC236}">
                <a16:creationId xmlns:a16="http://schemas.microsoft.com/office/drawing/2014/main" xmlns="" id="{0D932C62-99C7-40E4-B12F-B34905E57A8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19516" y="3399507"/>
            <a:ext cx="5015295" cy="556846"/>
          </a:xfrm>
        </p:spPr>
        <p:txBody>
          <a:bodyPr>
            <a:normAutofit/>
          </a:bodyPr>
          <a:lstStyle>
            <a:lvl1pPr marL="285750" indent="-285750">
              <a:buClr>
                <a:srgbClr val="FB58A7"/>
              </a:buClr>
              <a:buSzPct val="100000"/>
              <a:buFont typeface="Arial" panose="020B0604020202020204" pitchFamily="34" charset="0"/>
              <a:buChar char="•"/>
              <a:defRPr sz="2400" b="1">
                <a:solidFill>
                  <a:srgbClr val="FB58A7"/>
                </a:solidFill>
                <a:latin typeface="Golos Text"/>
              </a:defRPr>
            </a:lvl1pPr>
          </a:lstStyle>
          <a:p>
            <a:pPr lvl="0"/>
            <a:r>
              <a:rPr lang="ru-RU" dirty="0"/>
              <a:t>Образец списка</a:t>
            </a:r>
          </a:p>
        </p:txBody>
      </p:sp>
      <p:sp>
        <p:nvSpPr>
          <p:cNvPr id="13" name="Текст 7">
            <a:extLst>
              <a:ext uri="{FF2B5EF4-FFF2-40B4-BE49-F238E27FC236}">
                <a16:creationId xmlns:a16="http://schemas.microsoft.com/office/drawing/2014/main" xmlns="" id="{62756E56-6580-4635-B545-57E9B06901B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7838" y="4310979"/>
            <a:ext cx="5015295" cy="556846"/>
          </a:xfrm>
        </p:spPr>
        <p:txBody>
          <a:bodyPr>
            <a:normAutofit/>
          </a:bodyPr>
          <a:lstStyle>
            <a:lvl1pPr marL="285750" indent="-285750">
              <a:buClr>
                <a:srgbClr val="C536D5"/>
              </a:buClr>
              <a:buSzPct val="100000"/>
              <a:buFont typeface="Arial" panose="020B0604020202020204" pitchFamily="34" charset="0"/>
              <a:buChar char="•"/>
              <a:defRPr sz="2400" b="1">
                <a:solidFill>
                  <a:srgbClr val="C536D5"/>
                </a:solidFill>
                <a:latin typeface="Golos Text"/>
              </a:defRPr>
            </a:lvl1pPr>
          </a:lstStyle>
          <a:p>
            <a:pPr lvl="0"/>
            <a:r>
              <a:rPr lang="ru-RU" dirty="0"/>
              <a:t>Образец списка</a:t>
            </a:r>
          </a:p>
        </p:txBody>
      </p:sp>
      <p:sp>
        <p:nvSpPr>
          <p:cNvPr id="14" name="Текст 7">
            <a:extLst>
              <a:ext uri="{FF2B5EF4-FFF2-40B4-BE49-F238E27FC236}">
                <a16:creationId xmlns:a16="http://schemas.microsoft.com/office/drawing/2014/main" xmlns="" id="{4EF3322C-4F07-47E5-A78E-E935436CEF0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19515" y="4310979"/>
            <a:ext cx="5015295" cy="556846"/>
          </a:xfrm>
        </p:spPr>
        <p:txBody>
          <a:bodyPr>
            <a:normAutofit/>
          </a:bodyPr>
          <a:lstStyle>
            <a:lvl1pPr marL="285750" indent="-285750">
              <a:buClr>
                <a:srgbClr val="31CCF6"/>
              </a:buClr>
              <a:buSzPct val="100000"/>
              <a:buFont typeface="Arial" panose="020B0604020202020204" pitchFamily="34" charset="0"/>
              <a:buChar char="•"/>
              <a:defRPr sz="2400" b="1">
                <a:solidFill>
                  <a:srgbClr val="31CCF6"/>
                </a:solidFill>
                <a:latin typeface="Golos Text"/>
              </a:defRPr>
            </a:lvl1pPr>
          </a:lstStyle>
          <a:p>
            <a:pPr lvl="0"/>
            <a:r>
              <a:rPr lang="ru-RU" dirty="0"/>
              <a:t>Образец списка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xmlns="" id="{CE339FD9-27DB-4B25-BE30-9D7D3D24FE2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77838" y="5216403"/>
            <a:ext cx="11356975" cy="861890"/>
          </a:xfrm>
        </p:spPr>
        <p:txBody>
          <a:bodyPr>
            <a:normAutofit/>
          </a:bodyPr>
          <a:lstStyle>
            <a:lvl1pPr marL="0" indent="0">
              <a:buNone/>
              <a:defRPr sz="1700">
                <a:latin typeface="Golos Text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522308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ерхний колонтитул (Таблица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583B9C7-AB59-490A-A838-5D1839557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754" y="967948"/>
            <a:ext cx="11401059" cy="752759"/>
          </a:xfrm>
        </p:spPr>
        <p:txBody>
          <a:bodyPr>
            <a:normAutofit/>
          </a:bodyPr>
          <a:lstStyle>
            <a:lvl1pPr>
              <a:defRPr sz="2800">
                <a:solidFill>
                  <a:srgbClr val="1893E0"/>
                </a:solidFill>
                <a:latin typeface="ARCO" panose="02000800000000000000" pitchFamily="2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FCDE662F-FEBD-48F2-A97F-6F863F30F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91613" y="6280154"/>
            <a:ext cx="2743200" cy="365125"/>
          </a:xfrm>
        </p:spPr>
        <p:txBody>
          <a:bodyPr/>
          <a:lstStyle>
            <a:lvl1pPr>
              <a:defRPr>
                <a:solidFill>
                  <a:srgbClr val="1893E0"/>
                </a:solidFill>
                <a:latin typeface="ARCO" panose="02000800000000000000" pitchFamily="2" charset="0"/>
              </a:defRPr>
            </a:lvl1pPr>
          </a:lstStyle>
          <a:p>
            <a:pPr>
              <a:defRPr/>
            </a:pPr>
            <a:fld id="{69A83443-2FE1-3043-B191-23BA9CCDBE8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4" name="Таблица 3">
            <a:extLst>
              <a:ext uri="{FF2B5EF4-FFF2-40B4-BE49-F238E27FC236}">
                <a16:creationId xmlns:a16="http://schemas.microsoft.com/office/drawing/2014/main" xmlns="" id="{7F3B1F00-0F97-4878-B351-F9C077B5E1D2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433754" y="1875693"/>
            <a:ext cx="11401059" cy="4144108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5845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ите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389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8257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>
              <a:defRPr/>
            </a:pPr>
            <a:fld id="{9B5C0519-188A-6C43-99C2-05269AE52A24}" type="datetimeFigureOut">
              <a:rPr lang="ru-RU"/>
              <a:t>12.06.2026</a:t>
            </a:fld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>
              <a:defRPr/>
            </a:pPr>
            <a:fld id="{69A83443-2FE1-3043-B191-23BA9CCDBE81}" type="slidenum">
              <a:r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27D0812F-D3BF-4EF1-9F1C-C4DB6AC4A60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74133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9120373-1638-4BAC-A26F-076347114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0D9FC58-2D4C-4A73-9FC4-48F0555322D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90ECCAE1-A843-466E-9B9E-C03C6F6392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603E399B-3276-4A3A-99CD-302119AC2B5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A8CD82DA-E7B2-450A-B4BF-ED9FD559A4F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xmlns="" id="{E9707780-DE84-4375-A26A-2A9D663D325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F112D7E2-5683-44CC-BDC5-33D555DED14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xmlns="" id="{674B68DF-80A8-4C04-8E37-9B2DB37AB6D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57733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3486270-6532-46BA-BA35-131EBEEE9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аблица 2">
            <a:extLst>
              <a:ext uri="{FF2B5EF4-FFF2-40B4-BE49-F238E27FC236}">
                <a16:creationId xmlns:a16="http://schemas.microsoft.com/office/drawing/2014/main" xmlns="" id="{969B048B-BA58-494D-ABB7-01B8A6AEAC6C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/>
        <p:txBody>
          <a:bodyPr/>
          <a:lstStyle/>
          <a:p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276110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18081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05ED4F1-FAED-462F-B12B-E8FC8A83D00A}"/>
              </a:ext>
            </a:extLst>
          </p:cNvPr>
          <p:cNvSpPr txBox="1"/>
          <p:nvPr/>
        </p:nvSpPr>
        <p:spPr>
          <a:xfrm>
            <a:off x="674120" y="513933"/>
            <a:ext cx="29567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rgbClr val="1893E0"/>
                </a:solidFill>
                <a:latin typeface="ARCO" panose="02000800000000000000" pitchFamily="2" charset="0"/>
              </a:rPr>
              <a:t>Палитра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CB152C5-AF91-48F5-8010-BB5D8CC15B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32875" y="2652712"/>
            <a:ext cx="11190337" cy="2246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69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51D25A4E-7CB8-4B30-83E8-5170327B8F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EF4CB8F-AABF-4B83-B9F0-615BA57E19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45771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3EFE3738-0F0C-4F89-AAF0-F57EBB2C908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E4C5752-B2A6-47B4-B44B-6D82478F403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5227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958029" y="3094183"/>
            <a:ext cx="10485826" cy="3426690"/>
          </a:xfrm>
        </p:spPr>
        <p:txBody>
          <a:bodyPr>
            <a:normAutofit lnSpcReduction="10000"/>
          </a:bodyPr>
          <a:lstStyle/>
          <a:p>
            <a:r>
              <a:rPr lang="ru-RU" sz="2000" b="1" dirty="0"/>
              <a:t>- </a:t>
            </a:r>
            <a:r>
              <a:rPr lang="ru-RU" sz="2000" b="1" dirty="0">
                <a:solidFill>
                  <a:srgbClr val="7030A0"/>
                </a:solidFill>
              </a:rPr>
              <a:t>пройдут мероприятия, направленные на улучшение условий пребывания детей в дошкольных </a:t>
            </a:r>
            <a:r>
              <a:rPr lang="ru-RU" sz="2000" b="1" dirty="0" smtClean="0">
                <a:solidFill>
                  <a:srgbClr val="7030A0"/>
                </a:solidFill>
              </a:rPr>
              <a:t>учреждениях;</a:t>
            </a:r>
            <a:endParaRPr lang="ru-RU" sz="2000" b="1" dirty="0">
              <a:solidFill>
                <a:srgbClr val="7030A0"/>
              </a:solidFill>
            </a:endParaRPr>
          </a:p>
          <a:p>
            <a:r>
              <a:rPr lang="ru-RU" sz="2000" b="1" dirty="0">
                <a:solidFill>
                  <a:srgbClr val="7030A0"/>
                </a:solidFill>
              </a:rPr>
              <a:t>- особое внимание будет уделено научно-исследовательской деятельности, совершенствованию нормативно-правового регулирования, организационно-методическому обеспечению, развитию кадрового </a:t>
            </a:r>
            <a:r>
              <a:rPr lang="ru-RU" sz="2000" b="1" dirty="0" smtClean="0">
                <a:solidFill>
                  <a:srgbClr val="7030A0"/>
                </a:solidFill>
              </a:rPr>
              <a:t>потенциала;</a:t>
            </a:r>
            <a:endParaRPr lang="ru-RU" sz="2000" b="1" dirty="0">
              <a:solidFill>
                <a:srgbClr val="7030A0"/>
              </a:solidFill>
            </a:endParaRPr>
          </a:p>
          <a:p>
            <a:r>
              <a:rPr lang="ru-RU" sz="2000" b="1" dirty="0">
                <a:solidFill>
                  <a:srgbClr val="7030A0"/>
                </a:solidFill>
              </a:rPr>
              <a:t>- будут внесены изменения в федеральный государственный образовательный стандарт, направленные на улучшение эффективности решения воспитательных </a:t>
            </a:r>
            <a:r>
              <a:rPr lang="ru-RU" sz="2000" b="1" dirty="0" smtClean="0">
                <a:solidFill>
                  <a:srgbClr val="7030A0"/>
                </a:solidFill>
              </a:rPr>
              <a:t>задач.</a:t>
            </a:r>
            <a:endParaRPr lang="ru-RU" sz="2000" b="1" dirty="0">
              <a:solidFill>
                <a:srgbClr val="7030A0"/>
              </a:solidFill>
            </a:endParaRPr>
          </a:p>
          <a:p>
            <a:r>
              <a:rPr lang="ru-RU" sz="2000" dirty="0" smtClean="0">
                <a:solidFill>
                  <a:srgbClr val="7030A0"/>
                </a:solidFill>
              </a:rPr>
              <a:t>- продолжим </a:t>
            </a:r>
            <a:r>
              <a:rPr lang="ru-RU" sz="2000" dirty="0">
                <a:solidFill>
                  <a:srgbClr val="7030A0"/>
                </a:solidFill>
              </a:rPr>
              <a:t>обеспечивать каждому ребенку доступ к качественному дошкольному образованию, создавать условия для всестороннего развития подрастающего поколения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40507" y="1716426"/>
            <a:ext cx="10455563" cy="1325563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ПЛАН </a:t>
            </a:r>
            <a:r>
              <a:rPr lang="ru-RU" dirty="0" smtClean="0"/>
              <a:t>МЕРОПРИЯТИЙ Года </a:t>
            </a:r>
            <a:r>
              <a:rPr lang="ru-RU" dirty="0"/>
              <a:t>дошкольного образования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40507" y="284669"/>
            <a:ext cx="6622473" cy="12957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ru-RU" sz="1700" b="1" dirty="0">
                <a:solidFill>
                  <a:srgbClr val="C00000"/>
                </a:solidFill>
                <a:latin typeface="Golos Text"/>
                <a:cs typeface="Golos Text"/>
              </a:rPr>
              <a:t>Инициатива Министерства просвещения РФ направлена</a:t>
            </a:r>
          </a:p>
          <a:p>
            <a:pPr lvl="0">
              <a:lnSpc>
                <a:spcPct val="115000"/>
              </a:lnSpc>
            </a:pPr>
            <a:r>
              <a:rPr lang="ru-RU" sz="1700" b="1" dirty="0">
                <a:solidFill>
                  <a:srgbClr val="C00000"/>
                </a:solidFill>
                <a:latin typeface="Golos Text"/>
                <a:cs typeface="Golos Text"/>
              </a:rPr>
              <a:t>на повышение качества воспитания и развития дошкольников, улучшение инфраструктуры детских садов и поддержку педагогов.</a:t>
            </a:r>
            <a:endParaRPr lang="ru-RU" sz="1700" b="1" dirty="0">
              <a:solidFill>
                <a:srgbClr val="C00000"/>
              </a:solidFill>
              <a:latin typeface="Golos Text"/>
              <a:cs typeface="Golos Text"/>
            </a:endParaRPr>
          </a:p>
        </p:txBody>
      </p:sp>
    </p:spTree>
    <p:extLst>
      <p:ext uri="{BB962C8B-B14F-4D97-AF65-F5344CB8AC3E}">
        <p14:creationId xmlns:p14="http://schemas.microsoft.com/office/powerpoint/2010/main" val="14355293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8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 стоит показать изменения в сети, 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8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 обеспечение доступности ДО – комплектование.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Сеть МДОУ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2733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3996679C-503E-4DEA-BD2C-9FA75FF64C2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51346" y="1745672"/>
            <a:ext cx="10513534" cy="4839855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chemeClr val="accent4">
                    <a:lumMod val="75000"/>
                  </a:schemeClr>
                </a:solidFill>
              </a:rPr>
              <a:t>Участие </a:t>
            </a: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</a:rPr>
              <a:t>в городских, региональных и всероссийских </a:t>
            </a: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</a:rPr>
              <a:t>конкурсах, форумах</a:t>
            </a: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</a:rPr>
              <a:t>, посвящённых Году дошкольного образования.</a:t>
            </a:r>
          </a:p>
          <a:p>
            <a:r>
              <a:rPr lang="ru-RU" sz="2000" b="1" dirty="0">
                <a:solidFill>
                  <a:schemeClr val="accent4">
                    <a:lumMod val="75000"/>
                  </a:schemeClr>
                </a:solidFill>
              </a:rPr>
              <a:t>Обновление образовательной среды в соответствии с </a:t>
            </a: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</a:rPr>
              <a:t>новыми рекомендациями </a:t>
            </a: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</a:rPr>
              <a:t>по оформлению и инфраструктуре.</a:t>
            </a:r>
          </a:p>
          <a:p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Использование </a:t>
            </a: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</a:rPr>
              <a:t>новых цифровых ресурсов и методических </a:t>
            </a: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</a:rPr>
              <a:t>материалов для </a:t>
            </a: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</a:rPr>
              <a:t>совершенствования своей </a:t>
            </a: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работы.</a:t>
            </a:r>
          </a:p>
          <a:p>
            <a:pPr algn="ctr"/>
            <a:r>
              <a:rPr lang="ru-RU" sz="2000" b="1" dirty="0">
                <a:solidFill>
                  <a:srgbClr val="C536D5"/>
                </a:solidFill>
              </a:rPr>
              <a:t>с 1 </a:t>
            </a:r>
            <a:r>
              <a:rPr lang="ru-RU" sz="2000" b="1" dirty="0">
                <a:solidFill>
                  <a:srgbClr val="C536D5"/>
                </a:solidFill>
              </a:rPr>
              <a:t>сентября 2026 года: </a:t>
            </a:r>
          </a:p>
          <a:p>
            <a:r>
              <a:rPr lang="ru-RU" sz="2000" b="1" dirty="0">
                <a:solidFill>
                  <a:schemeClr val="accent4">
                    <a:lumMod val="75000"/>
                  </a:schemeClr>
                </a:solidFill>
              </a:rPr>
              <a:t>Внедрение </a:t>
            </a: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</a:rPr>
              <a:t>в образовательную деятельность </a:t>
            </a: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</a:rPr>
              <a:t>проектов «Добрые </a:t>
            </a: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</a:rPr>
              <a:t>игры»  и </a:t>
            </a: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</a:rPr>
              <a:t>«</a:t>
            </a: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</a:rPr>
              <a:t>Орлята-дошколята</a:t>
            </a: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</a:rPr>
              <a:t>»</a:t>
            </a:r>
            <a:endParaRPr lang="ru-RU" sz="2000" b="1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ru-RU" sz="2000" b="1" dirty="0">
                <a:solidFill>
                  <a:schemeClr val="accent4">
                    <a:lumMod val="75000"/>
                  </a:schemeClr>
                </a:solidFill>
              </a:rPr>
              <a:t>Реализация </a:t>
            </a: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</a:rPr>
              <a:t>программы просвещения родителей, укрепление партнёрства семьи и детского сада.</a:t>
            </a:r>
          </a:p>
          <a:p>
            <a:endParaRPr lang="ru-RU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62887D85-CCA3-496A-868B-36AFA19DA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164" y="949808"/>
            <a:ext cx="6890328" cy="528011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C536D5"/>
                </a:solidFill>
              </a:rPr>
              <a:t>Что это </a:t>
            </a:r>
            <a:r>
              <a:rPr lang="ru-RU" dirty="0" smtClean="0">
                <a:solidFill>
                  <a:srgbClr val="C536D5"/>
                </a:solidFill>
              </a:rPr>
              <a:t>значит </a:t>
            </a:r>
            <a:br>
              <a:rPr lang="ru-RU" dirty="0" smtClean="0">
                <a:solidFill>
                  <a:srgbClr val="C536D5"/>
                </a:solidFill>
              </a:rPr>
            </a:br>
            <a:r>
              <a:rPr lang="ru-RU" dirty="0" smtClean="0">
                <a:solidFill>
                  <a:srgbClr val="C536D5"/>
                </a:solidFill>
              </a:rPr>
              <a:t>для детского Сада:</a:t>
            </a:r>
            <a:br>
              <a:rPr lang="ru-RU" dirty="0" smtClean="0">
                <a:solidFill>
                  <a:srgbClr val="C536D5"/>
                </a:solidFill>
              </a:rPr>
            </a:br>
            <a:endParaRPr lang="ru-RU" dirty="0">
              <a:solidFill>
                <a:srgbClr val="C536D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196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840509" y="2027487"/>
            <a:ext cx="10039927" cy="4050039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chemeClr val="accent4">
                    <a:lumMod val="75000"/>
                  </a:schemeClr>
                </a:solidFill>
              </a:rPr>
              <a:t>федеральный </a:t>
            </a: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</a:rPr>
              <a:t>проект для детских садов, созданный по аналогии </a:t>
            </a: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</a:rPr>
              <a:t>с циклом </a:t>
            </a: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</a:rPr>
              <a:t>внеурочных занятий «Разговоры о важном», успешно действующим в школах </a:t>
            </a: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</a:rPr>
              <a:t>с сентября </a:t>
            </a: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</a:rPr>
              <a:t>2022 года. Проект разработан Институтом изучения детства, семьи и </a:t>
            </a: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</a:rPr>
              <a:t>воспитания при </a:t>
            </a: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</a:rPr>
              <a:t>поддержке Министерства просвещения Российской Федерации</a:t>
            </a: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</a:rPr>
              <a:t>.</a:t>
            </a:r>
          </a:p>
          <a:p>
            <a:endParaRPr lang="ru-RU" sz="2000" b="1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ru-RU" sz="2000" b="1" dirty="0">
                <a:solidFill>
                  <a:schemeClr val="accent4">
                    <a:lumMod val="75000"/>
                  </a:schemeClr>
                </a:solidFill>
              </a:rPr>
              <a:t>«Добрые игры» становятся дошкольным продолжением уже зарекомендовавшей себя федеральной программы. Занятия проходят первым уроком в понедельник. Перед ними может проводиться линейка, подъём флага России и прослушивание национального гимна создавая атмосферу причастности к общей истории и традициям страны.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«Добрые игры» </a:t>
            </a:r>
          </a:p>
        </p:txBody>
      </p:sp>
    </p:spTree>
    <p:extLst>
      <p:ext uri="{BB962C8B-B14F-4D97-AF65-F5344CB8AC3E}">
        <p14:creationId xmlns:p14="http://schemas.microsoft.com/office/powerpoint/2010/main" val="3355493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1022683" y="1644073"/>
            <a:ext cx="10541243" cy="4664363"/>
          </a:xfrm>
        </p:spPr>
        <p:txBody>
          <a:bodyPr>
            <a:normAutofit/>
          </a:bodyPr>
          <a:lstStyle/>
          <a:p>
            <a:pPr lvl="0"/>
            <a:r>
              <a:rPr lang="ru-RU" sz="2000" b="1" dirty="0">
                <a:solidFill>
                  <a:schemeClr val="accent4">
                    <a:lumMod val="75000"/>
                  </a:schemeClr>
                </a:solidFill>
              </a:rPr>
              <a:t>Новая федеральная программа для дошкольных учреждений России, направленная на воспитание ценностей, развитие кругозора и эмоционального интеллекта детей от трёх до семи лет</a:t>
            </a: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.</a:t>
            </a:r>
          </a:p>
          <a:p>
            <a:pPr lvl="0"/>
            <a:endParaRPr lang="ru-RU" sz="2000" b="1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Программа </a:t>
            </a: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</a:rPr>
              <a:t>охватывает две возрастные группы:</a:t>
            </a:r>
          </a:p>
          <a:p>
            <a:r>
              <a:rPr lang="ru-RU" sz="2000" b="1" dirty="0">
                <a:solidFill>
                  <a:schemeClr val="accent4">
                    <a:lumMod val="75000"/>
                  </a:schemeClr>
                </a:solidFill>
              </a:rPr>
              <a:t>Дети от 3 до 5 лет - младший дошкольный возраст.</a:t>
            </a:r>
          </a:p>
          <a:p>
            <a:r>
              <a:rPr lang="ru-RU" sz="2000" b="1" dirty="0">
                <a:solidFill>
                  <a:schemeClr val="accent4">
                    <a:lumMod val="75000"/>
                  </a:schemeClr>
                </a:solidFill>
              </a:rPr>
              <a:t>Дети от 5 до 7 лет - старший дошкольный возраст.</a:t>
            </a:r>
          </a:p>
          <a:p>
            <a:endParaRPr lang="ru-RU" sz="20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Всего </a:t>
            </a: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</a:rPr>
              <a:t>разработано 44 учебно-методических комплекта, адаптированных </a:t>
            </a: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</a:rPr>
              <a:t>под каждую возрастную </a:t>
            </a: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</a:rPr>
              <a:t>группу.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30712" y="377152"/>
            <a:ext cx="5841144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Что </a:t>
            </a:r>
            <a:r>
              <a:rPr lang="ru-RU" dirty="0" smtClean="0">
                <a:solidFill>
                  <a:srgbClr val="FF0000"/>
                </a:solidFill>
              </a:rPr>
              <a:t>такое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>
                <a:solidFill>
                  <a:srgbClr val="FF0000"/>
                </a:solidFill>
              </a:rPr>
              <a:t>«Добрые игры»?</a:t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1872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A1701DC-FDBE-44A0-B5CD-0CD277C3D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C0C0CCB-9EB4-413D-9F8F-C060D66B4B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Рисунок 3">
            <a:extLst>
              <a:ext uri="{FF2B5EF4-FFF2-40B4-BE49-F238E27FC236}">
                <a16:creationId xmlns:a16="http://schemas.microsoft.com/office/drawing/2014/main" xmlns="" id="{59A6030A-5DC6-4803-9552-647BD7DF572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89849764"/>
      </p:ext>
    </p:extLst>
  </p:cSld>
  <p:clrMapOvr>
    <a:masterClrMapping/>
  </p:clrMapOvr>
</p:sld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Liberation Sans"/>
        <a:cs typeface="Liberation Sans"/>
      </a:majorFont>
      <a:minorFont>
        <a:latin typeface="Aptos"/>
        <a:ea typeface="Liberation Sans"/>
        <a:cs typeface="Liberation Sans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 bwMode="auto"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</TotalTime>
  <Words>344</Words>
  <Application>Microsoft Office PowerPoint</Application>
  <DocSecurity>0</DocSecurity>
  <PresentationFormat>Произвольный</PresentationFormat>
  <Paragraphs>30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2" baseType="lpstr">
      <vt:lpstr>Arial</vt:lpstr>
      <vt:lpstr>Calibri</vt:lpstr>
      <vt:lpstr>Liberation Sans</vt:lpstr>
      <vt:lpstr>Times New Roman</vt:lpstr>
      <vt:lpstr>Golos Text</vt:lpstr>
      <vt:lpstr>Aptos Display</vt:lpstr>
      <vt:lpstr>Aptos</vt:lpstr>
      <vt:lpstr>ARCO</vt:lpstr>
      <vt:lpstr>Специальное оформление</vt:lpstr>
      <vt:lpstr>Презентация PowerPoint</vt:lpstr>
      <vt:lpstr>Презентация PowerPoint</vt:lpstr>
      <vt:lpstr>Презентация PowerPoint</vt:lpstr>
      <vt:lpstr>ПЛАН МЕРОПРИЯТИЙ Года дошкольного образования </vt:lpstr>
      <vt:lpstr>Сеть МДОУ</vt:lpstr>
      <vt:lpstr>Что это значит  для детского Сада: </vt:lpstr>
      <vt:lpstr>«Добрые игры» </vt:lpstr>
      <vt:lpstr>Что такое  «Добрые игры»?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aleksmirnova@proton.me</dc:creator>
  <cp:keywords/>
  <dc:description/>
  <cp:lastModifiedBy>Jocker</cp:lastModifiedBy>
  <cp:revision>19</cp:revision>
  <dcterms:created xsi:type="dcterms:W3CDTF">2026-02-04T19:22:04Z</dcterms:created>
  <dcterms:modified xsi:type="dcterms:W3CDTF">2026-06-12T11:42:06Z</dcterms:modified>
  <cp:category/>
  <dc:identifier/>
  <cp:contentStatus/>
  <dc:language/>
  <cp:version/>
</cp:coreProperties>
</file>