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87" r:id="rId3"/>
    <p:sldId id="270" r:id="rId4"/>
    <p:sldId id="271" r:id="rId5"/>
    <p:sldId id="275" r:id="rId6"/>
    <p:sldId id="267" r:id="rId7"/>
    <p:sldId id="265" r:id="rId8"/>
    <p:sldId id="274" r:id="rId9"/>
    <p:sldId id="280" r:id="rId10"/>
    <p:sldId id="281" r:id="rId11"/>
    <p:sldId id="257" r:id="rId12"/>
    <p:sldId id="259" r:id="rId13"/>
    <p:sldId id="261" r:id="rId14"/>
    <p:sldId id="272" r:id="rId15"/>
    <p:sldId id="283" r:id="rId16"/>
    <p:sldId id="284" r:id="rId17"/>
    <p:sldId id="285" r:id="rId18"/>
    <p:sldId id="273" r:id="rId19"/>
    <p:sldId id="277" r:id="rId20"/>
    <p:sldId id="286" r:id="rId21"/>
    <p:sldId id="288" r:id="rId22"/>
    <p:sldId id="289" r:id="rId23"/>
    <p:sldId id="290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BEA36-1417-4085-8C1F-EDF378E82B99}" type="datetimeFigureOut">
              <a:rPr lang="ru-RU"/>
              <a:pPr>
                <a:defRPr/>
              </a:pPr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26EA1-0A5C-4E25-B6A3-A38A955271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840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F3385-BAC6-4C60-AF22-FC8B8D9297F4}" type="datetimeFigureOut">
              <a:rPr lang="ru-RU"/>
              <a:pPr>
                <a:defRPr/>
              </a:pPr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544F0-D246-4D76-818D-69B5B3DF5F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529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6B185-A61A-45FC-804F-7306F8EAB66B}" type="datetimeFigureOut">
              <a:rPr lang="ru-RU"/>
              <a:pPr>
                <a:defRPr/>
              </a:pPr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38BC0-0C57-454B-8155-743E08E1FF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214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EE682-D6CC-4638-A7B0-227CFE80F404}" type="datetimeFigureOut">
              <a:rPr lang="ru-RU"/>
              <a:pPr>
                <a:defRPr/>
              </a:pPr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BF40F-EA6F-4B72-973B-7172BB2920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39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9C7AE-2301-448F-9069-52A91216D096}" type="datetimeFigureOut">
              <a:rPr lang="ru-RU"/>
              <a:pPr>
                <a:defRPr/>
              </a:pPr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7BDCB-59E2-405C-B628-C6BD15CA5A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918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704BF-00D8-4391-837E-623C8791D8BC}" type="datetimeFigureOut">
              <a:rPr lang="ru-RU"/>
              <a:pPr>
                <a:defRPr/>
              </a:pPr>
              <a:t>29.08.2018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F5C2D-2F93-414D-AB35-F3DC81C930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36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B870F-8D29-4745-ABDF-EA6C85BACAC2}" type="datetimeFigureOut">
              <a:rPr lang="ru-RU"/>
              <a:pPr>
                <a:defRPr/>
              </a:pPr>
              <a:t>29.08.2018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908C5-1DC8-456F-9C4A-BE182B5A5C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140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C3BA9-90BB-4AD0-B0F2-160299787E46}" type="datetimeFigureOut">
              <a:rPr lang="ru-RU"/>
              <a:pPr>
                <a:defRPr/>
              </a:pPr>
              <a:t>29.08.2018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D25B0-20EF-410B-9D6E-2F1AA61D8D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351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3D484-CD08-411E-9BDD-1C105DB0297C}" type="datetimeFigureOut">
              <a:rPr lang="ru-RU"/>
              <a:pPr>
                <a:defRPr/>
              </a:pPr>
              <a:t>29.08.2018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BFFE0-F5FA-4F91-A791-88658E7F61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253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D0F70-C5A1-45C8-88C2-B00F54DD0B8A}" type="datetimeFigureOut">
              <a:rPr lang="ru-RU"/>
              <a:pPr>
                <a:defRPr/>
              </a:pPr>
              <a:t>29.08.2018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0F8DE-A38E-4D68-B0E0-30AB6077D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967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AFB04-1465-4FD0-9CA0-4014076F505F}" type="datetimeFigureOut">
              <a:rPr lang="ru-RU"/>
              <a:pPr>
                <a:defRPr/>
              </a:pPr>
              <a:t>29.08.2018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FBE3B-B425-4FC0-BB71-6198EF8FF0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281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ACAD3E-06E7-41EF-8B58-DE47C5A6C61B}" type="datetimeFigureOut">
              <a:rPr lang="ru-RU"/>
              <a:pPr>
                <a:defRPr/>
              </a:pPr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706E70-4C9C-4C9B-9E0B-7F3666DB89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Содержимое 2"/>
          <p:cNvSpPr>
            <a:spLocks noGrp="1"/>
          </p:cNvSpPr>
          <p:nvPr>
            <p:ph idx="1"/>
          </p:nvPr>
        </p:nvSpPr>
        <p:spPr>
          <a:xfrm>
            <a:off x="4420493" y="1844824"/>
            <a:ext cx="4471987" cy="4205064"/>
          </a:xfrm>
        </p:spPr>
        <p:txBody>
          <a:bodyPr/>
          <a:lstStyle/>
          <a:p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Читать – это еще ничего не значит, </a:t>
            </a:r>
            <a:r>
              <a:rPr lang="ru-RU" altLang="ru-RU" b="1" u="sng" dirty="0" smtClean="0">
                <a:latin typeface="Times New Roman" pitchFamily="18" charset="0"/>
                <a:cs typeface="Times New Roman" pitchFamily="18" charset="0"/>
              </a:rPr>
              <a:t>что читать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b="1" u="sng" dirty="0" smtClean="0">
                <a:latin typeface="Times New Roman" pitchFamily="18" charset="0"/>
                <a:cs typeface="Times New Roman" pitchFamily="18" charset="0"/>
              </a:rPr>
              <a:t>как понимать прочитанное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– вот в чем главное. </a:t>
            </a:r>
          </a:p>
          <a:p>
            <a:pPr>
              <a:buFont typeface="Arial" pitchFamily="34" charset="0"/>
              <a:buNone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altLang="ru-RU" sz="2800" b="1" dirty="0" err="1" smtClean="0">
                <a:latin typeface="Times New Roman" pitchFamily="18" charset="0"/>
                <a:cs typeface="Times New Roman" pitchFamily="18" charset="0"/>
              </a:rPr>
              <a:t>К.Д.Ушинский</a:t>
            </a:r>
            <a:endParaRPr lang="ru-RU" altLang="ru-RU" dirty="0" smtClean="0"/>
          </a:p>
        </p:txBody>
      </p:sp>
      <p:sp>
        <p:nvSpPr>
          <p:cNvPr id="2052" name="Прямоугольник 3"/>
          <p:cNvSpPr>
            <a:spLocks noChangeArrowheads="1"/>
          </p:cNvSpPr>
          <p:nvPr/>
        </p:nvSpPr>
        <p:spPr bwMode="auto">
          <a:xfrm>
            <a:off x="784225" y="0"/>
            <a:ext cx="810825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3200" b="1" dirty="0">
                <a:latin typeface="Times New Roman" pitchFamily="18" charset="0"/>
                <a:cs typeface="Times New Roman" pitchFamily="18" charset="0"/>
              </a:rPr>
              <a:t>Технология </a:t>
            </a:r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продуктивного </a:t>
            </a:r>
            <a:r>
              <a:rPr lang="ru-RU" altLang="ru-RU" sz="3200" b="1" dirty="0">
                <a:latin typeface="Times New Roman" pitchFamily="18" charset="0"/>
                <a:cs typeface="Times New Roman" pitchFamily="18" charset="0"/>
              </a:rPr>
              <a:t>чтения</a:t>
            </a:r>
            <a:br>
              <a:rPr lang="ru-RU" alt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>
                <a:latin typeface="Times New Roman" pitchFamily="18" charset="0"/>
                <a:cs typeface="Times New Roman" pitchFamily="18" charset="0"/>
              </a:rPr>
              <a:t>как способ повышения</a:t>
            </a:r>
            <a:br>
              <a:rPr lang="ru-RU" alt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>
                <a:latin typeface="Times New Roman" pitchFamily="18" charset="0"/>
                <a:cs typeface="Times New Roman" pitchFamily="18" charset="0"/>
              </a:rPr>
              <a:t>качества образования</a:t>
            </a:r>
            <a:br>
              <a:rPr lang="ru-RU" altLang="ru-RU" sz="3200" b="1" dirty="0">
                <a:latin typeface="Times New Roman" pitchFamily="18" charset="0"/>
                <a:cs typeface="Times New Roman" pitchFamily="18" charset="0"/>
              </a:rPr>
            </a:br>
            <a:endParaRPr lang="ru-RU" altLang="ru-RU" sz="3200" dirty="0"/>
          </a:p>
        </p:txBody>
      </p:sp>
      <p:pic>
        <p:nvPicPr>
          <p:cNvPr id="2053" name="Picture 2" descr="http://www.booksite.ru/education/main/manual/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3920">
            <a:off x="330200" y="82550"/>
            <a:ext cx="90805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4" descr="http://www.internationaltoys.com/pictures/121810_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85796">
            <a:off x="195263" y="1062038"/>
            <a:ext cx="881062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4" descr="http://static.ozone.ru/multimedia/books_covers/100562485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56517">
            <a:off x="276225" y="2366963"/>
            <a:ext cx="963613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http://www.knigonosha.net/uploads/posts/2013-09/1379428612_392312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87549">
            <a:off x="458788" y="4938713"/>
            <a:ext cx="1044575" cy="16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6" descr="http://www.bookin.org.ru/book/58640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44149">
            <a:off x="438150" y="3754438"/>
            <a:ext cx="920750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7" descr="http://www.tsput.ru/news/news_university/2013/march/ushin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88" y="1714500"/>
            <a:ext cx="2927796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Приёмы работы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Чтение текста «с карандашом»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Определение основных понятий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(без чтения всего текста)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Составление таблиц (выборочное чтение)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Составление плана текста (для пересказа)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Поиск пропущенных слов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Комментированное чтение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Диалог с автором…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1950" y="285750"/>
            <a:ext cx="8353425" cy="6000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smtClean="0">
                <a:solidFill>
                  <a:srgbClr val="C00000"/>
                </a:solidFill>
              </a:rPr>
              <a:t>Примеры заданий на понимание текста</a:t>
            </a:r>
            <a:r>
              <a:rPr lang="ru-RU" altLang="ru-RU" smtClean="0"/>
              <a:t>.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840288"/>
          </a:xfrm>
        </p:spPr>
        <p:txBody>
          <a:bodyPr/>
          <a:lstStyle/>
          <a:p>
            <a:r>
              <a:rPr lang="ru-RU" altLang="ru-RU" sz="1600" b="1" u="sng" smtClean="0">
                <a:latin typeface="Times New Roman" pitchFamily="18" charset="0"/>
                <a:cs typeface="Times New Roman" pitchFamily="18" charset="0"/>
              </a:rPr>
              <a:t>Задание:Сложение целого текста из частей</a:t>
            </a:r>
            <a:endParaRPr lang="ru-RU" altLang="ru-RU" sz="16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600" b="1" smtClean="0">
                <a:latin typeface="Times New Roman" pitchFamily="18" charset="0"/>
                <a:cs typeface="Times New Roman" pitchFamily="18" charset="0"/>
              </a:rPr>
              <a:t>1) А. Прочитайте предложения. Можно ли назвать их текстом?</a:t>
            </a:r>
            <a:endParaRPr lang="ru-RU" altLang="ru-RU" sz="16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1. Они то косо л_тели  (по)ветру, то отвес_но ложились в сырую траву.</a:t>
            </a:r>
          </a:p>
          <a:p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2. Лист_я падали дни и ночи.</a:t>
            </a:r>
          </a:p>
          <a:p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3. Нач_лся  л_стопад.</a:t>
            </a:r>
          </a:p>
          <a:p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4.Этот дож_дь шел н_делями.</a:t>
            </a:r>
          </a:p>
          <a:p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5. Л_са моросили д_ждем обл_тавшей л_ствы.</a:t>
            </a:r>
          </a:p>
          <a:p>
            <a:r>
              <a:rPr lang="ru-RU" altLang="ru-RU" sz="1600" b="1" smtClean="0">
                <a:latin typeface="Times New Roman" pitchFamily="18" charset="0"/>
                <a:cs typeface="Times New Roman" pitchFamily="18" charset="0"/>
              </a:rPr>
              <a:t>В. Расставьте предложения по порядку так, чтобы получился текст. Озаглавьте текст.</a:t>
            </a:r>
            <a:endParaRPr lang="ru-RU" altLang="ru-RU" sz="16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600" b="1" smtClean="0">
                <a:latin typeface="Times New Roman" pitchFamily="18" charset="0"/>
                <a:cs typeface="Times New Roman" pitchFamily="18" charset="0"/>
              </a:rPr>
              <a:t>С. Вставьте где нужно пропущенные буквы, обозначьте орфоргаммы.</a:t>
            </a:r>
            <a:endParaRPr lang="ru-RU" altLang="ru-RU" sz="16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600" b="1" smtClean="0">
                <a:latin typeface="Times New Roman" pitchFamily="18" charset="0"/>
                <a:cs typeface="Times New Roman" pitchFamily="18" charset="0"/>
              </a:rPr>
              <a:t>2) А. В какой последовательности надо расположить предложения, чтобы получился текст?</a:t>
            </a:r>
            <a:endParaRPr lang="ru-RU" altLang="ru-RU" sz="16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А) Для молодого человека  сказал он.</a:t>
            </a:r>
          </a:p>
          <a:p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Б) Сереже понравилось что его так назвали но Вари опять не было целую вечность. </a:t>
            </a:r>
          </a:p>
          <a:p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В) Варя пришла наконец и старичок велел ей принести из кладовой двухколесный велосипед. </a:t>
            </a:r>
          </a:p>
          <a:p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Г) Очевидно, от Вари зависело – будет у Сережи велосипед или не будет.</a:t>
            </a:r>
          </a:p>
          <a:p>
            <a:r>
              <a:rPr lang="ru-RU" altLang="ru-RU" sz="1600" b="1" smtClean="0">
                <a:latin typeface="Times New Roman" pitchFamily="18" charset="0"/>
                <a:cs typeface="Times New Roman" pitchFamily="18" charset="0"/>
              </a:rPr>
              <a:t>В. Вставьте пропущенные буквы, знаки препинания.</a:t>
            </a:r>
            <a:endParaRPr lang="ru-RU" altLang="ru-RU" sz="16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600" b="1" smtClean="0">
                <a:latin typeface="Times New Roman" pitchFamily="18" charset="0"/>
                <a:cs typeface="Times New Roman" pitchFamily="18" charset="0"/>
              </a:rPr>
              <a:t>С. Определите тему получившегося текста</a:t>
            </a:r>
            <a:endParaRPr lang="ru-RU" altLang="ru-RU" sz="160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6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Примеры заданий.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840288"/>
          </a:xfrm>
        </p:spPr>
        <p:txBody>
          <a:bodyPr rtlCol="0">
            <a:normAutofit fontScale="4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Задание : Поэтическая разминка.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Есть в осени ,................................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Короткая, но …………...    пора -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Весь день стоит как бы………..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 …………. ………….. вечера …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Где ……… серп гулял и падал колос,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Теперь уж пусто все - простор везде,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Лишь паутины …………….. волос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Блести на ………………….. борозде.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Пустеет воздух, птиц не слышно боле,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Но далеко еще до первых …….. бурь -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 льется  ………….   и  ……….. лазурь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 …………………………….поле.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А. Вставьте пропущенные эпитеты.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Б. Назовите автора стихотворения.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В. Сверьте свой текст с оригиналом.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Г. Определите  настроение, интонацию, характер лексики.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Примеры заданий 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ru-RU" altLang="ru-RU" u="sng" smtClean="0"/>
              <a:t> Название  произведения «Борожай» </a:t>
            </a:r>
          </a:p>
          <a:p>
            <a:r>
              <a:rPr lang="ru-RU" altLang="ru-RU" smtClean="0"/>
              <a:t>По названию художественного произведения давайте попробуем предположить, о чём же будет автор нам рассказывать? </a:t>
            </a:r>
          </a:p>
          <a:p>
            <a:r>
              <a:rPr lang="ru-RU" altLang="ru-RU" smtClean="0"/>
              <a:t>Кто является героем произведения? </a:t>
            </a:r>
          </a:p>
          <a:p>
            <a:r>
              <a:rPr lang="ru-RU" altLang="ru-RU" smtClean="0"/>
              <a:t>Может иллюстрации вам помогут? </a:t>
            </a:r>
          </a:p>
          <a:p>
            <a:r>
              <a:rPr lang="ru-RU" altLang="ru-RU" smtClean="0"/>
              <a:t>Сформулируйте цель урока.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История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altLang="ru-RU" sz="1800" b="1" smtClean="0">
                <a:latin typeface="Times New Roman" pitchFamily="18" charset="0"/>
                <a:cs typeface="Times New Roman" pitchFamily="18" charset="0"/>
              </a:rPr>
              <a:t>Урок «Греки и критяне»:</a:t>
            </a:r>
          </a:p>
          <a:p>
            <a:pPr>
              <a:buFont typeface="Arial" pitchFamily="34" charset="0"/>
              <a:buNone/>
            </a:pP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Учащимся предлагается ответить на вопросы, используя текст мифа о Тесее и Минотавре </a:t>
            </a:r>
          </a:p>
          <a:p>
            <a:pPr>
              <a:buFont typeface="Arial" pitchFamily="34" charset="0"/>
              <a:buNone/>
            </a:pP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1.Обозначьте на контурной карте (подпишите):</a:t>
            </a:r>
          </a:p>
          <a:p>
            <a:pPr>
              <a:buFont typeface="Arial" pitchFamily="34" charset="0"/>
              <a:buNone/>
            </a:pP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А. Название города, жители которого каждые девять лет отправляли Минотавру семь юношей и семь девушек.</a:t>
            </a:r>
          </a:p>
          <a:p>
            <a:pPr>
              <a:buFont typeface="Arial" pitchFamily="34" charset="0"/>
              <a:buNone/>
            </a:pP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Б. Название области Греции, в которой был расположен этот город.</a:t>
            </a:r>
          </a:p>
          <a:p>
            <a:pPr>
              <a:buFont typeface="Arial" pitchFamily="34" charset="0"/>
              <a:buNone/>
            </a:pP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В. Название острова, на котором был построен Лабиринт.</a:t>
            </a:r>
          </a:p>
          <a:p>
            <a:pPr>
              <a:buFont typeface="Arial" pitchFamily="34" charset="0"/>
              <a:buNone/>
            </a:pP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Г. Название моря, произошедшее от имени царя, бросившегося в него с высокого обрыва  (царь, решил, что его сын погиб). </a:t>
            </a:r>
          </a:p>
          <a:p>
            <a:pPr>
              <a:buFont typeface="Arial" pitchFamily="34" charset="0"/>
              <a:buNone/>
            </a:pP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2.Перечислите героев мифа. Какие герои были родом из одного города? (Подчеркните их имена одной чертой).</a:t>
            </a:r>
          </a:p>
          <a:p>
            <a:pPr>
              <a:buFont typeface="Arial" pitchFamily="34" charset="0"/>
              <a:buNone/>
            </a:pP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3.Объясните значение слов: Минотавр, Лабиринт.</a:t>
            </a:r>
          </a:p>
          <a:p>
            <a:pPr>
              <a:buFont typeface="Arial" pitchFamily="34" charset="0"/>
              <a:buNone/>
            </a:pP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4.Подумайте, что означает крылатое выражение «нить Ариадны».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Химия, физика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840288"/>
          </a:xfrm>
        </p:spPr>
        <p:txBody>
          <a:bodyPr rtlCol="0">
            <a:normAutofit fontScale="4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"Мозговой штурм"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Учитель обращается к ученикам с вопросом: "Какие ассоциации возникают  у вас, когда вы услышите словосочетание «Простые и сложные вещества»?"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Учитель записывает все называемые ассоциации.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Учитель предлагает прочитать текст и определить, были ли школьники правы.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"Чтение в кружок"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 Учитель озвучивает задание: "Мы начинаем по очереди читать текст по абзацам. Наша задача – читать внимательно, задача слушающих – задавать чтецу вопросы, чтобы проверить, понимает ли он читаемый текст. У нас  есть только одна копия текста, которую мы передаем следующему чтецу".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Слушающие задают вопросы по содержанию текста, читающий отвечает. Если его ответ не верен или не точен, слушающие его поправляют.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"Ассоциативный куст"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Учитель пишет ключевое слово, например, «химический элемент» или заголовок текста, учащиеся один за другим высказывают свои ассоциации, учитель фиксирует их на доске в виде схемы.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Приём  «Составление вопросов к задаче» 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Анализ информации, представленной в объёмном тексте  химической задачи, формулировка  вопросов к задаче, для ответа на которые нужно использовать все   имеющиеся  данные;  останутся   не использованные данные; нужны дополнительные данные.</a:t>
            </a:r>
          </a:p>
          <a:p>
            <a:pPr fontAlgn="auto">
              <a:spcAft>
                <a:spcPts val="0"/>
              </a:spcAft>
              <a:defRPr/>
            </a:pP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 smtClean="0">
                <a:latin typeface="Verdana" pitchFamily="34" charset="0"/>
              </a:rPr>
              <a:t>Общие особенности рельефа Африки</a:t>
            </a:r>
            <a:endParaRPr lang="ru-RU" altLang="ru-RU" sz="32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55000" lnSpcReduction="20000"/>
          </a:bodyPr>
          <a:lstStyle/>
          <a:p>
            <a:pPr marL="357188" indent="-357188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  <a:latin typeface="Verdana" pitchFamily="34" charset="0"/>
              </a:rPr>
              <a:t>Прочтите текст учебника (1 пункт </a:t>
            </a:r>
            <a:r>
              <a:rPr lang="en-US" dirty="0" smtClean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§</a:t>
            </a:r>
            <a:r>
              <a:rPr lang="ru-RU" dirty="0" smtClean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 25).</a:t>
            </a:r>
          </a:p>
          <a:p>
            <a:pPr marL="357188" indent="-357188" fontAlgn="auto">
              <a:spcBef>
                <a:spcPct val="50000"/>
              </a:spcBef>
              <a:spcAft>
                <a:spcPts val="0"/>
              </a:spcAft>
              <a:buFontTx/>
              <a:buAutoNum type="arabicPeriod" startAt="2"/>
              <a:defRPr/>
            </a:pPr>
            <a:r>
              <a:rPr lang="ru-RU" dirty="0" smtClean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Рассмотрите карту строения земной коры.</a:t>
            </a:r>
          </a:p>
          <a:p>
            <a:pPr marL="357188" indent="-357188" fontAlgn="auto">
              <a:spcBef>
                <a:spcPct val="50000"/>
              </a:spcBef>
              <a:spcAft>
                <a:spcPts val="0"/>
              </a:spcAft>
              <a:buFontTx/>
              <a:buAutoNum type="arabicPeriod" startAt="2"/>
              <a:defRPr/>
            </a:pPr>
            <a:r>
              <a:rPr lang="ru-RU" dirty="0" smtClean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Ответьте на вопросы:</a:t>
            </a:r>
          </a:p>
          <a:p>
            <a:pPr marL="357188" indent="-357188" fontAlgn="auto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dirty="0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Какие две  крупные формы рельефа присутствуют на материке?</a:t>
            </a:r>
          </a:p>
          <a:p>
            <a:pPr marL="357188" indent="-357188" fontAlgn="auto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dirty="0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Какие занимают большую площадь?</a:t>
            </a:r>
          </a:p>
          <a:p>
            <a:pPr marL="357188" indent="-357188" fontAlgn="auto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dirty="0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Какие процессы сформировали современный рельеф Африки?</a:t>
            </a:r>
          </a:p>
          <a:p>
            <a:pPr marL="357188" indent="-357188" fontAlgn="auto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dirty="0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Какие две части делится Африка по преобладающим высотам?</a:t>
            </a:r>
          </a:p>
          <a:p>
            <a:pPr marL="357188" indent="-357188" fontAlgn="auto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dirty="0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Какая часть материка была долгое время занята морем? Какими по происхождению горными породами она покрыта?</a:t>
            </a:r>
          </a:p>
          <a:p>
            <a:pPr marL="357188" indent="-357188" fontAlgn="auto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dirty="0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В чем особенность рельефа восточной части Африки?</a:t>
            </a:r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Задание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/>
              <a:t>1 </a:t>
            </a:r>
            <a:r>
              <a:rPr lang="ru-RU" dirty="0" smtClean="0"/>
              <a:t>В основе Южной Америки находится </a:t>
            </a:r>
            <a:r>
              <a:rPr lang="ru-RU" b="1" dirty="0" smtClean="0">
                <a:solidFill>
                  <a:srgbClr val="FF3300"/>
                </a:solidFill>
              </a:rPr>
              <a:t>____________</a:t>
            </a:r>
            <a:r>
              <a:rPr lang="ru-RU" b="1" dirty="0" smtClean="0"/>
              <a:t> </a:t>
            </a:r>
            <a:r>
              <a:rPr lang="ru-RU" dirty="0" smtClean="0"/>
              <a:t>платформа.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2</a:t>
            </a:r>
            <a:r>
              <a:rPr lang="ru-RU" dirty="0" smtClean="0"/>
              <a:t>Горы Анды образовались в зоне взаимодействия </a:t>
            </a:r>
            <a:r>
              <a:rPr lang="ru-RU" b="1" dirty="0" smtClean="0">
                <a:solidFill>
                  <a:srgbClr val="FF3300"/>
                </a:solidFill>
              </a:rPr>
              <a:t>________</a:t>
            </a:r>
            <a:r>
              <a:rPr lang="ru-RU" dirty="0" smtClean="0"/>
              <a:t> и </a:t>
            </a:r>
            <a:r>
              <a:rPr lang="ru-RU" b="1" dirty="0" smtClean="0">
                <a:solidFill>
                  <a:srgbClr val="FF3300"/>
                </a:solidFill>
              </a:rPr>
              <a:t>_____________</a:t>
            </a:r>
            <a:r>
              <a:rPr lang="ru-RU" dirty="0" smtClean="0"/>
              <a:t> </a:t>
            </a:r>
            <a:r>
              <a:rPr lang="ru-RU" dirty="0" err="1" smtClean="0"/>
              <a:t>литосферных</a:t>
            </a:r>
            <a:r>
              <a:rPr lang="ru-RU" dirty="0" smtClean="0"/>
              <a:t> плит.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3.</a:t>
            </a:r>
            <a:r>
              <a:rPr lang="ru-RU" dirty="0" smtClean="0"/>
              <a:t>Восток занят </a:t>
            </a:r>
            <a:r>
              <a:rPr lang="ru-RU" b="1" dirty="0" smtClean="0">
                <a:solidFill>
                  <a:srgbClr val="FF3300"/>
                </a:solidFill>
              </a:rPr>
              <a:t>____________</a:t>
            </a:r>
            <a:r>
              <a:rPr lang="ru-RU" dirty="0" smtClean="0"/>
              <a:t>, а на западе </a:t>
            </a:r>
            <a:r>
              <a:rPr lang="ru-RU" b="1" dirty="0" smtClean="0">
                <a:solidFill>
                  <a:srgbClr val="FF3300"/>
                </a:solidFill>
              </a:rPr>
              <a:t>_________</a:t>
            </a:r>
            <a:r>
              <a:rPr lang="ru-RU" dirty="0" smtClean="0"/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4.</a:t>
            </a:r>
            <a:r>
              <a:rPr lang="ru-RU" dirty="0" smtClean="0"/>
              <a:t>Наиболее крупные низменные равнины – </a:t>
            </a:r>
            <a:r>
              <a:rPr lang="ru-RU" b="1" dirty="0" smtClean="0">
                <a:solidFill>
                  <a:srgbClr val="FF3300"/>
                </a:solidFill>
              </a:rPr>
              <a:t>____________,  </a:t>
            </a:r>
            <a:r>
              <a:rPr lang="ru-RU" b="1" dirty="0" err="1" smtClean="0">
                <a:solidFill>
                  <a:srgbClr val="FF3300"/>
                </a:solidFill>
              </a:rPr>
              <a:t>______________и</a:t>
            </a:r>
            <a:r>
              <a:rPr lang="ru-RU" b="1" dirty="0" smtClean="0">
                <a:solidFill>
                  <a:srgbClr val="FF3300"/>
                </a:solidFill>
              </a:rPr>
              <a:t> ____________</a:t>
            </a:r>
            <a:r>
              <a:rPr lang="ru-RU" dirty="0" smtClean="0"/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5.</a:t>
            </a:r>
            <a:r>
              <a:rPr lang="ru-RU" dirty="0" smtClean="0"/>
              <a:t>Приподнятым участкам платформы – щитам – соответствуют </a:t>
            </a:r>
            <a:r>
              <a:rPr lang="ru-RU" b="1" dirty="0" smtClean="0">
                <a:solidFill>
                  <a:srgbClr val="FF3300"/>
                </a:solidFill>
              </a:rPr>
              <a:t>____________</a:t>
            </a:r>
            <a:r>
              <a:rPr lang="ru-RU" dirty="0" smtClean="0"/>
              <a:t> и </a:t>
            </a:r>
            <a:r>
              <a:rPr lang="ru-RU" b="1" dirty="0" smtClean="0">
                <a:solidFill>
                  <a:srgbClr val="FF3300"/>
                </a:solidFill>
              </a:rPr>
              <a:t>___________</a:t>
            </a:r>
            <a:r>
              <a:rPr lang="ru-RU" dirty="0" smtClean="0"/>
              <a:t> плоскогорья.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6.</a:t>
            </a:r>
            <a:r>
              <a:rPr lang="ru-RU" dirty="0" smtClean="0"/>
              <a:t>Наивысшая точка Южной Америки </a:t>
            </a:r>
            <a:r>
              <a:rPr lang="ru-RU" b="1" dirty="0" smtClean="0">
                <a:solidFill>
                  <a:srgbClr val="FF3300"/>
                </a:solidFill>
              </a:rPr>
              <a:t>________________</a:t>
            </a:r>
            <a:r>
              <a:rPr lang="ru-RU" dirty="0" smtClean="0"/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7.</a:t>
            </a:r>
            <a:r>
              <a:rPr lang="ru-RU" dirty="0" smtClean="0"/>
              <a:t>Анды на языке инков означают </a:t>
            </a:r>
            <a:r>
              <a:rPr lang="ru-RU" b="1" dirty="0" smtClean="0">
                <a:solidFill>
                  <a:srgbClr val="FF3300"/>
                </a:solidFill>
              </a:rPr>
              <a:t>__________</a:t>
            </a:r>
            <a:r>
              <a:rPr lang="ru-RU" dirty="0" smtClean="0"/>
              <a:t> горы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3075" name="Picture 2" descr="C:\Users\Adminn\Desktop\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4313" y="214313"/>
            <a:ext cx="8643937" cy="5911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математика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Способ обработки информации.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Проработав канву доказательства теоремы, учитель может выдать каждому ученику карточку, на которой доказательство этой теоремы представлено в виде таблицы, состоящей из двух колонок, одна из которых содержит утверждения, другая – их обоснования, а также имеются пропуски в той или иной колонке. Такие карточки можно делать дифференцированными, изменив количество пропусков. Учащимся необходимо </a:t>
            </a:r>
            <a:r>
              <a:rPr lang="ru-RU" b="1" i="1" u="dotted" dirty="0" smtClean="0"/>
              <a:t>заполнить пустые места </a:t>
            </a:r>
            <a:r>
              <a:rPr lang="ru-RU" b="1" i="1" dirty="0" smtClean="0"/>
              <a:t>в доказательстве</a:t>
            </a:r>
            <a:r>
              <a:rPr lang="ru-RU" i="1" dirty="0" smtClean="0"/>
              <a:t>.</a:t>
            </a:r>
            <a:endParaRPr lang="ru-RU" dirty="0" smtClean="0"/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4313" y="142875"/>
            <a:ext cx="8358187" cy="65008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2875" y="214313"/>
            <a:ext cx="9001125" cy="6286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488" cy="4525963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altLang="ru-RU" sz="2000" b="1" smtClean="0">
                <a:latin typeface="Times New Roman" pitchFamily="18" charset="0"/>
                <a:cs typeface="Times New Roman" pitchFamily="18" charset="0"/>
              </a:rPr>
              <a:t>Чтение – это окошко, через которое дети видят и познают мир и самих себя. </a:t>
            </a:r>
          </a:p>
          <a:p>
            <a:pPr>
              <a:buFont typeface="Arial" pitchFamily="34" charset="0"/>
              <a:buNone/>
            </a:pPr>
            <a:r>
              <a:rPr lang="ru-RU" altLang="ru-RU" sz="2000" b="1" smtClean="0">
                <a:latin typeface="Times New Roman" pitchFamily="18" charset="0"/>
                <a:cs typeface="Times New Roman" pitchFamily="18" charset="0"/>
              </a:rPr>
              <a:t>Оно открывается перед ребёнком лишь тогда, когда, наряду с чтением,</a:t>
            </a:r>
          </a:p>
          <a:p>
            <a:pPr>
              <a:buFont typeface="Arial" pitchFamily="34" charset="0"/>
              <a:buNone/>
            </a:pPr>
            <a:r>
              <a:rPr lang="ru-RU" altLang="ru-RU" sz="2000" b="1" smtClean="0">
                <a:latin typeface="Times New Roman" pitchFamily="18" charset="0"/>
                <a:cs typeface="Times New Roman" pitchFamily="18" charset="0"/>
              </a:rPr>
              <a:t>одновременно с ним и даже раньше, чем впервые раскрыта книга,</a:t>
            </a:r>
          </a:p>
          <a:p>
            <a:pPr>
              <a:buFont typeface="Arial" pitchFamily="34" charset="0"/>
              <a:buNone/>
            </a:pPr>
            <a:r>
              <a:rPr lang="ru-RU" altLang="ru-RU" sz="2000" b="1" smtClean="0">
                <a:latin typeface="Times New Roman" pitchFamily="18" charset="0"/>
                <a:cs typeface="Times New Roman" pitchFamily="18" charset="0"/>
              </a:rPr>
              <a:t>начинается кропотливая работа над словами.</a:t>
            </a:r>
          </a:p>
          <a:p>
            <a:endParaRPr lang="ru-RU" altLang="ru-RU" sz="20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None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В.А. Сухомлинский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643313"/>
            <a:ext cx="3643312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Читаем  и ………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Читаем</a:t>
            </a:r>
            <a:r>
              <a:rPr lang="ru-RU" b="1" dirty="0" smtClean="0"/>
              <a:t> – и представляем картины, героев.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Читаем</a:t>
            </a:r>
            <a:r>
              <a:rPr lang="ru-RU" b="1" dirty="0" smtClean="0"/>
              <a:t> – и ставим себя на место героев.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Читаем</a:t>
            </a:r>
            <a:r>
              <a:rPr lang="ru-RU" b="1" dirty="0" smtClean="0"/>
              <a:t> – и переживаем.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Читаем</a:t>
            </a:r>
            <a:r>
              <a:rPr lang="ru-RU" b="1" dirty="0" smtClean="0"/>
              <a:t> - участвуем в действии.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Читаем</a:t>
            </a:r>
            <a:r>
              <a:rPr lang="ru-RU" b="1" dirty="0" smtClean="0"/>
              <a:t> – задумываемся над содержанием.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Читаем</a:t>
            </a:r>
            <a:r>
              <a:rPr lang="ru-RU" b="1" dirty="0" smtClean="0"/>
              <a:t> – предполагаем конец истории.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Читаем</a:t>
            </a:r>
            <a:r>
              <a:rPr lang="ru-RU" b="1" dirty="0" smtClean="0"/>
              <a:t>  - и реагируем на прочитанное: смеемся, грустим…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Читаем</a:t>
            </a:r>
            <a:r>
              <a:rPr lang="ru-RU" b="1" dirty="0" smtClean="0"/>
              <a:t> - удивляемся, радуемся – испытываем эмоции.</a:t>
            </a:r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115300" cy="1143000"/>
          </a:xfrm>
        </p:spPr>
        <p:txBody>
          <a:bodyPr/>
          <a:lstStyle/>
          <a:p>
            <a:r>
              <a:rPr lang="ru-RU" altLang="ru-RU" sz="3200" b="1" smtClean="0">
                <a:latin typeface="Times New Roman" pitchFamily="18" charset="0"/>
                <a:cs typeface="Times New Roman" pitchFamily="18" charset="0"/>
              </a:rPr>
              <a:t>Как организовать продуктивное чтение текстов на уроках по разным предметам</a:t>
            </a:r>
            <a:endParaRPr lang="ru-RU" altLang="ru-RU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ru-RU" altLang="ru-RU" b="1" smtClean="0"/>
              <a:t>Технология продуктивного чтения.</a:t>
            </a:r>
          </a:p>
          <a:p>
            <a:pPr>
              <a:buFont typeface="Arial" pitchFamily="34" charset="0"/>
              <a:buNone/>
            </a:pPr>
            <a:r>
              <a:rPr lang="ru-RU" altLang="ru-RU" b="1" smtClean="0"/>
              <a:t>Технология критического мышления.</a:t>
            </a:r>
          </a:p>
          <a:p>
            <a:pPr>
              <a:buFont typeface="Arial" pitchFamily="34" charset="0"/>
              <a:buNone/>
            </a:pPr>
            <a:r>
              <a:rPr lang="ru-RU" altLang="ru-RU" b="1" smtClean="0">
                <a:solidFill>
                  <a:srgbClr val="C00000"/>
                </a:solidFill>
              </a:rPr>
              <a:t>Цель технологий</a:t>
            </a:r>
            <a:r>
              <a:rPr lang="ru-RU" altLang="ru-RU" smtClean="0"/>
              <a:t>: формирование читательской компетенции школьников.</a:t>
            </a:r>
          </a:p>
          <a:p>
            <a:pPr>
              <a:buFont typeface="Arial" pitchFamily="34" charset="0"/>
              <a:buNone/>
            </a:pPr>
            <a:endParaRPr lang="ru-RU" altLang="ru-RU" b="1" smtClean="0"/>
          </a:p>
        </p:txBody>
      </p:sp>
      <p:sp>
        <p:nvSpPr>
          <p:cNvPr id="5124" name="Прямоугольник 3"/>
          <p:cNvSpPr>
            <a:spLocks noChangeArrowheads="1"/>
          </p:cNvSpPr>
          <p:nvPr/>
        </p:nvSpPr>
        <p:spPr bwMode="auto">
          <a:xfrm>
            <a:off x="714375" y="3786188"/>
            <a:ext cx="7358063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863"/>
              </a:spcBef>
            </a:pPr>
            <a:r>
              <a:rPr lang="ru-RU" altLang="ru-RU" b="1">
                <a:solidFill>
                  <a:srgbClr val="C00000"/>
                </a:solidFill>
              </a:rPr>
              <a:t>Чтение – это многофункциональный процесс</a:t>
            </a:r>
            <a:r>
              <a:rPr lang="ru-RU" altLang="ru-RU" b="1"/>
              <a:t>. </a:t>
            </a:r>
          </a:p>
          <a:p>
            <a:pPr>
              <a:spcBef>
                <a:spcPts val="1863"/>
              </a:spcBef>
            </a:pPr>
            <a:r>
              <a:rPr lang="ru-RU" altLang="ru-RU" b="1"/>
              <a:t>1) С одной стороны, умения грамотного чтения необходимы при работе с большим объемом информации. Это обеспечивает успешность для взрослых в работе, а для детей в учебе. </a:t>
            </a:r>
          </a:p>
          <a:p>
            <a:pPr>
              <a:spcBef>
                <a:spcPts val="1863"/>
              </a:spcBef>
            </a:pPr>
            <a:r>
              <a:rPr lang="ru-RU" altLang="ru-RU" b="1"/>
              <a:t>2)С другой стороны, чтение играет важную роль в социализации обучающихся. И наконец, чтение выполняет воспитательную функцию, формируя оценочно-нравственную позицию человека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Технология направлена на </a:t>
            </a:r>
            <a:r>
              <a:rPr lang="ru-RU" altLang="ru-RU" sz="2800" b="1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altLang="ru-RU" sz="2800" b="1" i="1" smtClean="0">
                <a:latin typeface="Times New Roman" pitchFamily="18" charset="0"/>
                <a:cs typeface="Times New Roman" pitchFamily="18" charset="0"/>
              </a:rPr>
              <a:t>читательской компетентности</a:t>
            </a:r>
            <a:r>
              <a:rPr lang="ru-RU" altLang="ru-RU" sz="2800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у учащихся: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понимание информации</a:t>
            </a:r>
          </a:p>
          <a:p>
            <a:r>
              <a:rPr lang="ru-RU" altLang="ru-RU" smtClean="0"/>
              <a:t>поиск конкретной информации</a:t>
            </a:r>
          </a:p>
          <a:p>
            <a:r>
              <a:rPr lang="ru-RU" altLang="ru-RU" smtClean="0"/>
              <a:t>самоконтроль</a:t>
            </a:r>
          </a:p>
          <a:p>
            <a:r>
              <a:rPr lang="ru-RU" altLang="ru-RU" smtClean="0"/>
              <a:t>восстановление широкого контекста</a:t>
            </a:r>
          </a:p>
          <a:p>
            <a:r>
              <a:rPr lang="ru-RU" altLang="ru-RU" smtClean="0"/>
              <a:t>интерпретация</a:t>
            </a:r>
          </a:p>
          <a:p>
            <a:r>
              <a:rPr lang="ru-RU" altLang="ru-RU" smtClean="0"/>
              <a:t>комментирование текста</a:t>
            </a:r>
          </a:p>
          <a:p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71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Критическое мышление.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425" y="1123950"/>
            <a:ext cx="843915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8229600" cy="1143000"/>
          </a:xfrm>
        </p:spPr>
        <p:txBody>
          <a:bodyPr/>
          <a:lstStyle/>
          <a:p>
            <a:r>
              <a:rPr lang="ru-RU" altLang="ru-RU" sz="3600" b="1" smtClean="0"/>
              <a:t>Положительные стороны применения технологии продуктивного чтения:</a:t>
            </a:r>
            <a:endParaRPr lang="ru-RU" altLang="ru-RU" sz="36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Применима  на уроках любого цикла и на любой ступени обучения.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-Ориентирована на развитие личности читателя.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-Развивает умение прогнозировать результаты чтения.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-Способствует пониманию текста на уровне смысла…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Технология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способствует повышению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грамотности чтения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способности учащихся к осмыслению письменных текстов и рефлексии на них, использовании их содержания для достижения собственных целей, развития знаний и возможностей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Приёмы работы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Выделение ключевых слов темы (запись на доске, нахождение выделенных слов в тексте параграфа)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Составление вопросов к теме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Высказывание предположений по новой теме на основе уже имеющихся знаний, иллюстративного материала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Исторический комментарий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Организация проблемной ситуации и др. Обсуждение смысла заглавия.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Обращение учащихся к готовым иллюстрациям.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Соотнесение видения художника с читательским представлением.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865</Words>
  <Application>Microsoft Office PowerPoint</Application>
  <PresentationFormat>Экран (4:3)</PresentationFormat>
  <Paragraphs>143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Calibri</vt:lpstr>
      <vt:lpstr>Arial</vt:lpstr>
      <vt:lpstr>Times New Roman</vt:lpstr>
      <vt:lpstr>Verdana</vt:lpstr>
      <vt:lpstr>Тема Office</vt:lpstr>
      <vt:lpstr>Презентация PowerPoint</vt:lpstr>
      <vt:lpstr>Презентация PowerPoint</vt:lpstr>
      <vt:lpstr>Читаем  и ………</vt:lpstr>
      <vt:lpstr>Как организовать продуктивное чтение текстов на уроках по разным предметам</vt:lpstr>
      <vt:lpstr>Технология направлена на формирование читательской компетентности у учащихся:</vt:lpstr>
      <vt:lpstr>Презентация PowerPoint</vt:lpstr>
      <vt:lpstr>Критическое мышление.</vt:lpstr>
      <vt:lpstr>Положительные стороны применения технологии продуктивного чтения:</vt:lpstr>
      <vt:lpstr>Приёмы работы  </vt:lpstr>
      <vt:lpstr>Приёмы работы</vt:lpstr>
      <vt:lpstr>Презентация PowerPoint</vt:lpstr>
      <vt:lpstr>Презентация PowerPoint</vt:lpstr>
      <vt:lpstr>Примеры заданий на понимание текста.</vt:lpstr>
      <vt:lpstr>Примеры заданий.</vt:lpstr>
      <vt:lpstr>Примеры заданий </vt:lpstr>
      <vt:lpstr>История</vt:lpstr>
      <vt:lpstr>Химия, физика</vt:lpstr>
      <vt:lpstr>Общие особенности рельефа Африки</vt:lpstr>
      <vt:lpstr>Задание</vt:lpstr>
      <vt:lpstr>математика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Adminn</dc:creator>
  <cp:lastModifiedBy>Татьяна Копылова</cp:lastModifiedBy>
  <cp:revision>42</cp:revision>
  <dcterms:created xsi:type="dcterms:W3CDTF">2017-10-30T08:45:09Z</dcterms:created>
  <dcterms:modified xsi:type="dcterms:W3CDTF">2018-08-29T03:43:05Z</dcterms:modified>
</cp:coreProperties>
</file>