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0" r:id="rId2"/>
    <p:sldId id="267" r:id="rId3"/>
    <p:sldId id="291" r:id="rId4"/>
    <p:sldId id="261" r:id="rId5"/>
    <p:sldId id="311" r:id="rId6"/>
    <p:sldId id="264" r:id="rId7"/>
    <p:sldId id="322" r:id="rId8"/>
    <p:sldId id="288" r:id="rId9"/>
    <p:sldId id="280" r:id="rId10"/>
    <p:sldId id="314" r:id="rId11"/>
    <p:sldId id="316" r:id="rId12"/>
    <p:sldId id="315" r:id="rId13"/>
    <p:sldId id="319" r:id="rId14"/>
    <p:sldId id="317" r:id="rId15"/>
    <p:sldId id="318" r:id="rId16"/>
    <p:sldId id="285" r:id="rId17"/>
    <p:sldId id="289" r:id="rId18"/>
    <p:sldId id="304" r:id="rId19"/>
    <p:sldId id="287" r:id="rId20"/>
    <p:sldId id="290" r:id="rId21"/>
    <p:sldId id="301" r:id="rId22"/>
    <p:sldId id="299" r:id="rId23"/>
    <p:sldId id="300" r:id="rId2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9EDEF"/>
    <a:srgbClr val="F49974"/>
    <a:srgbClr val="FFB8A7"/>
    <a:srgbClr val="FF6D4B"/>
    <a:srgbClr val="FFFF99"/>
    <a:srgbClr val="EA0000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3109" autoAdjust="0"/>
  </p:normalViewPr>
  <p:slideViewPr>
    <p:cSldViewPr>
      <p:cViewPr varScale="1">
        <p:scale>
          <a:sx n="83" d="100"/>
          <a:sy n="8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1568AD-87B5-42B8-9C78-972FF50E5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77D17-53EC-49A9-B676-D90135A3D6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593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8B112-9D66-4C8B-9055-F087A7B94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50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17991-B5F8-43CA-BB35-665E23EA5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90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2BC0-EAA4-4EAC-83AC-620FE4713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297A-E156-4B68-AF42-DBD00DCB3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7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B9B70-77DD-4B36-8969-301314F47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5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1CFDA-0C9E-4CF5-AE08-50075D2DC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74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BFBF6-D6FF-479A-8A98-F2F5BB5DE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1D2E8-2C72-49CF-9A49-3DEEDB510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8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C80E7-E861-412C-A002-BDEAAF9E0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345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C4DA9-081B-416A-9244-362226DBE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2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36D53D-D981-4646-B7D1-1F40F3E94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84;&#1077;&#1076;-&#1087;&#1088;&#1077;&#1079;&#1077;&#1085;&#1090;&#1072;&#1094;&#1080;&#1080;\&#1087;&#1086;&#1095;&#1090;&#1080;%20&#1075;&#1086;&#1090;&#1086;&#1074;&#1099;&#1077;%20&#1084;&#1077;&#1076;_&#1087;&#1088;&#1077;&#1079;&#1077;&#1085;&#1090;&#1072;&#1094;&#1080;&#1080;\&#1082;&#1088;&#1086;&#1074;&#1086;&#1090;&#1077;&#1095;&#1077;&#1085;&#1080;&#1103;\1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&#1044;&#1084;&#1080;&#1090;&#1088;&#1080;&#1081;\AppData\Local\Temp\&#1087;&#1077;&#1088;&#1074;&#1072;&#1103;%20&#1084;&#1077;&#1076;_&#1087;&#1086;&#1084;&#1086;&#1097;&#1100;1.ppt#-1,5,&#1057;&#1083;&#1072;&#1081;&#1076; 5" TargetMode="External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amed.ru/uploads/images/1114674239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84;&#1077;&#1076;-&#1087;&#1088;&#1077;&#1079;&#1077;&#1085;&#1090;&#1072;&#1094;&#1080;&#1080;\&#1087;&#1088;&#1077;&#1079;&#1077;&#1085;&#1090;%207\&#1082;&#1088;&#1086;&#1074;&#1086;&#1090;&#1077;&#1095;&#1077;&#1085;&#1080;&#1103;\2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ic.academic.ru/pictures/enc_medicine/0211768447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30" name="Picture 6" descr="krest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8038" y="1916113"/>
            <a:ext cx="23304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1" name="Picture 7" descr="25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0" y="3213100"/>
            <a:ext cx="1905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4" name="Сире234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Сирена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57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639" name="1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46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0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1546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repeatCount="7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634"/>
                </p:tgtEl>
              </p:cMediaNode>
            </p:audio>
            <p:audio>
              <p:cMediaNode numSld="23" showWhenStopped="0">
                <p:cTn id="3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463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3276600" y="912813"/>
            <a:ext cx="5616575" cy="581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400">
                <a:solidFill>
                  <a:srgbClr val="3333CC"/>
                </a:solidFill>
              </a:rPr>
              <a:t>Этот способ дает возможность </a:t>
            </a:r>
            <a:r>
              <a:rPr lang="ru-RU" altLang="ru-RU" sz="2400">
                <a:solidFill>
                  <a:srgbClr val="FF0000"/>
                </a:solidFill>
              </a:rPr>
              <a:t>подготовиться</a:t>
            </a:r>
            <a:r>
              <a:rPr lang="ru-RU" altLang="ru-RU" sz="2400">
                <a:solidFill>
                  <a:srgbClr val="3333CC"/>
                </a:solidFill>
              </a:rPr>
              <a:t> к основательному прекращению кровотечения, подготовить жгут, закрутку и т.д.</a:t>
            </a:r>
          </a:p>
          <a:p>
            <a:pPr eaLnBrk="1" hangingPunct="1"/>
            <a:endParaRPr lang="ru-RU" altLang="ru-RU" sz="2400">
              <a:solidFill>
                <a:srgbClr val="3333CC"/>
              </a:solidFill>
            </a:endParaRPr>
          </a:p>
          <a:p>
            <a:pPr algn="l" eaLnBrk="1" hangingPunct="1"/>
            <a:r>
              <a:rPr lang="ru-RU" altLang="ru-RU" sz="2400">
                <a:solidFill>
                  <a:srgbClr val="3333CC"/>
                </a:solidFill>
              </a:rPr>
              <a:t>Прижимать артерии к костным выступам лучше всего в определенных, наиболее удобных для этого </a:t>
            </a:r>
            <a:r>
              <a:rPr lang="ru-RU" altLang="ru-RU" sz="2400">
                <a:solidFill>
                  <a:srgbClr val="FF0000"/>
                </a:solidFill>
              </a:rPr>
              <a:t>точках</a:t>
            </a:r>
            <a:r>
              <a:rPr lang="ru-RU" altLang="ru-RU" sz="2400">
                <a:solidFill>
                  <a:srgbClr val="3333CC"/>
                </a:solidFill>
              </a:rPr>
              <a:t>, где хорошо прощупывается пульс</a:t>
            </a:r>
          </a:p>
          <a:p>
            <a:pPr algn="l" eaLnBrk="1" hangingPunct="1"/>
            <a:endParaRPr lang="ru-RU" altLang="ru-RU" sz="2400">
              <a:solidFill>
                <a:srgbClr val="3333CC"/>
              </a:solidFill>
            </a:endParaRPr>
          </a:p>
          <a:p>
            <a:pPr algn="l" eaLnBrk="1" hangingPunct="1"/>
            <a:r>
              <a:rPr lang="ru-RU" altLang="ru-RU" sz="2400">
                <a:solidFill>
                  <a:srgbClr val="FF0000"/>
                </a:solidFill>
              </a:rPr>
              <a:t>Прижать</a:t>
            </a:r>
            <a:r>
              <a:rPr lang="ru-RU" altLang="ru-RU" sz="2400">
                <a:solidFill>
                  <a:srgbClr val="3333CC"/>
                </a:solidFill>
              </a:rPr>
              <a:t> артерию можно большим пальцем, ладонью, ребром ладони, кулаком</a:t>
            </a:r>
          </a:p>
          <a:p>
            <a:pPr algn="l" eaLnBrk="1" hangingPunct="1"/>
            <a:r>
              <a:rPr lang="ru-RU" altLang="ru-RU" sz="2000">
                <a:solidFill>
                  <a:srgbClr val="3333CC"/>
                </a:solidFill>
              </a:rPr>
              <a:t> </a:t>
            </a:r>
          </a:p>
          <a:p>
            <a:pPr algn="l" eaLnBrk="1" hangingPunct="1"/>
            <a:endParaRPr lang="ru-RU" altLang="ru-RU" sz="2000">
              <a:solidFill>
                <a:srgbClr val="3333CC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748712" cy="38258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</a:t>
            </a:r>
            <a:endParaRPr lang="ru-RU" sz="2800" b="1" smtClean="0">
              <a:solidFill>
                <a:srgbClr val="66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68313" y="1414463"/>
            <a:ext cx="2016125" cy="4821237"/>
            <a:chOff x="295" y="891"/>
            <a:chExt cx="1270" cy="3037"/>
          </a:xfrm>
        </p:grpSpPr>
        <p:pic>
          <p:nvPicPr>
            <p:cNvPr id="11271" name="Picture 17"/>
            <p:cNvPicPr>
              <a:picLocks noChangeAspect="1" noChangeArrowheads="1"/>
            </p:cNvPicPr>
            <p:nvPr/>
          </p:nvPicPr>
          <p:blipFill>
            <a:blip r:embed="rId2">
              <a:lum bright="-18000" contrast="54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891"/>
              <a:ext cx="1270" cy="127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72" name="Picture 18"/>
            <p:cNvPicPr>
              <a:picLocks noChangeAspect="1" noChangeArrowheads="1"/>
            </p:cNvPicPr>
            <p:nvPr/>
          </p:nvPicPr>
          <p:blipFill>
            <a:blip r:embed="rId3">
              <a:lum bright="-18000" contrast="6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568"/>
              <a:ext cx="1258" cy="136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235" name="Rectangle 19"/>
          <p:cNvSpPr>
            <a:spLocks noChangeArrowheads="1"/>
          </p:cNvSpPr>
          <p:nvPr/>
        </p:nvSpPr>
        <p:spPr bwMode="auto">
          <a:xfrm>
            <a:off x="250825" y="188913"/>
            <a:ext cx="87137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Пальцевое</a:t>
            </a:r>
            <a:r>
              <a:rPr lang="ru-RU" sz="2800">
                <a:solidFill>
                  <a:srgbClr val="E4160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прижатие кровоточащего сосуда</a:t>
            </a:r>
            <a:br>
              <a:rPr lang="ru-RU" sz="280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2800">
              <a:solidFill>
                <a:srgbClr val="66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7237" name="AutoShape 2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7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7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5" grpId="0"/>
      <p:bldP spid="1372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4" name="Picture 4" descr="pnt_1[1]"/>
          <p:cNvPicPr>
            <a:picLocks noChangeAspect="1" noChangeArrowheads="1"/>
          </p:cNvPicPr>
          <p:nvPr/>
        </p:nvPicPr>
        <p:blipFill>
          <a:blip r:embed="rId2">
            <a:lum bright="-18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3240088" cy="308133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85" name="Picture 5" descr="vol602[1]"/>
          <p:cNvPicPr>
            <a:picLocks noChangeAspect="1" noChangeArrowheads="1"/>
          </p:cNvPicPr>
          <p:nvPr/>
        </p:nvPicPr>
        <p:blipFill>
          <a:blip r:embed="rId3">
            <a:lum bright="-12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4221163"/>
            <a:ext cx="3240087" cy="21732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86" name="Rectangle 6"/>
          <p:cNvSpPr>
            <a:spLocks noChangeArrowheads="1"/>
          </p:cNvSpPr>
          <p:nvPr/>
        </p:nvSpPr>
        <p:spPr bwMode="auto">
          <a:xfrm>
            <a:off x="4211638" y="4365625"/>
            <a:ext cx="45370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 </a:t>
            </a:r>
            <a:r>
              <a:rPr lang="ru-RU" altLang="ru-RU" sz="2800">
                <a:solidFill>
                  <a:srgbClr val="FF0000"/>
                </a:solidFill>
              </a:rPr>
              <a:t>на шее и голове</a:t>
            </a:r>
            <a:r>
              <a:rPr lang="ru-RU" altLang="ru-RU" sz="2800">
                <a:solidFill>
                  <a:srgbClr val="F49974"/>
                </a:solidFill>
              </a:rPr>
              <a:t> </a:t>
            </a:r>
            <a:endParaRPr lang="en-US" altLang="ru-RU" sz="2800">
              <a:solidFill>
                <a:srgbClr val="F49974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>
                <a:solidFill>
                  <a:schemeClr val="accent2"/>
                </a:solidFill>
              </a:rPr>
              <a:t>точка прижатия артерии должна быть</a:t>
            </a:r>
            <a:r>
              <a:rPr lang="ru-RU" altLang="ru-RU" sz="2800"/>
              <a:t> </a:t>
            </a:r>
            <a:r>
              <a:rPr lang="ru-RU" altLang="ru-RU" sz="2800">
                <a:solidFill>
                  <a:schemeClr val="accent2"/>
                </a:solidFill>
              </a:rPr>
              <a:t>ниже раны или в ране</a:t>
            </a:r>
            <a:r>
              <a:rPr lang="ru-RU" altLang="ru-RU" sz="2800"/>
              <a:t> 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3851275" y="1052513"/>
            <a:ext cx="5113338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 </a:t>
            </a:r>
            <a:r>
              <a:rPr lang="ru-RU" altLang="ru-RU" sz="2800">
                <a:solidFill>
                  <a:srgbClr val="FF0000"/>
                </a:solidFill>
              </a:rPr>
              <a:t>на конечностях</a:t>
            </a:r>
            <a:endParaRPr lang="en-US" altLang="ru-RU" sz="280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800">
                <a:solidFill>
                  <a:schemeClr val="accent2"/>
                </a:solidFill>
              </a:rPr>
              <a:t> точка прижатия артерии должна быть выше места кровотечения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400"/>
          </a:p>
        </p:txBody>
      </p:sp>
      <p:sp>
        <p:nvSpPr>
          <p:cNvPr id="14848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8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6" grpId="0"/>
      <p:bldP spid="148487" grpId="0"/>
      <p:bldP spid="1484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284663" y="274638"/>
            <a:ext cx="46799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Точки</a:t>
            </a:r>
            <a:r>
              <a:rPr lang="ru-RU" sz="2800" b="1" smtClean="0">
                <a:solidFill>
                  <a:srgbClr val="FF6D4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прижатия </a:t>
            </a: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артерий</a:t>
            </a:r>
            <a:r>
              <a:rPr lang="ru-RU" sz="28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при кровотечениях</a:t>
            </a:r>
          </a:p>
        </p:txBody>
      </p:sp>
      <p:pic>
        <p:nvPicPr>
          <p:cNvPr id="138245" name="Picture 5" descr="vol6[1]"/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671888" cy="63357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246" name="Text Box 6"/>
          <p:cNvSpPr txBox="1">
            <a:spLocks noChangeArrowheads="1"/>
          </p:cNvSpPr>
          <p:nvPr/>
        </p:nvSpPr>
        <p:spPr bwMode="auto">
          <a:xfrm>
            <a:off x="4284663" y="1557338"/>
            <a:ext cx="4319587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1 - височной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2 - наружной челюстной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3 - локтевой 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4 - лучевой </a:t>
            </a:r>
            <a:br>
              <a:rPr lang="ru-RU" altLang="ru-RU" sz="2000">
                <a:solidFill>
                  <a:schemeClr val="accent2"/>
                </a:solidFill>
              </a:rPr>
            </a:br>
            <a:r>
              <a:rPr lang="ru-RU" altLang="ru-RU" sz="2000">
                <a:solidFill>
                  <a:schemeClr val="accent2"/>
                </a:solidFill>
              </a:rPr>
              <a:t>5 - плечевой 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6 - подмышечной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7 - бедренной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8 - задней больше-берцовой </a:t>
            </a:r>
            <a:br>
              <a:rPr lang="ru-RU" altLang="ru-RU" sz="2000">
                <a:solidFill>
                  <a:schemeClr val="accent2"/>
                </a:solidFill>
              </a:rPr>
            </a:br>
            <a:r>
              <a:rPr lang="ru-RU" altLang="ru-RU" sz="2000">
                <a:solidFill>
                  <a:schemeClr val="accent2"/>
                </a:solidFill>
              </a:rPr>
              <a:t>9 - передней большеберцовой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10 - правой сонной</a:t>
            </a:r>
            <a:endParaRPr lang="en-US" altLang="ru-RU" sz="200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11 - подключичной</a:t>
            </a:r>
            <a:r>
              <a:rPr lang="ru-RU" altLang="ru-RU">
                <a:solidFill>
                  <a:schemeClr val="accent2"/>
                </a:solidFill>
              </a:rPr>
              <a:t/>
            </a:r>
            <a:br>
              <a:rPr lang="ru-RU" altLang="ru-RU">
                <a:solidFill>
                  <a:schemeClr val="accent2"/>
                </a:solidFill>
              </a:rPr>
            </a:br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138248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116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/>
      <p:bldP spid="138246" grpId="0"/>
      <p:bldP spid="1382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Максимальное сгибание </a:t>
            </a:r>
            <a:r>
              <a:rPr lang="ru-RU" sz="32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конечности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79388" y="981075"/>
            <a:ext cx="87852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Производят в суставе выше раны и фиксируют конечность бинтами ( подручными средствами) в таком положении. Максимальное сгибание конечности можно сохранять </a:t>
            </a:r>
          </a:p>
          <a:p>
            <a:pPr eaLnBrk="1" hangingPunct="1"/>
            <a:r>
              <a:rPr lang="ru-RU" altLang="ru-RU" sz="2000">
                <a:solidFill>
                  <a:schemeClr val="accent2"/>
                </a:solidFill>
              </a:rPr>
              <a:t>не более </a:t>
            </a:r>
            <a:r>
              <a:rPr lang="ru-RU" altLang="ru-RU" sz="2000">
                <a:solidFill>
                  <a:srgbClr val="FF3300"/>
                </a:solidFill>
              </a:rPr>
              <a:t> </a:t>
            </a:r>
            <a:r>
              <a:rPr lang="ru-RU" altLang="ru-RU" sz="2000">
                <a:solidFill>
                  <a:srgbClr val="FF0000"/>
                </a:solidFill>
              </a:rPr>
              <a:t>2 часов.</a:t>
            </a: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323850" y="5229225"/>
            <a:ext cx="34559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А - </a:t>
            </a:r>
            <a:r>
              <a:rPr lang="ru-RU" altLang="ru-RU" sz="1800">
                <a:solidFill>
                  <a:schemeClr val="accent2"/>
                </a:solidFill>
              </a:rPr>
              <a:t>при ранении плечевой артерии ее прижимают пальцем к кости по внутреннему краю двуглавой мышцы</a:t>
            </a:r>
            <a:r>
              <a:rPr lang="ru-RU" altLang="ru-RU" sz="1800"/>
              <a:t> </a:t>
            </a:r>
          </a:p>
        </p:txBody>
      </p:sp>
      <p:sp>
        <p:nvSpPr>
          <p:cNvPr id="151562" name="Text Box 10"/>
          <p:cNvSpPr txBox="1">
            <a:spLocks noChangeArrowheads="1"/>
          </p:cNvSpPr>
          <p:nvPr/>
        </p:nvSpPr>
        <p:spPr bwMode="auto">
          <a:xfrm>
            <a:off x="5435600" y="5300663"/>
            <a:ext cx="34575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800"/>
              <a:t>Б - </a:t>
            </a:r>
            <a:r>
              <a:rPr lang="ru-RU" altLang="ru-RU" sz="1800">
                <a:solidFill>
                  <a:schemeClr val="accent2"/>
                </a:solidFill>
              </a:rPr>
              <a:t>бедренную артерию прижимают к бедренной кости по внутреннему краю четырехглавой мышцы</a:t>
            </a:r>
          </a:p>
        </p:txBody>
      </p:sp>
      <p:pic>
        <p:nvPicPr>
          <p:cNvPr id="151563" name="Picture 11"/>
          <p:cNvPicPr>
            <a:picLocks noChangeAspect="1" noChangeArrowheads="1"/>
          </p:cNvPicPr>
          <p:nvPr/>
        </p:nvPicPr>
        <p:blipFill>
          <a:blip r:embed="rId2">
            <a:lum bright="-12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2420938"/>
            <a:ext cx="2592387" cy="25908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64" name="Picture 1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420938"/>
            <a:ext cx="2808288" cy="25130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65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067175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10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/>
      <p:bldP spid="151557" grpId="0"/>
      <p:bldP spid="151560" grpId="0"/>
      <p:bldP spid="151562" grpId="0"/>
      <p:bldP spid="1515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Text Box 4"/>
          <p:cNvSpPr txBox="1">
            <a:spLocks noChangeArrowheads="1"/>
          </p:cNvSpPr>
          <p:nvPr/>
        </p:nvSpPr>
        <p:spPr bwMode="auto">
          <a:xfrm>
            <a:off x="3203575" y="836613"/>
            <a:ext cx="56896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000" b="0">
                <a:solidFill>
                  <a:srgbClr val="E41606"/>
                </a:solidFill>
              </a:rPr>
              <a:t>  </a:t>
            </a:r>
            <a:r>
              <a:rPr lang="ru-RU" altLang="ru-RU" sz="2000">
                <a:solidFill>
                  <a:srgbClr val="E41606"/>
                </a:solidFill>
              </a:rPr>
              <a:t>Кровотечение из бедренной  артерии </a:t>
            </a:r>
            <a:r>
              <a:rPr lang="ru-RU" altLang="ru-RU" sz="2000" b="0">
                <a:solidFill>
                  <a:schemeClr val="accent2"/>
                </a:solidFill>
              </a:rPr>
              <a:t>останавливают сгибанием нижней конечности в тазобедренном суставе, предварительно поместив в паховую область валик. После остановки кровотечения бедро фиксируют ремнем к туловищу. </a:t>
            </a:r>
            <a:r>
              <a:rPr lang="ru-RU" altLang="ru-RU" sz="2000" b="0"/>
              <a:t> </a:t>
            </a:r>
          </a:p>
          <a:p>
            <a:pPr eaLnBrk="1" hangingPunct="1">
              <a:spcBef>
                <a:spcPct val="50000"/>
              </a:spcBef>
            </a:pPr>
            <a:endParaRPr lang="ru-RU" altLang="ru-RU" sz="2000"/>
          </a:p>
        </p:txBody>
      </p:sp>
      <p:pic>
        <p:nvPicPr>
          <p:cNvPr id="149515" name="Picture 11" descr="remen-na-bedro[1]"/>
          <p:cNvPicPr>
            <a:picLocks noChangeAspect="1" noChangeArrowheads="1"/>
          </p:cNvPicPr>
          <p:nvPr/>
        </p:nvPicPr>
        <p:blipFill>
          <a:blip r:embed="rId2" cstate="email">
            <a:lum bright="-12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476250"/>
            <a:ext cx="2751138" cy="2614613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12"/>
          <p:cNvSpPr txBox="1">
            <a:spLocks noChangeArrowheads="1"/>
          </p:cNvSpPr>
          <p:nvPr/>
        </p:nvSpPr>
        <p:spPr bwMode="auto">
          <a:xfrm>
            <a:off x="3851275" y="3332163"/>
            <a:ext cx="5040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1800"/>
          </a:p>
        </p:txBody>
      </p:sp>
      <p:pic>
        <p:nvPicPr>
          <p:cNvPr id="149519" name="Picture 15" descr="remen-na-golien[1]"/>
          <p:cNvPicPr>
            <a:picLocks noChangeAspect="1" noChangeArrowheads="1"/>
          </p:cNvPicPr>
          <p:nvPr/>
        </p:nvPicPr>
        <p:blipFill>
          <a:blip r:embed="rId3" cstate="email">
            <a:lum bright="-12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644900"/>
            <a:ext cx="2801937" cy="261302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520" name="Text Box 16"/>
          <p:cNvSpPr txBox="1">
            <a:spLocks noChangeArrowheads="1"/>
          </p:cNvSpPr>
          <p:nvPr/>
        </p:nvSpPr>
        <p:spPr bwMode="auto">
          <a:xfrm>
            <a:off x="3203575" y="4005263"/>
            <a:ext cx="54737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000" b="0">
                <a:solidFill>
                  <a:srgbClr val="E41606"/>
                </a:solidFill>
              </a:rPr>
              <a:t> </a:t>
            </a:r>
            <a:r>
              <a:rPr lang="ru-RU" altLang="ru-RU" sz="2000">
                <a:solidFill>
                  <a:srgbClr val="FF0000"/>
                </a:solidFill>
              </a:rPr>
              <a:t>Кровотечение из ран ниже колена</a:t>
            </a:r>
            <a:r>
              <a:rPr lang="ru-RU" altLang="ru-RU" sz="2000" b="0">
                <a:solidFill>
                  <a:srgbClr val="E41606"/>
                </a:solidFill>
              </a:rPr>
              <a:t> </a:t>
            </a:r>
            <a:r>
              <a:rPr lang="ru-RU" altLang="ru-RU" sz="2000" b="0">
                <a:solidFill>
                  <a:schemeClr val="accent2"/>
                </a:solidFill>
              </a:rPr>
              <a:t>останавливают уложив </a:t>
            </a:r>
            <a:r>
              <a:rPr lang="ru-RU" altLang="ru-RU"/>
              <a:t> </a:t>
            </a:r>
            <a:r>
              <a:rPr lang="ru-RU" altLang="ru-RU" sz="2000" b="0">
                <a:solidFill>
                  <a:schemeClr val="accent2"/>
                </a:solidFill>
              </a:rPr>
              <a:t>пострадавшего на спину, а  в подколенную область помещают ватно-марлевый валик, бедро приводят к животу, а голень сгибают и фиксируют к бедру бинтом или ремнем.</a:t>
            </a:r>
          </a:p>
        </p:txBody>
      </p:sp>
      <p:sp>
        <p:nvSpPr>
          <p:cNvPr id="14952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4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/>
      <p:bldP spid="149520" grpId="0"/>
      <p:bldP spid="1495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4" name="Picture 6" descr="sgibanie-v-plechevom-sustave[1]"/>
          <p:cNvPicPr>
            <a:picLocks noChangeAspect="1" noChangeArrowheads="1"/>
          </p:cNvPicPr>
          <p:nvPr/>
        </p:nvPicPr>
        <p:blipFill>
          <a:blip r:embed="rId2" cstate="email">
            <a:lum bright="-12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2959100" cy="2484438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5" name="Text Box 7"/>
          <p:cNvSpPr txBox="1">
            <a:spLocks noChangeArrowheads="1"/>
          </p:cNvSpPr>
          <p:nvPr/>
        </p:nvSpPr>
        <p:spPr bwMode="auto">
          <a:xfrm>
            <a:off x="3563938" y="476250"/>
            <a:ext cx="5329237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000">
                <a:solidFill>
                  <a:srgbClr val="FF0000"/>
                </a:solidFill>
              </a:rPr>
              <a:t>Кровотечение из верхней части плеча и подключичной области останавливают:</a:t>
            </a:r>
          </a:p>
          <a:p>
            <a:pPr algn="l" eaLnBrk="1" hangingPunct="1"/>
            <a:r>
              <a:rPr lang="ru-RU" altLang="ru-RU" sz="2000" b="0">
                <a:solidFill>
                  <a:schemeClr val="accent2"/>
                </a:solidFill>
              </a:rPr>
              <a:t>заводят оба плеча за спину со сгибанием в локтевых суставах, после чего их связывают с помощью бинта (ремня и т.п.). В этом случае сдавливаются артерии с обеих сторон. </a:t>
            </a:r>
            <a:endParaRPr lang="ru-RU" altLang="ru-RU" sz="2000"/>
          </a:p>
        </p:txBody>
      </p:sp>
      <p:pic>
        <p:nvPicPr>
          <p:cNvPr id="150538" name="Picture 10" descr="remen-na-predplechye[1]"/>
          <p:cNvPicPr>
            <a:picLocks noChangeAspect="1" noChangeArrowheads="1"/>
          </p:cNvPicPr>
          <p:nvPr/>
        </p:nvPicPr>
        <p:blipFill>
          <a:blip r:embed="rId3" cstate="email">
            <a:lum bright="-12000"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2884488" cy="24066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3563938" y="3573463"/>
            <a:ext cx="54006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>
                <a:solidFill>
                  <a:srgbClr val="FF0000"/>
                </a:solidFill>
              </a:rPr>
              <a:t>Кровотечение из ран предплечья и кисти останавливают:</a:t>
            </a:r>
          </a:p>
          <a:p>
            <a:pPr algn="l" eaLnBrk="1" hangingPunct="1"/>
            <a:r>
              <a:rPr lang="ru-RU" altLang="ru-RU" sz="2000" b="0">
                <a:solidFill>
                  <a:schemeClr val="accent2"/>
                </a:solidFill>
              </a:rPr>
              <a:t>На сгибательную  поверхность локтевого сустава укладывают ватно-марлевый валик  (валик из материи), затем руку максимально сгибают в локте, притягивая с помощью бинта или ремня предплечье к плечу. В таком положении руку фиксируют бинтом (ремнем).</a:t>
            </a:r>
            <a:endParaRPr lang="ru-RU" altLang="ru-RU" sz="2000"/>
          </a:p>
        </p:txBody>
      </p:sp>
      <p:sp>
        <p:nvSpPr>
          <p:cNvPr id="15054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1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5" grpId="0"/>
      <p:bldP spid="150539" grpId="0"/>
      <p:bldP spid="1505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Правила наложения</a:t>
            </a:r>
            <a:r>
              <a:rPr lang="ru-RU" sz="24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4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кровоостанавливающего жгута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3419475" y="836613"/>
            <a:ext cx="5329238" cy="579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накладывать жгут только на одежду (если одежды нет - подложить под  жгут ткань)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жгут затягивать только до остановки кровотечения, далее затягивание прекратить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при ранении кисти, предплечья, локтевой области - жгут накладывать в верхней трети плеча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при ранении нижней конечности - жгут накладывать в средней трети бедра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под жгут положить записку с указанием   времени и даты  его наложения</a:t>
            </a:r>
          </a:p>
          <a:p>
            <a:pPr algn="l" eaLnBrk="1" hangingPunct="1">
              <a:buClr>
                <a:srgbClr val="FF3300"/>
              </a:buClr>
              <a:buFont typeface="Wingdings" pitchFamily="2" charset="2"/>
              <a:buChar char="Ø"/>
            </a:pPr>
            <a:r>
              <a:rPr lang="en-US" altLang="ru-RU" sz="1800">
                <a:solidFill>
                  <a:schemeClr val="accent2"/>
                </a:solidFill>
              </a:rPr>
              <a:t> </a:t>
            </a:r>
            <a:r>
              <a:rPr lang="ru-RU" altLang="ru-RU" sz="1800">
                <a:solidFill>
                  <a:schemeClr val="accent2"/>
                </a:solidFill>
              </a:rPr>
              <a:t>жгут может находиться на конечности  не более чем  1,5 - 2 часа, а в холодное время года – 0,5 - 1 час</a:t>
            </a:r>
          </a:p>
          <a:p>
            <a:pPr algn="l" eaLnBrk="1" hangingPunct="1"/>
            <a:r>
              <a:rPr lang="ru-RU" altLang="ru-RU">
                <a:solidFill>
                  <a:schemeClr val="accent2"/>
                </a:solidFill>
              </a:rPr>
              <a:t> </a:t>
            </a:r>
            <a:endParaRPr lang="en-US" altLang="ru-RU">
              <a:solidFill>
                <a:schemeClr val="accent2"/>
              </a:solidFill>
            </a:endParaRPr>
          </a:p>
          <a:p>
            <a:pPr algn="l" eaLnBrk="1" hangingPunct="1"/>
            <a:r>
              <a:rPr lang="ru-RU" altLang="ru-RU" sz="1800">
                <a:solidFill>
                  <a:srgbClr val="FF0000"/>
                </a:solidFill>
              </a:rPr>
              <a:t>Периодически</a:t>
            </a:r>
            <a:r>
              <a:rPr lang="ru-RU" altLang="ru-RU" sz="1800">
                <a:solidFill>
                  <a:srgbClr val="FF3300"/>
                </a:solidFill>
              </a:rPr>
              <a:t> </a:t>
            </a:r>
            <a:r>
              <a:rPr lang="en-US" altLang="ru-RU" sz="1800">
                <a:solidFill>
                  <a:schemeClr val="accent2"/>
                </a:solidFill>
              </a:rPr>
              <a:t>(</a:t>
            </a:r>
            <a:r>
              <a:rPr lang="ru-RU" altLang="ru-RU" sz="1800">
                <a:solidFill>
                  <a:schemeClr val="accent2"/>
                </a:solidFill>
              </a:rPr>
              <a:t>через 30 - 60 минут</a:t>
            </a:r>
            <a:r>
              <a:rPr lang="en-US" altLang="ru-RU" sz="1800">
                <a:solidFill>
                  <a:schemeClr val="accent2"/>
                </a:solidFill>
              </a:rPr>
              <a:t>)</a:t>
            </a:r>
            <a:r>
              <a:rPr lang="ru-RU" altLang="ru-RU" sz="1800">
                <a:solidFill>
                  <a:srgbClr val="FF3300"/>
                </a:solidFill>
              </a:rPr>
              <a:t> </a:t>
            </a:r>
            <a:r>
              <a:rPr lang="ru-RU" altLang="ru-RU" sz="1800">
                <a:solidFill>
                  <a:srgbClr val="FF0000"/>
                </a:solidFill>
              </a:rPr>
              <a:t>жгут следует ослабить  на несколько минут</a:t>
            </a:r>
            <a:r>
              <a:rPr lang="ru-RU" altLang="ru-RU" sz="1800">
                <a:solidFill>
                  <a:srgbClr val="FF3300"/>
                </a:solidFill>
              </a:rPr>
              <a:t> </a:t>
            </a:r>
          </a:p>
          <a:p>
            <a:pPr algn="l" eaLnBrk="1" hangingPunct="1"/>
            <a:r>
              <a:rPr lang="ru-RU" altLang="ru-RU" sz="1800">
                <a:solidFill>
                  <a:schemeClr val="accent2"/>
                </a:solidFill>
              </a:rPr>
              <a:t>(на это время пережать сосуд выше жгута пальцем),</a:t>
            </a:r>
            <a:r>
              <a:rPr lang="ru-RU" altLang="ru-RU" sz="1800">
                <a:solidFill>
                  <a:srgbClr val="FF3300"/>
                </a:solidFill>
              </a:rPr>
              <a:t>  </a:t>
            </a:r>
            <a:r>
              <a:rPr lang="ru-RU" altLang="ru-RU" sz="1800">
                <a:solidFill>
                  <a:srgbClr val="FF0000"/>
                </a:solidFill>
              </a:rPr>
              <a:t>и наложить вновь, но уже с большим натяжением.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50825" y="836613"/>
            <a:ext cx="2808288" cy="5761037"/>
            <a:chOff x="158" y="527"/>
            <a:chExt cx="1769" cy="3629"/>
          </a:xfrm>
        </p:grpSpPr>
        <p:grpSp>
          <p:nvGrpSpPr>
            <p:cNvPr id="17414" name="Group 33"/>
            <p:cNvGrpSpPr>
              <a:grpSpLocks/>
            </p:cNvGrpSpPr>
            <p:nvPr/>
          </p:nvGrpSpPr>
          <p:grpSpPr bwMode="auto">
            <a:xfrm>
              <a:off x="158" y="2523"/>
              <a:ext cx="1769" cy="1633"/>
              <a:chOff x="158" y="2523"/>
              <a:chExt cx="1769" cy="1633"/>
            </a:xfrm>
          </p:grpSpPr>
          <p:pic>
            <p:nvPicPr>
              <p:cNvPr id="17418" name="Picture 32" descr="2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" y="2523"/>
                <a:ext cx="1769" cy="1633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19" name="Text Box 17"/>
              <p:cNvSpPr txBox="1">
                <a:spLocks noChangeArrowheads="1"/>
              </p:cNvSpPr>
              <p:nvPr/>
            </p:nvSpPr>
            <p:spPr bwMode="auto">
              <a:xfrm>
                <a:off x="249" y="3838"/>
                <a:ext cx="163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ru-RU" altLang="ru-RU" sz="1600"/>
                  <a:t>фиксирование жгута </a:t>
                </a:r>
              </a:p>
            </p:txBody>
          </p:sp>
        </p:grpSp>
        <p:grpSp>
          <p:nvGrpSpPr>
            <p:cNvPr id="17415" name="Group 31"/>
            <p:cNvGrpSpPr>
              <a:grpSpLocks/>
            </p:cNvGrpSpPr>
            <p:nvPr/>
          </p:nvGrpSpPr>
          <p:grpSpPr bwMode="auto">
            <a:xfrm>
              <a:off x="158" y="527"/>
              <a:ext cx="1769" cy="1804"/>
              <a:chOff x="158" y="527"/>
              <a:chExt cx="1769" cy="1804"/>
            </a:xfrm>
          </p:grpSpPr>
          <p:pic>
            <p:nvPicPr>
              <p:cNvPr id="17416" name="Picture 30" descr="1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8" y="527"/>
                <a:ext cx="1769" cy="1717"/>
              </a:xfrm>
              <a:prstGeom prst="rect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417" name="Text Box 22"/>
              <p:cNvSpPr txBox="1">
                <a:spLocks noChangeArrowheads="1"/>
              </p:cNvSpPr>
              <p:nvPr/>
            </p:nvSpPr>
            <p:spPr bwMode="auto">
              <a:xfrm>
                <a:off x="295" y="1888"/>
                <a:ext cx="1542" cy="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ru-RU" altLang="ru-RU" sz="1600"/>
                  <a:t>растягивание жгута</a:t>
                </a:r>
              </a:p>
              <a:p>
                <a:pPr eaLnBrk="1" hangingPunct="1">
                  <a:spcBef>
                    <a:spcPct val="50000"/>
                  </a:spcBef>
                </a:pPr>
                <a:endParaRPr lang="ru-RU" altLang="ru-RU" sz="1600"/>
              </a:p>
            </p:txBody>
          </p:sp>
        </p:grpSp>
      </p:grpSp>
      <p:sp>
        <p:nvSpPr>
          <p:cNvPr id="69667" name="AutoShape 3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372225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835150" y="765175"/>
            <a:ext cx="6913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00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4356100" y="1125538"/>
            <a:ext cx="453707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для предупреждения ущемления кожи под жгут подложить одежду (или ткань)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завести жгут за поврежденную конечность выше раны и растянуть с максимальным усилием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прижать первый тур жгута и убедиться в отсутствии пульса на артерии,  ниже наложенного жгута</a:t>
            </a:r>
            <a:r>
              <a:rPr lang="ru-RU" altLang="ru-RU" sz="1800" b="0"/>
              <a:t> 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наложить следующие туры жгута с меньшим усилием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жгут затягивать только до остановки кровотечения, далее затягивание прекратить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обернуть петлю–застежку вокруг жгута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оттянуть петлю и завести под свободный конец жгута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под жгут положить записку с указанием   времени  его наложения</a:t>
            </a:r>
            <a:r>
              <a:rPr lang="ru-RU" altLang="ru-RU" sz="1600" b="0">
                <a:solidFill>
                  <a:schemeClr val="accent2"/>
                </a:solidFill>
              </a:rPr>
              <a:t/>
            </a:r>
            <a:br>
              <a:rPr lang="ru-RU" altLang="ru-RU" sz="1600" b="0">
                <a:solidFill>
                  <a:schemeClr val="accent2"/>
                </a:solidFill>
              </a:rPr>
            </a:br>
            <a:endParaRPr lang="ru-RU" altLang="ru-RU" sz="1600" b="0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785225" cy="6477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E41606"/>
                </a:solidFill>
              </a:rPr>
              <a:t>Техника наложения</a:t>
            </a:r>
            <a:r>
              <a:rPr lang="ru-RU" altLang="ru-RU" sz="2800" smtClean="0"/>
              <a:t> </a:t>
            </a:r>
            <a:r>
              <a:rPr lang="ru-RU" altLang="ru-RU" sz="2800" b="1" smtClean="0">
                <a:solidFill>
                  <a:schemeClr val="accent2"/>
                </a:solidFill>
              </a:rPr>
              <a:t>кровоостанавливающего жгута.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0" y="4005263"/>
            <a:ext cx="4356100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FF0000"/>
                </a:solidFill>
              </a:rPr>
              <a:t>ЗАПОМНИ: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FF0000"/>
                </a:solidFill>
              </a:rPr>
              <a:t>При правильно наложенном жгуте: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ru-RU" altLang="ru-RU" sz="1800">
                <a:solidFill>
                  <a:schemeClr val="accent2"/>
                </a:solidFill>
              </a:rPr>
              <a:t> кровотечение из раны прекращается 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ru-RU" altLang="ru-RU" sz="1800">
                <a:solidFill>
                  <a:schemeClr val="accent2"/>
                </a:solidFill>
              </a:rPr>
              <a:t>исчезает пульс 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q"/>
            </a:pPr>
            <a:r>
              <a:rPr lang="ru-RU" altLang="ru-RU" sz="1800">
                <a:solidFill>
                  <a:schemeClr val="accent2"/>
                </a:solidFill>
              </a:rPr>
              <a:t>бледнеют кожные покровы ниже места его наложения</a:t>
            </a:r>
            <a:r>
              <a:rPr lang="ru-RU" altLang="ru-RU" sz="1800"/>
              <a:t> </a:t>
            </a:r>
          </a:p>
        </p:txBody>
      </p:sp>
      <p:pic>
        <p:nvPicPr>
          <p:cNvPr id="77837" name="Picture 13" descr="17066[1]"/>
          <p:cNvPicPr>
            <a:picLocks noChangeAspect="1" noChangeArrowheads="1"/>
          </p:cNvPicPr>
          <p:nvPr/>
        </p:nvPicPr>
        <p:blipFill>
          <a:blip r:embed="rId2" cstate="email">
            <a:lum bright="-12000" contrast="4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3887788" cy="25463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4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492500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7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1" grpId="0"/>
      <p:bldP spid="77834" grpId="0"/>
      <p:bldP spid="77836" grpId="0"/>
      <p:bldP spid="778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300788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Подручные</a:t>
            </a:r>
            <a:r>
              <a:rPr lang="ru-RU" smtClean="0">
                <a:solidFill>
                  <a:srgbClr val="6666FF"/>
                </a:solidFill>
              </a:rPr>
              <a:t> </a:t>
            </a:r>
            <a:r>
              <a:rPr lang="ru-RU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средства</a:t>
            </a:r>
          </a:p>
        </p:txBody>
      </p:sp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61700">
            <a:off x="5774531" y="2577307"/>
            <a:ext cx="327183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250825" y="1268413"/>
            <a:ext cx="6481763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2400">
                <a:solidFill>
                  <a:srgbClr val="FF0000"/>
                </a:solidFill>
              </a:rPr>
              <a:t>При отсутствии фабричного жгута </a:t>
            </a:r>
          </a:p>
          <a:p>
            <a:pPr algn="l" eaLnBrk="1" hangingPunct="1"/>
            <a:r>
              <a:rPr lang="ru-RU" altLang="ru-RU" sz="2400">
                <a:solidFill>
                  <a:srgbClr val="FF0000"/>
                </a:solidFill>
              </a:rPr>
              <a:t>его можно заменить импровизированными –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резиновой трубкой 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галстуком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ремнем 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2400">
                <a:solidFill>
                  <a:schemeClr val="accent2"/>
                </a:solidFill>
              </a:rPr>
              <a:t>поясом, платком, бинтом  </a:t>
            </a:r>
          </a:p>
          <a:p>
            <a:pPr algn="l" eaLnBrk="1" hangingPunct="1"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2400">
                <a:solidFill>
                  <a:srgbClr val="FF0000"/>
                </a:solidFill>
              </a:rPr>
              <a:t>не</a:t>
            </a:r>
            <a:r>
              <a:rPr lang="ru-RU" altLang="ru-RU" sz="2400">
                <a:solidFill>
                  <a:schemeClr val="accent2"/>
                </a:solidFill>
              </a:rPr>
              <a:t> следует использовать</a:t>
            </a:r>
            <a:r>
              <a:rPr lang="ru-RU" altLang="ru-RU" sz="2400">
                <a:solidFill>
                  <a:srgbClr val="F68060"/>
                </a:solidFill>
              </a:rPr>
              <a:t> </a:t>
            </a:r>
            <a:r>
              <a:rPr lang="ru-RU" altLang="ru-RU" sz="2400">
                <a:solidFill>
                  <a:schemeClr val="accent2"/>
                </a:solidFill>
              </a:rPr>
              <a:t>проволоку </a:t>
            </a:r>
            <a:endParaRPr lang="ru-RU" altLang="ru-RU" sz="2400" b="0"/>
          </a:p>
        </p:txBody>
      </p:sp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261700">
            <a:off x="6907212" y="2965451"/>
            <a:ext cx="3224213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846" name="Picture 14" descr="arterial_bleeding[1]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5825" y="333375"/>
            <a:ext cx="1573213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395288" y="5229225"/>
            <a:ext cx="7632700" cy="1233488"/>
            <a:chOff x="249" y="3294"/>
            <a:chExt cx="4808" cy="777"/>
          </a:xfrm>
        </p:grpSpPr>
        <p:pic>
          <p:nvPicPr>
            <p:cNvPr id="19465" name="Picture 17"/>
            <p:cNvPicPr>
              <a:picLocks noChangeAspect="1" noChangeArrowheads="1"/>
            </p:cNvPicPr>
            <p:nvPr/>
          </p:nvPicPr>
          <p:blipFill>
            <a:blip r:embed="rId5" cstate="email">
              <a:lum bright="6000" contrast="1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3294"/>
              <a:ext cx="1996" cy="771"/>
            </a:xfrm>
            <a:prstGeom prst="rect">
              <a:avLst/>
            </a:prstGeom>
            <a:noFill/>
            <a:ln w="28575">
              <a:solidFill>
                <a:srgbClr val="F49974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466" name="Picture 20"/>
            <p:cNvPicPr>
              <a:picLocks noChangeAspect="1" noChangeArrowheads="1"/>
            </p:cNvPicPr>
            <p:nvPr/>
          </p:nvPicPr>
          <p:blipFill>
            <a:blip r:embed="rId6" cstate="email">
              <a:lum bright="6000" contrast="1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1" y="3294"/>
              <a:ext cx="1996" cy="777"/>
            </a:xfrm>
            <a:prstGeom prst="rect">
              <a:avLst/>
            </a:prstGeom>
            <a:noFill/>
            <a:ln w="28575">
              <a:solidFill>
                <a:srgbClr val="F49974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467" name="Text Box 18"/>
            <p:cNvSpPr txBox="1">
              <a:spLocks noChangeArrowheads="1"/>
            </p:cNvSpPr>
            <p:nvPr/>
          </p:nvSpPr>
          <p:spPr bwMode="auto">
            <a:xfrm>
              <a:off x="853" y="3345"/>
              <a:ext cx="74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/>
                <a:t>Галстук</a:t>
              </a:r>
            </a:p>
          </p:txBody>
        </p:sp>
        <p:sp>
          <p:nvSpPr>
            <p:cNvPr id="19468" name="Text Box 21"/>
            <p:cNvSpPr txBox="1">
              <a:spLocks noChangeArrowheads="1"/>
            </p:cNvSpPr>
            <p:nvPr/>
          </p:nvSpPr>
          <p:spPr bwMode="auto">
            <a:xfrm>
              <a:off x="3742" y="3345"/>
              <a:ext cx="78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/>
                <a:t>Косынка</a:t>
              </a:r>
            </a:p>
          </p:txBody>
        </p:sp>
      </p:grpSp>
      <p:sp>
        <p:nvSpPr>
          <p:cNvPr id="120862" name="AutoShape 3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24300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0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0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0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0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0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0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0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0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0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0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0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0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0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20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6666FF"/>
                </a:solidFill>
              </a:rPr>
              <a:t>Остановка кровотечения с помощью </a:t>
            </a:r>
            <a:r>
              <a:rPr lang="ru-RU" altLang="ru-RU" sz="2800" b="1" smtClean="0">
                <a:solidFill>
                  <a:srgbClr val="FF0000"/>
                </a:solidFill>
              </a:rPr>
              <a:t>подручных средств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250825" y="5013325"/>
            <a:ext cx="396081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поясного ремня</a:t>
            </a: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в качестве жгута:   </a:t>
            </a:r>
            <a:b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а, б, в, г – этапы наложения жгута;</a:t>
            </a:r>
            <a:b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  д, е – подготовка двойной петли.</a:t>
            </a:r>
            <a:r>
              <a:rPr lang="ru-RU" sz="1800" b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5292725" y="4941888"/>
            <a:ext cx="367188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1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закрутки:</a:t>
            </a:r>
          </a:p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а - сделав узел, в который просовывают палку, закручивают до остановки кровотечения; </a:t>
            </a:r>
          </a:p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б -фиксируют, </a:t>
            </a:r>
          </a:p>
        </p:txBody>
      </p:sp>
      <p:pic>
        <p:nvPicPr>
          <p:cNvPr id="72721" name="Picture 17" descr="zhgut-iz-podruchnyh-sredstv[1]"/>
          <p:cNvPicPr>
            <a:picLocks noChangeAspect="1" noChangeArrowheads="1"/>
          </p:cNvPicPr>
          <p:nvPr/>
        </p:nvPicPr>
        <p:blipFill>
          <a:blip r:embed="rId2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1341438"/>
            <a:ext cx="3455988" cy="3455987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22" name="Picture 18" descr="image026[1] (2)"/>
          <p:cNvPicPr>
            <a:picLocks noChangeAspect="1" noChangeArrowheads="1"/>
          </p:cNvPicPr>
          <p:nvPr/>
        </p:nvPicPr>
        <p:blipFill>
          <a:blip r:embed="rId3" cstate="email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3455987" cy="36004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23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7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7" grpId="0"/>
      <p:bldP spid="72718" grpId="0"/>
      <p:bldP spid="727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D9EDE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95288" y="5157788"/>
            <a:ext cx="82089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Первая доврачебная помощь</a:t>
            </a:r>
            <a:r>
              <a:rPr lang="ru-RU" sz="200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– </a:t>
            </a:r>
          </a:p>
          <a:p>
            <a:pPr algn="l">
              <a:defRPr/>
            </a:pPr>
            <a:r>
              <a:rPr lang="ru-RU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это</a:t>
            </a:r>
            <a:r>
              <a:rPr lang="ru-RU" sz="200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комплекс</a:t>
            </a:r>
            <a:r>
              <a:rPr lang="ru-RU" sz="200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простых, срочных, но, тем не менее, очень эффективных мероприятий, которые следует проводить сразу после происшествия  в порядке само</a:t>
            </a:r>
            <a:r>
              <a:rPr lang="en-US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0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и взаимопомощи</a:t>
            </a:r>
            <a:r>
              <a:rPr lang="ru-RU" b="0">
                <a:latin typeface="Arial" pitchFamily="34" charset="0"/>
                <a:cs typeface="Arial" pitchFamily="34" charset="0"/>
              </a:rPr>
              <a:t>.</a:t>
            </a:r>
            <a:r>
              <a:rPr lang="en-US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ru-RU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WordArt 9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8220075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E4160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основы   оказания</a:t>
            </a:r>
          </a:p>
          <a:p>
            <a:r>
              <a:rPr lang="ru-RU" sz="4800" kern="1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E41606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первой  доврачебной  помощи</a:t>
            </a:r>
          </a:p>
        </p:txBody>
      </p:sp>
      <p:pic>
        <p:nvPicPr>
          <p:cNvPr id="3076" name="Picture 15" descr="Doc_writinginchart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938" y="2276475"/>
            <a:ext cx="18319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/>
      <p:bldP spid="235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324975" cy="7826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93A2B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Первая помощь </a:t>
            </a:r>
            <a:r>
              <a:rPr lang="ru-RU" sz="32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 </a:t>
            </a:r>
            <a:r>
              <a:rPr lang="ru-RU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наружных</a:t>
            </a:r>
            <a:r>
              <a:rPr lang="ru-RU" sz="32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кровотечениях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79388" y="1052513"/>
            <a:ext cx="5976937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E41606"/>
                </a:solidFill>
              </a:rPr>
              <a:t>При капиллярном: 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Наложить обычную бинтовую повязку</a:t>
            </a:r>
            <a:r>
              <a:rPr lang="ru-RU" altLang="ru-RU" sz="1800" b="0"/>
              <a:t> </a:t>
            </a:r>
            <a:endParaRPr lang="ru-RU" altLang="ru-RU" sz="1800" b="0">
              <a:solidFill>
                <a:schemeClr val="accent2"/>
              </a:solidFill>
            </a:endParaRP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Приподнять поврежденную конечность выше уровня туловища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E41606"/>
                </a:solidFill>
              </a:rPr>
              <a:t>При венозном: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Прижать кровоточащий сосуд пальцами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Зафиксировать конечность в определенном положении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Наложить давящую повязку</a:t>
            </a:r>
          </a:p>
          <a:p>
            <a:pPr algn="l" eaLnBrk="1" hangingPunct="1">
              <a:spcBef>
                <a:spcPct val="500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ru-RU" altLang="ru-RU" sz="1800" b="0">
                <a:solidFill>
                  <a:schemeClr val="accent2"/>
                </a:solidFill>
              </a:rPr>
              <a:t>Приподнять поврежденную конечность выше уровня туловища</a:t>
            </a:r>
            <a:endParaRPr lang="ru-RU" altLang="ru-RU" sz="1800" b="0"/>
          </a:p>
          <a:p>
            <a:pPr algn="l" eaLnBrk="1" hangingPunct="1">
              <a:spcBef>
                <a:spcPct val="50000"/>
              </a:spcBef>
            </a:pPr>
            <a:r>
              <a:rPr lang="ru-RU" altLang="ru-RU" sz="1800">
                <a:solidFill>
                  <a:srgbClr val="E41606"/>
                </a:solidFill>
              </a:rPr>
              <a:t>При артериальном:</a:t>
            </a:r>
            <a:r>
              <a:rPr lang="ru-RU" altLang="ru-RU" sz="1800" b="0">
                <a:solidFill>
                  <a:srgbClr val="E41606"/>
                </a:solidFill>
              </a:rPr>
              <a:t>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1800" b="0">
                <a:solidFill>
                  <a:schemeClr val="accent2"/>
                </a:solidFill>
              </a:rPr>
              <a:t>Используются  все известные способы временной остановки кровотечений, но окончательным будет  наложение </a:t>
            </a:r>
            <a:r>
              <a:rPr lang="ru-RU" altLang="ru-RU" sz="1800">
                <a:solidFill>
                  <a:srgbClr val="E41606"/>
                </a:solidFill>
              </a:rPr>
              <a:t>кровоостанавливающего жгута</a:t>
            </a:r>
            <a:r>
              <a:rPr lang="ru-RU" altLang="ru-RU" sz="1800" b="0">
                <a:solidFill>
                  <a:schemeClr val="accent2"/>
                </a:solidFill>
              </a:rPr>
              <a:t>. </a:t>
            </a:r>
          </a:p>
        </p:txBody>
      </p:sp>
      <p:pic>
        <p:nvPicPr>
          <p:cNvPr id="85012" name="Picture 20" descr="image_54[1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5013325"/>
            <a:ext cx="2519363" cy="1625600"/>
          </a:xfrm>
          <a:prstGeom prst="rect">
            <a:avLst/>
          </a:prstGeom>
          <a:gradFill rotWithShape="1">
            <a:gsLst>
              <a:gs pos="0">
                <a:srgbClr val="F93A2B"/>
              </a:gs>
              <a:gs pos="100000">
                <a:srgbClr val="731B14"/>
              </a:gs>
            </a:gsLst>
            <a:lin ang="54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85013" name="Picture 21" descr="vena1[1]"/>
          <p:cNvPicPr>
            <a:picLocks noChangeAspect="1" noChangeArrowheads="1"/>
          </p:cNvPicPr>
          <p:nvPr/>
        </p:nvPicPr>
        <p:blipFill>
          <a:blip r:embed="rId3" cstate="email">
            <a:lum bright="6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3141663"/>
            <a:ext cx="2519363" cy="1570037"/>
          </a:xfrm>
          <a:prstGeom prst="rect">
            <a:avLst/>
          </a:prstGeom>
          <a:solidFill>
            <a:srgbClr val="99FF66"/>
          </a:soli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85015" name="Picture 23" descr="G1M0DCAQIFUTNCA0LGZ8ECAXPD6TNCA2EJ407CAMEXEQ1CAL93IA8CACIXWTQCAQ2B9O2CAVWJ5I9CATC094QCAAQ3Q2PCATGOLOZCA88XGOCCAXIIZO9CAF7YIELCAP6GW5DCA3ULVZOCAB3ZOOS"/>
          <p:cNvPicPr>
            <a:picLocks noChangeAspect="1" noChangeArrowheads="1"/>
          </p:cNvPicPr>
          <p:nvPr/>
        </p:nvPicPr>
        <p:blipFill>
          <a:blip r:embed="rId4">
            <a:lum bright="12000" contras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1268413"/>
            <a:ext cx="2519363" cy="155416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016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76825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4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9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49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49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49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49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49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10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49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49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49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49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1" dur="10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50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148637" cy="1081087"/>
          </a:xfrm>
        </p:spPr>
        <p:txBody>
          <a:bodyPr/>
          <a:lstStyle/>
          <a:p>
            <a:pPr eaLnBrk="1" hangingPunct="1">
              <a:lnSpc>
                <a:spcPts val="2700"/>
              </a:lnSpc>
              <a:defRPr/>
            </a:pPr>
            <a:r>
              <a:rPr lang="ru-RU" sz="40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Смешанное кровотечение</a:t>
            </a:r>
            <a:br>
              <a:rPr lang="ru-RU" sz="40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b="1" smtClean="0">
                <a:solidFill>
                  <a:schemeClr val="accent2"/>
                </a:solidFill>
              </a:rPr>
              <a:t>имеет признаки как артериального, так и венозного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50825" y="1341438"/>
            <a:ext cx="8713788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Выделение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крови через рот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может быть связано с кровотечением из легких, верхних дыхательных путей, глотки, пищевода и желудка</a:t>
            </a:r>
          </a:p>
          <a:p>
            <a:pPr algn="l"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Выделение</a:t>
            </a:r>
            <a:r>
              <a:rPr lang="ru-RU" sz="1800" b="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пенистой алой крови изо рта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характерно для легочного кровотечения, возникшего, например, при туберкулезе легких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800" b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«Кровавая рвота»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часто возникает при язвенной болезни желудка и двенадцатиперстной кишки, если язвенный процесс разрушил кровеносный сосуд; иногда желудочное кровотечение может осложнять течение острого гастрита, опухолей желудка </a:t>
            </a: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1800" b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Вполне достоверным признаком кровотечения из желудка и двенадцатиперстной кишки является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рвота</a:t>
            </a:r>
            <a:r>
              <a:rPr lang="ru-RU" sz="1800" b="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содержимым,</a:t>
            </a:r>
            <a:r>
              <a:rPr lang="ru-RU" sz="1800" b="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напоминающим</a:t>
            </a:r>
            <a:r>
              <a:rPr lang="ru-RU" sz="180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кофейную гущу</a:t>
            </a:r>
            <a:r>
              <a:rPr lang="ru-RU" sz="180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1800" b="0">
                <a:solidFill>
                  <a:srgbClr val="FF6D4B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возможна рвота свежей и свернувшейся кровью; через некоторое время появляется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дегтеобразный стул со зловонным запахом</a:t>
            </a:r>
            <a:r>
              <a:rPr lang="ru-RU" sz="1800">
                <a:solidFill>
                  <a:srgbClr val="FF6D4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l">
              <a:buClr>
                <a:srgbClr val="FF0000"/>
              </a:buClr>
              <a:buFont typeface="Wingdings" pitchFamily="2" charset="2"/>
              <a:buNone/>
              <a:defRPr/>
            </a:pPr>
            <a:endParaRPr lang="ru-RU" sz="1800">
              <a:solidFill>
                <a:srgbClr val="FF6D4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1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крови в моче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свидетельствует о кровотечении из почек, мочевого пузыря </a:t>
            </a:r>
            <a:endParaRPr lang="ru-RU" sz="18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367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116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3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3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36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7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4638"/>
            <a:ext cx="59753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Ситуационные задачи</a:t>
            </a:r>
            <a:endParaRPr lang="en-US" sz="40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0825" y="1412875"/>
            <a:ext cx="8497888" cy="2449513"/>
            <a:chOff x="158" y="890"/>
            <a:chExt cx="5353" cy="1543"/>
          </a:xfrm>
        </p:grpSpPr>
        <p:sp>
          <p:nvSpPr>
            <p:cNvPr id="23565" name="AutoShape 3"/>
            <p:cNvSpPr>
              <a:spLocks noChangeArrowheads="1"/>
            </p:cNvSpPr>
            <p:nvPr/>
          </p:nvSpPr>
          <p:spPr bwMode="gray">
            <a:xfrm>
              <a:off x="158" y="890"/>
              <a:ext cx="5353" cy="1543"/>
            </a:xfrm>
            <a:prstGeom prst="roundRect">
              <a:avLst>
                <a:gd name="adj" fmla="val 10889"/>
              </a:avLst>
            </a:prstGeom>
            <a:solidFill>
              <a:srgbClr val="E7F4F5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3566" name="Group 4"/>
            <p:cNvGrpSpPr>
              <a:grpSpLocks/>
            </p:cNvGrpSpPr>
            <p:nvPr/>
          </p:nvGrpSpPr>
          <p:grpSpPr bwMode="auto">
            <a:xfrm>
              <a:off x="340" y="1162"/>
              <a:ext cx="680" cy="1134"/>
              <a:chOff x="249" y="436"/>
              <a:chExt cx="768" cy="746"/>
            </a:xfrm>
          </p:grpSpPr>
          <p:sp>
            <p:nvSpPr>
              <p:cNvPr id="23569" name="AutoShape 5"/>
              <p:cNvSpPr>
                <a:spLocks noChangeArrowheads="1"/>
              </p:cNvSpPr>
              <p:nvPr/>
            </p:nvSpPr>
            <p:spPr bwMode="gray">
              <a:xfrm>
                <a:off x="249" y="436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0066CC"/>
                  </a:gs>
                  <a:gs pos="100000">
                    <a:srgbClr val="00478E"/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11622" name="Freeform 6"/>
              <p:cNvSpPr>
                <a:spLocks/>
              </p:cNvSpPr>
              <p:nvPr/>
            </p:nvSpPr>
            <p:spPr bwMode="gray">
              <a:xfrm>
                <a:off x="295" y="482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6CC">
                      <a:gamma/>
                      <a:tint val="54510"/>
                      <a:invGamma/>
                    </a:srgbClr>
                  </a:gs>
                  <a:gs pos="50000">
                    <a:srgbClr val="0066CC">
                      <a:alpha val="0"/>
                    </a:srgbClr>
                  </a:gs>
                  <a:gs pos="100000">
                    <a:srgbClr val="0066CC">
                      <a:gamma/>
                      <a:tint val="54510"/>
                      <a:invGamma/>
                    </a:srgb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3567" name="Text Box 11"/>
            <p:cNvSpPr txBox="1">
              <a:spLocks noChangeArrowheads="1"/>
            </p:cNvSpPr>
            <p:nvPr/>
          </p:nvSpPr>
          <p:spPr bwMode="auto">
            <a:xfrm>
              <a:off x="521" y="1570"/>
              <a:ext cx="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568" name="Text Box 13"/>
            <p:cNvSpPr txBox="1">
              <a:spLocks noChangeArrowheads="1"/>
            </p:cNvSpPr>
            <p:nvPr/>
          </p:nvSpPr>
          <p:spPr bwMode="auto">
            <a:xfrm>
              <a:off x="1202" y="935"/>
              <a:ext cx="4264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Упавшее стекло нанесло резаную рану на передней</a:t>
              </a:r>
            </a:p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поверхности предплечья. Из раны струей вытекает</a:t>
              </a:r>
            </a:p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венозная кровь. Специальных  приспособлений для остановки кровотечения нет. Нет стерильного материала. Имеется носовой платок, электрический утюг, кипящий чайник на плите.</a:t>
              </a:r>
            </a:p>
            <a:p>
              <a:pPr algn="l" eaLnBrk="1" hangingPunct="1"/>
              <a:r>
                <a:rPr lang="ru-RU" altLang="ru-RU" sz="1800">
                  <a:solidFill>
                    <a:schemeClr val="hlink"/>
                  </a:solidFill>
                </a:rPr>
                <a:t>Какова последовательность действий при оказании первой помощи?</a:t>
              </a:r>
              <a:endParaRPr lang="ru-RU" altLang="ru-RU" b="0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50825" y="4221163"/>
            <a:ext cx="8497888" cy="2376487"/>
            <a:chOff x="158" y="2659"/>
            <a:chExt cx="5353" cy="1497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gray">
            <a:xfrm>
              <a:off x="158" y="2659"/>
              <a:ext cx="5353" cy="1497"/>
            </a:xfrm>
            <a:prstGeom prst="roundRect">
              <a:avLst>
                <a:gd name="adj" fmla="val 10889"/>
              </a:avLst>
            </a:prstGeom>
            <a:solidFill>
              <a:srgbClr val="E7F4F5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340" y="2931"/>
              <a:ext cx="680" cy="1134"/>
              <a:chOff x="113" y="2296"/>
              <a:chExt cx="768" cy="746"/>
            </a:xfrm>
          </p:grpSpPr>
          <p:sp>
            <p:nvSpPr>
              <p:cNvPr id="23563" name="AutoShape 9"/>
              <p:cNvSpPr>
                <a:spLocks noChangeArrowheads="1"/>
              </p:cNvSpPr>
              <p:nvPr/>
            </p:nvSpPr>
            <p:spPr bwMode="gray">
              <a:xfrm>
                <a:off x="113" y="2296"/>
                <a:ext cx="768" cy="746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rgbClr val="009999"/>
                  </a:gs>
                  <a:gs pos="100000">
                    <a:srgbClr val="006B6B"/>
                  </a:gs>
                </a:gsLst>
                <a:lin ang="5400000" scaled="1"/>
              </a:gra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3564" name="Freeform 10"/>
              <p:cNvSpPr>
                <a:spLocks/>
              </p:cNvSpPr>
              <p:nvPr/>
            </p:nvSpPr>
            <p:spPr bwMode="gray">
              <a:xfrm>
                <a:off x="158" y="2341"/>
                <a:ext cx="384" cy="373"/>
              </a:xfrm>
              <a:custGeom>
                <a:avLst/>
                <a:gdLst>
                  <a:gd name="T0" fmla="*/ 76 w 596"/>
                  <a:gd name="T1" fmla="*/ 0 h 598"/>
                  <a:gd name="T2" fmla="*/ 0 w 596"/>
                  <a:gd name="T3" fmla="*/ 74 h 598"/>
                  <a:gd name="T4" fmla="*/ 0 w 596"/>
                  <a:gd name="T5" fmla="*/ 367 h 598"/>
                  <a:gd name="T6" fmla="*/ 104 w 596"/>
                  <a:gd name="T7" fmla="*/ 109 h 598"/>
                  <a:gd name="T8" fmla="*/ 379 w 596"/>
                  <a:gd name="T9" fmla="*/ 0 h 598"/>
                  <a:gd name="T10" fmla="*/ 76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3D4D4"/>
                  </a:gs>
                  <a:gs pos="100000">
                    <a:srgbClr val="009999">
                      <a:alpha val="0"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1" name="Text Box 12"/>
            <p:cNvSpPr txBox="1">
              <a:spLocks noChangeArrowheads="1"/>
            </p:cNvSpPr>
            <p:nvPr/>
          </p:nvSpPr>
          <p:spPr bwMode="auto">
            <a:xfrm>
              <a:off x="521" y="3339"/>
              <a:ext cx="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6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562" name="Text Box 14"/>
            <p:cNvSpPr txBox="1">
              <a:spLocks noChangeArrowheads="1"/>
            </p:cNvSpPr>
            <p:nvPr/>
          </p:nvSpPr>
          <p:spPr bwMode="auto">
            <a:xfrm>
              <a:off x="1247" y="2976"/>
              <a:ext cx="4173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Внезапно из носовых ходов началось обильное выделение крови. Больной обеспокоен, сморкается, сплёвывает кровь, частично её проглатывает.</a:t>
              </a:r>
              <a:r>
                <a:rPr lang="ru-RU" altLang="ru-RU" sz="1600" b="0">
                  <a:solidFill>
                    <a:schemeClr val="accent2"/>
                  </a:solidFill>
                </a:rPr>
                <a:t> </a:t>
              </a:r>
            </a:p>
            <a:p>
              <a:pPr algn="l" eaLnBrk="1" hangingPunct="1"/>
              <a:r>
                <a:rPr lang="ru-RU" altLang="ru-RU" sz="1800">
                  <a:solidFill>
                    <a:schemeClr val="hlink"/>
                  </a:solidFill>
                </a:rPr>
                <a:t>Как остановить носовое кровотечение? </a:t>
              </a:r>
            </a:p>
            <a:p>
              <a:pPr algn="l" eaLnBrk="1" hangingPunct="1"/>
              <a:r>
                <a:rPr lang="ru-RU" altLang="ru-RU" sz="1800">
                  <a:solidFill>
                    <a:schemeClr val="hlink"/>
                  </a:solidFill>
                </a:rPr>
                <a:t>Какое положение следует придать больному?</a:t>
              </a:r>
              <a:endParaRPr lang="ru-RU" altLang="ru-RU" sz="1800" b="0">
                <a:solidFill>
                  <a:schemeClr val="hlink"/>
                </a:solidFill>
              </a:endParaRPr>
            </a:p>
          </p:txBody>
        </p:sp>
      </p:grpSp>
      <p:pic>
        <p:nvPicPr>
          <p:cNvPr id="111631" name="Picture 15" descr="a13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0"/>
            <a:ext cx="13620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3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140200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6048375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Ситуационные задачи</a:t>
            </a:r>
            <a:endParaRPr lang="en-US" sz="4000" b="1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50825" y="1412875"/>
            <a:ext cx="8497888" cy="2305050"/>
            <a:chOff x="158" y="890"/>
            <a:chExt cx="5353" cy="1452"/>
          </a:xfrm>
        </p:grpSpPr>
        <p:grpSp>
          <p:nvGrpSpPr>
            <p:cNvPr id="24590" name="Group 26"/>
            <p:cNvGrpSpPr>
              <a:grpSpLocks/>
            </p:cNvGrpSpPr>
            <p:nvPr/>
          </p:nvGrpSpPr>
          <p:grpSpPr bwMode="auto">
            <a:xfrm>
              <a:off x="158" y="890"/>
              <a:ext cx="5353" cy="1452"/>
              <a:chOff x="158" y="890"/>
              <a:chExt cx="5353" cy="1452"/>
            </a:xfrm>
          </p:grpSpPr>
          <p:sp>
            <p:nvSpPr>
              <p:cNvPr id="24592" name="AutoShape 3"/>
              <p:cNvSpPr>
                <a:spLocks noChangeArrowheads="1"/>
              </p:cNvSpPr>
              <p:nvPr/>
            </p:nvSpPr>
            <p:spPr bwMode="gray">
              <a:xfrm>
                <a:off x="158" y="890"/>
                <a:ext cx="5353" cy="1452"/>
              </a:xfrm>
              <a:prstGeom prst="roundRect">
                <a:avLst>
                  <a:gd name="adj" fmla="val 10889"/>
                </a:avLst>
              </a:prstGeom>
              <a:solidFill>
                <a:srgbClr val="E7F4F5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24593" name="Group 4"/>
              <p:cNvGrpSpPr>
                <a:grpSpLocks/>
              </p:cNvGrpSpPr>
              <p:nvPr/>
            </p:nvGrpSpPr>
            <p:grpSpPr bwMode="auto">
              <a:xfrm>
                <a:off x="294" y="981"/>
                <a:ext cx="680" cy="1134"/>
                <a:chOff x="249" y="436"/>
                <a:chExt cx="768" cy="746"/>
              </a:xfrm>
            </p:grpSpPr>
            <p:sp>
              <p:nvSpPr>
                <p:cNvPr id="24595" name="AutoShape 5"/>
                <p:cNvSpPr>
                  <a:spLocks noChangeArrowheads="1"/>
                </p:cNvSpPr>
                <p:nvPr/>
              </p:nvSpPr>
              <p:spPr bwMode="gray">
                <a:xfrm>
                  <a:off x="249" y="436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0066CC"/>
                    </a:gs>
                    <a:gs pos="100000">
                      <a:srgbClr val="00478E"/>
                    </a:gs>
                  </a:gsLst>
                  <a:lin ang="5400000" scaled="1"/>
                </a:gra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112646" name="Freeform 6"/>
                <p:cNvSpPr>
                  <a:spLocks/>
                </p:cNvSpPr>
                <p:nvPr/>
              </p:nvSpPr>
              <p:spPr bwMode="gray">
                <a:xfrm>
                  <a:off x="295" y="482"/>
                  <a:ext cx="384" cy="373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0" y="118"/>
                    </a:cxn>
                    <a:cxn ang="0">
                      <a:pos x="0" y="589"/>
                    </a:cxn>
                    <a:cxn ang="0">
                      <a:pos x="161" y="174"/>
                    </a:cxn>
                    <a:cxn ang="0">
                      <a:pos x="589" y="0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66CC">
                        <a:gamma/>
                        <a:tint val="54510"/>
                        <a:invGamma/>
                      </a:srgbClr>
                    </a:gs>
                    <a:gs pos="50000">
                      <a:srgbClr val="0066CC">
                        <a:alpha val="0"/>
                      </a:srgbClr>
                    </a:gs>
                    <a:gs pos="100000">
                      <a:srgbClr val="0066CC">
                        <a:gamma/>
                        <a:tint val="54510"/>
                        <a:invGamma/>
                      </a:srgbClr>
                    </a:gs>
                  </a:gsLst>
                  <a:lin ang="27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594" name="Text Box 11"/>
              <p:cNvSpPr txBox="1">
                <a:spLocks noChangeArrowheads="1"/>
              </p:cNvSpPr>
              <p:nvPr/>
            </p:nvSpPr>
            <p:spPr bwMode="auto">
              <a:xfrm>
                <a:off x="476" y="1344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60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  <p:sp>
          <p:nvSpPr>
            <p:cNvPr id="24591" name="Text Box 13"/>
            <p:cNvSpPr txBox="1">
              <a:spLocks noChangeArrowheads="1"/>
            </p:cNvSpPr>
            <p:nvPr/>
          </p:nvSpPr>
          <p:spPr bwMode="auto">
            <a:xfrm>
              <a:off x="1111" y="1071"/>
              <a:ext cx="4264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В результате ножевого ранения возникло сильное артериальное кровотечение из подколенной артерии. Никаких инструментов и перевязочного материала нет, кроме собственной одежды и брючного ремня. </a:t>
              </a:r>
            </a:p>
            <a:p>
              <a:pPr algn="l" eaLnBrk="1" hangingPunct="1"/>
              <a:r>
                <a:rPr lang="ru-RU" altLang="ru-RU" sz="2000">
                  <a:solidFill>
                    <a:schemeClr val="hlink"/>
                  </a:solidFill>
                </a:rPr>
                <a:t>Какова последовательность оказания первой помощи?</a:t>
              </a:r>
              <a:endParaRPr lang="ru-RU" altLang="ru-RU" sz="2000" b="0">
                <a:solidFill>
                  <a:schemeClr val="hlink"/>
                </a:solidFill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50825" y="4005263"/>
            <a:ext cx="8642350" cy="2447925"/>
            <a:chOff x="158" y="2523"/>
            <a:chExt cx="5444" cy="1542"/>
          </a:xfrm>
        </p:grpSpPr>
        <p:grpSp>
          <p:nvGrpSpPr>
            <p:cNvPr id="24583" name="Group 27"/>
            <p:cNvGrpSpPr>
              <a:grpSpLocks/>
            </p:cNvGrpSpPr>
            <p:nvPr/>
          </p:nvGrpSpPr>
          <p:grpSpPr bwMode="auto">
            <a:xfrm>
              <a:off x="158" y="2523"/>
              <a:ext cx="5444" cy="1542"/>
              <a:chOff x="158" y="2523"/>
              <a:chExt cx="5444" cy="1542"/>
            </a:xfrm>
          </p:grpSpPr>
          <p:sp>
            <p:nvSpPr>
              <p:cNvPr id="24585" name="AutoShape 7"/>
              <p:cNvSpPr>
                <a:spLocks noChangeArrowheads="1"/>
              </p:cNvSpPr>
              <p:nvPr/>
            </p:nvSpPr>
            <p:spPr bwMode="gray">
              <a:xfrm>
                <a:off x="158" y="2523"/>
                <a:ext cx="5444" cy="1542"/>
              </a:xfrm>
              <a:prstGeom prst="roundRect">
                <a:avLst>
                  <a:gd name="adj" fmla="val 10889"/>
                </a:avLst>
              </a:prstGeom>
              <a:solidFill>
                <a:srgbClr val="D9EDEF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grpSp>
            <p:nvGrpSpPr>
              <p:cNvPr id="24586" name="Group 8"/>
              <p:cNvGrpSpPr>
                <a:grpSpLocks/>
              </p:cNvGrpSpPr>
              <p:nvPr/>
            </p:nvGrpSpPr>
            <p:grpSpPr bwMode="auto">
              <a:xfrm>
                <a:off x="295" y="2750"/>
                <a:ext cx="680" cy="1179"/>
                <a:chOff x="113" y="2296"/>
                <a:chExt cx="768" cy="746"/>
              </a:xfrm>
            </p:grpSpPr>
            <p:sp>
              <p:nvSpPr>
                <p:cNvPr id="24588" name="AutoShape 9"/>
                <p:cNvSpPr>
                  <a:spLocks noChangeArrowheads="1"/>
                </p:cNvSpPr>
                <p:nvPr/>
              </p:nvSpPr>
              <p:spPr bwMode="gray">
                <a:xfrm>
                  <a:off x="113" y="2296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gradFill rotWithShape="1">
                  <a:gsLst>
                    <a:gs pos="0">
                      <a:srgbClr val="009999"/>
                    </a:gs>
                    <a:gs pos="100000">
                      <a:srgbClr val="006B6B"/>
                    </a:gs>
                  </a:gsLst>
                  <a:lin ang="5400000" scaled="1"/>
                </a:gradFill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4589" name="Freeform 10"/>
                <p:cNvSpPr>
                  <a:spLocks/>
                </p:cNvSpPr>
                <p:nvPr/>
              </p:nvSpPr>
              <p:spPr bwMode="gray">
                <a:xfrm>
                  <a:off x="158" y="2341"/>
                  <a:ext cx="384" cy="373"/>
                </a:xfrm>
                <a:custGeom>
                  <a:avLst/>
                  <a:gdLst>
                    <a:gd name="T0" fmla="*/ 76 w 596"/>
                    <a:gd name="T1" fmla="*/ 0 h 598"/>
                    <a:gd name="T2" fmla="*/ 0 w 596"/>
                    <a:gd name="T3" fmla="*/ 74 h 598"/>
                    <a:gd name="T4" fmla="*/ 0 w 596"/>
                    <a:gd name="T5" fmla="*/ 367 h 598"/>
                    <a:gd name="T6" fmla="*/ 104 w 596"/>
                    <a:gd name="T7" fmla="*/ 109 h 598"/>
                    <a:gd name="T8" fmla="*/ 379 w 596"/>
                    <a:gd name="T9" fmla="*/ 0 h 598"/>
                    <a:gd name="T10" fmla="*/ 76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3D4D4"/>
                    </a:gs>
                    <a:gs pos="100000">
                      <a:srgbClr val="009999">
                        <a:alpha val="0"/>
                      </a:srgbClr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4587" name="Text Box 12"/>
              <p:cNvSpPr txBox="1">
                <a:spLocks noChangeArrowheads="1"/>
              </p:cNvSpPr>
              <p:nvPr/>
            </p:nvSpPr>
            <p:spPr bwMode="auto">
              <a:xfrm>
                <a:off x="476" y="3158"/>
                <a:ext cx="27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ru-RU" altLang="ru-RU" sz="360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24584" name="Text Box 14"/>
            <p:cNvSpPr txBox="1">
              <a:spLocks noChangeArrowheads="1"/>
            </p:cNvSpPr>
            <p:nvPr/>
          </p:nvSpPr>
          <p:spPr bwMode="auto">
            <a:xfrm>
              <a:off x="1111" y="2614"/>
              <a:ext cx="4219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ru-RU" altLang="ru-RU" sz="1800">
                  <a:solidFill>
                    <a:schemeClr val="accent2"/>
                  </a:solidFill>
                </a:rPr>
                <a:t>При отпиливании куска доски пила неожиданно выскочила из руки столяра и поранила ногу ниже колена. Из раны в голени вытекает</a:t>
              </a:r>
              <a:r>
                <a:rPr lang="en-US" altLang="ru-RU" sz="1800">
                  <a:solidFill>
                    <a:schemeClr val="accent2"/>
                  </a:solidFill>
                </a:rPr>
                <a:t> </a:t>
              </a:r>
              <a:r>
                <a:rPr lang="ru-RU" altLang="ru-RU" sz="1800">
                  <a:solidFill>
                    <a:schemeClr val="accent2"/>
                  </a:solidFill>
                </a:rPr>
                <a:t>пульсирующей струёй кровь алого цвета</a:t>
              </a:r>
              <a:r>
                <a:rPr lang="ru-RU" altLang="ru-RU" sz="1800" b="0">
                  <a:solidFill>
                    <a:schemeClr val="accent2"/>
                  </a:solidFill>
                </a:rPr>
                <a:t>.</a:t>
              </a:r>
            </a:p>
            <a:p>
              <a:pPr algn="l" eaLnBrk="1" hangingPunct="1"/>
              <a:r>
                <a:rPr lang="ru-RU" altLang="ru-RU" sz="1800">
                  <a:solidFill>
                    <a:schemeClr val="hlink"/>
                  </a:solidFill>
                </a:rPr>
                <a:t>Определите вид кровотечения и дайте его характеристику.</a:t>
              </a:r>
            </a:p>
            <a:p>
              <a:pPr algn="l" eaLnBrk="1" hangingPunct="1"/>
              <a:r>
                <a:rPr lang="ru-RU" altLang="ru-RU" sz="1800">
                  <a:solidFill>
                    <a:schemeClr val="hlink"/>
                  </a:solidFill>
                </a:rPr>
                <a:t> Перечислите последовательность оказания первой помощи</a:t>
              </a:r>
              <a:r>
                <a:rPr lang="ru-RU" altLang="ru-RU" sz="1800" b="0">
                  <a:solidFill>
                    <a:srgbClr val="C06000"/>
                  </a:solidFill>
                </a:rPr>
                <a:t>.</a:t>
              </a:r>
              <a:endParaRPr lang="ru-RU" altLang="ru-RU" sz="1800" b="0"/>
            </a:p>
          </p:txBody>
        </p:sp>
      </p:grpSp>
      <p:pic>
        <p:nvPicPr>
          <p:cNvPr id="112655" name="Picture 15" descr="a13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3620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0" name="AutoShape 30">
            <a:hlinkClick r:id="rId3" action="ppaction://hlinkpres?slideindex=5&amp;slidetitle=Слайд 5" highlightClick="1"/>
          </p:cNvPr>
          <p:cNvSpPr>
            <a:spLocks noChangeArrowheads="1"/>
          </p:cNvSpPr>
          <p:nvPr/>
        </p:nvSpPr>
        <p:spPr bwMode="auto">
          <a:xfrm>
            <a:off x="4140200" y="6453188"/>
            <a:ext cx="792163" cy="404812"/>
          </a:xfrm>
          <a:prstGeom prst="actionButtonHome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79388" y="1263650"/>
            <a:ext cx="8785225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buFont typeface="Wingdings" pitchFamily="2" charset="2"/>
              <a:buChar char="Ø"/>
              <a:defRPr/>
            </a:pPr>
            <a:r>
              <a:rPr lang="ru-RU" sz="19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Прекратить воздействие повреждающих факторов</a:t>
            </a:r>
          </a:p>
          <a:p>
            <a:pPr algn="l">
              <a:defRPr/>
            </a:pP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извлечь из-под завалов или воды, вынести из горящего помещения, извлечь из машины, вагона и т. д.)</a:t>
            </a:r>
            <a:b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en-US" sz="16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Быстро и правильно оценить состояние пострадавшего</a:t>
            </a:r>
          </a:p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(установить, жив пострадавший или мёртв)</a:t>
            </a:r>
          </a:p>
          <a:p>
            <a:pPr algn="l">
              <a:buFontTx/>
              <a:buChar char="•"/>
              <a:defRPr/>
            </a:pPr>
            <a:endParaRPr lang="ru-RU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Определить тяжесть травмы, поражения </a:t>
            </a:r>
          </a:p>
          <a:p>
            <a:pPr algn="l">
              <a:defRPr/>
            </a:pP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 наличие кровотечения, переломов и т. д.)</a:t>
            </a:r>
            <a:b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Приступить к  оказанию первой медицинской помощи</a:t>
            </a:r>
            <a: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endParaRPr lang="ru-RU" sz="1800" b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Подготовить </a:t>
            </a: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пострадавшего</a:t>
            </a: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к транспортировке</a:t>
            </a:r>
          </a:p>
          <a:p>
            <a:pPr algn="l">
              <a:buFontTx/>
              <a:buChar char="•"/>
              <a:defRPr/>
            </a:pPr>
            <a:endParaRPr lang="ru-RU" sz="18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l">
              <a:buFont typeface="Wingdings" pitchFamily="2" charset="2"/>
              <a:buChar char="Ø"/>
              <a:defRPr/>
            </a:pPr>
            <a:r>
              <a:rPr lang="ru-RU" sz="1800">
                <a:solidFill>
                  <a:srgbClr val="EE2D00"/>
                </a:solidFill>
                <a:latin typeface="Arial" pitchFamily="34" charset="0"/>
                <a:cs typeface="Arial" pitchFamily="34" charset="0"/>
              </a:rPr>
              <a:t> Быстро доставить </a:t>
            </a:r>
            <a:r>
              <a:rPr lang="ru-RU" sz="1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пострадавшего в лечебное заведение</a:t>
            </a:r>
          </a:p>
          <a:p>
            <a:pPr algn="l">
              <a:defRPr/>
            </a:pPr>
            <a:endParaRPr lang="ru-RU" sz="18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r>
              <a:rPr lang="ru-RU" sz="2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Оптимальный срок оказания первой доврачебной помощи - до 30 мин. после получения травмы.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80400" cy="76517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Последовательность оказания</a:t>
            </a:r>
            <a:br>
              <a:rPr lang="ru-RU" sz="28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первой доврачебной  помощи</a:t>
            </a:r>
          </a:p>
        </p:txBody>
      </p:sp>
      <p:sp>
        <p:nvSpPr>
          <p:cNvPr id="9012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0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0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0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0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8" grpId="0"/>
      <p:bldP spid="901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4797425"/>
            <a:ext cx="7705725" cy="15367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</a:pPr>
            <a:r>
              <a:rPr lang="ru-RU" altLang="ru-RU" smtClean="0">
                <a:solidFill>
                  <a:srgbClr val="E41606"/>
                </a:solidFill>
              </a:rPr>
              <a:t>Истечение крови из поврежденного кровеносного сосуда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468313" y="836613"/>
            <a:ext cx="6624637" cy="32400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КРОВОТЕЧЕНИЯ</a:t>
            </a:r>
          </a:p>
        </p:txBody>
      </p:sp>
      <p:pic>
        <p:nvPicPr>
          <p:cNvPr id="10252" name="Picture 12" descr="Картинка 50 из 12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7625" y="3933825"/>
            <a:ext cx="1258888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0_26a80_b719a0b1_S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4738" y="549275"/>
            <a:ext cx="1463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2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5" name="AutoShape 1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" fill="hold"/>
                                        <p:tgtEl>
                                          <p:spTgt spid="10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4"/>
                </p:tgtEl>
              </p:cMediaNode>
            </p:audio>
          </p:childTnLst>
        </p:cTn>
      </p:par>
    </p:tnLst>
    <p:bldLst>
      <p:bldP spid="10247" grpId="0" build="p"/>
      <p:bldP spid="10248" grpId="0" animBg="1"/>
      <p:bldP spid="102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489585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Виды кровотечений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684213" y="2133600"/>
            <a:ext cx="3454400" cy="4249738"/>
            <a:chOff x="431" y="1344"/>
            <a:chExt cx="2176" cy="2677"/>
          </a:xfrm>
        </p:grpSpPr>
        <p:sp>
          <p:nvSpPr>
            <p:cNvPr id="6177" name="Rectangle 2"/>
            <p:cNvSpPr>
              <a:spLocks noChangeArrowheads="1"/>
            </p:cNvSpPr>
            <p:nvPr/>
          </p:nvSpPr>
          <p:spPr bwMode="auto">
            <a:xfrm>
              <a:off x="431" y="1344"/>
              <a:ext cx="2176" cy="113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9EDE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78" name="Text Box 4"/>
            <p:cNvSpPr txBox="1">
              <a:spLocks noChangeArrowheads="1"/>
            </p:cNvSpPr>
            <p:nvPr/>
          </p:nvSpPr>
          <p:spPr bwMode="auto">
            <a:xfrm>
              <a:off x="476" y="1480"/>
              <a:ext cx="2131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rgbClr val="FF0000"/>
                  </a:solidFill>
                </a:rPr>
                <a:t>Наружное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rgbClr val="6666FF"/>
                  </a:solidFill>
                </a:rPr>
                <a:t>(истечение крови на поверхность тела)</a:t>
              </a:r>
            </a:p>
          </p:txBody>
        </p:sp>
        <p:sp>
          <p:nvSpPr>
            <p:cNvPr id="6179" name="Rectangle 5"/>
            <p:cNvSpPr>
              <a:spLocks noChangeArrowheads="1"/>
            </p:cNvSpPr>
            <p:nvPr/>
          </p:nvSpPr>
          <p:spPr bwMode="auto">
            <a:xfrm>
              <a:off x="431" y="2795"/>
              <a:ext cx="2131" cy="122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D9EDE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180" name="Text Box 6"/>
            <p:cNvSpPr txBox="1">
              <a:spLocks noChangeArrowheads="1"/>
            </p:cNvSpPr>
            <p:nvPr/>
          </p:nvSpPr>
          <p:spPr bwMode="auto">
            <a:xfrm>
              <a:off x="431" y="2886"/>
              <a:ext cx="2086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400">
                  <a:solidFill>
                    <a:srgbClr val="FF0000"/>
                  </a:solidFill>
                </a:rPr>
                <a:t>Внутреннее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rgbClr val="6666FF"/>
                  </a:solidFill>
                </a:rPr>
                <a:t>( истечение крови во внутренние органы, полости и ткани) </a:t>
              </a:r>
            </a:p>
          </p:txBody>
        </p:sp>
      </p:grp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4932363" y="1125538"/>
            <a:ext cx="38163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>
                <a:solidFill>
                  <a:srgbClr val="FF0000"/>
                </a:solidFill>
              </a:rPr>
              <a:t>В зависимости от того, какой сосуд кровоточит, кровотечение может быть:</a:t>
            </a:r>
            <a:endParaRPr lang="ru-RU" altLang="ru-RU" sz="2000" b="0">
              <a:solidFill>
                <a:srgbClr val="FF0000"/>
              </a:solidFill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5508625" y="2349500"/>
            <a:ext cx="3097213" cy="3886200"/>
            <a:chOff x="3470" y="1480"/>
            <a:chExt cx="1951" cy="2448"/>
          </a:xfrm>
        </p:grpSpPr>
        <p:sp>
          <p:nvSpPr>
            <p:cNvPr id="130055" name="Rectangle 7"/>
            <p:cNvSpPr>
              <a:spLocks noChangeArrowheads="1"/>
            </p:cNvSpPr>
            <p:nvPr/>
          </p:nvSpPr>
          <p:spPr bwMode="auto">
            <a:xfrm>
              <a:off x="3470" y="2750"/>
              <a:ext cx="1950" cy="499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056" name="Rectangle 8"/>
            <p:cNvSpPr>
              <a:spLocks noChangeArrowheads="1"/>
            </p:cNvSpPr>
            <p:nvPr/>
          </p:nvSpPr>
          <p:spPr bwMode="auto">
            <a:xfrm>
              <a:off x="3470" y="2115"/>
              <a:ext cx="1950" cy="454"/>
            </a:xfrm>
            <a:prstGeom prst="rect">
              <a:avLst/>
            </a:prstGeom>
            <a:gradFill rotWithShape="1">
              <a:gsLst>
                <a:gs pos="0">
                  <a:srgbClr val="D9EDEF"/>
                </a:gs>
                <a:gs pos="50000">
                  <a:schemeClr val="bg1"/>
                </a:gs>
                <a:gs pos="100000">
                  <a:srgbClr val="D9EDE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057" name="Rectangle 9"/>
            <p:cNvSpPr>
              <a:spLocks noChangeArrowheads="1"/>
            </p:cNvSpPr>
            <p:nvPr/>
          </p:nvSpPr>
          <p:spPr bwMode="auto">
            <a:xfrm>
              <a:off x="3470" y="1480"/>
              <a:ext cx="1950" cy="408"/>
            </a:xfrm>
            <a:prstGeom prst="rect">
              <a:avLst/>
            </a:prstGeom>
            <a:gradFill rotWithShape="1">
              <a:gsLst>
                <a:gs pos="0">
                  <a:srgbClr val="D9EDEF"/>
                </a:gs>
                <a:gs pos="50000">
                  <a:schemeClr val="bg1"/>
                </a:gs>
                <a:gs pos="100000">
                  <a:srgbClr val="D9EDEF"/>
                </a:gs>
              </a:gsLst>
              <a:lin ang="54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2" name="Text Box 10"/>
            <p:cNvSpPr txBox="1">
              <a:spLocks noChangeArrowheads="1"/>
            </p:cNvSpPr>
            <p:nvPr/>
          </p:nvSpPr>
          <p:spPr bwMode="auto">
            <a:xfrm>
              <a:off x="3560" y="1525"/>
              <a:ext cx="17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EA0000"/>
                  </a:solidFill>
                </a:rPr>
                <a:t>венозным</a:t>
              </a:r>
            </a:p>
          </p:txBody>
        </p:sp>
        <p:sp>
          <p:nvSpPr>
            <p:cNvPr id="6173" name="Text Box 11"/>
            <p:cNvSpPr txBox="1">
              <a:spLocks noChangeArrowheads="1"/>
            </p:cNvSpPr>
            <p:nvPr/>
          </p:nvSpPr>
          <p:spPr bwMode="auto">
            <a:xfrm>
              <a:off x="3470" y="2160"/>
              <a:ext cx="18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EA0000"/>
                  </a:solidFill>
                </a:rPr>
                <a:t>артериальным</a:t>
              </a:r>
            </a:p>
          </p:txBody>
        </p:sp>
        <p:sp>
          <p:nvSpPr>
            <p:cNvPr id="6174" name="Text Box 12"/>
            <p:cNvSpPr txBox="1">
              <a:spLocks noChangeArrowheads="1"/>
            </p:cNvSpPr>
            <p:nvPr/>
          </p:nvSpPr>
          <p:spPr bwMode="auto">
            <a:xfrm>
              <a:off x="3606" y="2795"/>
              <a:ext cx="18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EA0000"/>
                  </a:solidFill>
                </a:rPr>
                <a:t>капиллярным</a:t>
              </a:r>
            </a:p>
          </p:txBody>
        </p:sp>
        <p:sp>
          <p:nvSpPr>
            <p:cNvPr id="130078" name="Rectangle 30"/>
            <p:cNvSpPr>
              <a:spLocks noChangeArrowheads="1"/>
            </p:cNvSpPr>
            <p:nvPr/>
          </p:nvSpPr>
          <p:spPr bwMode="auto">
            <a:xfrm>
              <a:off x="3470" y="3430"/>
              <a:ext cx="1951" cy="49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76" name="Text Box 31"/>
            <p:cNvSpPr txBox="1">
              <a:spLocks noChangeArrowheads="1"/>
            </p:cNvSpPr>
            <p:nvPr/>
          </p:nvSpPr>
          <p:spPr bwMode="auto">
            <a:xfrm>
              <a:off x="3742" y="3521"/>
              <a:ext cx="15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EA0000"/>
                  </a:solidFill>
                </a:rPr>
                <a:t>смешанным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395288" y="836613"/>
            <a:ext cx="8497887" cy="5184775"/>
            <a:chOff x="249" y="527"/>
            <a:chExt cx="5353" cy="3266"/>
          </a:xfrm>
        </p:grpSpPr>
        <p:sp>
          <p:nvSpPr>
            <p:cNvPr id="6152" name="Line 16"/>
            <p:cNvSpPr>
              <a:spLocks noChangeShapeType="1"/>
            </p:cNvSpPr>
            <p:nvPr/>
          </p:nvSpPr>
          <p:spPr bwMode="auto">
            <a:xfrm>
              <a:off x="249" y="3657"/>
              <a:ext cx="18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Line 17"/>
            <p:cNvSpPr>
              <a:spLocks noChangeShapeType="1"/>
            </p:cNvSpPr>
            <p:nvPr/>
          </p:nvSpPr>
          <p:spPr bwMode="auto">
            <a:xfrm>
              <a:off x="249" y="2069"/>
              <a:ext cx="182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Line 21"/>
            <p:cNvSpPr>
              <a:spLocks noChangeShapeType="1"/>
            </p:cNvSpPr>
            <p:nvPr/>
          </p:nvSpPr>
          <p:spPr bwMode="auto">
            <a:xfrm flipH="1">
              <a:off x="5375" y="3793"/>
              <a:ext cx="22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5" name="Group 41"/>
            <p:cNvGrpSpPr>
              <a:grpSpLocks/>
            </p:cNvGrpSpPr>
            <p:nvPr/>
          </p:nvGrpSpPr>
          <p:grpSpPr bwMode="auto">
            <a:xfrm>
              <a:off x="249" y="527"/>
              <a:ext cx="5353" cy="3266"/>
              <a:chOff x="249" y="527"/>
              <a:chExt cx="5353" cy="3266"/>
            </a:xfrm>
          </p:grpSpPr>
          <p:sp>
            <p:nvSpPr>
              <p:cNvPr id="6156" name="Line 19"/>
              <p:cNvSpPr>
                <a:spLocks noChangeShapeType="1"/>
              </p:cNvSpPr>
              <p:nvPr/>
            </p:nvSpPr>
            <p:spPr bwMode="auto">
              <a:xfrm>
                <a:off x="5511" y="572"/>
                <a:ext cx="91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57" name="Group 40"/>
              <p:cNvGrpSpPr>
                <a:grpSpLocks/>
              </p:cNvGrpSpPr>
              <p:nvPr/>
            </p:nvGrpSpPr>
            <p:grpSpPr bwMode="auto">
              <a:xfrm>
                <a:off x="249" y="527"/>
                <a:ext cx="5353" cy="3266"/>
                <a:chOff x="249" y="527"/>
                <a:chExt cx="5353" cy="3266"/>
              </a:xfrm>
            </p:grpSpPr>
            <p:sp>
              <p:nvSpPr>
                <p:cNvPr id="6158" name="Line 20"/>
                <p:cNvSpPr>
                  <a:spLocks noChangeShapeType="1"/>
                </p:cNvSpPr>
                <p:nvPr/>
              </p:nvSpPr>
              <p:spPr bwMode="auto">
                <a:xfrm>
                  <a:off x="5602" y="572"/>
                  <a:ext cx="0" cy="3221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159" name="Group 39"/>
                <p:cNvGrpSpPr>
                  <a:grpSpLocks/>
                </p:cNvGrpSpPr>
                <p:nvPr/>
              </p:nvGrpSpPr>
              <p:grpSpPr bwMode="auto">
                <a:xfrm>
                  <a:off x="249" y="527"/>
                  <a:ext cx="5353" cy="3266"/>
                  <a:chOff x="249" y="527"/>
                  <a:chExt cx="5353" cy="3266"/>
                </a:xfrm>
              </p:grpSpPr>
              <p:sp>
                <p:nvSpPr>
                  <p:cNvPr id="6160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9" y="527"/>
                    <a:ext cx="113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1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49" y="527"/>
                    <a:ext cx="0" cy="3130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2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4332" y="572"/>
                    <a:ext cx="1179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95" y="2069"/>
                    <a:ext cx="9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4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49" y="3657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5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1661"/>
                    <a:ext cx="18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6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65" y="2341"/>
                    <a:ext cx="13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7" name="Line 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65" y="2931"/>
                    <a:ext cx="13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8" name="Line 3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65" y="3793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30091" name="AutoShape 4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4275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0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/>
      <p:bldP spid="1300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D9EDE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Характеристика  кровотечений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24815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000" b="1" smtClean="0">
                <a:solidFill>
                  <a:srgbClr val="EE2D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smtClean="0">
                <a:solidFill>
                  <a:srgbClr val="EA0000"/>
                </a:solidFill>
              </a:rPr>
              <a:t>Капиллярное :</a:t>
            </a:r>
            <a:r>
              <a:rPr lang="ru-RU" sz="1800" b="1" smtClean="0">
                <a:solidFill>
                  <a:srgbClr val="EA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1800" smtClean="0">
                <a:solidFill>
                  <a:schemeClr val="accent2"/>
                </a:solidFill>
              </a:rPr>
              <a:t>кровь</a:t>
            </a:r>
            <a:r>
              <a:rPr lang="ru-RU" sz="1800" b="1" smtClean="0">
                <a:solidFill>
                  <a:schemeClr val="accent2"/>
                </a:solidFill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из</a:t>
            </a: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мелких</a:t>
            </a: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сосудов</a:t>
            </a:r>
            <a:r>
              <a:rPr lang="ru-RU" sz="1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сочится </a:t>
            </a:r>
            <a:r>
              <a:rPr lang="ru-RU" sz="1800" b="1" smtClean="0">
                <a:solidFill>
                  <a:schemeClr val="accent2"/>
                </a:solidFill>
              </a:rPr>
              <a:t> </a:t>
            </a:r>
            <a:r>
              <a:rPr lang="ru-RU" sz="1800" smtClean="0">
                <a:solidFill>
                  <a:schemeClr val="accent2"/>
                </a:solidFill>
              </a:rPr>
              <a:t>равномерно по  всей  поверхности раны (как из губки)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smtClean="0">
                <a:solidFill>
                  <a:srgbClr val="EA0000"/>
                </a:solidFill>
              </a:rPr>
              <a:t>Венозное:</a:t>
            </a:r>
            <a:r>
              <a:rPr lang="ru-RU" sz="1800" b="1" smtClean="0">
                <a:solidFill>
                  <a:srgbClr val="E4160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accent2"/>
                </a:solidFill>
              </a:rPr>
              <a:t>	кровь темно – вишневого цвета  вытекает из раны непрерывно, спокойно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1800" b="1" smtClean="0">
                <a:solidFill>
                  <a:srgbClr val="EA0000"/>
                </a:solidFill>
              </a:rPr>
              <a:t>Артериальное:</a:t>
            </a:r>
            <a:r>
              <a:rPr lang="ru-RU" sz="1800" b="1" smtClean="0">
                <a:solidFill>
                  <a:srgbClr val="E41606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accent2"/>
                </a:solidFill>
              </a:rPr>
              <a:t>	кровь алого цвета  и вытекает пульсирующей струей (выбросы крови соответствуют ритму сердечных сокращений)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1800" b="1" smtClean="0">
                <a:solidFill>
                  <a:srgbClr val="EA0000"/>
                </a:solidFill>
              </a:rPr>
              <a:t>Смешанное:</a:t>
            </a:r>
            <a:r>
              <a:rPr lang="ru-RU" sz="18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accent2"/>
                </a:solidFill>
              </a:rPr>
              <a:t>     характеризуется признаками артериального и венозного кровотечения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smtClean="0">
              <a:solidFill>
                <a:schemeClr val="accent2"/>
              </a:solidFill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11638" y="1484313"/>
            <a:ext cx="4752975" cy="5418137"/>
            <a:chOff x="2653" y="935"/>
            <a:chExt cx="2994" cy="3413"/>
          </a:xfrm>
        </p:grpSpPr>
        <p:sp>
          <p:nvSpPr>
            <p:cNvPr id="7174" name="Text Box 23"/>
            <p:cNvSpPr txBox="1">
              <a:spLocks noChangeArrowheads="1"/>
            </p:cNvSpPr>
            <p:nvPr/>
          </p:nvSpPr>
          <p:spPr bwMode="auto">
            <a:xfrm>
              <a:off x="2653" y="3838"/>
              <a:ext cx="2994" cy="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000">
                  <a:solidFill>
                    <a:schemeClr val="accent2"/>
                  </a:solidFill>
                </a:rPr>
                <a:t>А - артериальное;   Б - венозное;</a:t>
              </a:r>
              <a:r>
                <a:rPr lang="ru-RU" altLang="ru-RU" sz="1800" b="0">
                  <a:solidFill>
                    <a:schemeClr val="accent2"/>
                  </a:solidFill>
                </a:rPr>
                <a:t> </a:t>
              </a:r>
            </a:p>
            <a:p>
              <a:pPr eaLnBrk="1" hangingPunct="1">
                <a:spcBef>
                  <a:spcPct val="50000"/>
                </a:spcBef>
              </a:pPr>
              <a:endParaRPr lang="ru-RU" altLang="ru-RU" sz="1800" b="0">
                <a:solidFill>
                  <a:schemeClr val="accent2"/>
                </a:solidFill>
              </a:endParaRPr>
            </a:p>
          </p:txBody>
        </p:sp>
        <p:pic>
          <p:nvPicPr>
            <p:cNvPr id="7175" name="Picture 27" descr="image022[1]"/>
            <p:cNvPicPr>
              <a:picLocks noChangeAspect="1" noChangeArrowheads="1"/>
            </p:cNvPicPr>
            <p:nvPr/>
          </p:nvPicPr>
          <p:blipFill>
            <a:blip r:embed="rId2" cstate="email">
              <a:lum bright="6000"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935"/>
              <a:ext cx="2699" cy="2713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36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708400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3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3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3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1" name="Rectangle 9"/>
          <p:cNvSpPr>
            <a:spLocks noGrp="1" noChangeArrowheads="1"/>
          </p:cNvSpPr>
          <p:nvPr>
            <p:ph type="title"/>
          </p:nvPr>
        </p:nvSpPr>
        <p:spPr>
          <a:xfrm rot="16200000">
            <a:off x="-2066925" y="2651125"/>
            <a:ext cx="6148388" cy="1512888"/>
          </a:xfrm>
          <a:gradFill rotWithShape="1">
            <a:gsLst>
              <a:gs pos="0">
                <a:srgbClr val="FFB8A7"/>
              </a:gs>
              <a:gs pos="50000">
                <a:schemeClr val="bg1"/>
              </a:gs>
              <a:gs pos="100000">
                <a:srgbClr val="FFB8A7"/>
              </a:gs>
            </a:gsLst>
            <a:lin ang="5400000" scaled="1"/>
          </a:gradFill>
          <a:ln w="38100">
            <a:solidFill>
              <a:srgbClr val="FFB8A7"/>
            </a:solidFill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</a:t>
            </a:r>
            <a:b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временной остановки кровотечения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835150" y="404813"/>
            <a:ext cx="6840538" cy="6119812"/>
            <a:chOff x="1156" y="255"/>
            <a:chExt cx="4309" cy="3855"/>
          </a:xfrm>
        </p:grpSpPr>
        <p:grpSp>
          <p:nvGrpSpPr>
            <p:cNvPr id="8197" name="Group 21"/>
            <p:cNvGrpSpPr>
              <a:grpSpLocks/>
            </p:cNvGrpSpPr>
            <p:nvPr/>
          </p:nvGrpSpPr>
          <p:grpSpPr bwMode="auto">
            <a:xfrm>
              <a:off x="2018" y="2750"/>
              <a:ext cx="3447" cy="590"/>
              <a:chOff x="2245" y="2976"/>
              <a:chExt cx="3266" cy="590"/>
            </a:xfrm>
          </p:grpSpPr>
          <p:sp>
            <p:nvSpPr>
              <p:cNvPr id="156675" name="Rectangle 3"/>
              <p:cNvSpPr>
                <a:spLocks noChangeArrowheads="1"/>
              </p:cNvSpPr>
              <p:nvPr/>
            </p:nvSpPr>
            <p:spPr bwMode="auto">
              <a:xfrm>
                <a:off x="2245" y="2976"/>
                <a:ext cx="3266" cy="590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676" name="Text Box 4"/>
              <p:cNvSpPr txBox="1">
                <a:spLocks noChangeArrowheads="1"/>
              </p:cNvSpPr>
              <p:nvPr/>
            </p:nvSpPr>
            <p:spPr bwMode="auto">
              <a:xfrm>
                <a:off x="2290" y="3113"/>
                <a:ext cx="317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2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Максимальное </a:t>
                </a:r>
                <a:r>
                  <a:rPr lang="ru-RU" sz="2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сгибание</a:t>
                </a:r>
                <a:r>
                  <a:rPr lang="ru-RU" sz="2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 конечности</a:t>
                </a:r>
                <a:endParaRPr lang="ru-RU" sz="2000" b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98" name="Group 20"/>
            <p:cNvGrpSpPr>
              <a:grpSpLocks/>
            </p:cNvGrpSpPr>
            <p:nvPr/>
          </p:nvGrpSpPr>
          <p:grpSpPr bwMode="auto">
            <a:xfrm>
              <a:off x="2018" y="1117"/>
              <a:ext cx="3447" cy="634"/>
              <a:chOff x="158" y="2251"/>
              <a:chExt cx="3312" cy="634"/>
            </a:xfrm>
          </p:grpSpPr>
          <p:sp>
            <p:nvSpPr>
              <p:cNvPr id="156677" name="Rectangle 5"/>
              <p:cNvSpPr>
                <a:spLocks noChangeArrowheads="1"/>
              </p:cNvSpPr>
              <p:nvPr/>
            </p:nvSpPr>
            <p:spPr bwMode="auto">
              <a:xfrm>
                <a:off x="158" y="2251"/>
                <a:ext cx="3312" cy="634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678" name="Text Box 6"/>
              <p:cNvSpPr txBox="1">
                <a:spLocks noChangeArrowheads="1"/>
              </p:cNvSpPr>
              <p:nvPr/>
            </p:nvSpPr>
            <p:spPr bwMode="auto">
              <a:xfrm>
                <a:off x="295" y="2251"/>
                <a:ext cx="3037" cy="6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00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Прижатие кровоточащего сосуда  в месте повреждения  при помощи</a:t>
                </a:r>
                <a:r>
                  <a:rPr lang="en-US" sz="2000">
                    <a:solidFill>
                      <a:schemeClr val="accent2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давящей повязки</a:t>
                </a:r>
              </a:p>
            </p:txBody>
          </p:sp>
        </p:grpSp>
        <p:grpSp>
          <p:nvGrpSpPr>
            <p:cNvPr id="8199" name="Group 22"/>
            <p:cNvGrpSpPr>
              <a:grpSpLocks/>
            </p:cNvGrpSpPr>
            <p:nvPr/>
          </p:nvGrpSpPr>
          <p:grpSpPr bwMode="auto">
            <a:xfrm>
              <a:off x="2018" y="3566"/>
              <a:ext cx="3447" cy="544"/>
              <a:chOff x="204" y="3657"/>
              <a:chExt cx="3221" cy="544"/>
            </a:xfrm>
          </p:grpSpPr>
          <p:sp>
            <p:nvSpPr>
              <p:cNvPr id="156674" name="Rectangle 2"/>
              <p:cNvSpPr>
                <a:spLocks noChangeArrowheads="1"/>
              </p:cNvSpPr>
              <p:nvPr/>
            </p:nvSpPr>
            <p:spPr bwMode="auto">
              <a:xfrm>
                <a:off x="204" y="3657"/>
                <a:ext cx="3221" cy="544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682" name="Rectangle 10"/>
              <p:cNvSpPr>
                <a:spLocks noChangeArrowheads="1"/>
              </p:cNvSpPr>
              <p:nvPr/>
            </p:nvSpPr>
            <p:spPr bwMode="auto">
              <a:xfrm>
                <a:off x="295" y="3702"/>
                <a:ext cx="3129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2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Наложение кровоостанавливающего </a:t>
                </a:r>
                <a:r>
                  <a:rPr lang="ru-RU" sz="2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жгута</a:t>
                </a:r>
              </a:p>
            </p:txBody>
          </p:sp>
        </p:grpSp>
        <p:grpSp>
          <p:nvGrpSpPr>
            <p:cNvPr id="8200" name="Group 18"/>
            <p:cNvGrpSpPr>
              <a:grpSpLocks/>
            </p:cNvGrpSpPr>
            <p:nvPr/>
          </p:nvGrpSpPr>
          <p:grpSpPr bwMode="auto">
            <a:xfrm>
              <a:off x="2018" y="1979"/>
              <a:ext cx="3447" cy="545"/>
              <a:chOff x="113" y="890"/>
              <a:chExt cx="3447" cy="545"/>
            </a:xfrm>
          </p:grpSpPr>
          <p:sp>
            <p:nvSpPr>
              <p:cNvPr id="156680" name="Rectangle 8"/>
              <p:cNvSpPr>
                <a:spLocks noChangeArrowheads="1"/>
              </p:cNvSpPr>
              <p:nvPr/>
            </p:nvSpPr>
            <p:spPr bwMode="auto">
              <a:xfrm>
                <a:off x="113" y="890"/>
                <a:ext cx="3447" cy="545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683" name="Text Box 11"/>
              <p:cNvSpPr txBox="1">
                <a:spLocks noChangeArrowheads="1"/>
              </p:cNvSpPr>
              <p:nvPr/>
            </p:nvSpPr>
            <p:spPr bwMode="auto">
              <a:xfrm>
                <a:off x="113" y="981"/>
                <a:ext cx="3357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2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Пальцевое </a:t>
                </a:r>
                <a:r>
                  <a:rPr lang="ru-RU" sz="200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прижатие</a:t>
                </a:r>
                <a:r>
                  <a:rPr lang="ru-RU" sz="2000">
                    <a:solidFill>
                      <a:schemeClr val="accent2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itchFamily="34" charset="0"/>
                    <a:cs typeface="Arial" pitchFamily="34" charset="0"/>
                  </a:rPr>
                  <a:t> кровоточащего сосуда</a:t>
                </a:r>
              </a:p>
            </p:txBody>
          </p:sp>
        </p:grpSp>
        <p:grpSp>
          <p:nvGrpSpPr>
            <p:cNvPr id="8201" name="Group 19"/>
            <p:cNvGrpSpPr>
              <a:grpSpLocks/>
            </p:cNvGrpSpPr>
            <p:nvPr/>
          </p:nvGrpSpPr>
          <p:grpSpPr bwMode="auto">
            <a:xfrm>
              <a:off x="2018" y="255"/>
              <a:ext cx="3447" cy="635"/>
              <a:chOff x="2154" y="1525"/>
              <a:chExt cx="3357" cy="635"/>
            </a:xfrm>
          </p:grpSpPr>
          <p:sp>
            <p:nvSpPr>
              <p:cNvPr id="156679" name="Rectangle 7"/>
              <p:cNvSpPr>
                <a:spLocks noChangeArrowheads="1"/>
              </p:cNvSpPr>
              <p:nvPr/>
            </p:nvSpPr>
            <p:spPr bwMode="auto">
              <a:xfrm>
                <a:off x="2154" y="1525"/>
                <a:ext cx="3357" cy="635"/>
              </a:xfrm>
              <a:prstGeom prst="rect">
                <a:avLst/>
              </a:prstGeom>
              <a:gradFill rotWithShape="1">
                <a:gsLst>
                  <a:gs pos="0">
                    <a:schemeClr val="accent1"/>
                  </a:gs>
                  <a:gs pos="5000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208" name="Text Box 12"/>
              <p:cNvSpPr txBox="1">
                <a:spLocks noChangeArrowheads="1"/>
              </p:cNvSpPr>
              <p:nvPr/>
            </p:nvSpPr>
            <p:spPr bwMode="auto">
              <a:xfrm>
                <a:off x="2245" y="1525"/>
                <a:ext cx="3175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2000">
                    <a:solidFill>
                      <a:schemeClr val="accent2"/>
                    </a:solidFill>
                  </a:rPr>
                  <a:t>Придание поврежденной части тела </a:t>
                </a:r>
                <a:r>
                  <a:rPr lang="ru-RU" altLang="ru-RU" sz="2000">
                    <a:solidFill>
                      <a:srgbClr val="FF0000"/>
                    </a:solidFill>
                  </a:rPr>
                  <a:t>возвышенного</a:t>
                </a:r>
                <a:r>
                  <a:rPr lang="ru-RU" altLang="ru-RU" sz="2000">
                    <a:solidFill>
                      <a:srgbClr val="FF6D4B"/>
                    </a:solidFill>
                  </a:rPr>
                  <a:t> </a:t>
                </a:r>
                <a:r>
                  <a:rPr lang="ru-RU" altLang="ru-RU" sz="2000">
                    <a:solidFill>
                      <a:schemeClr val="accent2"/>
                    </a:solidFill>
                  </a:rPr>
                  <a:t>положения по  отношению к туловищу</a:t>
                </a:r>
                <a:endParaRPr lang="ru-RU" altLang="ru-RU" sz="2000" b="0"/>
              </a:p>
            </p:txBody>
          </p:sp>
        </p:grpSp>
        <p:sp>
          <p:nvSpPr>
            <p:cNvPr id="8202" name="AutoShape 35"/>
            <p:cNvSpPr>
              <a:spLocks noChangeArrowheads="1"/>
            </p:cNvSpPr>
            <p:nvPr/>
          </p:nvSpPr>
          <p:spPr bwMode="auto">
            <a:xfrm>
              <a:off x="1156" y="527"/>
              <a:ext cx="862" cy="90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rgbClr val="FFB8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03" name="AutoShape 36"/>
            <p:cNvSpPr>
              <a:spLocks noChangeArrowheads="1"/>
            </p:cNvSpPr>
            <p:nvPr/>
          </p:nvSpPr>
          <p:spPr bwMode="auto">
            <a:xfrm>
              <a:off x="1156" y="1389"/>
              <a:ext cx="862" cy="90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rgbClr val="FFB8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04" name="AutoShape 37"/>
            <p:cNvSpPr>
              <a:spLocks noChangeArrowheads="1"/>
            </p:cNvSpPr>
            <p:nvPr/>
          </p:nvSpPr>
          <p:spPr bwMode="auto">
            <a:xfrm>
              <a:off x="1156" y="2205"/>
              <a:ext cx="862" cy="90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rgbClr val="FFB8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05" name="AutoShape 38"/>
            <p:cNvSpPr>
              <a:spLocks noChangeArrowheads="1"/>
            </p:cNvSpPr>
            <p:nvPr/>
          </p:nvSpPr>
          <p:spPr bwMode="auto">
            <a:xfrm>
              <a:off x="1156" y="2976"/>
              <a:ext cx="862" cy="90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rgbClr val="FFB8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206" name="AutoShape 39"/>
            <p:cNvSpPr>
              <a:spLocks noChangeArrowheads="1"/>
            </p:cNvSpPr>
            <p:nvPr/>
          </p:nvSpPr>
          <p:spPr bwMode="auto">
            <a:xfrm>
              <a:off x="1156" y="3793"/>
              <a:ext cx="862" cy="90"/>
            </a:xfrm>
            <a:prstGeom prst="rightArrow">
              <a:avLst>
                <a:gd name="adj1" fmla="val 50000"/>
                <a:gd name="adj2" fmla="val 239444"/>
              </a:avLst>
            </a:prstGeom>
            <a:solidFill>
              <a:srgbClr val="FFB8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56713" name="AutoShape 4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124075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6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6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6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81" grpId="0" animBg="1"/>
      <p:bldP spid="1567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50825" y="5013325"/>
            <a:ext cx="85693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>
                <a:solidFill>
                  <a:srgbClr val="E41606"/>
                </a:solidFill>
              </a:rPr>
              <a:t>Придание </a:t>
            </a:r>
            <a:r>
              <a:rPr lang="ru-RU" altLang="ru-RU" sz="2800">
                <a:solidFill>
                  <a:srgbClr val="6666FF"/>
                </a:solidFill>
              </a:rPr>
              <a:t>поврежденной конечности </a:t>
            </a:r>
            <a:r>
              <a:rPr lang="ru-RU" altLang="ru-RU" sz="2800">
                <a:solidFill>
                  <a:srgbClr val="E41606"/>
                </a:solidFill>
              </a:rPr>
              <a:t>возвышенного положения </a:t>
            </a:r>
            <a:r>
              <a:rPr lang="ru-RU" altLang="ru-RU" sz="2800">
                <a:solidFill>
                  <a:srgbClr val="6666FF"/>
                </a:solidFill>
              </a:rPr>
              <a:t>по  отношению к туловищу</a:t>
            </a:r>
          </a:p>
        </p:txBody>
      </p:sp>
      <p:pic>
        <p:nvPicPr>
          <p:cNvPr id="75791" name="Picture 15" descr="94811574[1]"/>
          <p:cNvPicPr>
            <a:picLocks noChangeAspect="1" noChangeArrowheads="1"/>
          </p:cNvPicPr>
          <p:nvPr/>
        </p:nvPicPr>
        <p:blipFill>
          <a:blip r:embed="rId2">
            <a:lum bright="18000"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675" y="404813"/>
            <a:ext cx="2879725" cy="45370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92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57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9EDEF"/>
            </a:gs>
            <a:gs pos="50000">
              <a:schemeClr val="bg1"/>
            </a:gs>
            <a:gs pos="100000">
              <a:srgbClr val="D9EDE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7" name="Picture 5" descr="Картинка 115 из 12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1484313"/>
            <a:ext cx="5689600" cy="295275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258888" y="4724400"/>
            <a:ext cx="648176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А - кровотечение из раны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Б - прижатие кровоточащего сосуда </a:t>
            </a:r>
          </a:p>
          <a:p>
            <a:pPr algn="l" eaLnBrk="1" hangingPunct="1">
              <a:spcBef>
                <a:spcPct val="50000"/>
              </a:spcBef>
            </a:pPr>
            <a:r>
              <a:rPr lang="ru-RU" altLang="ru-RU" sz="2000">
                <a:solidFill>
                  <a:schemeClr val="accent2"/>
                </a:solidFill>
              </a:rPr>
              <a:t>В - давящая повязка (поверх раны накладывают несколько слоев марли, плотный комок ваты и туго бинтуют)</a:t>
            </a:r>
          </a:p>
        </p:txBody>
      </p:sp>
      <p:sp>
        <p:nvSpPr>
          <p:cNvPr id="59408" name="Rectangle 16"/>
          <p:cNvSpPr>
            <a:spLocks noGrp="1" noChangeArrowheads="1"/>
          </p:cNvSpPr>
          <p:nvPr>
            <p:ph type="title"/>
          </p:nvPr>
        </p:nvSpPr>
        <p:spPr>
          <a:xfrm>
            <a:off x="455613" y="260350"/>
            <a:ext cx="8364537" cy="72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accent2"/>
                </a:solidFill>
              </a:rPr>
              <a:t>Прижатие кровоточащего сосуда  в месте повреждения  при помощи </a:t>
            </a:r>
            <a:r>
              <a:rPr lang="ru-RU" sz="2800" b="1" smtClean="0">
                <a:solidFill>
                  <a:srgbClr val="E4160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давящей повязки</a:t>
            </a:r>
          </a:p>
        </p:txBody>
      </p:sp>
      <p:sp>
        <p:nvSpPr>
          <p:cNvPr id="5941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3995738" y="6453188"/>
            <a:ext cx="720725" cy="404812"/>
          </a:xfrm>
          <a:prstGeom prst="actionButtonForwardNext">
            <a:avLst/>
          </a:prstGeom>
          <a:solidFill>
            <a:srgbClr val="0073A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8" grpId="0"/>
      <p:bldP spid="5941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1177</Words>
  <Application>Microsoft Office PowerPoint</Application>
  <PresentationFormat>Экран (4:3)</PresentationFormat>
  <Paragraphs>168</Paragraphs>
  <Slides>23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Wingdings</vt:lpstr>
      <vt:lpstr>Оформление по умолчанию</vt:lpstr>
      <vt:lpstr>Презентация PowerPoint</vt:lpstr>
      <vt:lpstr>Презентация PowerPoint</vt:lpstr>
      <vt:lpstr>Последовательность оказания  первой доврачебной  помощи</vt:lpstr>
      <vt:lpstr>Презентация PowerPoint</vt:lpstr>
      <vt:lpstr>Виды кровотечений</vt:lpstr>
      <vt:lpstr>Характеристика  кровотечений</vt:lpstr>
      <vt:lpstr>СПОСОБЫ временной остановки кровотечения</vt:lpstr>
      <vt:lpstr>Презентация PowerPoint</vt:lpstr>
      <vt:lpstr>Прижатие кровоточащего сосуда  в месте повреждения  при помощи давящей повязки</vt:lpstr>
      <vt:lpstr> </vt:lpstr>
      <vt:lpstr>Презентация PowerPoint</vt:lpstr>
      <vt:lpstr>Точки прижатия артерий при кровотечениях</vt:lpstr>
      <vt:lpstr>Максимальное сгибание конечности</vt:lpstr>
      <vt:lpstr>Презентация PowerPoint</vt:lpstr>
      <vt:lpstr>Презентация PowerPoint</vt:lpstr>
      <vt:lpstr>Правила наложения кровоостанавливающего жгута</vt:lpstr>
      <vt:lpstr>Техника наложения кровоостанавливающего жгута.</vt:lpstr>
      <vt:lpstr>Подручные средства</vt:lpstr>
      <vt:lpstr>Остановка кровотечения с помощью подручных средств</vt:lpstr>
      <vt:lpstr>Первая помощь при наружных кровотечениях</vt:lpstr>
      <vt:lpstr>Смешанное кровотечение  имеет признаки как артериального, так и венозного</vt:lpstr>
      <vt:lpstr>Ситуационные задачи</vt:lpstr>
      <vt:lpstr>Ситуационные задачи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оказания первой доврачебной помощи</dc:title>
  <dc:creator>Андре</dc:creator>
  <cp:lastModifiedBy>Татьяна Копылова</cp:lastModifiedBy>
  <cp:revision>160</cp:revision>
  <dcterms:created xsi:type="dcterms:W3CDTF">2010-02-15T17:15:58Z</dcterms:created>
  <dcterms:modified xsi:type="dcterms:W3CDTF">2018-08-30T05:43:35Z</dcterms:modified>
</cp:coreProperties>
</file>