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  <p:sldId id="273" r:id="rId19"/>
    <p:sldId id="274" r:id="rId20"/>
    <p:sldId id="260" r:id="rId21"/>
    <p:sldId id="275" r:id="rId22"/>
    <p:sldId id="278" r:id="rId23"/>
    <p:sldId id="277" r:id="rId24"/>
    <p:sldId id="280" r:id="rId25"/>
    <p:sldId id="279" r:id="rId26"/>
    <p:sldId id="282" r:id="rId27"/>
    <p:sldId id="283" r:id="rId28"/>
    <p:sldId id="276" r:id="rId29"/>
    <p:sldId id="285" r:id="rId30"/>
    <p:sldId id="287" r:id="rId31"/>
    <p:sldId id="288" r:id="rId32"/>
    <p:sldId id="289" r:id="rId33"/>
    <p:sldId id="293" r:id="rId34"/>
    <p:sldId id="294" r:id="rId35"/>
    <p:sldId id="295" r:id="rId36"/>
    <p:sldId id="296" r:id="rId37"/>
    <p:sldId id="297" r:id="rId38"/>
    <p:sldId id="290" r:id="rId39"/>
    <p:sldId id="291" r:id="rId40"/>
    <p:sldId id="298" r:id="rId41"/>
    <p:sldId id="299" r:id="rId42"/>
    <p:sldId id="300" r:id="rId43"/>
    <p:sldId id="301" r:id="rId44"/>
    <p:sldId id="302" r:id="rId45"/>
    <p:sldId id="284" r:id="rId46"/>
    <p:sldId id="304" r:id="rId47"/>
    <p:sldId id="305" r:id="rId48"/>
    <p:sldId id="306" r:id="rId49"/>
    <p:sldId id="312" r:id="rId50"/>
    <p:sldId id="307" r:id="rId51"/>
    <p:sldId id="309" r:id="rId52"/>
    <p:sldId id="310" r:id="rId53"/>
    <p:sldId id="313" r:id="rId54"/>
    <p:sldId id="314" r:id="rId55"/>
    <p:sldId id="303" r:id="rId56"/>
    <p:sldId id="311" r:id="rId5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608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2468-9681-479D-866E-687F9AA00813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2C7E-A821-4F6B-9A81-0D14E7FD9F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11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3355-B39C-47C9-B8CF-76AC64A03A0A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72D7-DC9A-4667-A5FB-F5867E8217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73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22CD-DCB5-4264-8B50-477E1DCFE838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51F5-BD1B-4EE6-A794-865D1D59F0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097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EBB8-7341-4F41-B50B-82CCEFBC8844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2F78-EF55-4EBC-8D04-DDF380CA16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525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2572-51FB-4D50-9948-6E1FEA5D1F2F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E29E-48B4-4D1E-8317-8DE717AA84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AB62-B751-4369-8F83-00D1F808AAAC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5A68-DE70-4EF8-8940-9C42106847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879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522A-B48D-4A6D-81B6-E8716CEDE2C0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5264-B5C8-46AF-82C8-1D5ABDC43E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124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1767-6255-463B-A0B7-5B30CCD47F16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7143-1556-4340-A9D5-4E0187BA9A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345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5959-5787-42F5-85FC-9EED6E72C172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5F87-BF16-434C-B820-F046244C48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902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0875-816A-427F-8782-D154C839C2ED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3954-76B2-44C7-979D-B601588EEB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962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D88A-DDCF-49EC-8AF6-5B5AF86D763C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1214-CD02-45FC-93C1-CD84DDFC98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07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2BF0-5F1D-4CE8-A466-BEB91CA997DB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FAA8-B62F-4975-874F-588271A7F8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62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B4C8-5A15-4707-9461-337F77D1FB5C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8575-7D0A-43D4-B971-873E88A6AF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81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97DC-8910-4C80-BBA9-7DBE30EC2240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A38D-E731-49E8-A233-33A03FE220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1218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5CF6-3AE2-4B99-BD5C-E95DABFB9814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2588-0A56-4AD9-A824-4B4AE0CE5A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56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D344-195C-43E6-BD19-B3D872BEA36E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DF54-5227-45D4-BF81-224F60D83C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12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983A-97A4-4ED5-AD6F-068C6BCAFD80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A2B7-0A3C-4F83-BB43-49DD881C2F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21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5942-BBA7-4591-BF1E-27B743FF2D40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B754-BD28-42EF-A89B-30B1BFC82C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21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6152-E90E-46F2-BF0B-FC5867F780AB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F736-B5A1-42EC-BC77-9C55800717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55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FF74-F3E6-4A1A-AA3E-D8D52EF784DE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125-9A29-4C3D-AB32-0C8A9C75B3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9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327F-10EB-484C-B29B-550F0DD233AF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7512-0B8E-497B-9831-C640EBD70E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1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D99E-DDB4-421E-A825-04AC431B402B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CF4C-E3D8-42B5-8AEC-4AD93BBF46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93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48837-5E9E-4DEC-80D2-2F3A3740AB5C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C82D8-C009-4ACD-A95E-D1DBE1DCA6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BB734-6EEB-4721-BD72-464A87A1F8EF}" type="datetimeFigureOut">
              <a:rPr lang="uk-UA"/>
              <a:pPr>
                <a:defRPr/>
              </a:pPr>
              <a:t>17.02.2017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86B6E-9984-46F8-8AC9-ECC2A15075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2143140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Чтение без принуждения. Развитие читательской активности в урочное и внеурочное время.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286375"/>
            <a:ext cx="8215313" cy="1181100"/>
          </a:xfrm>
        </p:spPr>
        <p:txBody>
          <a:bodyPr/>
          <a:lstStyle/>
          <a:p>
            <a:r>
              <a:rPr lang="ru-RU" altLang="ru-RU" sz="2800" smtClean="0">
                <a:solidFill>
                  <a:schemeClr val="tx1"/>
                </a:solidFill>
              </a:rPr>
              <a:t>Хохлова Елена Геннадьевна,</a:t>
            </a:r>
          </a:p>
          <a:p>
            <a:r>
              <a:rPr lang="ru-RU" altLang="ru-RU" sz="2800" smtClean="0">
                <a:solidFill>
                  <a:schemeClr val="tx1"/>
                </a:solidFill>
              </a:rPr>
              <a:t>учитель начальных классов МБОУ СШ № 21.</a:t>
            </a:r>
          </a:p>
          <a:p>
            <a:r>
              <a:rPr lang="ru-RU" altLang="ru-RU" sz="2800" smtClean="0">
                <a:solidFill>
                  <a:schemeClr val="tx1"/>
                </a:solidFill>
              </a:rPr>
              <a:t>Красноярск, 2017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28625" y="1285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500313"/>
          <a:ext cx="8572500" cy="2680335"/>
        </p:xfrm>
        <a:graphic>
          <a:graphicData uri="http://schemas.openxmlformats.org/drawingml/2006/table">
            <a:tbl>
              <a:tblPr/>
              <a:tblGrid>
                <a:gridCol w="2071687"/>
                <a:gridCol w="6500813"/>
              </a:tblGrid>
              <a:tr h="371475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 Осмысление содержания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Направлена на сохранение интереса к теме при непосредственной работе с новой информацией, постепенное продвижение от «старого» к «новому» знанию.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28625" y="1285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500313"/>
          <a:ext cx="8572500" cy="2680335"/>
        </p:xfrm>
        <a:graphic>
          <a:graphicData uri="http://schemas.openxmlformats.org/drawingml/2006/table">
            <a:tbl>
              <a:tblPr/>
              <a:tblGrid>
                <a:gridCol w="2071687"/>
                <a:gridCol w="6500813"/>
              </a:tblGrid>
              <a:tr h="371475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Деятельность учащихся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 Осмысление содержания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Ученик читает (слушает) текст, используя предложенные учителем активные методы чтения (аудирования), делает пометки на полях или ведет записи по мере осмысления новой информации.</a:t>
                      </a: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327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28625" y="1285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857375"/>
          <a:ext cx="8572500" cy="3960495"/>
        </p:xfrm>
        <a:graphic>
          <a:graphicData uri="http://schemas.openxmlformats.org/drawingml/2006/table">
            <a:tbl>
              <a:tblPr/>
              <a:tblGrid>
                <a:gridCol w="2071687"/>
                <a:gridCol w="6500813"/>
              </a:tblGrid>
              <a:tr h="371475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Возможные приёмы и методы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 Осмысление содержания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Методы активного чтения: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маркировка с использованием знаковой системы «+» «-» «?» «V» (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инсерт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чтение с остановками;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ведение различных записей типа двойных дневников, бортовых журналов;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поиск ответов на поставленные вопросы первой части урока и др.</a:t>
                      </a:r>
                      <a:endParaRPr kumimoji="0" lang="ru-RU" alt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4351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28625" y="1285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214563"/>
          <a:ext cx="8643938" cy="3533775"/>
        </p:xfrm>
        <a:graphic>
          <a:graphicData uri="http://schemas.openxmlformats.org/drawingml/2006/table">
            <a:tbl>
              <a:tblPr/>
              <a:tblGrid>
                <a:gridCol w="2143125"/>
                <a:gridCol w="6500813"/>
              </a:tblGrid>
              <a:tr h="371475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 Рефлексия</a:t>
                      </a: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Учителю следует вернуть учащихся к первоначальным записям-предположениям, внести изменения, дополнения. Дать творческие, исследовательские или практические задания на основе изученной информации.</a:t>
                      </a:r>
                      <a:endParaRPr kumimoji="0" lang="ru-RU" altLang="ru-RU" sz="7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5375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28625" y="1285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643188"/>
          <a:ext cx="8643937" cy="2253615"/>
        </p:xfrm>
        <a:graphic>
          <a:graphicData uri="http://schemas.openxmlformats.org/drawingml/2006/table">
            <a:tbl>
              <a:tblPr/>
              <a:tblGrid>
                <a:gridCol w="2143125"/>
                <a:gridCol w="6500812"/>
              </a:tblGrid>
              <a:tr h="371475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Деятельность учащихся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 Рефлексия</a:t>
                      </a: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Учащиеся соотносят «новую» информацию со старой, используя знания, полученные на стадии осмысления содержания.</a:t>
                      </a:r>
                      <a:endParaRPr kumimoji="0" lang="ru-RU" altLang="ru-RU" sz="9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6399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57188" y="1071563"/>
            <a:ext cx="878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546225"/>
          <a:ext cx="8929688" cy="5240655"/>
        </p:xfrm>
        <a:graphic>
          <a:graphicData uri="http://schemas.openxmlformats.org/drawingml/2006/table">
            <a:tbl>
              <a:tblPr/>
              <a:tblGrid>
                <a:gridCol w="2214563"/>
                <a:gridCol w="6715125"/>
              </a:tblGrid>
              <a:tr h="371475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Возможные приёмы и методы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 Рефлексия</a:t>
                      </a: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Заполнение кластеров, таблиц. Установление причинно-следственных связей между блоками информации. Возврат к ключевым словам, верным и неверным утверждениям. Ответы на поставленные вопросы. Организация устных и письменных круглых столов, различных видов дискуссий. Написание творческих работ: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диаманта, синквейн, лимерик.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Исследования по отдельным вопросам темы.</a:t>
                      </a:r>
                      <a:endParaRPr kumimoji="0" lang="ru-RU" altLang="ru-RU" sz="16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инсерт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85750" y="1071563"/>
            <a:ext cx="85725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Инсерт (маркированный текст) - интерактивная познавательная система для эффективного чтения и размышления, авторы приёма – Воган и Эстес, 1986г; модификация Мередит и Стилл, 1997г.</a:t>
            </a:r>
          </a:p>
          <a:p>
            <a:r>
              <a:rPr lang="ru-RU" altLang="ru-RU" sz="2800"/>
              <a:t>Название приёма складывается из первых букв каждого слова определения:</a:t>
            </a:r>
          </a:p>
          <a:p>
            <a:r>
              <a:rPr lang="ru-RU" altLang="ru-RU" sz="2800"/>
              <a:t>                        I — interactive (интерактивная)</a:t>
            </a:r>
          </a:p>
          <a:p>
            <a:r>
              <a:rPr lang="ru-RU" altLang="ru-RU" sz="2800"/>
              <a:t>                        N — noting (познавательная)</a:t>
            </a:r>
          </a:p>
          <a:p>
            <a:r>
              <a:rPr lang="ru-RU" altLang="ru-RU" sz="2800"/>
              <a:t>                        S — system for (система)</a:t>
            </a:r>
          </a:p>
          <a:p>
            <a:r>
              <a:rPr lang="ru-RU" altLang="ru-RU" sz="2800"/>
              <a:t>                        E — effective (для эффективного)</a:t>
            </a:r>
          </a:p>
          <a:p>
            <a:r>
              <a:rPr lang="ru-RU" altLang="ru-RU" sz="2800"/>
              <a:t>                        </a:t>
            </a:r>
            <a:r>
              <a:rPr lang="en-US" altLang="ru-RU" sz="2800"/>
              <a:t>R — reading and (</a:t>
            </a:r>
            <a:r>
              <a:rPr lang="ru-RU" altLang="ru-RU" sz="2800"/>
              <a:t>чтения и</a:t>
            </a:r>
            <a:r>
              <a:rPr lang="en-US" altLang="ru-RU" sz="2800"/>
              <a:t>)</a:t>
            </a:r>
            <a:endParaRPr lang="ru-RU" altLang="ru-RU" sz="2800"/>
          </a:p>
          <a:p>
            <a:r>
              <a:rPr lang="ru-RU" altLang="ru-RU" sz="2800"/>
              <a:t>                        T — thinking (размышления).</a:t>
            </a:r>
          </a:p>
        </p:txBody>
      </p:sp>
      <p:pic>
        <p:nvPicPr>
          <p:cNvPr id="18436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инсерт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85750" y="1071563"/>
            <a:ext cx="8572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u="sng"/>
              <a:t>I этап:</a:t>
            </a:r>
            <a:r>
              <a:rPr lang="ru-RU" altLang="ru-RU" sz="2800"/>
              <a:t> Предлагается система маркировки текста, чтобы подразделить заключенную в нем информацию следующим образом: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2500313"/>
          <a:ext cx="8858250" cy="4114800"/>
        </p:xfrm>
        <a:graphic>
          <a:graphicData uri="http://schemas.openxmlformats.org/drawingml/2006/table">
            <a:tbl>
              <a:tblPr/>
              <a:tblGrid>
                <a:gridCol w="2214563"/>
                <a:gridCol w="2214562"/>
                <a:gridCol w="2214563"/>
                <a:gridCol w="22145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Помечается то, что уже известно учащимся («Эта информация мне уже известна»).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Помечается то, что противоречит их представлению («У меня было другое представление об этом», «Я думал по-другому»).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Помечается то, что является для них интересным и неожиданным («Новые факты для меня»).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Ставится, если что-то неясно, возникло желание узнать больше («В этом материале есть что-то непонятное для меня», «Нужны объяснения, уточнения»).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инсерт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85750" y="1071563"/>
            <a:ext cx="8572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u="sng"/>
              <a:t>II этап:</a:t>
            </a:r>
            <a:r>
              <a:rPr lang="ru-RU" altLang="ru-RU" sz="2800"/>
              <a:t> читая текст, учащиеся помечают соответствующим значком на полях отдельные абзацы и предложения.</a:t>
            </a:r>
          </a:p>
          <a:p>
            <a:r>
              <a:rPr lang="ru-RU" altLang="ru-RU" sz="2800" u="sng"/>
              <a:t>III этап:</a:t>
            </a:r>
            <a:r>
              <a:rPr lang="ru-RU" altLang="ru-RU" sz="2800"/>
              <a:t> Учащимся предлагается систематизировать информацию, расположив ее в соответствии со своими пометками в следующую таблицу: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786188"/>
          <a:ext cx="8858252" cy="85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63"/>
                <a:gridCol w="2214563"/>
                <a:gridCol w="2214563"/>
                <a:gridCol w="2214563"/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V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91439" marR="91439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n-lt"/>
                        </a:rPr>
                        <a:t>-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91439" marR="91439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n-lt"/>
                        </a:rPr>
                        <a:t>+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91439" marR="91439" marT="45754" marB="457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n-lt"/>
                        </a:rPr>
                        <a:t>?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91439" marR="91439" marT="45754" marB="45754"/>
                </a:tc>
              </a:tr>
              <a:tr h="427038">
                <a:tc>
                  <a:txBody>
                    <a:bodyPr/>
                    <a:lstStyle/>
                    <a:p>
                      <a:endParaRPr lang="ru-RU" sz="2200" dirty="0">
                        <a:latin typeface="+mn-lt"/>
                      </a:endParaRPr>
                    </a:p>
                  </a:txBody>
                  <a:tcPr marL="91439" marR="91439" marT="45754" marB="45754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20501" name="Rectangle 4"/>
          <p:cNvSpPr>
            <a:spLocks noChangeArrowheads="1"/>
          </p:cNvSpPr>
          <p:nvPr/>
        </p:nvSpPr>
        <p:spPr bwMode="auto">
          <a:xfrm>
            <a:off x="285750" y="4786313"/>
            <a:ext cx="8572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u="sng"/>
              <a:t>IV этап:</a:t>
            </a:r>
            <a:r>
              <a:rPr lang="ru-RU" altLang="ru-RU" sz="2800"/>
              <a:t> Последовательное обсуждение каждой графы таблицы.</a:t>
            </a:r>
          </a:p>
        </p:txBody>
      </p:sp>
      <p:pic>
        <p:nvPicPr>
          <p:cNvPr id="20502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инсерт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71500" y="1643063"/>
            <a:ext cx="8001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В технологии развития критического мышления инсерт может быть применён на любой стадии работы с учениками: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для актуализации изученного на этапе вызова;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в процессе вычленения новой информации на этапе осмысления;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при анализе самостоятельно полученной информации на этапе рефлексии.</a:t>
            </a:r>
          </a:p>
        </p:txBody>
      </p:sp>
      <p:pic>
        <p:nvPicPr>
          <p:cNvPr id="21508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28625" y="376238"/>
            <a:ext cx="8215313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В связи с переходом образовательных учреждений на </a:t>
            </a:r>
            <a:r>
              <a:rPr lang="ru-RU" altLang="ru-RU" sz="2800" b="1"/>
              <a:t>ФГОС(1) </a:t>
            </a:r>
            <a:r>
              <a:rPr lang="ru-RU" altLang="ru-RU" sz="2800"/>
              <a:t>второго поколения возникла острая необходимость изменения подходов к планированию современного урока. Одной из образовательных технологий, которая отвечает всем требованиям ФГОС и способствует формированию </a:t>
            </a:r>
            <a:r>
              <a:rPr lang="ru-RU" altLang="ru-RU" sz="2800" b="1"/>
              <a:t>УУД(2), </a:t>
            </a:r>
            <a:r>
              <a:rPr lang="ru-RU" altLang="ru-RU" sz="2800"/>
              <a:t>является </a:t>
            </a:r>
            <a:r>
              <a:rPr lang="ru-RU" altLang="ru-RU" sz="2800" b="1"/>
              <a:t>технология развития критического мышления(3) </a:t>
            </a:r>
            <a:r>
              <a:rPr lang="ru-RU" altLang="ru-RU" sz="2800"/>
              <a:t>с определённым набором приёмов: </a:t>
            </a:r>
            <a:r>
              <a:rPr lang="ru-RU" altLang="ru-RU" sz="2800" b="1"/>
              <a:t>инсерт(4), синквейн(5), диаманта(6), хайку(7), лимерик(8)</a:t>
            </a:r>
            <a:r>
              <a:rPr lang="ru-RU" altLang="ru-RU" sz="2800"/>
              <a:t> и др. Многие  из перечисленных приёмов способствуют развитию творческого потенциала и личностных возможностей ребёнка в процессе обучения и воспитания.</a:t>
            </a:r>
          </a:p>
        </p:txBody>
      </p:sp>
      <p:sp>
        <p:nvSpPr>
          <p:cNvPr id="4099" name="Text Box 21"/>
          <p:cNvSpPr txBox="1">
            <a:spLocks noChangeArrowheads="1"/>
          </p:cNvSpPr>
          <p:nvPr/>
        </p:nvSpPr>
        <p:spPr bwMode="black">
          <a:xfrm>
            <a:off x="3294063" y="1500188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>
                <a:solidFill>
                  <a:srgbClr val="FEFEFE"/>
                </a:solidFill>
              </a:rPr>
              <a:t>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инсерт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00063" y="1571625"/>
            <a:ext cx="82153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При использовании инсерта </a:t>
            </a:r>
            <a:r>
              <a:rPr lang="ru-RU" altLang="ru-RU" sz="2800" b="1"/>
              <a:t>дети учатся:</a:t>
            </a:r>
            <a:endParaRPr lang="ru-RU" altLang="ru-RU" sz="2800"/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ориентироваться в источниках информации — в частности, в учебниках, что немаловажно для младших школьников и их последующего обучения;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сортировать материал на главный и второстепенный;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критически подходить к оценке новых знаний;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делать выводы и обобщать в процессе размышления.</a:t>
            </a:r>
          </a:p>
        </p:txBody>
      </p:sp>
      <p:pic>
        <p:nvPicPr>
          <p:cNvPr id="22532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32" y="142852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инсерт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14313" y="928688"/>
            <a:ext cx="8643937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	</a:t>
            </a:r>
            <a:r>
              <a:rPr lang="ru-RU" altLang="ru-RU" sz="2800" b="1"/>
              <a:t> В итоге у школьников:</a:t>
            </a:r>
            <a:endParaRPr lang="ru-RU" altLang="ru-RU" sz="2800"/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повышается интерес к изучению материала за счёт стимулирования самостоятельной поисковой деятельности, которая носит творческий характер;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запускается механизм самообразования и самоорганизации, что повышает образовательную мотивацию в целом;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развивается информационная грамотность, способность к аналитической и оценочной работе с текстами;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формируются навыки написания текстов разного жанра, то есть воспитывается культура письма;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развиваются творческие 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Картинки ГМО\246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3857625"/>
            <a:ext cx="690086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Творческая деятельность учащихся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7188" y="1214438"/>
            <a:ext cx="850106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altLang="ru-RU" sz="2800"/>
              <a:t>	Исследования показывают, что именно в детском возрасте открываются неограниченные возможности для формирования и развития способностей к творческой деятельности, которые без целенаправленного и планомерного воздействия могут так и остаться нереализованными.</a:t>
            </a:r>
            <a:endParaRPr lang="en-US" alt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Творческая деятельность учащихся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14375" y="1428750"/>
            <a:ext cx="79295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2800" b="1"/>
              <a:t>Задачи: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2800"/>
              <a:t>научить мыслить,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2800"/>
              <a:t>выражать свои мысли в устной и письменной форме,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altLang="ru-RU" sz="2800"/>
              <a:t>анализировать ответы сверстников, принимать участие в спорах по тем или иным вопросам, как с преподавателем, так и с классом.</a:t>
            </a:r>
            <a:endParaRPr lang="en-US" altLang="ru-RU" sz="2000" b="1"/>
          </a:p>
        </p:txBody>
      </p:sp>
      <p:pic>
        <p:nvPicPr>
          <p:cNvPr id="25604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Творческая деятельность учащихся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" y="1714500"/>
            <a:ext cx="8501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В каждом ребенке нужно развить способность владеть словом, понимать слово, рассматривать его с разных сторон. Детей необходимо как можно чаще ставить в позицию автора, давать возможность выразиться, раскрыть свою личность, выявить отношение к происходящему, выразить свои чувства, эмоции.</a:t>
            </a:r>
          </a:p>
        </p:txBody>
      </p:sp>
      <p:pic>
        <p:nvPicPr>
          <p:cNvPr id="26628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Творческая деятельность учащихся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85750" y="1714500"/>
            <a:ext cx="8501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	 Основными приёмами развития творческих способностей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написание сочинений, изложений;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рецензирование сочинений;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дидактические, ролевые игры;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творческие словари, ребусы, шарады, кроссворды;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творческие задания на дом.</a:t>
            </a:r>
          </a:p>
        </p:txBody>
      </p:sp>
      <p:pic>
        <p:nvPicPr>
          <p:cNvPr id="27652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Творческая деятельность учащихся</a:t>
            </a:r>
            <a:endParaRPr lang="uk-UA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000125" y="1285875"/>
            <a:ext cx="79295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/>
              <a:t>Приёмы создания творческого сочинения: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конструирование загадки;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сказка «наизнанку»;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старая сказка в новом ключе;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материал для персонажа;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продолжение сказки;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салат из сказок;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бином фантазии;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800"/>
              <a:t>необычные стихотворные формы - синквейн, лимерик, диаманта, хайку.</a:t>
            </a:r>
          </a:p>
        </p:txBody>
      </p:sp>
      <p:pic>
        <p:nvPicPr>
          <p:cNvPr id="28676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14546" y="205019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71500" y="1428750"/>
            <a:ext cx="7929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b="1"/>
              <a:t>	Синкве́йн</a:t>
            </a:r>
            <a:r>
              <a:rPr lang="ru-RU" altLang="ru-RU" sz="2800"/>
              <a:t> (от фр. cinquains, англ. cinquain) — пятистрочная стихотворная форма, возникшая в США в начале XX века под влиянием японской поэзии. (Синквейн — Википедия, ru.wikipedia.org› Синквейн)</a:t>
            </a:r>
          </a:p>
          <a:p>
            <a:pPr algn="just"/>
            <a:r>
              <a:rPr lang="ru-RU" altLang="ru-RU" sz="2800"/>
              <a:t>	Синквейн – идеальный способ фиксации эмоциональных оценок, описания своих текущих впечатлений, ощущений и ассоциаций. </a:t>
            </a:r>
          </a:p>
        </p:txBody>
      </p:sp>
      <p:pic>
        <p:nvPicPr>
          <p:cNvPr id="29700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79728" y="205019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71500" y="1428750"/>
            <a:ext cx="7929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Отличие дидактического синквейна от поэтического.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0" y="2500313"/>
          <a:ext cx="6096000" cy="317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44974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Дидактический 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синквейн</a:t>
                      </a:r>
                      <a:endParaRPr lang="ru-RU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Поэтический 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синквейн</a:t>
                      </a:r>
                      <a:endParaRPr lang="ru-RU" sz="2800" dirty="0"/>
                    </a:p>
                  </a:txBody>
                  <a:tcPr marT="45725" marB="45725"/>
                </a:tc>
              </a:tr>
              <a:tr h="2225263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Основывается на содержательной и синтаксической </a:t>
                      </a:r>
                      <a:r>
                        <a:rPr lang="ru-RU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заданности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каждой строки.</a:t>
                      </a:r>
                      <a:endParaRPr lang="ru-RU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Состоит из пяти строк и основан на подсчёте слогов в каждом стихе.</a:t>
                      </a:r>
                      <a:endParaRPr lang="ru-RU" sz="2800" dirty="0"/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30735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28625" y="857250"/>
            <a:ext cx="84296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/>
              <a:t>Упражнение «Синквейн»</a:t>
            </a:r>
            <a:endParaRPr lang="ru-RU" altLang="ru-RU" sz="2000"/>
          </a:p>
          <a:p>
            <a:pPr algn="just"/>
            <a:r>
              <a:rPr lang="ru-RU" altLang="ru-RU" sz="2000" b="1"/>
              <a:t>Синквейн</a:t>
            </a:r>
            <a:r>
              <a:rPr lang="ru-RU" altLang="ru-RU" sz="2000"/>
              <a:t> – это стихотворение состоящее из 5 строк, которое требует синтеза информации и материала в кратких выражениях. </a:t>
            </a:r>
          </a:p>
          <a:p>
            <a:pPr algn="just"/>
            <a:r>
              <a:rPr lang="ru-RU" altLang="ru-RU" sz="2000" b="1"/>
              <a:t>Правила составления синквейна:</a:t>
            </a:r>
            <a:endParaRPr lang="ru-RU" altLang="ru-RU" sz="2000"/>
          </a:p>
          <a:p>
            <a:pPr algn="just"/>
            <a:r>
              <a:rPr lang="ru-RU" altLang="ru-RU" sz="2000" u="sng"/>
              <a:t>Первая строка</a:t>
            </a:r>
            <a:r>
              <a:rPr lang="ru-RU" altLang="ru-RU" sz="2000"/>
              <a:t> — </a:t>
            </a:r>
            <a:r>
              <a:rPr lang="ru-RU" altLang="ru-RU" sz="2000" i="1"/>
              <a:t>тема синквейна</a:t>
            </a:r>
            <a:r>
              <a:rPr lang="ru-RU" altLang="ru-RU" sz="2000"/>
              <a:t>, заключает в себе одно слово (обычно существительное или местоимение), которое обозначает объект или предмет, о котором пойдет речь.</a:t>
            </a:r>
          </a:p>
          <a:p>
            <a:pPr algn="just"/>
            <a:r>
              <a:rPr lang="ru-RU" altLang="ru-RU" sz="2000" u="sng"/>
              <a:t>Вторая строка</a:t>
            </a:r>
            <a:r>
              <a:rPr lang="ru-RU" altLang="ru-RU" sz="2000"/>
              <a:t> — два слова (чаще всего прилагательные или причастия), они дают </a:t>
            </a:r>
            <a:r>
              <a:rPr lang="ru-RU" altLang="ru-RU" sz="2000" i="1"/>
              <a:t>описание признаков и свойств</a:t>
            </a:r>
            <a:r>
              <a:rPr lang="ru-RU" altLang="ru-RU" sz="2000"/>
              <a:t> выбранного в синквейне предмета или объекта.</a:t>
            </a:r>
          </a:p>
          <a:p>
            <a:pPr algn="just"/>
            <a:r>
              <a:rPr lang="ru-RU" altLang="ru-RU" sz="2000" u="sng"/>
              <a:t>Третья строка</a:t>
            </a:r>
            <a:r>
              <a:rPr lang="ru-RU" altLang="ru-RU" sz="2000"/>
              <a:t> — образована тремя глаголами или деепричастиями, описывающими </a:t>
            </a:r>
            <a:r>
              <a:rPr lang="ru-RU" altLang="ru-RU" sz="2000" i="1"/>
              <a:t>характерные действия</a:t>
            </a:r>
            <a:r>
              <a:rPr lang="ru-RU" altLang="ru-RU" sz="2000"/>
              <a:t> объекта.</a:t>
            </a:r>
          </a:p>
          <a:p>
            <a:pPr algn="just"/>
            <a:r>
              <a:rPr lang="ru-RU" altLang="ru-RU" sz="2000" u="sng"/>
              <a:t>Четвертая строка</a:t>
            </a:r>
            <a:r>
              <a:rPr lang="ru-RU" altLang="ru-RU" sz="2000"/>
              <a:t> — фраза из четырёх слов (разные части речи), выражающая </a:t>
            </a:r>
            <a:r>
              <a:rPr lang="ru-RU" altLang="ru-RU" sz="2000" i="1"/>
              <a:t>личное отношение</a:t>
            </a:r>
            <a:r>
              <a:rPr lang="ru-RU" altLang="ru-RU" sz="2000"/>
              <a:t> автора синквейна к описываемому предмету или объекту (может быть крылатое выражение, цитата, пословица).</a:t>
            </a:r>
          </a:p>
          <a:p>
            <a:pPr algn="just"/>
            <a:r>
              <a:rPr lang="ru-RU" altLang="ru-RU" sz="2000" u="sng"/>
              <a:t>Пятая строка</a:t>
            </a:r>
            <a:r>
              <a:rPr lang="ru-RU" altLang="ru-RU" sz="2000"/>
              <a:t> — одно </a:t>
            </a:r>
            <a:r>
              <a:rPr lang="ru-RU" altLang="ru-RU" sz="2000" i="1"/>
              <a:t>слово-резюме или словосочетание</a:t>
            </a:r>
            <a:r>
              <a:rPr lang="ru-RU" altLang="ru-RU" sz="2000"/>
              <a:t>,  характеризующее </a:t>
            </a:r>
            <a:r>
              <a:rPr lang="ru-RU" altLang="ru-RU" sz="2000" i="1"/>
              <a:t>суть</a:t>
            </a:r>
            <a:r>
              <a:rPr lang="ru-RU" altLang="ru-RU" sz="2000"/>
              <a:t> предмета или объекта.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00063" y="1857375"/>
            <a:ext cx="8001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altLang="ru-RU" sz="2800"/>
              <a:t>	Одной из образовательных технологий, которая отвечает всем требованиям ФГОС и способствует формированию УУД, является </a:t>
            </a:r>
            <a:r>
              <a:rPr lang="ru-RU" altLang="ru-RU" sz="2800" b="1"/>
              <a:t>технология развития критического мышления</a:t>
            </a:r>
            <a:r>
              <a:rPr lang="ru-RU" altLang="ru-RU" sz="2800"/>
              <a:t>, целью которой является развитие критического мышления посредством интерактивного включения учащихся в образовательный процесс.</a:t>
            </a:r>
            <a:endParaRPr lang="en-US" altLang="ru-RU" sz="2000" b="1"/>
          </a:p>
        </p:txBody>
      </p:sp>
      <p:sp>
        <p:nvSpPr>
          <p:cNvPr id="14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4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500063" y="1500188"/>
            <a:ext cx="85010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/>
              <a:t>Алгоритм написания синквейна.</a:t>
            </a:r>
            <a:endParaRPr lang="ru-RU" altLang="ru-RU" sz="2800"/>
          </a:p>
          <a:p>
            <a:r>
              <a:rPr lang="ru-RU" altLang="ru-RU" sz="2800"/>
              <a:t>1-я строка. Кто? Что? 1 существительное.</a:t>
            </a:r>
          </a:p>
          <a:p>
            <a:r>
              <a:rPr lang="ru-RU" altLang="ru-RU" sz="2800"/>
              <a:t>2-я строка. Какой? 2 прилагательных.</a:t>
            </a:r>
          </a:p>
          <a:p>
            <a:r>
              <a:rPr lang="ru-RU" altLang="ru-RU" sz="2800"/>
              <a:t>3-я строка. Что делает? 3 глагола.</a:t>
            </a:r>
          </a:p>
          <a:p>
            <a:r>
              <a:rPr lang="ru-RU" altLang="ru-RU" sz="2800"/>
              <a:t>4-я строка. Что автор думает о теме? Фраза из 4 слов.</a:t>
            </a:r>
          </a:p>
          <a:p>
            <a:r>
              <a:rPr lang="ru-RU" altLang="ru-RU" sz="2800"/>
              <a:t>5-я строка. Кто? Что? (новое звучание темы) 1 существительное.</a:t>
            </a:r>
          </a:p>
        </p:txBody>
      </p:sp>
      <p:pic>
        <p:nvPicPr>
          <p:cNvPr id="32772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Елена\Desktop\Картинки ГМО\spi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1214438"/>
            <a:ext cx="416877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14375" y="1000125"/>
            <a:ext cx="49291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Мама.</a:t>
            </a:r>
          </a:p>
          <a:p>
            <a:r>
              <a:rPr lang="ru-RU" altLang="ru-RU" sz="2800"/>
              <a:t>Хозяйственная, заботливая.</a:t>
            </a:r>
          </a:p>
          <a:p>
            <a:r>
              <a:rPr lang="ru-RU" altLang="ru-RU" sz="2800"/>
              <a:t>Выручает, стирает, готовит.</a:t>
            </a:r>
          </a:p>
          <a:p>
            <a:r>
              <a:rPr lang="ru-RU" altLang="ru-RU" sz="2800"/>
              <a:t>Помогает в трудную минуту.</a:t>
            </a:r>
          </a:p>
          <a:p>
            <a:r>
              <a:rPr lang="ru-RU" altLang="ru-RU" sz="2800"/>
              <a:t>Настоящий друг! </a:t>
            </a:r>
          </a:p>
          <a:p>
            <a:pPr algn="r"/>
            <a:r>
              <a:rPr lang="ru-RU" altLang="ru-RU" sz="2800"/>
              <a:t>(Шапошникова Анна) 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3286125" y="3571875"/>
            <a:ext cx="49291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Мама.</a:t>
            </a:r>
          </a:p>
          <a:p>
            <a:r>
              <a:rPr lang="ru-RU" altLang="ru-RU" sz="2800"/>
              <a:t>Справедливая, умная,</a:t>
            </a:r>
          </a:p>
          <a:p>
            <a:r>
              <a:rPr lang="ru-RU" altLang="ru-RU" sz="2800"/>
              <a:t>Заботится, помогает, советует.</a:t>
            </a:r>
          </a:p>
          <a:p>
            <a:r>
              <a:rPr lang="ru-RU" altLang="ru-RU" sz="2800"/>
              <a:t>Оберегает от невзгод.</a:t>
            </a:r>
          </a:p>
          <a:p>
            <a:r>
              <a:rPr lang="ru-RU" altLang="ru-RU" sz="2800"/>
              <a:t>Живи долго!</a:t>
            </a:r>
          </a:p>
          <a:p>
            <a:pPr algn="r"/>
            <a:r>
              <a:rPr lang="ru-RU" altLang="ru-RU" sz="2800"/>
              <a:t>(Савченко Татьяна)</a:t>
            </a:r>
          </a:p>
        </p:txBody>
      </p:sp>
      <p:pic>
        <p:nvPicPr>
          <p:cNvPr id="33798" name="Picture 2" descr="C:\Users\Елена\Desktop\Картинки ГМО\vse-dlya-detey-i-mam-1484-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643313"/>
            <a:ext cx="2452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Елена\Desktop\Картинки ГМО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071813"/>
            <a:ext cx="27130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28688" y="857250"/>
            <a:ext cx="5572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Бабушка.</a:t>
            </a:r>
          </a:p>
          <a:p>
            <a:r>
              <a:rPr lang="ru-RU" altLang="ru-RU" sz="2800"/>
              <a:t>Добрая, чуткая.</a:t>
            </a:r>
          </a:p>
          <a:p>
            <a:r>
              <a:rPr lang="ru-RU" altLang="ru-RU" sz="2800"/>
              <a:t>Опекает, заботится, помогает.</a:t>
            </a:r>
          </a:p>
          <a:p>
            <a:r>
              <a:rPr lang="ru-RU" altLang="ru-RU" sz="2800"/>
              <a:t>Всегда готова прийти на помощь.</a:t>
            </a:r>
          </a:p>
          <a:p>
            <a:r>
              <a:rPr lang="ru-RU" altLang="ru-RU" sz="2800"/>
              <a:t>Палочка-выручалочка. </a:t>
            </a:r>
          </a:p>
          <a:p>
            <a:pPr algn="r"/>
            <a:r>
              <a:rPr lang="ru-RU" altLang="ru-RU" sz="2800"/>
              <a:t>(Шапошникова Анна)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000375" y="3571875"/>
            <a:ext cx="5572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Бабушка.</a:t>
            </a:r>
          </a:p>
          <a:p>
            <a:r>
              <a:rPr lang="ru-RU" altLang="ru-RU" sz="2800"/>
              <a:t>Строгая, справедливая,</a:t>
            </a:r>
          </a:p>
          <a:p>
            <a:r>
              <a:rPr lang="ru-RU" altLang="ru-RU" sz="2800"/>
              <a:t>Заботится, ухаживает, воспитывает.</a:t>
            </a:r>
          </a:p>
          <a:p>
            <a:r>
              <a:rPr lang="ru-RU" altLang="ru-RU" sz="2800"/>
              <a:t>Люблю свою бабушку.</a:t>
            </a:r>
          </a:p>
          <a:p>
            <a:r>
              <a:rPr lang="ru-RU" altLang="ru-RU" sz="2800"/>
              <a:t>Мудрая.</a:t>
            </a:r>
          </a:p>
          <a:p>
            <a:pPr algn="r"/>
            <a:r>
              <a:rPr lang="ru-RU" altLang="ru-RU" sz="2800"/>
              <a:t>(Шаповалов Кирилл)</a:t>
            </a:r>
          </a:p>
        </p:txBody>
      </p:sp>
      <p:pic>
        <p:nvPicPr>
          <p:cNvPr id="34822" name="Picture 1" descr="C:\Users\Елена\Desktop\Картинки ГМО\img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500063"/>
            <a:ext cx="27305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Елена\Desktop\Картинки ГМО\251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388" y="1643063"/>
            <a:ext cx="29956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57250" y="1428750"/>
            <a:ext cx="5572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Ворона.</a:t>
            </a:r>
          </a:p>
          <a:p>
            <a:r>
              <a:rPr lang="ru-RU" altLang="ru-RU" sz="2800"/>
              <a:t>Чёрная, жадная.</a:t>
            </a:r>
          </a:p>
          <a:p>
            <a:r>
              <a:rPr lang="ru-RU" altLang="ru-RU" sz="2800"/>
              <a:t>Ворует, прячет, дерётся.</a:t>
            </a:r>
          </a:p>
          <a:p>
            <a:r>
              <a:rPr lang="ru-RU" altLang="ru-RU" sz="2800"/>
              <a:t>Совершает очень плохие поступки.</a:t>
            </a:r>
          </a:p>
          <a:p>
            <a:r>
              <a:rPr lang="ru-RU" altLang="ru-RU" sz="2800"/>
              <a:t>Вредная ворона! </a:t>
            </a:r>
          </a:p>
          <a:p>
            <a:pPr algn="r"/>
            <a:r>
              <a:rPr lang="ru-RU" altLang="ru-RU" sz="2800"/>
              <a:t>(Шаповалов Кирилл)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357313" y="9286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К.Г. Паустовский «Растрёпанный воробей»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2857500" y="4179888"/>
            <a:ext cx="55006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Ворона.</a:t>
            </a:r>
          </a:p>
          <a:p>
            <a:r>
              <a:rPr lang="ru-RU" altLang="ru-RU" sz="2800"/>
              <a:t>Злобная, жадная.</a:t>
            </a:r>
          </a:p>
          <a:p>
            <a:r>
              <a:rPr lang="ru-RU" altLang="ru-RU" sz="2800"/>
              <a:t>Ворует, дерётся, наглеет.</a:t>
            </a:r>
          </a:p>
          <a:p>
            <a:r>
              <a:rPr lang="ru-RU" altLang="ru-RU" sz="2800"/>
              <a:t>Презираю за жестокость и драки.</a:t>
            </a:r>
          </a:p>
          <a:p>
            <a:r>
              <a:rPr lang="ru-RU" altLang="ru-RU" sz="2800"/>
              <a:t>Гадкая птица.</a:t>
            </a:r>
          </a:p>
          <a:p>
            <a:pPr algn="r"/>
            <a:r>
              <a:rPr lang="ru-RU" altLang="ru-RU" sz="2800"/>
              <a:t>(Савченко Татьяна)</a:t>
            </a:r>
          </a:p>
        </p:txBody>
      </p:sp>
      <p:pic>
        <p:nvPicPr>
          <p:cNvPr id="35847" name="Picture 1" descr="C:\Users\Елена\Desktop\Картинки ГМО\vor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786188"/>
            <a:ext cx="22764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357438" y="2143125"/>
            <a:ext cx="46434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Воробей Пашка.</a:t>
            </a:r>
          </a:p>
          <a:p>
            <a:r>
              <a:rPr lang="ru-RU" altLang="ru-RU" sz="2800"/>
              <a:t>Шустрый, благодарный.</a:t>
            </a:r>
          </a:p>
          <a:p>
            <a:r>
              <a:rPr lang="ru-RU" altLang="ru-RU" sz="2800"/>
              <a:t>Залетел дрался, вернулся.</a:t>
            </a:r>
          </a:p>
          <a:p>
            <a:r>
              <a:rPr lang="ru-RU" altLang="ru-RU" sz="2800"/>
              <a:t>Добро веками не забудется.</a:t>
            </a:r>
          </a:p>
          <a:p>
            <a:r>
              <a:rPr lang="ru-RU" altLang="ru-RU" sz="2800"/>
              <a:t>Растрёпанный. </a:t>
            </a:r>
          </a:p>
          <a:p>
            <a:pPr algn="r"/>
            <a:r>
              <a:rPr lang="ru-RU" altLang="ru-RU" sz="2800"/>
              <a:t>(Гаракишиев Магомед)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357313" y="1428750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К.Г. Паустовский «Растрёпанный воробей»</a:t>
            </a:r>
          </a:p>
        </p:txBody>
      </p:sp>
      <p:pic>
        <p:nvPicPr>
          <p:cNvPr id="36869" name="Picture 1" descr="C:\Users\Елена\Desktop\Картинки ГМО\1945150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2143125"/>
            <a:ext cx="1939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C:\Users\Елена\Desktop\Картинки ГМО\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357688"/>
            <a:ext cx="21701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C:\Users\Елена\Desktop\Картинки ГМО\4166377_stock-vector-children-building-a-snow-fo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338" y="1214438"/>
            <a:ext cx="453866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43000" y="2857500"/>
            <a:ext cx="6143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Ребятишки.</a:t>
            </a:r>
          </a:p>
          <a:p>
            <a:r>
              <a:rPr lang="ru-RU" altLang="ru-RU" sz="2800"/>
              <a:t>Весёлые, резвые.</a:t>
            </a:r>
          </a:p>
          <a:p>
            <a:r>
              <a:rPr lang="ru-RU" altLang="ru-RU" sz="2800"/>
              <a:t>Бегают, лепят, уходят.</a:t>
            </a:r>
          </a:p>
          <a:p>
            <a:r>
              <a:rPr lang="ru-RU" altLang="ru-RU" sz="2800"/>
              <a:t>Испытывают радость от зимних дней.</a:t>
            </a:r>
          </a:p>
          <a:p>
            <a:r>
              <a:rPr lang="ru-RU" altLang="ru-RU" sz="2800"/>
              <a:t>Шалунишки! </a:t>
            </a:r>
          </a:p>
          <a:p>
            <a:pPr algn="r"/>
            <a:r>
              <a:rPr lang="ru-RU" altLang="ru-RU" sz="2800"/>
              <a:t>(Страгуст Анастасия)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714375" y="1857375"/>
            <a:ext cx="450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А.А. Блок «Ветхая избушка»</a:t>
            </a:r>
          </a:p>
        </p:txBody>
      </p:sp>
      <p:pic>
        <p:nvPicPr>
          <p:cNvPr id="37894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Елена\Desktop\Картинки ГМО\2771019_c79c1f80ef6be1d3ee31b0eba5b29a52_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1214438"/>
            <a:ext cx="14097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643188" y="2714625"/>
            <a:ext cx="5072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Роза.</a:t>
            </a:r>
          </a:p>
          <a:p>
            <a:r>
              <a:rPr lang="ru-RU" altLang="ru-RU" sz="2800"/>
              <a:t>Красивая, добрая.</a:t>
            </a:r>
          </a:p>
          <a:p>
            <a:r>
              <a:rPr lang="ru-RU" altLang="ru-RU" sz="2800"/>
              <a:t>Растёт, любит, наслаждается.</a:t>
            </a:r>
          </a:p>
          <a:p>
            <a:r>
              <a:rPr lang="ru-RU" altLang="ru-RU" sz="2800"/>
              <a:t>Роза – нежное создание.</a:t>
            </a:r>
          </a:p>
          <a:p>
            <a:r>
              <a:rPr lang="ru-RU" altLang="ru-RU" sz="2800"/>
              <a:t>Роза – добро. </a:t>
            </a:r>
          </a:p>
          <a:p>
            <a:pPr algn="r"/>
            <a:r>
              <a:rPr lang="ru-RU" altLang="ru-RU" sz="2800"/>
              <a:t>(Конищева Катя)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714500" y="1357313"/>
            <a:ext cx="621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В.М.Гаршин «Сказка о жабе и розе»</a:t>
            </a:r>
          </a:p>
        </p:txBody>
      </p:sp>
      <p:pic>
        <p:nvPicPr>
          <p:cNvPr id="38918" name="Picture 1" descr="C:\Users\Елена\Desktop\Картинки ГМО\2771019_c79c1f80ef6be1d3ee31b0eba5b29a52_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20716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синквейн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71500" y="733425"/>
            <a:ext cx="807243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Синквейн можно использовать на разных этапах урока технологии развития критического мышления: на стадии вызова, осмысления, рефлексии.</a:t>
            </a:r>
          </a:p>
          <a:p>
            <a:pPr algn="just"/>
            <a:r>
              <a:rPr lang="ru-RU" altLang="ru-RU" sz="2800"/>
              <a:t>	Умение учащегося составлять синквейны по той или иной теме является показателем того, что учащийся: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 знает содержание учебного материала темы;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 умеет выделять наиболее характерные особенности изучаемого явления, процесса, структуры или вещества;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 умеет применять полученные знания для решения новой для него задачи.</a:t>
            </a:r>
          </a:p>
          <a:p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диаманта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14313" y="1163638"/>
            <a:ext cx="8929687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/>
              <a:t>Упражнение «Диаманта»</a:t>
            </a:r>
            <a:endParaRPr lang="ru-RU" altLang="ru-RU" sz="2400"/>
          </a:p>
          <a:p>
            <a:r>
              <a:rPr lang="ru-RU" altLang="ru-RU" sz="2400" b="1"/>
              <a:t>Диаманта</a:t>
            </a:r>
            <a:r>
              <a:rPr lang="ru-RU" altLang="ru-RU" sz="2400"/>
              <a:t> – это стихотворная форма из семи строк, первая и последняя из которых – </a:t>
            </a:r>
            <a:r>
              <a:rPr lang="ru-RU" altLang="ru-RU" sz="2400" i="1"/>
              <a:t>понятия с противоположным значением</a:t>
            </a:r>
            <a:r>
              <a:rPr lang="ru-RU" altLang="ru-RU" sz="2400"/>
              <a:t>.</a:t>
            </a:r>
          </a:p>
          <a:p>
            <a:r>
              <a:rPr lang="ru-RU" altLang="ru-RU" sz="2400" b="1"/>
              <a:t>Правила составления диаманты:</a:t>
            </a:r>
            <a:endParaRPr lang="ru-RU" altLang="ru-RU" sz="2400"/>
          </a:p>
          <a:p>
            <a:r>
              <a:rPr lang="ru-RU" altLang="ru-RU" sz="2400" u="sng"/>
              <a:t>Первая строка</a:t>
            </a:r>
            <a:r>
              <a:rPr lang="ru-RU" altLang="ru-RU" sz="2400"/>
              <a:t> —  </a:t>
            </a:r>
            <a:r>
              <a:rPr lang="ru-RU" altLang="ru-RU" sz="2400" i="1"/>
              <a:t>тема</a:t>
            </a:r>
            <a:r>
              <a:rPr lang="ru-RU" altLang="ru-RU" sz="2400"/>
              <a:t> (имя существительное);</a:t>
            </a:r>
          </a:p>
          <a:p>
            <a:r>
              <a:rPr lang="ru-RU" altLang="ru-RU" sz="2400" u="sng"/>
              <a:t>Вторая строка</a:t>
            </a:r>
            <a:r>
              <a:rPr lang="ru-RU" altLang="ru-RU" sz="2400"/>
              <a:t> —  </a:t>
            </a:r>
            <a:r>
              <a:rPr lang="ru-RU" altLang="ru-RU" sz="2400" i="1"/>
              <a:t>определение</a:t>
            </a:r>
            <a:r>
              <a:rPr lang="ru-RU" altLang="ru-RU" sz="2400"/>
              <a:t> (два имени прилагательных или причастия);</a:t>
            </a:r>
          </a:p>
          <a:p>
            <a:r>
              <a:rPr lang="ru-RU" altLang="ru-RU" sz="2400" u="sng"/>
              <a:t>Третья строка</a:t>
            </a:r>
            <a:r>
              <a:rPr lang="ru-RU" altLang="ru-RU" sz="2400"/>
              <a:t> —  </a:t>
            </a:r>
            <a:r>
              <a:rPr lang="ru-RU" altLang="ru-RU" sz="2400" i="1"/>
              <a:t>действие</a:t>
            </a:r>
            <a:r>
              <a:rPr lang="ru-RU" altLang="ru-RU" sz="2400"/>
              <a:t> (три глагола, причастия, деепричастия);</a:t>
            </a:r>
          </a:p>
          <a:p>
            <a:r>
              <a:rPr lang="ru-RU" altLang="ru-RU" sz="2400" u="sng"/>
              <a:t>Четвёртая строка</a:t>
            </a:r>
            <a:r>
              <a:rPr lang="ru-RU" altLang="ru-RU" sz="2400"/>
              <a:t> —  </a:t>
            </a:r>
            <a:r>
              <a:rPr lang="ru-RU" altLang="ru-RU" sz="2400" i="1"/>
              <a:t>ассоциации</a:t>
            </a:r>
            <a:r>
              <a:rPr lang="ru-RU" altLang="ru-RU" sz="2400"/>
              <a:t> (четыре имени существительных);</a:t>
            </a:r>
          </a:p>
          <a:p>
            <a:r>
              <a:rPr lang="ru-RU" altLang="ru-RU" sz="2400" u="sng"/>
              <a:t>Пятая строка</a:t>
            </a:r>
            <a:r>
              <a:rPr lang="ru-RU" altLang="ru-RU" sz="2400"/>
              <a:t> —  </a:t>
            </a:r>
            <a:r>
              <a:rPr lang="ru-RU" altLang="ru-RU" sz="2400" i="1"/>
              <a:t>действие</a:t>
            </a:r>
            <a:r>
              <a:rPr lang="ru-RU" altLang="ru-RU" sz="2400"/>
              <a:t> (три глагола, причастия, деепричастия),</a:t>
            </a:r>
          </a:p>
          <a:p>
            <a:r>
              <a:rPr lang="ru-RU" altLang="ru-RU" sz="2400" u="sng"/>
              <a:t>Шестая строка</a:t>
            </a:r>
            <a:r>
              <a:rPr lang="ru-RU" altLang="ru-RU" sz="2400"/>
              <a:t> — </a:t>
            </a:r>
            <a:r>
              <a:rPr lang="ru-RU" altLang="ru-RU" sz="2400" i="1"/>
              <a:t>определения</a:t>
            </a:r>
            <a:r>
              <a:rPr lang="ru-RU" altLang="ru-RU" sz="2400"/>
              <a:t> (два имени прилагательных или причастия);</a:t>
            </a:r>
          </a:p>
          <a:p>
            <a:r>
              <a:rPr lang="ru-RU" altLang="ru-RU" sz="2400" u="sng"/>
              <a:t>Седьмая строка</a:t>
            </a:r>
            <a:r>
              <a:rPr lang="ru-RU" altLang="ru-RU" sz="2400"/>
              <a:t> —  </a:t>
            </a:r>
            <a:r>
              <a:rPr lang="ru-RU" altLang="ru-RU" sz="2400" i="1"/>
              <a:t>тема</a:t>
            </a:r>
            <a:r>
              <a:rPr lang="ru-RU" altLang="ru-RU" sz="2400"/>
              <a:t> (имя существительное).</a:t>
            </a:r>
          </a:p>
          <a:p>
            <a:endParaRPr lang="ru-RU" altLang="ru-RU" sz="2800"/>
          </a:p>
        </p:txBody>
      </p:sp>
      <p:pic>
        <p:nvPicPr>
          <p:cNvPr id="40964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диаманта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500188" y="1571625"/>
            <a:ext cx="61436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/>
              <a:t>Алгоритм написания диаманты.</a:t>
            </a:r>
            <a:endParaRPr lang="ru-RU" altLang="ru-RU" sz="2400"/>
          </a:p>
          <a:p>
            <a:r>
              <a:rPr lang="ru-RU" altLang="ru-RU" sz="2400"/>
              <a:t>1-я строка. Кто? Что? 1 существительное.</a:t>
            </a:r>
          </a:p>
          <a:p>
            <a:r>
              <a:rPr lang="ru-RU" altLang="ru-RU" sz="2400"/>
              <a:t>2-я строка. Какой? 2 прилагательных.</a:t>
            </a:r>
          </a:p>
          <a:p>
            <a:r>
              <a:rPr lang="ru-RU" altLang="ru-RU" sz="2400"/>
              <a:t>3-я строка. Что делает? 3 глагола.</a:t>
            </a:r>
          </a:p>
          <a:p>
            <a:r>
              <a:rPr lang="ru-RU" altLang="ru-RU" sz="2400"/>
              <a:t>4-я строка. Ассоциации. 4 существительных</a:t>
            </a:r>
          </a:p>
          <a:p>
            <a:r>
              <a:rPr lang="ru-RU" altLang="ru-RU" sz="2400"/>
              <a:t>5-я строка. Что делает? 3 глагола.</a:t>
            </a:r>
          </a:p>
          <a:p>
            <a:r>
              <a:rPr lang="ru-RU" altLang="ru-RU" sz="2400"/>
              <a:t>6-я строка. Какой? 2 прилагательных.</a:t>
            </a:r>
          </a:p>
          <a:p>
            <a:r>
              <a:rPr lang="ru-RU" altLang="ru-RU" sz="2400"/>
              <a:t>7-я строка. Кто? Что? 1 существительное.</a:t>
            </a:r>
          </a:p>
          <a:p>
            <a:endParaRPr lang="ru-RU" altLang="ru-RU" sz="2800"/>
          </a:p>
          <a:p>
            <a:endParaRPr lang="ru-RU" altLang="ru-RU" sz="2800"/>
          </a:p>
        </p:txBody>
      </p:sp>
      <p:pic>
        <p:nvPicPr>
          <p:cNvPr id="41988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71500" y="1357313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</a:t>
            </a:r>
            <a:r>
              <a:rPr lang="ru-RU" altLang="ru-RU" sz="2800" b="1"/>
              <a:t> Критическое мышление</a:t>
            </a:r>
            <a:r>
              <a:rPr lang="ru-RU" altLang="ru-RU" sz="2800"/>
              <a:t> – это один из видов интеллектуальной деятельности человека, который характеризуется высоким уровнем восприятия, понимания, объективности подхода к окружающему его информационному полю. </a:t>
            </a:r>
          </a:p>
          <a:p>
            <a:pPr algn="just"/>
            <a:r>
              <a:rPr lang="ru-RU" altLang="ru-RU" sz="2800"/>
              <a:t>	Технология развития критического мышления выделяется среди инновационных педагогических идей удачным сочетанием проблемности и продуктивности обучения с технологичностью урока, эффективными методами и приемами. 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8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диаманта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42938" y="1071563"/>
            <a:ext cx="80724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/>
              <a:t>А.Н. Толстой </a:t>
            </a:r>
          </a:p>
          <a:p>
            <a:pPr algn="ctr"/>
            <a:r>
              <a:rPr lang="ru-RU" altLang="ru-RU" sz="2800"/>
              <a:t>«Золотой ключик, или Приключения Буратино».</a:t>
            </a:r>
          </a:p>
          <a:p>
            <a:pPr algn="ctr"/>
            <a:endParaRPr lang="ru-RU" altLang="ru-RU" sz="2800"/>
          </a:p>
          <a:p>
            <a:pPr algn="ctr"/>
            <a:r>
              <a:rPr lang="ru-RU" altLang="ru-RU" sz="2800"/>
              <a:t>Буратино</a:t>
            </a:r>
            <a:br>
              <a:rPr lang="ru-RU" altLang="ru-RU" sz="2800"/>
            </a:br>
            <a:r>
              <a:rPr lang="ru-RU" altLang="ru-RU" sz="2800"/>
              <a:t>Веселый, доверчивый,</a:t>
            </a:r>
            <a:br>
              <a:rPr lang="ru-RU" altLang="ru-RU" sz="2800"/>
            </a:br>
            <a:r>
              <a:rPr lang="ru-RU" altLang="ru-RU" sz="2800"/>
              <a:t>Шалит, смеется, помогает.</a:t>
            </a:r>
            <a:br>
              <a:rPr lang="ru-RU" altLang="ru-RU" sz="2800"/>
            </a:br>
            <a:r>
              <a:rPr lang="ru-RU" altLang="ru-RU" sz="2800"/>
              <a:t>Полено, нос, азбука, ключик.</a:t>
            </a:r>
            <a:br>
              <a:rPr lang="ru-RU" altLang="ru-RU" sz="2800"/>
            </a:br>
            <a:r>
              <a:rPr lang="ru-RU" altLang="ru-RU" sz="2800"/>
              <a:t>Плачет, грустит, мечтает,</a:t>
            </a:r>
            <a:br>
              <a:rPr lang="ru-RU" altLang="ru-RU" sz="2800"/>
            </a:br>
            <a:r>
              <a:rPr lang="ru-RU" altLang="ru-RU" sz="2800"/>
              <a:t>Унылый, влюбленный.</a:t>
            </a:r>
            <a:br>
              <a:rPr lang="ru-RU" altLang="ru-RU" sz="2800"/>
            </a:br>
            <a:r>
              <a:rPr lang="ru-RU" altLang="ru-RU" sz="2800"/>
              <a:t>Пьеро.</a:t>
            </a:r>
          </a:p>
        </p:txBody>
      </p:sp>
      <p:pic>
        <p:nvPicPr>
          <p:cNvPr id="43012" name="Picture 1" descr="C:\Users\Елена\Desktop\Картинки ГМО\3157030-7db28a45bcf9519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54" r="5798"/>
          <a:stretch>
            <a:fillRect/>
          </a:stretch>
        </p:blipFill>
        <p:spPr bwMode="auto">
          <a:xfrm>
            <a:off x="642938" y="1928813"/>
            <a:ext cx="1860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 descr="C:\Users\Елена\Desktop\Картинки ГМО\Пьеро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1928813"/>
            <a:ext cx="15938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лимерик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357188" y="857250"/>
            <a:ext cx="83581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/>
              <a:t>Упражнение «Лимерик»</a:t>
            </a:r>
            <a:endParaRPr lang="ru-RU" altLang="ru-RU" sz="2400"/>
          </a:p>
          <a:p>
            <a:pPr algn="just"/>
            <a:r>
              <a:rPr lang="ru-RU" altLang="ru-RU" sz="2400" b="1"/>
              <a:t>Лимерик</a:t>
            </a:r>
            <a:r>
              <a:rPr lang="ru-RU" altLang="ru-RU" sz="2400"/>
              <a:t> - короткое юмористическое стихотворение из пяти строк, в котором  описывается какое-нибудь нелепое или нереальное происшествие.</a:t>
            </a:r>
          </a:p>
          <a:p>
            <a:pPr algn="just"/>
            <a:r>
              <a:rPr lang="ru-RU" altLang="ru-RU" sz="2400" b="1"/>
              <a:t>Правила составления лимерика:</a:t>
            </a:r>
            <a:endParaRPr lang="ru-RU" altLang="ru-RU" sz="2400"/>
          </a:p>
          <a:p>
            <a:pPr algn="just"/>
            <a:r>
              <a:rPr lang="ru-RU" altLang="ru-RU" sz="2400" u="sng"/>
              <a:t>Первая строка</a:t>
            </a:r>
            <a:r>
              <a:rPr lang="ru-RU" altLang="ru-RU" sz="2400"/>
              <a:t> —  называется </a:t>
            </a:r>
            <a:r>
              <a:rPr lang="ru-RU" altLang="ru-RU" sz="2400" i="1"/>
              <a:t>персонаж и место его происхождения</a:t>
            </a:r>
            <a:r>
              <a:rPr lang="ru-RU" altLang="ru-RU" sz="2400"/>
              <a:t> (как правило, употребляется географическое название);</a:t>
            </a:r>
          </a:p>
          <a:p>
            <a:pPr algn="just"/>
            <a:r>
              <a:rPr lang="ru-RU" altLang="ru-RU" sz="2400" u="sng"/>
              <a:t>Вторая строка</a:t>
            </a:r>
            <a:r>
              <a:rPr lang="ru-RU" altLang="ru-RU" sz="2400"/>
              <a:t> —  повествуется о том, что этот персонаж сделал, что с ним случилось или какова его особенность;</a:t>
            </a:r>
          </a:p>
          <a:p>
            <a:pPr algn="just"/>
            <a:r>
              <a:rPr lang="ru-RU" altLang="ru-RU" sz="2400" u="sng"/>
              <a:t>Третья строка</a:t>
            </a:r>
            <a:r>
              <a:rPr lang="ru-RU" altLang="ru-RU" sz="2400"/>
              <a:t>, </a:t>
            </a:r>
            <a:r>
              <a:rPr lang="ru-RU" altLang="ru-RU" sz="2400" u="sng"/>
              <a:t>четвёртая строка</a:t>
            </a:r>
            <a:r>
              <a:rPr lang="ru-RU" altLang="ru-RU" sz="2400"/>
              <a:t>  —  рассказывается о последствиях его действий или свойств.</a:t>
            </a:r>
          </a:p>
          <a:p>
            <a:pPr algn="just"/>
            <a:r>
              <a:rPr lang="ru-RU" altLang="ru-RU" sz="2400" u="sng"/>
              <a:t>Пятая строка</a:t>
            </a:r>
            <a:r>
              <a:rPr lang="ru-RU" altLang="ru-RU" sz="2400"/>
              <a:t> —  мораль, при этом строка должна, словно эхо, полуповторять стоку 1 и содержать какую-либо оценку.</a:t>
            </a:r>
          </a:p>
          <a:p>
            <a:pPr algn="just"/>
            <a:r>
              <a:rPr lang="ru-RU" altLang="ru-RU" sz="2400" b="1"/>
              <a:t>Рифма: </a:t>
            </a:r>
            <a:r>
              <a:rPr lang="ru-RU" altLang="ru-RU" sz="2400"/>
              <a:t>первая, вторая и пятая строки; третья и четвёртая.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лимерик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57188" y="1928813"/>
            <a:ext cx="87868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/>
              <a:t>Алгоритм написания лимерика.</a:t>
            </a:r>
            <a:endParaRPr lang="ru-RU" altLang="ru-RU" sz="2800"/>
          </a:p>
          <a:p>
            <a:r>
              <a:rPr lang="ru-RU" altLang="ru-RU" sz="2800"/>
              <a:t>1-я строка. Герой (имя или признак, местожительство).</a:t>
            </a:r>
          </a:p>
          <a:p>
            <a:r>
              <a:rPr lang="ru-RU" altLang="ru-RU" sz="2800"/>
              <a:t>2-я строка. Характеристика героя.</a:t>
            </a:r>
          </a:p>
          <a:p>
            <a:r>
              <a:rPr lang="ru-RU" altLang="ru-RU" sz="2800"/>
              <a:t>3-я строка. Действия героя.</a:t>
            </a:r>
          </a:p>
          <a:p>
            <a:r>
              <a:rPr lang="ru-RU" altLang="ru-RU" sz="2800"/>
              <a:t>4-я строка. Действия героя.</a:t>
            </a:r>
          </a:p>
          <a:p>
            <a:r>
              <a:rPr lang="ru-RU" altLang="ru-RU" sz="2800"/>
              <a:t>5-я строка. Итоговая характеристика (мораль).</a:t>
            </a:r>
          </a:p>
          <a:p>
            <a:endParaRPr lang="ru-RU" altLang="ru-RU" sz="2400"/>
          </a:p>
        </p:txBody>
      </p:sp>
      <p:pic>
        <p:nvPicPr>
          <p:cNvPr id="45060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Елена\Desktop\Картинки ГМО\14794349_12385056_9790_b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3643313"/>
            <a:ext cx="221456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5984" y="71414"/>
            <a:ext cx="4678288" cy="866527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лимерик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71500" y="1000125"/>
            <a:ext cx="7358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Где баобабы вышли на склон,</a:t>
            </a:r>
          </a:p>
          <a:p>
            <a:r>
              <a:rPr lang="ru-RU" altLang="ru-RU" sz="2800"/>
              <a:t>Жил на поляне розовый слон.</a:t>
            </a:r>
          </a:p>
          <a:p>
            <a:r>
              <a:rPr lang="ru-RU" altLang="ru-RU" sz="2800"/>
              <a:t>Может и был он чуточку сер,</a:t>
            </a:r>
          </a:p>
          <a:p>
            <a:r>
              <a:rPr lang="ru-RU" altLang="ru-RU" sz="2800"/>
              <a:t>Но обувь носил он сотый размер.</a:t>
            </a:r>
          </a:p>
          <a:p>
            <a:r>
              <a:rPr lang="ru-RU" altLang="ru-RU" sz="2800"/>
              <a:t>Такой огромный слон выбежал на склон.</a:t>
            </a:r>
          </a:p>
          <a:p>
            <a:pPr algn="r"/>
            <a:r>
              <a:rPr lang="ru-RU" altLang="ru-RU" sz="2800"/>
              <a:t>(Чеботарев Виталий)</a:t>
            </a:r>
          </a:p>
          <a:p>
            <a:endParaRPr lang="ru-RU" altLang="ru-RU" sz="2400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857250" y="1143000"/>
            <a:ext cx="87868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2800"/>
          </a:p>
          <a:p>
            <a:endParaRPr lang="ru-RU" altLang="ru-RU" sz="2400"/>
          </a:p>
        </p:txBody>
      </p:sp>
      <p:sp>
        <p:nvSpPr>
          <p:cNvPr id="46086" name="Rectangle 1"/>
          <p:cNvSpPr>
            <a:spLocks noChangeArrowheads="1"/>
          </p:cNvSpPr>
          <p:nvPr/>
        </p:nvSpPr>
        <p:spPr bwMode="auto">
          <a:xfrm>
            <a:off x="0" y="3714750"/>
            <a:ext cx="7643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>
                <a:cs typeface="Times New Roman" pitchFamily="18" charset="0"/>
              </a:rPr>
              <a:t>Жил слон во французском городе Ментол.</a:t>
            </a:r>
            <a:endParaRPr lang="ru-RU" altLang="ru-RU" sz="2800"/>
          </a:p>
          <a:p>
            <a:pPr algn="just" eaLnBrk="0" hangingPunct="0"/>
            <a:r>
              <a:rPr lang="ru-RU" altLang="ru-RU" sz="2800">
                <a:cs typeface="Times New Roman" pitchFamily="18" charset="0"/>
              </a:rPr>
              <a:t>Иногда он играл в футбол.</a:t>
            </a:r>
            <a:endParaRPr lang="ru-RU" altLang="ru-RU" sz="2800"/>
          </a:p>
          <a:p>
            <a:pPr eaLnBrk="0" hangingPunct="0"/>
            <a:r>
              <a:rPr lang="ru-RU" altLang="ru-RU" sz="2800">
                <a:cs typeface="Times New Roman" pitchFamily="18" charset="0"/>
              </a:rPr>
              <a:t>Очень любил лимоны слон,</a:t>
            </a:r>
            <a:endParaRPr lang="ru-RU" altLang="ru-RU" sz="2800"/>
          </a:p>
          <a:p>
            <a:pPr algn="just" eaLnBrk="0" hangingPunct="0"/>
            <a:r>
              <a:rPr lang="ru-RU" altLang="ru-RU" sz="2800">
                <a:cs typeface="Times New Roman" pitchFamily="18" charset="0"/>
              </a:rPr>
              <a:t>Поэтому стал жёлтый он.</a:t>
            </a:r>
            <a:endParaRPr lang="ru-RU" altLang="ru-RU" sz="2800"/>
          </a:p>
          <a:p>
            <a:pPr algn="just" eaLnBrk="0" hangingPunct="0"/>
            <a:r>
              <a:rPr lang="ru-RU" altLang="ru-RU" sz="2800">
                <a:cs typeface="Times New Roman" pitchFamily="18" charset="0"/>
              </a:rPr>
              <a:t>Вот такой фруктовый слон из города Ментол.</a:t>
            </a:r>
            <a:endParaRPr lang="ru-RU" altLang="ru-RU" sz="2800"/>
          </a:p>
          <a:p>
            <a:pPr algn="r" eaLnBrk="0" hangingPunct="0"/>
            <a:r>
              <a:rPr lang="ru-RU" altLang="ru-RU" sz="2800">
                <a:cs typeface="Times New Roman" pitchFamily="18" charset="0"/>
              </a:rPr>
              <a:t>(Кнауб Кристина)</a:t>
            </a:r>
            <a:endParaRPr lang="ru-RU" altLang="ru-RU" sz="2800"/>
          </a:p>
        </p:txBody>
      </p:sp>
      <p:pic>
        <p:nvPicPr>
          <p:cNvPr id="46087" name="Picture 3" descr="C:\Users\Елена\Desktop\Картинки ГМО\117018569_majula_el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214313"/>
            <a:ext cx="19605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85750" y="571500"/>
            <a:ext cx="528637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Использование стихотворных форм: </a:t>
            </a:r>
            <a:r>
              <a:rPr lang="ru-RU" altLang="ru-RU" sz="2800" b="1"/>
              <a:t>синквейн, диаманта, лимерик</a:t>
            </a:r>
            <a:r>
              <a:rPr lang="ru-RU" altLang="ru-RU" sz="2800"/>
              <a:t> на стадии рефлексии может быть достаточно эффективным для: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развития мышления;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формирования умения выделять главное и выражать основную мысль коротко на правильном литературном языке;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становления навыка выражения чувств через письмо. </a:t>
            </a:r>
          </a:p>
        </p:txBody>
      </p:sp>
      <p:pic>
        <p:nvPicPr>
          <p:cNvPr id="47107" name="Picture 1" descr="C:\Users\Елена\Desktop\Картинки ГМО\img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285875"/>
            <a:ext cx="29940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C:\Users\Елена\Desktop\Картинки ГМО\m1b306f7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30718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928938" y="1071563"/>
            <a:ext cx="578643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Большую роль в повышении интеллектуальной и творческой активности учащихся играют внеклассные мероприятия:</a:t>
            </a:r>
          </a:p>
          <a:p>
            <a:pPr algn="just"/>
            <a:r>
              <a:rPr lang="ru-RU" altLang="ru-RU" sz="2800"/>
              <a:t>факультативы, кружки и курсы, олимпиады и конкурсы, цель которых – расширение и углубление знаний по предмету, развитие способностей, привитие интереса и вкуса к самостоятельной работе, развитие инициативы, творчества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00063" y="928688"/>
            <a:ext cx="814387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 Проведение </a:t>
            </a:r>
            <a:r>
              <a:rPr lang="ru-RU" altLang="ru-RU" sz="2800" b="1"/>
              <a:t>олимпиад и конкурсов</a:t>
            </a:r>
            <a:r>
              <a:rPr lang="ru-RU" altLang="ru-RU" sz="2800"/>
              <a:t>  поддерживает и развивает интерес к изучаемым предметам, стимулирует познавательную активность, инициативность, самостоятельность учащихся при подготовке вопросов по темам, в работе с дополнительной литературой, способствует выявлению и развитию  интеллектуальных и творческих способностей учащихся, расширению кругозора, обогащению словарного запаса, развитию мотивации к изучению предметов, повышению уровня учебных достижений, самоутверждению   учащихся, пополнению личного портфолио.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500063" y="928688"/>
            <a:ext cx="81438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/>
              <a:t>Конкурс «Эрудит»</a:t>
            </a:r>
          </a:p>
          <a:p>
            <a:pPr algn="just"/>
            <a:r>
              <a:rPr lang="ru-RU" altLang="ru-RU" sz="2800"/>
              <a:t>Задача конкурса: выявить самого эрудированного ученика в определённой области среди учащихся начальной школы.</a:t>
            </a:r>
          </a:p>
          <a:p>
            <a:pPr algn="just"/>
            <a:endParaRPr lang="ru-RU" altLang="ru-RU" sz="2800"/>
          </a:p>
        </p:txBody>
      </p:sp>
      <p:pic>
        <p:nvPicPr>
          <p:cNvPr id="50180" name="Picture 3" descr="C:\Users\Елена\Desktop\Фото внеурочка\IMG_42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34432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IMG_42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643188"/>
            <a:ext cx="46307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IMG_426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4643438"/>
            <a:ext cx="33528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500063" y="928688"/>
            <a:ext cx="8143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/>
              <a:t>Конкурс «Эрудит»</a:t>
            </a:r>
          </a:p>
          <a:p>
            <a:pPr algn="just"/>
            <a:endParaRPr lang="ru-RU" altLang="ru-RU" sz="2800"/>
          </a:p>
        </p:txBody>
      </p:sp>
      <p:pic>
        <p:nvPicPr>
          <p:cNvPr id="51204" name="Picture 5" descr="IMG_42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505075"/>
            <a:ext cx="2928937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51206" name="Picture 1" descr="IMG_42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428750"/>
            <a:ext cx="27606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3" descr="IMG_426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3500438"/>
            <a:ext cx="27860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4" descr="9413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285875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500063" y="928688"/>
            <a:ext cx="81438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</a:t>
            </a:r>
            <a:r>
              <a:rPr lang="ru-RU" altLang="ru-RU" sz="2800" b="1"/>
              <a:t>Дистанционные олимпиады-конкурсы </a:t>
            </a:r>
            <a:r>
              <a:rPr lang="ru-RU" altLang="ru-RU" sz="2800"/>
              <a:t>– это возможность кратковременного творчества, максимального взлёта фантазии, предметных способностей. Они дают возможность увидеть изучаемый предмет за рамками школьного учебника. Ребенок учится отстаивать свою точку зрения, пусть и не всегда правильную, искать рациональное зерно в своих решениях. При этом дистанционная олимпиада чаще всего охватывает одновременно несколько учебных предметов, требует углубления в них и, как результат, развивает кругозор. </a:t>
            </a:r>
          </a:p>
        </p:txBody>
      </p:sp>
      <p:pic>
        <p:nvPicPr>
          <p:cNvPr id="52228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71500" y="1285875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 Формы организации учебного занятия по технологии развития критического мышления  отличаются от уроков в традиционном обучении. 	Ученики не сидят пассивно, слушая учителя, а становятся главными действующими лицами урока. Они думают и вспоминают про себя, делятся рассуждениями друг с другом, читают, пишут, обсуждают прочитанное. Тексту отводится приоритетная роль: его читают, пересказывают, анализируют, трансформируют, интерпретируют, дискутируют, наконец, сочиняют. 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2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428625" y="1214438"/>
            <a:ext cx="47148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 Ещё одним плюсом дистанционных конкурсов является </a:t>
            </a:r>
            <a:r>
              <a:rPr lang="ru-RU" altLang="ru-RU" sz="2800" b="1"/>
              <a:t>быстрое получение результатов</a:t>
            </a:r>
            <a:r>
              <a:rPr lang="ru-RU" altLang="ru-RU" sz="2800"/>
              <a:t>. По результатам можно отследить как свой индивидуальный итог, так и результат группы в целом, получить за работу соответствующий документ - сертификат или диплом, что позволяет пополнять портфолио.</a:t>
            </a:r>
          </a:p>
          <a:p>
            <a:endParaRPr lang="ru-RU" altLang="ru-RU" sz="2800"/>
          </a:p>
          <a:p>
            <a:pPr algn="just"/>
            <a:endParaRPr lang="ru-RU" altLang="ru-RU" sz="2800"/>
          </a:p>
        </p:txBody>
      </p:sp>
      <p:pic>
        <p:nvPicPr>
          <p:cNvPr id="53252" name="Picture 2" descr="IMG_42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357313"/>
            <a:ext cx="34290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857250" y="1285875"/>
            <a:ext cx="77152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 </a:t>
            </a:r>
            <a:r>
              <a:rPr lang="ru-RU" altLang="ru-RU" sz="2800" b="1"/>
              <a:t>Формирование органов самоуправления в классе и читательская активность.</a:t>
            </a:r>
          </a:p>
          <a:p>
            <a:pPr algn="just"/>
            <a:r>
              <a:rPr lang="ru-RU" altLang="ru-RU" sz="2800"/>
              <a:t>Служба информации готовит для информационных пятиминуток: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научно-познавательный материал;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занимательный материал; 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художественный материал; 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2800"/>
              <a:t>иллюстрации и наглядный материал.</a:t>
            </a:r>
          </a:p>
          <a:p>
            <a:pPr algn="just"/>
            <a:r>
              <a:rPr lang="ru-RU" altLang="ru-RU" sz="2800"/>
              <a:t>Выступает со своими сообщениями на информационных пятиминутках.</a:t>
            </a:r>
          </a:p>
          <a:p>
            <a:endParaRPr lang="ru-RU" altLang="ru-RU" sz="2800"/>
          </a:p>
          <a:p>
            <a:pPr algn="just"/>
            <a:endParaRPr lang="ru-RU" altLang="ru-RU" sz="2800"/>
          </a:p>
        </p:txBody>
      </p:sp>
      <p:pic>
        <p:nvPicPr>
          <p:cNvPr id="54276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14375" y="1214438"/>
            <a:ext cx="7715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 </a:t>
            </a:r>
            <a:r>
              <a:rPr lang="ru-RU" altLang="ru-RU" sz="2800" b="1"/>
              <a:t>Формирование органов самоуправления в классе и читательская активность.</a:t>
            </a:r>
            <a:endParaRPr lang="ru-RU" altLang="ru-RU" sz="2800"/>
          </a:p>
          <a:p>
            <a:pPr algn="just"/>
            <a:endParaRPr lang="ru-RU" altLang="ru-RU" sz="2800"/>
          </a:p>
        </p:txBody>
      </p:sp>
      <p:pic>
        <p:nvPicPr>
          <p:cNvPr id="55300" name="Picture 2" descr="IMG_42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2143125"/>
            <a:ext cx="3286125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3" descr="Дежурны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428875"/>
            <a:ext cx="13763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Здоровь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4071938"/>
            <a:ext cx="1236663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5" descr="Информаци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928813"/>
            <a:ext cx="12715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6" descr="Контрол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3357563"/>
            <a:ext cx="1296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7" descr="озелен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4643438"/>
            <a:ext cx="11858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786610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Внеурочная деятельность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714375" y="1214438"/>
            <a:ext cx="7715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/>
              <a:t>	 </a:t>
            </a:r>
            <a:r>
              <a:rPr lang="ru-RU" altLang="ru-RU" sz="2800" b="1"/>
              <a:t>Формирование органов самоуправления в классе и читательская активность.</a:t>
            </a:r>
            <a:endParaRPr lang="ru-RU" altLang="ru-RU" sz="2800"/>
          </a:p>
          <a:p>
            <a:pPr algn="just"/>
            <a:endParaRPr lang="ru-RU" altLang="ru-RU" sz="2800"/>
          </a:p>
        </p:txBody>
      </p:sp>
      <p:pic>
        <p:nvPicPr>
          <p:cNvPr id="56324" name="Picture 2" descr="IMG_42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143125"/>
            <a:ext cx="321627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 descr="IMG_42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4000500"/>
            <a:ext cx="46132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 descr="IMG_40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4643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C:\Users\Елена\Desktop\Картинки ГМО\5780ffe68d2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833437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1143000" y="857250"/>
            <a:ext cx="69294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2800"/>
              <a:t>Лучший способ для учителя воспитывать творчество в детях – самому быть творческой личностью.</a:t>
            </a:r>
            <a:endParaRPr lang="en-US" alt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:\Users\Елена\Desktop\Картинки ГМО\17686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2000240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 каждом ребёнке есть солнце, только дайте ему светить»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              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сократ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000100" y="5786430"/>
            <a:ext cx="7572428" cy="107157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 за внимание!</a:t>
            </a:r>
            <a:endParaRPr lang="uk-UA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42938" y="135731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	Технологические этапы (фазы) урока: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143125"/>
          <a:ext cx="8572500" cy="326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298"/>
                <a:gridCol w="6898202"/>
              </a:tblGrid>
              <a:tr h="1371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I фаза </a:t>
                      </a:r>
                    </a:p>
                    <a:p>
                      <a:endParaRPr lang="ru-RU" sz="2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Вызов (пробуждение имеющихся знаний, интереса к получению новой информации)</a:t>
                      </a:r>
                    </a:p>
                  </a:txBody>
                  <a:tcPr marL="91439" marR="91439" marT="45711" marB="45711"/>
                </a:tc>
              </a:tr>
              <a:tr h="944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II фаза</a:t>
                      </a:r>
                    </a:p>
                    <a:p>
                      <a:endParaRPr lang="ru-RU" sz="2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Осмысление содержания (получение новой информации)</a:t>
                      </a:r>
                    </a:p>
                  </a:txBody>
                  <a:tcPr marL="91439" marR="91439" marT="45711" marB="45711"/>
                </a:tc>
              </a:tr>
              <a:tr h="944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III фаза</a:t>
                      </a:r>
                    </a:p>
                    <a:p>
                      <a:endParaRPr lang="ru-RU" sz="28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Рефлексия (осмысление, рождение нового знания)</a:t>
                      </a:r>
                    </a:p>
                  </a:txBody>
                  <a:tcPr marL="91439" marR="91439" marT="45711" marB="45711"/>
                </a:tc>
              </a:tr>
            </a:tbl>
          </a:graphicData>
        </a:graphic>
      </p:graphicFrame>
      <p:pic>
        <p:nvPicPr>
          <p:cNvPr id="8210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28625" y="1285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500313"/>
          <a:ext cx="8572500" cy="2253615"/>
        </p:xfrm>
        <a:graphic>
          <a:graphicData uri="http://schemas.openxmlformats.org/drawingml/2006/table">
            <a:tbl>
              <a:tblPr/>
              <a:tblGrid>
                <a:gridCol w="1674812"/>
                <a:gridCol w="6897688"/>
              </a:tblGrid>
              <a:tr h="371475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Деятельность учителя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Вызов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Направлена на вызов у учащихся уже имеющихся знаний по изучаемому вопросу, активизацию их деятельности, мотивацию к дальнейшей работе.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231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28625" y="128587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500313"/>
          <a:ext cx="8572500" cy="2680335"/>
        </p:xfrm>
        <a:graphic>
          <a:graphicData uri="http://schemas.openxmlformats.org/drawingml/2006/table">
            <a:tbl>
              <a:tblPr/>
              <a:tblGrid>
                <a:gridCol w="1674813"/>
                <a:gridCol w="6897687"/>
              </a:tblGrid>
              <a:tr h="357188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Деятельность учащихся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Вызов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Ученик вспоминает, что ему известно по данному вопросу, делает предположения, систематизирует информацию до изучения нового материала, задает вопросы, на которые хочет получить ответы.</a:t>
                      </a:r>
                      <a:endParaRPr kumimoji="0" lang="ru-RU" alt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 descr="C:\Users\Елена\Desktop\Documents\Шаблоны грамот\Картинки Русский\Картинки без фона\0_8d6f7_e64b8ecf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5572125"/>
            <a:ext cx="2428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57188" y="1143000"/>
            <a:ext cx="878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/>
              <a:t>Эффективные методические приемы на стадиях урока.</a:t>
            </a:r>
          </a:p>
        </p:txBody>
      </p:sp>
      <p:sp>
        <p:nvSpPr>
          <p:cNvPr id="3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29684" cy="866527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Технология развития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критического мышления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785938"/>
          <a:ext cx="8786812" cy="4387215"/>
        </p:xfrm>
        <a:graphic>
          <a:graphicData uri="http://schemas.openxmlformats.org/drawingml/2006/table">
            <a:tbl>
              <a:tblPr/>
              <a:tblGrid>
                <a:gridCol w="1406525"/>
                <a:gridCol w="7380287"/>
              </a:tblGrid>
              <a:tr h="357188">
                <a:tc>
                  <a:txBody>
                    <a:bodyPr/>
                    <a:lstStyle>
                      <a:lvl1pPr indent="889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88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Стадия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Возможные приёмы и методы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36830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 Вызов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Составление списка уже известной информации в виде: рассказа предположения по ключевым словам; графическая систематизация в виде кластеров, таблицы; верные и неверные утверждения; перепутанные логические цепочки; корзина идей; таблица «З-Х-У (Знаю-Хочу знать-Узнал)»; пропуск информации; вопросы («Дерево целей (предсказаний)»); мозговой штурм и др.</a:t>
                      </a:r>
                      <a:endParaRPr kumimoji="0" lang="ru-RU" alt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6830" marR="9525" marT="9525" marB="368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1511</Words>
  <Application>Microsoft Office PowerPoint</Application>
  <PresentationFormat>Экран (4:3)</PresentationFormat>
  <Paragraphs>332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Calibri</vt:lpstr>
      <vt:lpstr>Arial</vt:lpstr>
      <vt:lpstr>Times New Roman</vt:lpstr>
      <vt:lpstr>Wingdings</vt:lpstr>
      <vt:lpstr>Тема Office</vt:lpstr>
      <vt:lpstr>Специальное оформление</vt:lpstr>
      <vt:lpstr>Чтение без принуждения. Развитие читательской активности в урочное и внеурочное время.</vt:lpstr>
      <vt:lpstr>Презентация PowerPoint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Технология развития  критического мышления</vt:lpstr>
      <vt:lpstr>инсерт</vt:lpstr>
      <vt:lpstr>инсерт</vt:lpstr>
      <vt:lpstr>инсерт</vt:lpstr>
      <vt:lpstr>инсерт</vt:lpstr>
      <vt:lpstr>инсерт</vt:lpstr>
      <vt:lpstr>инсерт</vt:lpstr>
      <vt:lpstr>Творческая деятельность учащихся</vt:lpstr>
      <vt:lpstr>Творческая деятельность учащихся</vt:lpstr>
      <vt:lpstr>Творческая деятельность учащихся</vt:lpstr>
      <vt:lpstr>Творческая деятельность учащихся</vt:lpstr>
      <vt:lpstr>Творческая деятельность учащихся</vt:lpstr>
      <vt:lpstr>синквейн</vt:lpstr>
      <vt:lpstr>синквейн</vt:lpstr>
      <vt:lpstr>синквейн</vt:lpstr>
      <vt:lpstr>синквейн</vt:lpstr>
      <vt:lpstr>синквейн</vt:lpstr>
      <vt:lpstr>синквейн</vt:lpstr>
      <vt:lpstr>синквейн</vt:lpstr>
      <vt:lpstr>синквейн</vt:lpstr>
      <vt:lpstr>синквейн</vt:lpstr>
      <vt:lpstr>синквейн</vt:lpstr>
      <vt:lpstr>синквейн</vt:lpstr>
      <vt:lpstr>диаманта</vt:lpstr>
      <vt:lpstr>диаманта</vt:lpstr>
      <vt:lpstr>диаманта</vt:lpstr>
      <vt:lpstr>лимерик</vt:lpstr>
      <vt:lpstr>лимерик</vt:lpstr>
      <vt:lpstr>лимерик</vt:lpstr>
      <vt:lpstr>Презентация PowerPoint</vt:lpstr>
      <vt:lpstr>Внеурочная деятельность</vt:lpstr>
      <vt:lpstr>Внеурочная деятельность</vt:lpstr>
      <vt:lpstr>Внеурочная деятельность</vt:lpstr>
      <vt:lpstr>Внеурочная деятельность</vt:lpstr>
      <vt:lpstr>Внеурочная деятельность</vt:lpstr>
      <vt:lpstr>Внеурочная деятельность</vt:lpstr>
      <vt:lpstr>Внеурочная деятельность</vt:lpstr>
      <vt:lpstr>Внеурочная деятельность</vt:lpstr>
      <vt:lpstr>Внеурочная деятельность</vt:lpstr>
      <vt:lpstr>Презентация PowerPoint</vt:lpstr>
      <vt:lpstr>«В каждом ребёнке есть солнце, только дайте ему светить»                                                              сократ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RTF</cp:lastModifiedBy>
  <cp:revision>56</cp:revision>
  <dcterms:created xsi:type="dcterms:W3CDTF">2009-01-08T12:15:48Z</dcterms:created>
  <dcterms:modified xsi:type="dcterms:W3CDTF">2017-02-17T07:43:08Z</dcterms:modified>
</cp:coreProperties>
</file>