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5"/>
  </p:notesMasterIdLst>
  <p:sldIdLst>
    <p:sldId id="314" r:id="rId2"/>
    <p:sldId id="340" r:id="rId3"/>
    <p:sldId id="356" r:id="rId4"/>
    <p:sldId id="343" r:id="rId5"/>
    <p:sldId id="357" r:id="rId6"/>
    <p:sldId id="345" r:id="rId7"/>
    <p:sldId id="322" r:id="rId8"/>
    <p:sldId id="316" r:id="rId9"/>
    <p:sldId id="315" r:id="rId10"/>
    <p:sldId id="317" r:id="rId11"/>
    <p:sldId id="295" r:id="rId12"/>
    <p:sldId id="308" r:id="rId13"/>
    <p:sldId id="352" r:id="rId14"/>
    <p:sldId id="351" r:id="rId15"/>
    <p:sldId id="353" r:id="rId16"/>
    <p:sldId id="298" r:id="rId17"/>
    <p:sldId id="354" r:id="rId18"/>
    <p:sldId id="332" r:id="rId19"/>
    <p:sldId id="335" r:id="rId20"/>
    <p:sldId id="336" r:id="rId21"/>
    <p:sldId id="337" r:id="rId22"/>
    <p:sldId id="338" r:id="rId23"/>
    <p:sldId id="320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3901" autoAdjust="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8394691-B1B3-45AB-B948-5162DF7152E6}" type="datetimeFigureOut">
              <a:rPr lang="ru-RU"/>
              <a:pPr>
                <a:defRPr/>
              </a:pPr>
              <a:t>04.09.2017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960126-4F84-4686-87C8-C050522FF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927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960126-4F84-4686-87C8-C050522FF35D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092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7B2C18-457A-4D0A-8179-1957DD7CF134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7A852A-B534-4399-AE3A-626783F89015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71273B-1D7B-4165-B788-A8AC032E61D8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B81B94-3191-400E-838E-75AF95708F33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20862F-5DAF-4744-869A-FDF181BF4B58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AE4A90-5269-4580-83C9-5C7279B81D2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5B0BCD-90E7-4FA9-8DAF-7D7FE632FC1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0AC5ED-13DF-4D24-A4E5-6D663009870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DF38B7-E9FE-4032-ABB3-112CF43EA2C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191A9F-C65D-465D-8DF1-DC6E01F7E3A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61F9EC-E808-40E3-9E78-1ED2F583C93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ABD9A8-BA58-47C3-8838-095E1B50734E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D93280-ABE6-451E-AF12-5C688C2BB2DD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C79183D-4F80-43A1-A83F-F07B4D43E9E7}" type="datetimeFigureOut">
              <a:rPr lang="ru-RU"/>
              <a:pPr>
                <a:defRPr/>
              </a:pPr>
              <a:t>04.09.2017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FA2C66D-80A5-4BB7-B7F1-A86835701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599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7FFB6-289B-4C89-A931-EEA716570F16}" type="datetimeFigureOut">
              <a:rPr lang="ru-RU"/>
              <a:pPr>
                <a:defRPr/>
              </a:pPr>
              <a:t>04.09.2017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1E397-19B0-40A0-B43F-3025A6400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32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244DE-498F-40C5-A0E2-11D1124574CE}" type="datetimeFigureOut">
              <a:rPr lang="ru-RU"/>
              <a:pPr>
                <a:defRPr/>
              </a:pPr>
              <a:t>04.09.2017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8053C-4195-462F-9ABA-E4F348943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02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B01A7-718D-414E-AB05-1177BC59517C}" type="datetimeFigureOut">
              <a:rPr lang="ru-RU"/>
              <a:pPr>
                <a:defRPr/>
              </a:pPr>
              <a:t>04.09.2017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05FF2-148E-4EBD-82AC-BD77E13BE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06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51A776-0DA4-4F9A-B09C-F5F0E9B82B4A}" type="datetimeFigureOut">
              <a:rPr lang="ru-RU"/>
              <a:pPr>
                <a:defRPr/>
              </a:pPr>
              <a:t>04.09.2017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DE6B0F-9FFE-41DF-82AB-D4C977943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392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20275F-3B9B-462F-8206-6894C69936CB}" type="datetimeFigureOut">
              <a:rPr lang="ru-RU"/>
              <a:pPr>
                <a:defRPr/>
              </a:pPr>
              <a:t>04.09.2017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26861E-5D71-4C61-B476-A39C471B8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879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995B9E-FCCC-4649-9A48-99355A56330E}" type="datetimeFigureOut">
              <a:rPr lang="ru-RU"/>
              <a:pPr>
                <a:defRPr/>
              </a:pPr>
              <a:t>04.09.2017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A6BC3A-4472-4C98-B459-15A7299CA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502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74315E-ACFF-419D-87B5-3C84024F6E2E}" type="datetimeFigureOut">
              <a:rPr lang="ru-RU"/>
              <a:pPr>
                <a:defRPr/>
              </a:pPr>
              <a:t>04.09.2017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4329B6-6768-42E9-9EF5-3F1421F4E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518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3FF72-04C6-455C-85C7-B87F85662E04}" type="datetimeFigureOut">
              <a:rPr lang="ru-RU"/>
              <a:pPr>
                <a:defRPr/>
              </a:pPr>
              <a:t>04.09.2017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22B2-3904-463F-B848-20A56B47C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67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E723C0-EFCE-4504-A8CD-AEE43DEECCF6}" type="datetimeFigureOut">
              <a:rPr lang="ru-RU"/>
              <a:pPr>
                <a:defRPr/>
              </a:pPr>
              <a:t>04.09.2017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154F8A-913B-4DD5-8688-44918C644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7309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E14C75B-B0ED-4CC2-A5E3-3BC89B2BEA9F}" type="datetimeFigureOut">
              <a:rPr lang="ru-RU"/>
              <a:pPr>
                <a:defRPr/>
              </a:pPr>
              <a:t>04.09.2017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1260836-6F7E-454D-B53F-9376C0CF50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464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50607B1-820E-4A31-B1F7-CFCAFEF31D16}" type="datetimeFigureOut">
              <a:rPr lang="ru-RU"/>
              <a:pPr>
                <a:defRPr/>
              </a:pPr>
              <a:t>04.09.2017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75E33E7-8F7F-4103-AF54-D3599CBE57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3" r:id="rId2"/>
    <p:sldLayoutId id="2147483948" r:id="rId3"/>
    <p:sldLayoutId id="2147483949" r:id="rId4"/>
    <p:sldLayoutId id="2147483950" r:id="rId5"/>
    <p:sldLayoutId id="2147483951" r:id="rId6"/>
    <p:sldLayoutId id="2147483944" r:id="rId7"/>
    <p:sldLayoutId id="2147483952" r:id="rId8"/>
    <p:sldLayoutId id="2147483953" r:id="rId9"/>
    <p:sldLayoutId id="2147483945" r:id="rId10"/>
    <p:sldLayoutId id="21474839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png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453650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dirty="0" smtClean="0"/>
              <a:t>Основные результаты федеральных и региональных мониторинговых процедур в 4 классе,</a:t>
            </a:r>
            <a:br>
              <a:rPr lang="ru-RU" dirty="0" smtClean="0"/>
            </a:br>
            <a:r>
              <a:rPr lang="ru-RU" dirty="0" smtClean="0"/>
              <a:t>2017 г.</a:t>
            </a:r>
            <a:endParaRPr lang="ru-RU" sz="2200" dirty="0"/>
          </a:p>
        </p:txBody>
      </p:sp>
      <p:sp>
        <p:nvSpPr>
          <p:cNvPr id="1024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661025"/>
            <a:ext cx="7772400" cy="1008063"/>
          </a:xfrm>
        </p:spPr>
        <p:txBody>
          <a:bodyPr/>
          <a:lstStyle/>
          <a:p>
            <a:pPr marR="0" algn="l"/>
            <a:r>
              <a:rPr lang="ru-RU" altLang="ru-RU" sz="2400" b="1" dirty="0" smtClean="0">
                <a:solidFill>
                  <a:schemeClr val="tx1"/>
                </a:solidFill>
              </a:rPr>
              <a:t>Чабан Т.Ю., </a:t>
            </a:r>
            <a:r>
              <a:rPr lang="ru-RU" altLang="ru-RU" sz="2400" dirty="0" smtClean="0">
                <a:solidFill>
                  <a:schemeClr val="tx1"/>
                </a:solidFill>
              </a:rPr>
              <a:t>начальник отдела мониторинга качества образования КГКСУ «ЦОКО»</a:t>
            </a:r>
          </a:p>
          <a:p>
            <a:pPr marR="0"/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979987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261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процент выполнения заданий (выборка) 2016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5102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понимание текста, ориентация в тексте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74,62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6198" marB="3619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130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Глубокое и детальное понимание содержания и формы текста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64,15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6198" marB="3619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126196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информации из текста для различных целей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51,51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6198" marB="3619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Средний процент выполнения заданий по группам умений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1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099050"/>
          </a:xfrm>
        </p:spPr>
        <p:txBody>
          <a:bodyPr/>
          <a:lstStyle/>
          <a:p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… со временем люди при измерениях стали пользоваться уже не своими «локтями» и «шагами», а этало́нами этих величин. Что такое «эталон»? Это точно рассчитанная мера чего-либо, принятая за образец величины.</a:t>
            </a:r>
          </a:p>
          <a:p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Каким словом можно заменить слово «эталон»? Обведи номер выбранного ответа.</a:t>
            </a:r>
          </a:p>
          <a:p>
            <a:r>
              <a:rPr lang="en-US" altLang="ru-RU" sz="24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) образец</a:t>
            </a:r>
          </a:p>
          <a:p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2) расстояние</a:t>
            </a:r>
          </a:p>
          <a:p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3) измерение</a:t>
            </a:r>
          </a:p>
          <a:p>
            <a:pPr>
              <a:buFont typeface="Wingdings 3" pitchFamily="18" charset="2"/>
              <a:buNone/>
            </a:pP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Ответ: 1      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Не справились 33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20080"/>
          </a:xfrm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 задания (1-я группа  читательских умений)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Ответ представлен в тексте в явном виде, но ученики путают («конкурирующие») фрагменты информации (в тексте говорится об измерении различных расстояний.</a:t>
            </a:r>
          </a:p>
          <a:p>
            <a:endParaRPr lang="ru-RU" altLang="ru-RU" smtClean="0"/>
          </a:p>
          <a:p>
            <a:r>
              <a:rPr lang="ru-RU" altLang="ru-RU" smtClean="0"/>
              <a:t>Зачастую это происходит потому, что ребенок не перечитывает перед ответом нужный фрагмент текста, отвечает по памяти, не уточняя первое восприятие.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Трудности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1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r>
              <a:rPr lang="ru-RU" altLang="ru-RU" sz="2400" smtClean="0"/>
              <a:t>На Руси была своя мера длины, </a:t>
            </a:r>
          </a:p>
          <a:p>
            <a:r>
              <a:rPr lang="ru-RU" altLang="ru-RU" sz="2400" smtClean="0"/>
              <a:t>схожая с дюймом. Она </a:t>
            </a:r>
          </a:p>
          <a:p>
            <a:r>
              <a:rPr lang="ru-RU" altLang="ru-RU" sz="2400" smtClean="0"/>
              <a:t>называлась вершо́к и </a:t>
            </a:r>
          </a:p>
          <a:p>
            <a:r>
              <a:rPr lang="ru-RU" altLang="ru-RU" sz="2400" smtClean="0"/>
              <a:t>равнялась длине двух </a:t>
            </a:r>
          </a:p>
          <a:p>
            <a:r>
              <a:rPr lang="ru-RU" altLang="ru-RU" sz="2400" smtClean="0"/>
              <a:t>суставов указательного </a:t>
            </a:r>
          </a:p>
          <a:p>
            <a:r>
              <a:rPr lang="ru-RU" altLang="ru-RU" sz="2400" smtClean="0"/>
              <a:t>пальца.</a:t>
            </a:r>
          </a:p>
          <a:p>
            <a:endParaRPr lang="ru-RU" altLang="ru-RU" smtClean="0"/>
          </a:p>
          <a:p>
            <a:r>
              <a:rPr lang="ru-RU" altLang="ru-RU" sz="2400" smtClean="0"/>
              <a:t>Что означает слово «вершок»? Запиши наиболее полное определение для толкового словаря.</a:t>
            </a:r>
          </a:p>
          <a:p>
            <a:endParaRPr lang="ru-RU" altLang="ru-RU" sz="2400" smtClean="0"/>
          </a:p>
          <a:p>
            <a:pPr algn="r"/>
            <a:r>
              <a:rPr lang="ru-RU" altLang="ru-RU" sz="2400" smtClean="0"/>
              <a:t>Не смогли выполнить полностью </a:t>
            </a:r>
            <a:r>
              <a:rPr lang="ru-RU" altLang="ru-RU" sz="2400" b="1" smtClean="0"/>
              <a:t>53%</a:t>
            </a:r>
          </a:p>
        </p:txBody>
      </p:sp>
      <p:pic>
        <p:nvPicPr>
          <p:cNvPr id="25603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125" y="1412875"/>
            <a:ext cx="201612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477472" y="1484784"/>
            <a:ext cx="1666528" cy="576064"/>
          </a:xfrm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4 см 5 мм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ru-RU" sz="2800" dirty="0" smtClean="0"/>
              <a:t>Пример задания (3-я группа умений)</a:t>
            </a:r>
            <a:endParaRPr lang="ru-RU" sz="2800" dirty="0"/>
          </a:p>
        </p:txBody>
      </p:sp>
      <p:pic>
        <p:nvPicPr>
          <p:cNvPr id="26627" name="Рисунок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713" y="1052513"/>
            <a:ext cx="532923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Рисунок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886" t="-3712" r="2731"/>
          <a:stretch>
            <a:fillRect/>
          </a:stretch>
        </p:blipFill>
        <p:spPr bwMode="auto">
          <a:xfrm>
            <a:off x="323850" y="1844675"/>
            <a:ext cx="446405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Рисунок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" t="2716" r="3603" b="3331"/>
          <a:stretch>
            <a:fillRect/>
          </a:stretch>
        </p:blipFill>
        <p:spPr bwMode="auto">
          <a:xfrm>
            <a:off x="5148263" y="2133600"/>
            <a:ext cx="338455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b="1" smtClean="0"/>
          </a:p>
          <a:p>
            <a:r>
              <a:rPr lang="ru-RU" altLang="ru-RU" b="1" smtClean="0"/>
              <a:t>Задание</a:t>
            </a:r>
            <a:r>
              <a:rPr lang="ru-RU" altLang="ru-RU" smtClean="0"/>
              <a:t>. Рассмотри рисунок. </a:t>
            </a:r>
          </a:p>
          <a:p>
            <a:r>
              <a:rPr lang="ru-RU" altLang="ru-RU" smtClean="0"/>
              <a:t>Сколько четвертей входит в половник? </a:t>
            </a:r>
          </a:p>
          <a:p>
            <a:pPr>
              <a:buFont typeface="Wingdings 3" pitchFamily="18" charset="2"/>
              <a:buNone/>
            </a:pPr>
            <a:endParaRPr lang="ru-RU" altLang="ru-RU" smtClean="0"/>
          </a:p>
          <a:p>
            <a:pPr>
              <a:buFont typeface="Wingdings 3" pitchFamily="18" charset="2"/>
              <a:buNone/>
            </a:pPr>
            <a:r>
              <a:rPr lang="ru-RU" altLang="ru-RU" smtClean="0"/>
              <a:t>Ответ: 2</a:t>
            </a:r>
          </a:p>
          <a:p>
            <a:pPr algn="r">
              <a:buFont typeface="Wingdings 3" pitchFamily="18" charset="2"/>
              <a:buNone/>
            </a:pPr>
            <a:r>
              <a:rPr lang="ru-RU" altLang="ru-RU" smtClean="0"/>
              <a:t>Не справились 42% </a:t>
            </a:r>
          </a:p>
          <a:p>
            <a:endParaRPr lang="ru-RU" altLang="ru-RU" smtClean="0"/>
          </a:p>
          <a:p>
            <a:r>
              <a:rPr lang="ru-RU" altLang="ru-RU" smtClean="0"/>
              <a:t>Самая распространенная ошибка: 4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/>
              <a:t>Пример задания. 3-я группа умений (работа с иллюстрацией)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1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altLang="ru-RU" sz="2400" smtClean="0"/>
              <a:t>В знаменитой сказке Ершова о Коньке-Горбунке сказано: </a:t>
            </a:r>
            <a:r>
              <a:rPr lang="ru-RU" altLang="ru-RU" sz="2400" i="1" smtClean="0"/>
              <a:t>Ростом только в три вершка… </a:t>
            </a:r>
            <a:r>
              <a:rPr lang="ru-RU" altLang="ru-RU" sz="2400" smtClean="0"/>
              <a:t>Арши́н - русская мера длины, равная длине вытянутой руки взрослого мужчины. В аршине 16 вершков.</a:t>
            </a:r>
          </a:p>
          <a:p>
            <a:pPr>
              <a:buFont typeface="Wingdings 3" pitchFamily="18" charset="2"/>
              <a:buNone/>
            </a:pPr>
            <a:r>
              <a:rPr lang="ru-RU" altLang="ru-RU" sz="2400" smtClean="0"/>
              <a:t>А разве вас не удивил необычайно маленький рост сказочного конька? Три вершка – это же всего 13 с половиной сантиметров! Неужели он был таким крошечным? Нет, конечно! Дело в том, что раньше, называя рост лошади, люди говорили о том, насколько она выше аршина. Конёк-Горбунок был выше аршина на три вершка. </a:t>
            </a:r>
          </a:p>
          <a:p>
            <a:pPr>
              <a:buFont typeface="Wingdings 3" pitchFamily="18" charset="2"/>
              <a:buNone/>
            </a:pPr>
            <a:r>
              <a:rPr lang="ru-RU" altLang="ru-RU" sz="2400" i="1" smtClean="0"/>
              <a:t>Задание</a:t>
            </a:r>
            <a:r>
              <a:rPr lang="ru-RU" altLang="ru-RU" sz="2400" smtClean="0"/>
              <a:t>. </a:t>
            </a:r>
            <a:r>
              <a:rPr lang="ru-RU" altLang="ru-RU" sz="2400" b="1" smtClean="0"/>
              <a:t>Каков рост Конька-Горбунка в вершках?</a:t>
            </a:r>
          </a:p>
          <a:p>
            <a:pPr algn="r"/>
            <a:r>
              <a:rPr lang="ru-RU" altLang="ru-RU" sz="2400" smtClean="0"/>
              <a:t>Не справились </a:t>
            </a:r>
            <a:r>
              <a:rPr lang="ru-RU" altLang="ru-RU" sz="2400" b="1" smtClean="0"/>
              <a:t>73%</a:t>
            </a:r>
            <a:r>
              <a:rPr lang="ru-RU" altLang="ru-RU" sz="2400" smtClean="0"/>
              <a:t> </a:t>
            </a:r>
          </a:p>
          <a:p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 задания. 3-я группа читательских умений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1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738687"/>
          </a:xfrm>
        </p:spPr>
        <p:txBody>
          <a:bodyPr/>
          <a:lstStyle/>
          <a:p>
            <a:r>
              <a:rPr lang="ru-RU" altLang="ru-RU" smtClean="0"/>
              <a:t>Дети ориентированы на то, чтобы выбрать из текста готовую информацию, а не обрабатывать ее, в том числе математически, хотя обработка требуется самая простая:16 + 3 = 19 вершков.</a:t>
            </a:r>
          </a:p>
          <a:p>
            <a:endParaRPr lang="ru-RU" altLang="ru-RU" smtClean="0"/>
          </a:p>
          <a:p>
            <a:r>
              <a:rPr lang="ru-RU" altLang="ru-RU" smtClean="0"/>
              <a:t>Дефициты не предметные, а метапредметные – неумение анализировать текст, выделять новый способ действия, исходные данные, осуществлять перенос на математический материал. </a:t>
            </a:r>
          </a:p>
          <a:p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Трудности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altLang="ru-RU" smtClean="0"/>
              <a:t>Учить младших школьников </a:t>
            </a:r>
          </a:p>
          <a:p>
            <a:r>
              <a:rPr lang="ru-RU" altLang="ru-RU" smtClean="0"/>
              <a:t>1) осознанно выбирать и упорядочивать информацию, проверять себя по тексту; </a:t>
            </a:r>
          </a:p>
          <a:p>
            <a:r>
              <a:rPr lang="ru-RU" altLang="ru-RU" smtClean="0"/>
              <a:t>2) работать с иллюстрацией как с источником данных, которые можно извлечь самостоятельно;</a:t>
            </a:r>
          </a:p>
          <a:p>
            <a:r>
              <a:rPr lang="ru-RU" altLang="ru-RU" smtClean="0"/>
              <a:t>3) обобщать фрагменты информации, данные в разных предложениях, в разных частях текста.</a:t>
            </a:r>
          </a:p>
          <a:p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Задачи на ближайший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58888" y="1196975"/>
          <a:ext cx="7273925" cy="4907280"/>
        </p:xfrm>
        <a:graphic>
          <a:graphicData uri="http://schemas.openxmlformats.org/drawingml/2006/table">
            <a:tbl>
              <a:tblPr/>
              <a:tblGrid>
                <a:gridCol w="4969315"/>
                <a:gridCol w="2304610"/>
              </a:tblGrid>
              <a:tr h="700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набранных за проект баллов </a:t>
                      </a: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0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Городские школы </a:t>
                      </a: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77,57%</a:t>
                      </a:r>
                    </a:p>
                  </a:txBody>
                  <a:tcPr marL="68591" marR="6859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20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школы</a:t>
                      </a: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75,81%</a:t>
                      </a:r>
                    </a:p>
                  </a:txBody>
                  <a:tcPr marL="68591" marR="6859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420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1" marR="6859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20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Мальчики</a:t>
                      </a: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73,59%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420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Девочки</a:t>
                      </a: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80,50%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20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1682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учеников, показавших базовый уровень, которые не проявили инициативы ни на одном этапе</a:t>
                      </a: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58, 63%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Групповой проект: удивительное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dirty="0" smtClean="0"/>
              <a:t>Распределение первичных баллов ВПР по русскому языку в 4 классе крае и РФ</a:t>
            </a:r>
            <a:endParaRPr lang="ru-RU" sz="3200" dirty="0"/>
          </a:p>
        </p:txBody>
      </p:sp>
      <p:pic>
        <p:nvPicPr>
          <p:cNvPr id="11267" name="Содержимое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1844675"/>
            <a:ext cx="8229600" cy="33131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06400" y="1441450"/>
          <a:ext cx="8331200" cy="460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Диаграмма" r:id="rId4" imgW="8343900" imgH="4610010" progId="Excel.Chart.8">
                  <p:embed/>
                </p:oleObj>
              </mc:Choice>
              <mc:Fallback>
                <p:oleObj name="Диаграмма" r:id="rId4" imgW="8343900" imgH="4610010" progId="Excel.Char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441450"/>
                        <a:ext cx="8331200" cy="460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Конструкторский и исследовательский проект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Доля учеников, получивших максимальный балл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оцениваемым умениям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771" name="Диаграмма 6"/>
          <p:cNvGraphicFramePr>
            <a:graphicFrameLocks/>
          </p:cNvGraphicFramePr>
          <p:nvPr/>
        </p:nvGraphicFramePr>
        <p:xfrm>
          <a:off x="273050" y="1074738"/>
          <a:ext cx="8597900" cy="561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3" r:id="rId4" imgW="8596105" imgH="5620999" progId="Excel.Chart.8">
                  <p:embed/>
                </p:oleObj>
              </mc:Choice>
              <mc:Fallback>
                <p:oleObj r:id="rId4" imgW="8596105" imgH="5620999" progId="Excel.Chart.8">
                  <p:embed/>
                  <p:pic>
                    <p:nvPicPr>
                      <p:cNvPr id="0" name="Диаграмма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1074738"/>
                        <a:ext cx="8597900" cy="561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dirty="0" smtClean="0"/>
          </a:p>
          <a:p>
            <a:r>
              <a:rPr lang="ru-RU" altLang="ru-RU" dirty="0" smtClean="0"/>
              <a:t>1) выстраивание настоящей групповой работы,</a:t>
            </a:r>
          </a:p>
          <a:p>
            <a:r>
              <a:rPr lang="ru-RU" altLang="ru-RU" dirty="0" smtClean="0"/>
              <a:t>2) поддержка положительной самооценки ученика и развитие </a:t>
            </a:r>
            <a:r>
              <a:rPr lang="ru-RU" altLang="ru-RU" dirty="0" err="1" smtClean="0"/>
              <a:t>самооценивания</a:t>
            </a:r>
            <a:r>
              <a:rPr lang="ru-RU" altLang="ru-RU" dirty="0" smtClean="0"/>
              <a:t>, </a:t>
            </a:r>
          </a:p>
          <a:p>
            <a:r>
              <a:rPr lang="ru-RU" altLang="ru-RU" dirty="0" smtClean="0"/>
              <a:t>3)  опробование детьми разных ролей на уроках и во внеурочных ситуациях. </a:t>
            </a:r>
          </a:p>
          <a:p>
            <a:endParaRPr lang="ru-RU" altLang="ru-RU" dirty="0" smtClean="0"/>
          </a:p>
          <a:p>
            <a:endParaRPr lang="ru-RU" alt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Ключевые задачи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Прямоугольник 1"/>
          <p:cNvSpPr>
            <a:spLocks noChangeArrowheads="1"/>
          </p:cNvSpPr>
          <p:nvPr/>
        </p:nvSpPr>
        <p:spPr bwMode="auto">
          <a:xfrm>
            <a:off x="2268538" y="620713"/>
            <a:ext cx="6048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200" b="1">
                <a:solidFill>
                  <a:srgbClr val="FF0000"/>
                </a:solidFill>
                <a:latin typeface="Calibri" pitchFamily="34" charset="0"/>
              </a:rPr>
              <a:t>Спасибо за внимание!</a:t>
            </a:r>
            <a:endParaRPr lang="ru-RU" altLang="ru-RU" sz="3200">
              <a:latin typeface="Calibri" pitchFamily="34" charset="0"/>
            </a:endParaRPr>
          </a:p>
        </p:txBody>
      </p:sp>
      <p:sp>
        <p:nvSpPr>
          <p:cNvPr id="34819" name="Прямоугольник 2"/>
          <p:cNvSpPr>
            <a:spLocks noChangeArrowheads="1"/>
          </p:cNvSpPr>
          <p:nvPr/>
        </p:nvSpPr>
        <p:spPr bwMode="auto">
          <a:xfrm>
            <a:off x="1476375" y="1773238"/>
            <a:ext cx="7056438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z="3600" b="1" dirty="0">
              <a:latin typeface="Calibri" pitchFamily="34" charset="0"/>
            </a:endParaRPr>
          </a:p>
          <a:p>
            <a:pPr eaLnBrk="1" hangingPunct="1"/>
            <a:r>
              <a:rPr lang="ru-RU" altLang="ru-RU" sz="3600" b="1" dirty="0">
                <a:latin typeface="Calibri" pitchFamily="34" charset="0"/>
              </a:rPr>
              <a:t>Тел./факс: (391) 2-46-00-25</a:t>
            </a:r>
            <a:br>
              <a:rPr lang="ru-RU" altLang="ru-RU" sz="3600" b="1" dirty="0">
                <a:latin typeface="Calibri" pitchFamily="34" charset="0"/>
              </a:rPr>
            </a:br>
            <a:r>
              <a:rPr lang="ru-RU" altLang="ru-RU" sz="3600" b="1" dirty="0">
                <a:latin typeface="Calibri" pitchFamily="34" charset="0"/>
              </a:rPr>
              <a:t> </a:t>
            </a:r>
            <a:r>
              <a:rPr lang="en-US" altLang="ru-RU" sz="3600" b="1" dirty="0" smtClean="0">
                <a:latin typeface="Calibri" pitchFamily="34" charset="0"/>
              </a:rPr>
              <a:t>e-mail</a:t>
            </a:r>
            <a:r>
              <a:rPr lang="ru-RU" altLang="ru-RU" sz="3600" b="1" dirty="0" smtClean="0">
                <a:latin typeface="Calibri" pitchFamily="34" charset="0"/>
              </a:rPr>
              <a:t>:</a:t>
            </a:r>
            <a:r>
              <a:rPr lang="en-US" altLang="ru-RU" sz="3600" b="1" dirty="0" smtClean="0">
                <a:latin typeface="Calibri" pitchFamily="34" charset="0"/>
              </a:rPr>
              <a:t> </a:t>
            </a:r>
            <a:r>
              <a:rPr lang="en-US" altLang="ru-RU" sz="3600" b="1" dirty="0">
                <a:latin typeface="Calibri" pitchFamily="34" charset="0"/>
              </a:rPr>
              <a:t>c</a:t>
            </a:r>
            <a:r>
              <a:rPr lang="ru-RU" altLang="ru-RU" sz="3600" b="1" dirty="0">
                <a:latin typeface="Calibri" pitchFamily="34" charset="0"/>
              </a:rPr>
              <a:t>о</a:t>
            </a:r>
            <a:r>
              <a:rPr lang="en-US" altLang="ru-RU" sz="3600" b="1" dirty="0">
                <a:latin typeface="Calibri" pitchFamily="34" charset="0"/>
              </a:rPr>
              <a:t>ko@coko24.ru </a:t>
            </a:r>
            <a:br>
              <a:rPr lang="en-US" altLang="ru-RU" sz="3600" b="1" dirty="0">
                <a:latin typeface="Calibri" pitchFamily="34" charset="0"/>
              </a:rPr>
            </a:br>
            <a:r>
              <a:rPr lang="ru-RU" altLang="ru-RU" sz="3600" b="1" dirty="0">
                <a:latin typeface="Calibri" pitchFamily="34" charset="0"/>
              </a:rPr>
              <a:t>сайт:</a:t>
            </a:r>
            <a:r>
              <a:rPr lang="en-US" altLang="ru-RU" sz="3600" b="1" dirty="0">
                <a:latin typeface="Calibri" pitchFamily="34" charset="0"/>
              </a:rPr>
              <a:t> http://coko24.ru/</a:t>
            </a:r>
            <a:endParaRPr lang="ru-RU" altLang="ru-RU" sz="3600" b="1" dirty="0">
              <a:latin typeface="Calibri" pitchFamily="34" charset="0"/>
            </a:endParaRPr>
          </a:p>
          <a:p>
            <a:pPr eaLnBrk="1" hangingPunct="1"/>
            <a:endParaRPr lang="ru-RU" altLang="ru-RU" sz="36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Распознавать </a:t>
            </a:r>
            <a:r>
              <a:rPr lang="ru-RU" dirty="0"/>
              <a:t>однородные члены предложения </a:t>
            </a:r>
            <a:endParaRPr lang="ru-RU" dirty="0" smtClean="0"/>
          </a:p>
          <a:p>
            <a:r>
              <a:rPr lang="ru-RU" dirty="0"/>
              <a:t>Распознавать </a:t>
            </a:r>
            <a:r>
              <a:rPr lang="ru-RU" dirty="0" smtClean="0"/>
              <a:t>основную мысль текста; формулировать ее письменно</a:t>
            </a:r>
          </a:p>
          <a:p>
            <a:r>
              <a:rPr lang="ru-RU" dirty="0" smtClean="0"/>
              <a:t>Подбирать близкие </a:t>
            </a:r>
            <a:r>
              <a:rPr lang="ru-RU" dirty="0"/>
              <a:t>по значению </a:t>
            </a:r>
            <a:r>
              <a:rPr lang="ru-RU" dirty="0" smtClean="0"/>
              <a:t>слова</a:t>
            </a:r>
          </a:p>
          <a:p>
            <a:r>
              <a:rPr lang="ru-RU" dirty="0" smtClean="0"/>
              <a:t>Определять жизненную ситуацию, в которой уместна пословица или поговорка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Русский язык: </a:t>
            </a:r>
            <a:br>
              <a:rPr lang="ru-RU" sz="3200" dirty="0" smtClean="0"/>
            </a:br>
            <a:r>
              <a:rPr lang="ru-RU" sz="3200" dirty="0" smtClean="0"/>
              <a:t>умения, по которым результаты в крае </a:t>
            </a:r>
            <a:br>
              <a:rPr lang="ru-RU" sz="3200" dirty="0" smtClean="0"/>
            </a:br>
            <a:r>
              <a:rPr lang="ru-RU" sz="3200" dirty="0" smtClean="0"/>
              <a:t>на 5% и более ниже средних по РФ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33157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dirty="0" smtClean="0"/>
              <a:t>Распределение первичных баллов ВПР по математике в 4 классе крае и РФ</a:t>
            </a:r>
            <a:endParaRPr lang="ru-RU" sz="3200" dirty="0"/>
          </a:p>
        </p:txBody>
      </p:sp>
      <p:pic>
        <p:nvPicPr>
          <p:cNvPr id="13315" name="Содержимое 4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2632075"/>
            <a:ext cx="8229600" cy="22240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26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Решать </a:t>
            </a:r>
            <a:r>
              <a:rPr lang="ru-RU" dirty="0"/>
              <a:t>текстовые задачи</a:t>
            </a:r>
          </a:p>
          <a:p>
            <a:endParaRPr lang="ru-RU" dirty="0" smtClean="0"/>
          </a:p>
          <a:p>
            <a:r>
              <a:rPr lang="ru-RU" dirty="0"/>
              <a:t>Владеть логическими действиями анализа, синтеза, обобщения, классификации по родовидовым признакам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/>
              <a:t>соотносить названия растений и животных с их изображениями)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Математика и окружающий мир: </a:t>
            </a:r>
            <a:br>
              <a:rPr lang="ru-RU" sz="2800" dirty="0" smtClean="0"/>
            </a:br>
            <a:r>
              <a:rPr lang="ru-RU" sz="2800" dirty="0" smtClean="0"/>
              <a:t>умения</a:t>
            </a:r>
            <a:r>
              <a:rPr lang="ru-RU" sz="2800" dirty="0"/>
              <a:t>, по которым результаты в крае </a:t>
            </a:r>
            <a:r>
              <a:rPr lang="ru-RU" sz="2800" dirty="0" smtClean="0"/>
              <a:t>на 5% и более ниже средних по РФ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01809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Содержимое 3"/>
          <p:cNvGraphicFramePr>
            <a:graphicFrameLocks noGrp="1"/>
          </p:cNvGraphicFramePr>
          <p:nvPr>
            <p:ph idx="1"/>
          </p:nvPr>
        </p:nvGraphicFramePr>
        <p:xfrm>
          <a:off x="406400" y="1430338"/>
          <a:ext cx="8331200" cy="462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r:id="rId4" imgW="8327858" imgH="4627265" progId="Excel.Chart.8">
                  <p:embed/>
                </p:oleObj>
              </mc:Choice>
              <mc:Fallback>
                <p:oleObj r:id="rId4" imgW="8327858" imgH="4627265" progId="Excel.Char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430338"/>
                        <a:ext cx="8331200" cy="4627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dirty="0" smtClean="0"/>
              <a:t>Выполнение ВПР 4 класса в крае и РФ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/>
              <a:t>Обеспечение достоверности результатов </a:t>
            </a:r>
          </a:p>
          <a:p>
            <a:r>
              <a:rPr lang="ru-RU" altLang="ru-RU" dirty="0" smtClean="0"/>
              <a:t>Использование результатов</a:t>
            </a:r>
            <a:r>
              <a:rPr lang="ru-RU" altLang="ru-RU" dirty="0"/>
              <a:t> </a:t>
            </a:r>
            <a:r>
              <a:rPr lang="ru-RU" altLang="ru-RU" dirty="0" smtClean="0"/>
              <a:t>для развивающей обратной связи</a:t>
            </a:r>
          </a:p>
          <a:p>
            <a:r>
              <a:rPr lang="ru-RU" altLang="ru-RU" dirty="0" smtClean="0"/>
              <a:t>Сочетание со школьными процедурами промежуточной и итоговой аттестации</a:t>
            </a:r>
          </a:p>
          <a:p>
            <a:r>
              <a:rPr lang="ru-RU" altLang="ru-RU" dirty="0" smtClean="0"/>
              <a:t>Организационно-технические проблемы на этапах подготовки, проведения и загрузки данных</a:t>
            </a:r>
          </a:p>
          <a:p>
            <a:pPr>
              <a:buFont typeface="Wingdings 3" pitchFamily="18" charset="2"/>
              <a:buNone/>
            </a:pPr>
            <a:endParaRPr lang="ru-RU" alt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Основные проблемы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800" smtClean="0"/>
              <a:t>Данные основаны на результатах 869 учащихся из 16 школ края, включенных в контролируемую представительную выборку.</a:t>
            </a:r>
          </a:p>
          <a:p>
            <a:r>
              <a:rPr lang="ru-RU" altLang="ru-RU" sz="2800" smtClean="0"/>
              <a:t>Проверка этих работ проводилась краевой экспертной комиссией. </a:t>
            </a:r>
          </a:p>
          <a:p>
            <a:r>
              <a:rPr lang="ru-RU" altLang="ru-RU" sz="2800" smtClean="0"/>
              <a:t>Подготовка информационных продуктов для учителей, родителей, муниципальных органов управления образования и кратких отчетов со сводными данными.</a:t>
            </a:r>
            <a:endParaRPr lang="ru-RU" altLang="ru-RU" sz="3600" smtClean="0"/>
          </a:p>
          <a:p>
            <a:endParaRPr lang="ru-RU" altLang="ru-RU" sz="3600" smtClean="0"/>
          </a:p>
          <a:p>
            <a:endParaRPr lang="ru-RU" altLang="ru-RU" sz="360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200" dirty="0" smtClean="0"/>
              <a:t>Особенности оценки читательской грамотности в 2017 году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613275"/>
        </p:xfrm>
        <a:graphic>
          <a:graphicData uri="http://schemas.openxmlformats.org/drawingml/2006/table">
            <a:tbl>
              <a:tblPr/>
              <a:tblGrid>
                <a:gridCol w="2241071"/>
                <a:gridCol w="1402499"/>
                <a:gridCol w="2293015"/>
                <a:gridCol w="2293015"/>
              </a:tblGrid>
              <a:tr h="10191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Продемонстрированный уровень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Выборка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выборка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985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Повышенный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rgbClr val="000000"/>
                          </a:solidFill>
                          <a:latin typeface="+mn-lt"/>
                        </a:rPr>
                        <a:t>32,80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  <a:endParaRPr lang="ru-RU" sz="2800" dirty="0">
                        <a:latin typeface="+mn-lt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44,73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ru-RU" sz="2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Базовый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+mn-lt"/>
                        </a:rPr>
                        <a:t>60,18%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n-lt"/>
                          <a:ea typeface="Calibri"/>
                          <a:cs typeface="Times New Roman"/>
                        </a:rPr>
                        <a:t>53,28%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8985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Пониженный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chemeClr val="tx1"/>
                          </a:solidFill>
                          <a:latin typeface="+mn-lt"/>
                        </a:rPr>
                        <a:t>4,26%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1,65%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8985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Недостаточный для дальнейшего обучения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+mn-lt"/>
                        </a:rPr>
                        <a:t>2,76%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n-lt"/>
                          <a:ea typeface="Calibri"/>
                          <a:cs typeface="Times New Roman"/>
                        </a:rPr>
                        <a:t>0,87%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Читательская грамотность:   уровни достижений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1009</TotalTime>
  <Words>814</Words>
  <Application>Microsoft Office PowerPoint</Application>
  <PresentationFormat>Экран (4:3)</PresentationFormat>
  <Paragraphs>136</Paragraphs>
  <Slides>23</Slides>
  <Notes>14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Открытая</vt:lpstr>
      <vt:lpstr>Диаграмма Microsoft Excel</vt:lpstr>
      <vt:lpstr>Диаграмма</vt:lpstr>
      <vt:lpstr>Основные результаты федеральных и региональных мониторинговых процедур в 4 классе, 2017 г.</vt:lpstr>
      <vt:lpstr>Распределение первичных баллов ВПР по русскому языку в 4 классе крае и РФ</vt:lpstr>
      <vt:lpstr>Русский язык:  умения, по которым результаты в крае  на 5% и более ниже средних по РФ </vt:lpstr>
      <vt:lpstr>Распределение первичных баллов ВПР по математике в 4 классе крае и РФ</vt:lpstr>
      <vt:lpstr>Математика и окружающий мир:  умения, по которым результаты в крае на 5% и более ниже средних по РФ</vt:lpstr>
      <vt:lpstr>Выполнение ВПР 4 класса в крае и РФ</vt:lpstr>
      <vt:lpstr>Основные проблемы </vt:lpstr>
      <vt:lpstr>Особенности оценки читательской грамотности в 2017 году</vt:lpstr>
      <vt:lpstr>Читательская грамотность:   уровни достижений</vt:lpstr>
      <vt:lpstr>Средний процент выполнения заданий по группам умений</vt:lpstr>
      <vt:lpstr>Пример задания (1-я группа  читательских умений)</vt:lpstr>
      <vt:lpstr>Трудности</vt:lpstr>
      <vt:lpstr>4 см 5 мм </vt:lpstr>
      <vt:lpstr>Пример задания (3-я группа умений)</vt:lpstr>
      <vt:lpstr>Пример задания. 3-я группа умений (работа с иллюстрацией)</vt:lpstr>
      <vt:lpstr>Пример задания. 3-я группа читательских умений</vt:lpstr>
      <vt:lpstr>Трудности</vt:lpstr>
      <vt:lpstr>Задачи на ближайший год</vt:lpstr>
      <vt:lpstr>Групповой проект: удивительное</vt:lpstr>
      <vt:lpstr>Конструкторский и исследовательский проект</vt:lpstr>
      <vt:lpstr>Доля учеников, получивших максимальный балл  по оцениваемым умениям</vt:lpstr>
      <vt:lpstr>Ключевые задачи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результаты итоговых контрольных работ в 4 классе</dc:title>
  <dc:creator>Чабан Татьяна Юрьевна</dc:creator>
  <cp:lastModifiedBy>RTF</cp:lastModifiedBy>
  <cp:revision>137</cp:revision>
  <dcterms:created xsi:type="dcterms:W3CDTF">2014-08-21T07:28:05Z</dcterms:created>
  <dcterms:modified xsi:type="dcterms:W3CDTF">2017-09-04T02:36:43Z</dcterms:modified>
</cp:coreProperties>
</file>