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57" r:id="rId3"/>
    <p:sldId id="258" r:id="rId4"/>
    <p:sldId id="259" r:id="rId5"/>
    <p:sldId id="270" r:id="rId6"/>
    <p:sldId id="283" r:id="rId7"/>
    <p:sldId id="282" r:id="rId8"/>
    <p:sldId id="288" r:id="rId9"/>
    <p:sldId id="287" r:id="rId10"/>
    <p:sldId id="286" r:id="rId11"/>
    <p:sldId id="290" r:id="rId12"/>
    <p:sldId id="276" r:id="rId13"/>
    <p:sldId id="311" r:id="rId14"/>
    <p:sldId id="312" r:id="rId15"/>
    <p:sldId id="314" r:id="rId16"/>
    <p:sldId id="310" r:id="rId17"/>
    <p:sldId id="292" r:id="rId18"/>
    <p:sldId id="294" r:id="rId19"/>
    <p:sldId id="296" r:id="rId20"/>
    <p:sldId id="297" r:id="rId21"/>
    <p:sldId id="315" r:id="rId22"/>
    <p:sldId id="298" r:id="rId23"/>
    <p:sldId id="299" r:id="rId24"/>
    <p:sldId id="300" r:id="rId25"/>
    <p:sldId id="291" r:id="rId26"/>
    <p:sldId id="295" r:id="rId27"/>
    <p:sldId id="301" r:id="rId28"/>
    <p:sldId id="302" r:id="rId29"/>
    <p:sldId id="303" r:id="rId30"/>
    <p:sldId id="30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5" autoAdjust="0"/>
  </p:normalViewPr>
  <p:slideViewPr>
    <p:cSldViewPr>
      <p:cViewPr varScale="1">
        <p:scale>
          <a:sx n="85" d="100"/>
          <a:sy n="85" d="100"/>
        </p:scale>
        <p:origin x="-1038" y="-84"/>
      </p:cViewPr>
      <p:guideLst>
        <p:guide orient="horz" pos="379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C0F42-5495-4FF6-BC60-925F2681FC11}" type="datetimeFigureOut">
              <a:rPr lang="ru-RU" smtClean="0"/>
              <a:pPr/>
              <a:t>29.08.2017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0553A-094C-44E9-B657-670A5F34D022}" type="slidenum">
              <a:rPr lang="ru-RU" smtClean="0"/>
              <a:pPr/>
              <a:t>‹#›</a:t>
            </a:fld>
            <a:endParaRPr lang="ru-RU"/>
          </a:p>
        </p:txBody>
      </p:sp>
    </p:spTree>
    <p:extLst>
      <p:ext uri="{BB962C8B-B14F-4D97-AF65-F5344CB8AC3E}">
        <p14:creationId xmlns:p14="http://schemas.microsoft.com/office/powerpoint/2010/main" val="73963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Карта была размечена на квадраты и детям надо было понять, что три упаковки с </a:t>
            </a:r>
            <a:r>
              <a:rPr lang="ru-RU" sz="1200" b="0" i="0" kern="1200" dirty="0" err="1" smtClean="0">
                <a:solidFill>
                  <a:schemeClr val="tx1"/>
                </a:solidFill>
                <a:latin typeface="+mn-lt"/>
                <a:ea typeface="+mn-ea"/>
                <a:cs typeface="+mn-cs"/>
              </a:rPr>
              <a:t>аскорбинками</a:t>
            </a:r>
            <a:r>
              <a:rPr lang="ru-RU" sz="1200" b="0" i="0" kern="1200" dirty="0" smtClean="0">
                <a:solidFill>
                  <a:schemeClr val="tx1"/>
                </a:solidFill>
                <a:latin typeface="+mn-lt"/>
                <a:ea typeface="+mn-ea"/>
                <a:cs typeface="+mn-cs"/>
              </a:rPr>
              <a:t> означают квадрат С3. Идею этой части </a:t>
            </a:r>
            <a:r>
              <a:rPr lang="ru-RU" sz="1200" b="0" i="0" kern="1200" dirty="0" err="1" smtClean="0">
                <a:solidFill>
                  <a:schemeClr val="tx1"/>
                </a:solidFill>
                <a:latin typeface="+mn-lt"/>
                <a:ea typeface="+mn-ea"/>
                <a:cs typeface="+mn-cs"/>
              </a:rPr>
              <a:t>квеста</a:t>
            </a:r>
            <a:r>
              <a:rPr lang="ru-RU" sz="1200" b="0" i="0" kern="1200" dirty="0" smtClean="0">
                <a:solidFill>
                  <a:schemeClr val="tx1"/>
                </a:solidFill>
                <a:latin typeface="+mn-lt"/>
                <a:ea typeface="+mn-ea"/>
                <a:cs typeface="+mn-cs"/>
              </a:rPr>
              <a:t> мы взяли у Юли </a:t>
            </a:r>
            <a:r>
              <a:rPr lang="ru-RU" sz="1200" b="0" i="0" kern="1200" dirty="0" err="1" smtClean="0">
                <a:solidFill>
                  <a:schemeClr val="tx1"/>
                </a:solidFill>
                <a:latin typeface="+mn-lt"/>
                <a:ea typeface="+mn-ea"/>
                <a:cs typeface="+mn-cs"/>
              </a:rPr>
              <a:t>Луговской</a:t>
            </a:r>
            <a:r>
              <a:rPr lang="ru-RU" sz="1200" b="0" i="0" kern="1200" dirty="0" smtClean="0">
                <a:solidFill>
                  <a:schemeClr val="tx1"/>
                </a:solidFill>
                <a:latin typeface="+mn-lt"/>
                <a:ea typeface="+mn-ea"/>
                <a:cs typeface="+mn-cs"/>
              </a:rPr>
              <a:t> в </a:t>
            </a:r>
            <a:r>
              <a:rPr lang="ru-RU" sz="1200" b="0" i="0" kern="1200" dirty="0" err="1" smtClean="0">
                <a:solidFill>
                  <a:schemeClr val="tx1"/>
                </a:solidFill>
                <a:latin typeface="+mn-lt"/>
                <a:ea typeface="+mn-ea"/>
                <a:cs typeface="+mn-cs"/>
              </a:rPr>
              <a:t>квесте</a:t>
            </a:r>
            <a:r>
              <a:rPr lang="ru-RU" sz="1200" b="0" i="0" kern="1200" dirty="0" smtClean="0">
                <a:solidFill>
                  <a:schemeClr val="tx1"/>
                </a:solidFill>
                <a:latin typeface="+mn-lt"/>
                <a:ea typeface="+mn-ea"/>
                <a:cs typeface="+mn-cs"/>
              </a:rPr>
              <a:t> "Гигантские шахматы". Прибежав в квадрат С3, дети нашли новый конверт, в котором была картинка-ссылка на следующий. По картинкам они должны были определить в какой квадрат карты им  бежать. Вот картинки с ответами</a:t>
            </a:r>
          </a:p>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последнем квадрате дети нашли коробку с источником радиации и в ней код отмены.</a:t>
            </a:r>
            <a:endParaRPr lang="ru-RU" dirty="0" smtClean="0"/>
          </a:p>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конвертах детям выдали два рецепта смешивания веществ с эффектным изменением окраски. К нам приехал молодой человек (конечно  от </a:t>
            </a:r>
            <a:r>
              <a:rPr lang="ru-RU" sz="1200" b="0" i="0" kern="1200" dirty="0" err="1" smtClean="0">
                <a:solidFill>
                  <a:schemeClr val="tx1"/>
                </a:solidFill>
                <a:latin typeface="+mn-lt"/>
                <a:ea typeface="+mn-ea"/>
                <a:cs typeface="+mn-cs"/>
              </a:rPr>
              <a:t>Итана</a:t>
            </a:r>
            <a:r>
              <a:rPr lang="ru-RU" sz="1200" b="0" i="0" kern="1200" dirty="0" smtClean="0">
                <a:solidFill>
                  <a:schemeClr val="tx1"/>
                </a:solidFill>
                <a:latin typeface="+mn-lt"/>
                <a:ea typeface="+mn-ea"/>
                <a:cs typeface="+mn-cs"/>
              </a:rPr>
              <a:t> Ханта:)), показал  несколько эффектных химических опытов и помог приготовить чудесный раствор для спасения реки. </a:t>
            </a:r>
          </a:p>
          <a:p>
            <a:r>
              <a:rPr lang="ru-RU" sz="1200" b="0" i="0" kern="1200" dirty="0" smtClean="0">
                <a:solidFill>
                  <a:schemeClr val="tx1"/>
                </a:solidFill>
                <a:latin typeface="+mn-lt"/>
                <a:ea typeface="+mn-ea"/>
                <a:cs typeface="+mn-cs"/>
              </a:rPr>
              <a:t>Дети побежали на речку и вылили в нее то, что у них получилось. </a:t>
            </a:r>
          </a:p>
          <a:p>
            <a:r>
              <a:rPr lang="ru-RU" sz="1200" b="0" i="0" kern="1200" dirty="0" smtClean="0">
                <a:solidFill>
                  <a:schemeClr val="tx1"/>
                </a:solidFill>
                <a:latin typeface="+mn-lt"/>
                <a:ea typeface="+mn-ea"/>
                <a:cs typeface="+mn-cs"/>
              </a:rPr>
              <a:t>Кодом отмены , как написал </a:t>
            </a:r>
            <a:r>
              <a:rPr lang="ru-RU" sz="1200" b="0" i="0" kern="1200" dirty="0" err="1" smtClean="0">
                <a:solidFill>
                  <a:schemeClr val="tx1"/>
                </a:solidFill>
                <a:latin typeface="+mn-lt"/>
                <a:ea typeface="+mn-ea"/>
                <a:cs typeface="+mn-cs"/>
              </a:rPr>
              <a:t>Итан</a:t>
            </a:r>
            <a:r>
              <a:rPr lang="ru-RU" sz="1200" b="0" i="0" kern="1200" dirty="0" smtClean="0">
                <a:solidFill>
                  <a:schemeClr val="tx1"/>
                </a:solidFill>
                <a:latin typeface="+mn-lt"/>
                <a:ea typeface="+mn-ea"/>
                <a:cs typeface="+mn-cs"/>
              </a:rPr>
              <a:t> Хант, должен быть цвет полученной жидкости на его родном  языке. BLUE. </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Миссия "Минное поле"</a:t>
            </a:r>
            <a:r>
              <a:rPr lang="ru-RU" dirty="0" smtClean="0"/>
              <a:t/>
            </a:r>
            <a:br>
              <a:rPr lang="ru-RU" dirty="0" smtClean="0"/>
            </a:br>
            <a:r>
              <a:rPr lang="ru-RU" sz="1200" b="0" i="0" kern="1200" dirty="0" smtClean="0">
                <a:solidFill>
                  <a:schemeClr val="tx1"/>
                </a:solidFill>
                <a:latin typeface="+mn-lt"/>
                <a:ea typeface="+mn-ea"/>
                <a:cs typeface="+mn-cs"/>
              </a:rPr>
              <a:t>В этот день мы собирались в поход на </a:t>
            </a:r>
            <a:r>
              <a:rPr lang="ru-RU" sz="1200" b="0" i="0" kern="1200" dirty="0" err="1" smtClean="0">
                <a:solidFill>
                  <a:schemeClr val="tx1"/>
                </a:solidFill>
                <a:latin typeface="+mn-lt"/>
                <a:ea typeface="+mn-ea"/>
                <a:cs typeface="+mn-cs"/>
              </a:rPr>
              <a:t>Такамак</a:t>
            </a:r>
            <a:r>
              <a:rPr lang="ru-RU" sz="1200" b="0" i="0" kern="1200" dirty="0" smtClean="0">
                <a:solidFill>
                  <a:schemeClr val="tx1"/>
                </a:solidFill>
                <a:latin typeface="+mn-lt"/>
                <a:ea typeface="+mn-ea"/>
                <a:cs typeface="+mn-cs"/>
              </a:rPr>
              <a:t>. Во время завтрака получили:</a:t>
            </a:r>
            <a:r>
              <a:rPr lang="ru-RU" dirty="0" smtClean="0"/>
              <a:t/>
            </a:r>
            <a:br>
              <a:rPr lang="ru-RU" dirty="0" smtClean="0"/>
            </a:br>
            <a:r>
              <a:rPr lang="ru-RU" sz="1200" b="1" i="0" kern="1200" dirty="0" smtClean="0">
                <a:solidFill>
                  <a:schemeClr val="tx1"/>
                </a:solidFill>
                <a:latin typeface="+mn-lt"/>
                <a:ea typeface="+mn-ea"/>
                <a:cs typeface="+mn-cs"/>
              </a:rPr>
              <a:t>- Местность заминирована. Взрыв назначен на 14:00. То, что вам нужно, в горах. Будьте внимательны.</a:t>
            </a:r>
          </a:p>
          <a:p>
            <a:endParaRPr lang="ru-RU" sz="1200" b="1"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В походе незнакомые люди передали детям пакет с печатью </a:t>
            </a:r>
            <a:r>
              <a:rPr lang="ru-RU" sz="1200" b="0" i="0" kern="1200" dirty="0" err="1" smtClean="0">
                <a:solidFill>
                  <a:schemeClr val="tx1"/>
                </a:solidFill>
                <a:latin typeface="+mn-lt"/>
                <a:ea typeface="+mn-ea"/>
                <a:cs typeface="+mn-cs"/>
              </a:rPr>
              <a:t>Mission</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Imposible</a:t>
            </a:r>
            <a:r>
              <a:rPr lang="ru-RU" sz="1200" b="0" i="0" kern="1200" dirty="0" smtClean="0">
                <a:solidFill>
                  <a:schemeClr val="tx1"/>
                </a:solidFill>
                <a:latin typeface="+mn-lt"/>
                <a:ea typeface="+mn-ea"/>
                <a:cs typeface="+mn-cs"/>
              </a:rPr>
              <a:t>. В пакете оказались два красных фильтра. Вернувшись из похода,  нашли конверт с картинками. Если смотреть на одну через красный фильтр, видно кошку и еще несколько фигурок. Если смотреть на другую, видно буквы ОШКАК.</a:t>
            </a:r>
            <a:r>
              <a:rPr lang="en-US" sz="1200" b="0"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Код отмены КОШКА. </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конверте были правила игры "Киллер". Правила игры есть в интернете в разных версиях. У нас это было примерно так: Всем играющим была выдана наклейка-жизнь и тайная записка с именем того, которого надо обезвредить. Чтобы обезвредить крота, надо было застать его без свидетелей и сказать: "Я знаю, ты крот". Обезвреженный отдавал свою миссию и жизнь тому, кто его "убил". И так до победителя. Но у нашей игры был свой скрытый смысл. Наклейки содержали разные символы, среди которых были буквы латинского алфавита.</a:t>
            </a:r>
          </a:p>
          <a:p>
            <a:r>
              <a:rPr lang="ru-RU" sz="1200" b="0" i="0" kern="1200" dirty="0" smtClean="0">
                <a:solidFill>
                  <a:schemeClr val="tx1"/>
                </a:solidFill>
                <a:latin typeface="+mn-lt"/>
                <a:ea typeface="+mn-ea"/>
                <a:cs typeface="+mn-cs"/>
              </a:rPr>
              <a:t>Надо было собрать все наклейки, выбрать из них буквы и собрать слово "</a:t>
            </a:r>
            <a:r>
              <a:rPr lang="ru-RU" sz="1200" b="0" i="0" kern="1200" dirty="0" err="1" smtClean="0">
                <a:solidFill>
                  <a:schemeClr val="tx1"/>
                </a:solidFill>
                <a:latin typeface="+mn-lt"/>
                <a:ea typeface="+mn-ea"/>
                <a:cs typeface="+mn-cs"/>
              </a:rPr>
              <a:t>sabotaj</a:t>
            </a:r>
            <a:r>
              <a:rPr lang="ru-RU" sz="1200" b="0" i="0" kern="1200" dirty="0" smtClean="0">
                <a:solidFill>
                  <a:schemeClr val="tx1"/>
                </a:solidFill>
                <a:latin typeface="+mn-lt"/>
                <a:ea typeface="+mn-ea"/>
                <a:cs typeface="+mn-cs"/>
              </a:rPr>
              <a:t>". Это  код отмены.</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Часа два все увлеченно играли, но когда осталось четыре человека, которым никак не удавалось "убить" друг друга, им намекнули, что главное не в том, "чтобы всех убить, а ... что вам надо сделать? " ...ввести кодовое слово!!!". Дети как-то сами собрали наклейки и сами нашли слово.</a:t>
            </a:r>
            <a:endParaRPr lang="ru-RU" dirty="0" smtClean="0"/>
          </a:p>
        </p:txBody>
      </p:sp>
      <p:sp>
        <p:nvSpPr>
          <p:cNvPr id="4" name="Номер слайда 3"/>
          <p:cNvSpPr>
            <a:spLocks noGrp="1"/>
          </p:cNvSpPr>
          <p:nvPr>
            <p:ph type="sldNum" sz="quarter" idx="10"/>
          </p:nvPr>
        </p:nvSpPr>
        <p:spPr/>
        <p:txBody>
          <a:bodyPr/>
          <a:lstStyle/>
          <a:p>
            <a:fld id="{B680553A-094C-44E9-B657-670A5F34D022}"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столовой все получили по конфете. Конфеты съели не все, только половина детей, но искали противоядие все без исключения. Для того, чтобы найти его, надо было решить 100 задач, за каждую получить кусочек текста, собрать его и по тексту понять, где искать.</a:t>
            </a: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Миссия выполнена! Найдены конфеты, наши любимые традиционные "Мишки в лесу".</a:t>
            </a:r>
          </a:p>
          <a:p>
            <a:r>
              <a:rPr lang="ru-RU" sz="1200" b="0" i="0" kern="1200" dirty="0" smtClean="0">
                <a:solidFill>
                  <a:schemeClr val="tx1"/>
                </a:solidFill>
                <a:latin typeface="+mn-lt"/>
                <a:ea typeface="+mn-ea"/>
                <a:cs typeface="+mn-cs"/>
              </a:rPr>
              <a:t>"Мишки в лесу" введены, как код отмены, угроза ликвидирована. </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FF0000"/>
              </a:solidFill>
            </a:endParaRPr>
          </a:p>
        </p:txBody>
      </p:sp>
      <p:sp>
        <p:nvSpPr>
          <p:cNvPr id="4" name="Номер слайда 3"/>
          <p:cNvSpPr>
            <a:spLocks noGrp="1"/>
          </p:cNvSpPr>
          <p:nvPr>
            <p:ph type="sldNum" sz="quarter" idx="10"/>
          </p:nvPr>
        </p:nvSpPr>
        <p:spPr/>
        <p:txBody>
          <a:bodyPr/>
          <a:lstStyle/>
          <a:p>
            <a:fld id="{B680553A-094C-44E9-B657-670A5F34D022}" type="slidenum">
              <a:rPr lang="ru-RU" smtClean="0"/>
              <a:pPr/>
              <a:t>7</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Два раза к нам приезжала Александра, чтобы учить детей танцевать </a:t>
            </a:r>
            <a:r>
              <a:rPr lang="ru-RU" sz="1200" b="0" i="0" kern="1200" dirty="0" err="1" smtClean="0">
                <a:solidFill>
                  <a:schemeClr val="tx1"/>
                </a:solidFill>
                <a:latin typeface="+mn-lt"/>
                <a:ea typeface="+mn-ea"/>
                <a:cs typeface="+mn-cs"/>
              </a:rPr>
              <a:t>джайв</a:t>
            </a:r>
            <a:r>
              <a:rPr lang="ru-RU" sz="1200" b="0" i="0" kern="1200" dirty="0" smtClean="0">
                <a:solidFill>
                  <a:schemeClr val="tx1"/>
                </a:solidFill>
                <a:latin typeface="+mn-lt"/>
                <a:ea typeface="+mn-ea"/>
                <a:cs typeface="+mn-cs"/>
              </a:rPr>
              <a:t>. И ведь научила! </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26</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Испекли </a:t>
            </a:r>
            <a:r>
              <a:rPr lang="ru-RU" sz="1200" b="0" i="0" kern="1200" dirty="0" err="1" smtClean="0">
                <a:solidFill>
                  <a:schemeClr val="tx1"/>
                </a:solidFill>
                <a:latin typeface="+mn-lt"/>
                <a:ea typeface="+mn-ea"/>
                <a:cs typeface="+mn-cs"/>
              </a:rPr>
              <a:t>круассаны</a:t>
            </a:r>
            <a:r>
              <a:rPr lang="ru-RU" sz="1200" b="0" i="0" kern="1200" dirty="0" smtClean="0">
                <a:solidFill>
                  <a:schemeClr val="tx1"/>
                </a:solidFill>
                <a:latin typeface="+mn-lt"/>
                <a:ea typeface="+mn-ea"/>
                <a:cs typeface="+mn-cs"/>
              </a:rPr>
              <a:t>. Угостили. Станцевали. Выкрали счета. Отправили код. </a:t>
            </a:r>
          </a:p>
          <a:p>
            <a:r>
              <a:rPr lang="ru-RU" sz="1200" b="0" i="0" kern="1200" dirty="0" smtClean="0">
                <a:solidFill>
                  <a:schemeClr val="tx1"/>
                </a:solidFill>
                <a:latin typeface="+mn-lt"/>
                <a:ea typeface="+mn-ea"/>
                <a:cs typeface="+mn-cs"/>
              </a:rPr>
              <a:t>Сожгли в мангале секретные бумаги, нажарили там сосисок и напекли картошки. </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28</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FF0000"/>
              </a:solidFill>
            </a:endParaRPr>
          </a:p>
        </p:txBody>
      </p:sp>
      <p:sp>
        <p:nvSpPr>
          <p:cNvPr id="4" name="Номер слайда 3"/>
          <p:cNvSpPr>
            <a:spLocks noGrp="1"/>
          </p:cNvSpPr>
          <p:nvPr>
            <p:ph type="sldNum" sz="quarter" idx="10"/>
          </p:nvPr>
        </p:nvSpPr>
        <p:spPr/>
        <p:txBody>
          <a:bodyPr/>
          <a:lstStyle/>
          <a:p>
            <a:fld id="{B680553A-094C-44E9-B657-670A5F34D022}"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FF0000"/>
              </a:solidFill>
            </a:endParaRPr>
          </a:p>
        </p:txBody>
      </p:sp>
      <p:sp>
        <p:nvSpPr>
          <p:cNvPr id="4" name="Номер слайда 3"/>
          <p:cNvSpPr>
            <a:spLocks noGrp="1"/>
          </p:cNvSpPr>
          <p:nvPr>
            <p:ph type="sldNum" sz="quarter" idx="10"/>
          </p:nvPr>
        </p:nvSpPr>
        <p:spPr/>
        <p:txBody>
          <a:bodyPr/>
          <a:lstStyle/>
          <a:p>
            <a:fld id="{B680553A-094C-44E9-B657-670A5F34D022}"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За несколько дней до школы.</a:t>
            </a:r>
            <a:r>
              <a:rPr lang="ru-RU" dirty="0" smtClean="0"/>
              <a:t/>
            </a:r>
            <a:br>
              <a:rPr lang="ru-RU" dirty="0" smtClean="0"/>
            </a:br>
            <a:r>
              <a:rPr lang="ru-RU" sz="1200" b="0" i="0" kern="1200" dirty="0" smtClean="0">
                <a:solidFill>
                  <a:schemeClr val="tx1"/>
                </a:solidFill>
                <a:latin typeface="+mn-lt"/>
                <a:ea typeface="+mn-ea"/>
                <a:cs typeface="+mn-cs"/>
              </a:rPr>
              <a:t>- Мы создали группу в </a:t>
            </a:r>
            <a:r>
              <a:rPr lang="ru-RU" sz="1200" b="0" i="0" kern="1200" dirty="0" err="1" smtClean="0">
                <a:solidFill>
                  <a:schemeClr val="tx1"/>
                </a:solidFill>
                <a:latin typeface="+mn-lt"/>
                <a:ea typeface="+mn-ea"/>
                <a:cs typeface="+mn-cs"/>
              </a:rPr>
              <a:t>viberу</a:t>
            </a:r>
            <a:r>
              <a:rPr lang="ru-RU" sz="1200" b="0" i="0" kern="1200" dirty="0" smtClean="0">
                <a:solidFill>
                  <a:schemeClr val="tx1"/>
                </a:solidFill>
                <a:latin typeface="+mn-lt"/>
                <a:ea typeface="+mn-ea"/>
                <a:cs typeface="+mn-cs"/>
              </a:rPr>
              <a:t>  "Миссия невыполнима", куда включили всех детей и взрослых.</a:t>
            </a:r>
            <a:r>
              <a:rPr lang="ru-RU" dirty="0" smtClean="0"/>
              <a:t/>
            </a:r>
            <a:br>
              <a:rPr lang="ru-RU" dirty="0" smtClean="0"/>
            </a:br>
            <a:r>
              <a:rPr lang="ru-RU" sz="1200" b="0" i="0" kern="1200" dirty="0" smtClean="0">
                <a:solidFill>
                  <a:schemeClr val="tx1"/>
                </a:solidFill>
                <a:latin typeface="+mn-lt"/>
                <a:ea typeface="+mn-ea"/>
                <a:cs typeface="+mn-cs"/>
              </a:rPr>
              <a:t>- В эту группу внедрился </a:t>
            </a:r>
            <a:r>
              <a:rPr lang="ru-RU" sz="1200" b="0" i="0" kern="1200" dirty="0" err="1" smtClean="0">
                <a:solidFill>
                  <a:schemeClr val="tx1"/>
                </a:solidFill>
                <a:latin typeface="+mn-lt"/>
                <a:ea typeface="+mn-ea"/>
                <a:cs typeface="+mn-cs"/>
              </a:rPr>
              <a:t>Итан</a:t>
            </a:r>
            <a:r>
              <a:rPr lang="ru-RU" sz="1200" b="0" i="0" kern="1200" dirty="0" smtClean="0">
                <a:solidFill>
                  <a:schemeClr val="tx1"/>
                </a:solidFill>
                <a:latin typeface="+mn-lt"/>
                <a:ea typeface="+mn-ea"/>
                <a:cs typeface="+mn-cs"/>
              </a:rPr>
              <a:t> Хант, который время от времени писал что-то.</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680553A-094C-44E9-B657-670A5F34D022}"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Tx/>
              <a:buNone/>
            </a:pP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Заселение</a:t>
            </a:r>
            <a:r>
              <a:rPr lang="ru-RU" dirty="0" smtClean="0"/>
              <a:t/>
            </a:r>
            <a:br>
              <a:rPr lang="ru-RU" dirty="0" smtClean="0"/>
            </a:br>
            <a:r>
              <a:rPr lang="ru-RU" sz="1200" b="0" i="0" kern="1200" dirty="0" smtClean="0">
                <a:solidFill>
                  <a:schemeClr val="tx1"/>
                </a:solidFill>
                <a:latin typeface="+mn-lt"/>
                <a:ea typeface="+mn-ea"/>
                <a:cs typeface="+mn-cs"/>
              </a:rPr>
              <a:t>- Дети пропускались в корпус только по паролю. :-)</a:t>
            </a:r>
            <a:r>
              <a:rPr lang="ru-RU" dirty="0" smtClean="0"/>
              <a:t/>
            </a:r>
            <a:br>
              <a:rPr lang="ru-RU" dirty="0" smtClean="0"/>
            </a:br>
            <a:r>
              <a:rPr lang="ru-RU" sz="1200" b="0" i="0" kern="1200" dirty="0" smtClean="0">
                <a:solidFill>
                  <a:schemeClr val="tx1"/>
                </a:solidFill>
                <a:latin typeface="+mn-lt"/>
                <a:ea typeface="+mn-ea"/>
                <a:cs typeface="+mn-cs"/>
              </a:rPr>
              <a:t>-Когда все собрались, мы достали конверт, который нам передали на КПП, в конверте была </a:t>
            </a:r>
            <a:r>
              <a:rPr lang="ru-RU" sz="1200" b="0" i="0" kern="1200" dirty="0" err="1" smtClean="0">
                <a:solidFill>
                  <a:schemeClr val="tx1"/>
                </a:solidFill>
                <a:latin typeface="+mn-lt"/>
                <a:ea typeface="+mn-ea"/>
                <a:cs typeface="+mn-cs"/>
              </a:rPr>
              <a:t>флешка</a:t>
            </a:r>
            <a:r>
              <a:rPr lang="ru-RU" sz="1200" b="0" i="0" kern="1200" dirty="0" smtClean="0">
                <a:solidFill>
                  <a:schemeClr val="tx1"/>
                </a:solidFill>
                <a:latin typeface="+mn-lt"/>
                <a:ea typeface="+mn-ea"/>
                <a:cs typeface="+mn-cs"/>
              </a:rPr>
              <a:t> с записью голосового послания от </a:t>
            </a:r>
            <a:r>
              <a:rPr lang="ru-RU" sz="1200" b="0" i="0" kern="1200" dirty="0" err="1" smtClean="0">
                <a:solidFill>
                  <a:schemeClr val="tx1"/>
                </a:solidFill>
                <a:latin typeface="+mn-lt"/>
                <a:ea typeface="+mn-ea"/>
                <a:cs typeface="+mn-cs"/>
              </a:rPr>
              <a:t>Итана</a:t>
            </a:r>
            <a:r>
              <a:rPr lang="ru-RU" sz="1200" b="0" i="0" kern="1200" dirty="0" smtClean="0">
                <a:solidFill>
                  <a:schemeClr val="tx1"/>
                </a:solidFill>
                <a:latin typeface="+mn-lt"/>
                <a:ea typeface="+mn-ea"/>
                <a:cs typeface="+mn-cs"/>
              </a:rPr>
              <a:t> Ханта, интернет-адрес карты с дислокацией угроз и </a:t>
            </a:r>
            <a:r>
              <a:rPr lang="ru-RU" sz="1200" b="0" i="0" kern="1200" dirty="0" err="1" smtClean="0">
                <a:solidFill>
                  <a:schemeClr val="tx1"/>
                </a:solidFill>
                <a:latin typeface="+mn-lt"/>
                <a:ea typeface="+mn-ea"/>
                <a:cs typeface="+mn-cs"/>
              </a:rPr>
              <a:t>бэйджики</a:t>
            </a:r>
            <a:r>
              <a:rPr lang="ru-RU" sz="1200" b="0" i="0" kern="1200" dirty="0" smtClean="0">
                <a:solidFill>
                  <a:schemeClr val="tx1"/>
                </a:solidFill>
                <a:latin typeface="+mn-lt"/>
                <a:ea typeface="+mn-ea"/>
                <a:cs typeface="+mn-cs"/>
              </a:rPr>
              <a:t> для всех секретных агентов.</a:t>
            </a:r>
            <a:endParaRPr lang="ru-RU" dirty="0"/>
          </a:p>
        </p:txBody>
      </p:sp>
      <p:sp>
        <p:nvSpPr>
          <p:cNvPr id="4" name="Номер слайда 3"/>
          <p:cNvSpPr>
            <a:spLocks noGrp="1"/>
          </p:cNvSpPr>
          <p:nvPr>
            <p:ph type="sldNum" sz="quarter" idx="10"/>
          </p:nvPr>
        </p:nvSpPr>
        <p:spPr/>
        <p:txBody>
          <a:bodyPr/>
          <a:lstStyle/>
          <a:p>
            <a:fld id="{B680553A-094C-44E9-B657-670A5F34D022}"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A37642C7-6FA4-4538-B337-37B1246A6178}" type="datetimeFigureOut">
              <a:rPr lang="ru-RU" smtClean="0"/>
              <a:pPr/>
              <a:t>29.08.2017</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A7CA551B-DD64-447E-9206-C65838B1DCAE}"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CA551B-DD64-447E-9206-C65838B1DC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CA551B-DD64-447E-9206-C65838B1DCAE}"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CA551B-DD64-447E-9206-C65838B1DCAE}"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A37642C7-6FA4-4538-B337-37B1246A6178}" type="datetimeFigureOut">
              <a:rPr lang="ru-RU" smtClean="0"/>
              <a:pPr/>
              <a:t>29.08.2017</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A7CA551B-DD64-447E-9206-C65838B1DCAE}"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CA551B-DD64-447E-9206-C65838B1DCAE}"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CA551B-DD64-447E-9206-C65838B1DCAE}"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CA551B-DD64-447E-9206-C65838B1DCAE}"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CA551B-DD64-447E-9206-C65838B1DCAE}"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CA551B-DD64-447E-9206-C65838B1DCAE}"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37642C7-6FA4-4538-B337-37B1246A6178}"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CA551B-DD64-447E-9206-C65838B1DCAE}"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37642C7-6FA4-4538-B337-37B1246A6178}" type="datetimeFigureOut">
              <a:rPr lang="ru-RU" smtClean="0"/>
              <a:pPr/>
              <a:t>29.08.2017</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7CA551B-DD64-447E-9206-C65838B1DCAE}"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59632" y="4869160"/>
            <a:ext cx="6858000" cy="533400"/>
          </a:xfrm>
        </p:spPr>
        <p:txBody>
          <a:bodyPr>
            <a:normAutofit fontScale="25000" lnSpcReduction="20000"/>
          </a:bodyPr>
          <a:lstStyle/>
          <a:p>
            <a:endParaRPr lang="ru-RU" sz="1800" dirty="0" smtClean="0"/>
          </a:p>
          <a:p>
            <a:endParaRPr lang="ru-RU" sz="1800" dirty="0"/>
          </a:p>
          <a:p>
            <a:pPr algn="l"/>
            <a:r>
              <a:rPr lang="ru-RU" sz="6400" dirty="0" smtClean="0"/>
              <a:t>Татьяна Власенко, МАОУ Гимназия</a:t>
            </a:r>
            <a:r>
              <a:rPr lang="en-US" sz="6400" dirty="0" smtClean="0"/>
              <a:t> 6</a:t>
            </a:r>
            <a:endParaRPr lang="ru-RU" sz="6400" dirty="0" smtClean="0"/>
          </a:p>
          <a:p>
            <a:pPr algn="l"/>
            <a:r>
              <a:rPr lang="ru-RU" sz="6400" dirty="0" smtClean="0"/>
              <a:t>Анна Крепышева, МАОУ Лицей 11</a:t>
            </a:r>
          </a:p>
          <a:p>
            <a:endParaRPr lang="ru-RU" sz="1800" dirty="0"/>
          </a:p>
          <a:p>
            <a:endParaRPr lang="ru-RU" sz="1800" dirty="0"/>
          </a:p>
        </p:txBody>
      </p:sp>
      <p:pic>
        <p:nvPicPr>
          <p:cNvPr id="1434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1907" y="0"/>
            <a:ext cx="2782093" cy="6858000"/>
          </a:xfrm>
          <a:prstGeom prst="rect">
            <a:avLst/>
          </a:prstGeom>
          <a:noFill/>
          <a:ln w="9525">
            <a:solidFill>
              <a:schemeClr val="tx1"/>
            </a:solidFill>
            <a:miter lim="800000"/>
            <a:headEnd/>
            <a:tailEnd/>
          </a:ln>
        </p:spPr>
      </p:pic>
      <p:sp>
        <p:nvSpPr>
          <p:cNvPr id="5" name="Подзаголовок 2"/>
          <p:cNvSpPr txBox="1">
            <a:spLocks/>
          </p:cNvSpPr>
          <p:nvPr/>
        </p:nvSpPr>
        <p:spPr>
          <a:xfrm>
            <a:off x="1187624" y="3717032"/>
            <a:ext cx="5472608" cy="677416"/>
          </a:xfrm>
          <a:prstGeom prst="rect">
            <a:avLst/>
          </a:prstGeom>
        </p:spPr>
        <p:txBody>
          <a:bodyPr vert="horz">
            <a:noAutofit/>
          </a:bodyPr>
          <a:lstStyle/>
          <a:p>
            <a:pPr lvl="0">
              <a:spcBef>
                <a:spcPts val="600"/>
              </a:spcBef>
              <a:buClr>
                <a:schemeClr val="accent1"/>
              </a:buClr>
              <a:buSzPct val="76000"/>
            </a:pPr>
            <a:r>
              <a:rPr lang="ru-RU" sz="2300" dirty="0" smtClean="0">
                <a:latin typeface="+mj-lt"/>
                <a:ea typeface="+mj-ea"/>
                <a:cs typeface="+mj-cs"/>
              </a:rPr>
              <a:t>Интеллектуальные образовательные </a:t>
            </a:r>
            <a:r>
              <a:rPr lang="ru-RU" sz="2300" dirty="0" err="1" smtClean="0">
                <a:latin typeface="+mj-lt"/>
                <a:ea typeface="+mj-ea"/>
                <a:cs typeface="+mj-cs"/>
              </a:rPr>
              <a:t>квесты</a:t>
            </a:r>
            <a:r>
              <a:rPr lang="ru-RU" sz="2300" dirty="0" smtClean="0">
                <a:latin typeface="+mj-lt"/>
                <a:ea typeface="+mj-ea"/>
                <a:cs typeface="+mj-cs"/>
              </a:rPr>
              <a:t> в интенсивной школе </a:t>
            </a:r>
            <a:br>
              <a:rPr lang="ru-RU" sz="2300" dirty="0" smtClean="0">
                <a:latin typeface="+mj-lt"/>
                <a:ea typeface="+mj-ea"/>
                <a:cs typeface="+mj-cs"/>
              </a:rPr>
            </a:br>
            <a:r>
              <a:rPr lang="ru-RU" sz="2300" dirty="0" smtClean="0">
                <a:latin typeface="+mj-lt"/>
                <a:ea typeface="+mj-ea"/>
                <a:cs typeface="+mj-cs"/>
              </a:rPr>
              <a:t>как способ формирования УУД</a:t>
            </a:r>
          </a:p>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ru-RU" sz="280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Виды образовательных </a:t>
            </a:r>
            <a:r>
              <a:rPr lang="ru-RU" sz="2800" dirty="0" err="1" smtClean="0"/>
              <a:t>квестов</a:t>
            </a:r>
            <a:endParaRPr lang="ru-RU" dirty="0"/>
          </a:p>
        </p:txBody>
      </p:sp>
      <p:sp>
        <p:nvSpPr>
          <p:cNvPr id="7" name="Заголовок 1"/>
          <p:cNvSpPr>
            <a:spLocks noGrp="1"/>
          </p:cNvSpPr>
          <p:nvPr>
            <p:ph type="title"/>
          </p:nvPr>
        </p:nvSpPr>
        <p:spPr>
          <a:xfrm>
            <a:off x="539552" y="3878560"/>
            <a:ext cx="8352928" cy="6305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i="1" dirty="0">
              <a:solidFill>
                <a:srgbClr val="002060"/>
              </a:solidFill>
            </a:endParaRPr>
          </a:p>
        </p:txBody>
      </p:sp>
      <p:sp>
        <p:nvSpPr>
          <p:cNvPr id="5" name="Содержимое 2"/>
          <p:cNvSpPr txBox="1">
            <a:spLocks/>
          </p:cNvSpPr>
          <p:nvPr/>
        </p:nvSpPr>
        <p:spPr>
          <a:xfrm>
            <a:off x="683568" y="1268760"/>
            <a:ext cx="7859216" cy="3736072"/>
          </a:xfrm>
          <a:prstGeom prst="rect">
            <a:avLst/>
          </a:prstGeom>
        </p:spPr>
        <p:txBody>
          <a:bodyPr vert="horz">
            <a:noAutofit/>
          </a:bodyPr>
          <a:lstStyle/>
          <a:p>
            <a:pPr marL="274320" lvl="0" indent="-274320">
              <a:spcBef>
                <a:spcPts val="600"/>
              </a:spcBef>
              <a:buClr>
                <a:schemeClr val="accent1"/>
              </a:buClr>
              <a:buSzPct val="76000"/>
            </a:pPr>
            <a:r>
              <a:rPr lang="ru-RU" sz="2400" dirty="0" smtClean="0"/>
              <a:t>По режиму проведения: </a:t>
            </a:r>
          </a:p>
          <a:p>
            <a:pPr marL="274320" lvl="0" indent="-274320">
              <a:spcBef>
                <a:spcPts val="600"/>
              </a:spcBef>
              <a:buClr>
                <a:schemeClr val="accent1"/>
              </a:buClr>
              <a:buSzPct val="76000"/>
              <a:buFont typeface="Wingdings 3"/>
              <a:buChar char=""/>
            </a:pPr>
            <a:r>
              <a:rPr lang="ru-RU" sz="2400" dirty="0" smtClean="0">
                <a:solidFill>
                  <a:srgbClr val="FF0000"/>
                </a:solidFill>
              </a:rPr>
              <a:t>в реальном режиме; </a:t>
            </a:r>
          </a:p>
          <a:p>
            <a:pPr marL="274320" lvl="0" indent="-274320">
              <a:spcBef>
                <a:spcPts val="600"/>
              </a:spcBef>
              <a:buClr>
                <a:schemeClr val="accent1"/>
              </a:buClr>
              <a:buSzPct val="76000"/>
              <a:buFont typeface="Wingdings 3"/>
              <a:buChar char=""/>
            </a:pPr>
            <a:r>
              <a:rPr lang="ru-RU" sz="2400" dirty="0" smtClean="0">
                <a:solidFill>
                  <a:srgbClr val="FF0000"/>
                </a:solidFill>
              </a:rPr>
              <a:t>в виртуальном режиме; </a:t>
            </a:r>
          </a:p>
          <a:p>
            <a:pPr marL="274320" lvl="0" indent="-274320">
              <a:spcBef>
                <a:spcPts val="600"/>
              </a:spcBef>
              <a:buClr>
                <a:schemeClr val="accent1"/>
              </a:buClr>
              <a:buSzPct val="76000"/>
              <a:buFont typeface="Wingdings 3"/>
              <a:buChar char=""/>
            </a:pPr>
            <a:r>
              <a:rPr lang="ru-RU" sz="2400" dirty="0" smtClean="0"/>
              <a:t>в комбинированном режиме. </a:t>
            </a:r>
          </a:p>
          <a:p>
            <a:pPr marL="274320" lvl="0" indent="-274320">
              <a:spcBef>
                <a:spcPts val="600"/>
              </a:spcBef>
              <a:buClr>
                <a:schemeClr val="accent1"/>
              </a:buClr>
              <a:buSzPct val="76000"/>
            </a:pPr>
            <a:endParaRPr lang="ru-RU" sz="800" dirty="0" smtClean="0"/>
          </a:p>
          <a:p>
            <a:pPr marL="274320" lvl="0" indent="-274320">
              <a:spcBef>
                <a:spcPts val="600"/>
              </a:spcBef>
              <a:buClr>
                <a:schemeClr val="accent1"/>
              </a:buClr>
              <a:buSzPct val="76000"/>
            </a:pPr>
            <a:r>
              <a:rPr lang="ru-RU" sz="2400" dirty="0" smtClean="0"/>
              <a:t>По сроку реализации: </a:t>
            </a:r>
          </a:p>
          <a:p>
            <a:pPr marL="274320" indent="-274320">
              <a:spcBef>
                <a:spcPts val="600"/>
              </a:spcBef>
              <a:buClr>
                <a:schemeClr val="accent1"/>
              </a:buClr>
              <a:buSzPct val="76000"/>
              <a:buFont typeface="Wingdings 3"/>
              <a:buChar char=""/>
            </a:pPr>
            <a:r>
              <a:rPr lang="ru-RU" sz="2400" dirty="0" smtClean="0">
                <a:solidFill>
                  <a:srgbClr val="FF0000"/>
                </a:solidFill>
              </a:rPr>
              <a:t>краткосрочные</a:t>
            </a:r>
            <a:r>
              <a:rPr lang="ru-RU" sz="2400" dirty="0" smtClean="0"/>
              <a:t> (цель: углубление знаний и их интеграция, рассчитаны на одно – три занятия); </a:t>
            </a:r>
          </a:p>
          <a:p>
            <a:pPr marL="274320" indent="-274320">
              <a:spcBef>
                <a:spcPts val="600"/>
              </a:spcBef>
              <a:buClr>
                <a:schemeClr val="accent1"/>
              </a:buClr>
              <a:buSzPct val="76000"/>
              <a:buFont typeface="Wingdings 3"/>
              <a:buChar char=""/>
            </a:pPr>
            <a:r>
              <a:rPr lang="ru-RU" sz="2400" dirty="0" smtClean="0">
                <a:solidFill>
                  <a:srgbClr val="FF0000"/>
                </a:solidFill>
              </a:rPr>
              <a:t>долгосрочные</a:t>
            </a:r>
            <a:r>
              <a:rPr lang="ru-RU" sz="2400" dirty="0" smtClean="0"/>
              <a:t> (цель: углубление и преобразование знаний, рассчитаны на длительный срок – может быть, на семестр или учебный год. </a:t>
            </a:r>
            <a:endParaRPr lang="ru-RU" sz="2400"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ic.pics.livejournal.com/ladysvik/30359574/409801/409801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180554"/>
            <a:ext cx="7689304" cy="51287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Documents and Settings\Admin\Рабочий стол\РМО\2017-2018\фото 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340668"/>
            <a:ext cx="3264429" cy="4896644"/>
          </a:xfrm>
          <a:prstGeom prst="rect">
            <a:avLst/>
          </a:prstGeom>
          <a:noFill/>
          <a:ln>
            <a:solidFill>
              <a:schemeClr val="accent1"/>
            </a:solidFill>
          </a:ln>
        </p:spPr>
      </p:pic>
      <p:pic>
        <p:nvPicPr>
          <p:cNvPr id="1028" name="Picture 4" descr="C:\Documents and Settings\Admin\Рабочий стол\РМО\2017-2018\фото 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340768"/>
            <a:ext cx="3264363" cy="489654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Documents and Settings\Admin\Рабочий стол\РМО\2017-2018\фото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115" y="1124744"/>
            <a:ext cx="4027885" cy="4896644"/>
          </a:xfrm>
          <a:prstGeom prst="rect">
            <a:avLst/>
          </a:prstGeom>
          <a:noFill/>
          <a:ln>
            <a:solidFill>
              <a:schemeClr val="accent1"/>
            </a:solidFill>
          </a:ln>
        </p:spPr>
      </p:pic>
      <p:pic>
        <p:nvPicPr>
          <p:cNvPr id="8" name="Picture 3" descr="C:\Documents and Settings\Admin\Рабочий стол\РМО\2017-2018\фото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064" y="1124742"/>
            <a:ext cx="3264430" cy="489664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Documents and Settings\Admin\Рабочий стол\РМО\2017-2018\фото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124744"/>
            <a:ext cx="4248472" cy="531059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3732" name="Picture 4" descr="https://webattach.mail.yandex.net/message_part_real/%D1%84%D0%BE%D1%82%D0%BE%203.JPG?sid=67wQ6Hcc0wl5XzJNW8gmCiyPb6QV%2FpbN6X05i7A65CCxRRWXoT8vboWkRNhCIfC02fyJ7rTRhfUBV1YxpQ1bt0uPh%2FHo45Tb5L4c1QloiXRE4QAjiWGvwM6CqDtbNmUQ&amp;_uid=101857738&amp;exif_rotate=y&amp;hid=1.6&amp;ids=163255486492186111&amp;name=%D1%84%D0%BE%D1%82%D0%BE%203.JPG&amp;no_disposition=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340768"/>
            <a:ext cx="3618402" cy="4824536"/>
          </a:xfrm>
          <a:prstGeom prst="rect">
            <a:avLst/>
          </a:prstGeom>
          <a:noFill/>
          <a:ln>
            <a:solidFill>
              <a:schemeClr val="accent1"/>
            </a:solidFill>
          </a:ln>
        </p:spPr>
      </p:pic>
      <p:pic>
        <p:nvPicPr>
          <p:cNvPr id="8" name="Picture 2" descr="http://ic.pics.livejournal.com/ladysvik/30359574/419683/419683_original.jpg"/>
          <p:cNvPicPr>
            <a:picLocks noChangeAspect="1" noChangeArrowheads="1"/>
          </p:cNvPicPr>
          <p:nvPr/>
        </p:nvPicPr>
        <p:blipFill>
          <a:blip r:embed="rId4" cstate="email">
            <a:lum contrast="20000"/>
            <a:extLst>
              <a:ext uri="{28A0092B-C50C-407E-A947-70E740481C1C}">
                <a14:useLocalDpi xmlns:a14="http://schemas.microsoft.com/office/drawing/2010/main"/>
              </a:ext>
            </a:extLst>
          </a:blip>
          <a:srcRect/>
          <a:stretch>
            <a:fillRect/>
          </a:stretch>
        </p:blipFill>
        <p:spPr bwMode="auto">
          <a:xfrm>
            <a:off x="4572000" y="1124744"/>
            <a:ext cx="4176464" cy="542940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499992" y="1268760"/>
            <a:ext cx="4464496" cy="4896544"/>
          </a:xfrm>
        </p:spPr>
        <p:txBody>
          <a:bodyPr>
            <a:normAutofit/>
          </a:bodyPr>
          <a:lstStyle/>
          <a:p>
            <a:pPr marL="0" indent="0">
              <a:buNone/>
            </a:pPr>
            <a:r>
              <a:rPr lang="ru-RU" dirty="0" smtClean="0"/>
              <a:t>Первая миссия «Радиация»</a:t>
            </a:r>
            <a:endParaRPr lang="en-US" dirty="0" smtClean="0"/>
          </a:p>
          <a:p>
            <a:pPr marL="0" lvl="0" indent="0">
              <a:buNone/>
            </a:pPr>
            <a:r>
              <a:rPr lang="ru-RU" sz="2000" i="1" dirty="0" smtClean="0">
                <a:solidFill>
                  <a:schemeClr val="bg2">
                    <a:lumMod val="25000"/>
                  </a:schemeClr>
                </a:solidFill>
                <a:latin typeface="Times New Roman Cyr" pitchFamily="18" charset="-52"/>
              </a:rPr>
              <a:t/>
            </a:r>
            <a:br>
              <a:rPr lang="ru-RU" sz="2000" i="1" dirty="0" smtClean="0">
                <a:solidFill>
                  <a:schemeClr val="bg2">
                    <a:lumMod val="25000"/>
                  </a:schemeClr>
                </a:solidFill>
                <a:latin typeface="Times New Roman Cyr" pitchFamily="18" charset="-52"/>
              </a:rPr>
            </a:br>
            <a:r>
              <a:rPr lang="ru-RU" sz="2000" i="1" dirty="0" smtClean="0">
                <a:solidFill>
                  <a:schemeClr val="bg2">
                    <a:lumMod val="25000"/>
                  </a:schemeClr>
                </a:solidFill>
                <a:latin typeface="Times New Roman Cyr" pitchFamily="18" charset="-52"/>
              </a:rPr>
              <a:t>«На территории «Гренады» </a:t>
            </a:r>
            <a:br>
              <a:rPr lang="ru-RU" sz="2000" i="1" dirty="0" smtClean="0">
                <a:solidFill>
                  <a:schemeClr val="bg2">
                    <a:lumMod val="25000"/>
                  </a:schemeClr>
                </a:solidFill>
                <a:latin typeface="Times New Roman Cyr" pitchFamily="18" charset="-52"/>
              </a:rPr>
            </a:br>
            <a:r>
              <a:rPr lang="ru-RU" sz="2000" i="1" dirty="0" smtClean="0">
                <a:solidFill>
                  <a:schemeClr val="bg2">
                    <a:lumMod val="25000"/>
                  </a:schemeClr>
                </a:solidFill>
                <a:latin typeface="Times New Roman Cyr" pitchFamily="18" charset="-52"/>
              </a:rPr>
              <a:t>размещен источник очень сильного радиационного излучения. </a:t>
            </a:r>
          </a:p>
          <a:p>
            <a:pPr marL="0" lvl="0" indent="0">
              <a:buNone/>
            </a:pPr>
            <a:r>
              <a:rPr lang="ru-RU" sz="2000" i="1" dirty="0" smtClean="0">
                <a:solidFill>
                  <a:schemeClr val="bg2">
                    <a:lumMod val="25000"/>
                  </a:schemeClr>
                </a:solidFill>
                <a:latin typeface="Times New Roman Cyr" pitchFamily="18" charset="-52"/>
              </a:rPr>
              <a:t>Дата и время активации </a:t>
            </a:r>
            <a:br>
              <a:rPr lang="ru-RU" sz="2000" i="1" dirty="0" smtClean="0">
                <a:solidFill>
                  <a:schemeClr val="bg2">
                    <a:lumMod val="25000"/>
                  </a:schemeClr>
                </a:solidFill>
                <a:latin typeface="Times New Roman Cyr" pitchFamily="18" charset="-52"/>
              </a:rPr>
            </a:br>
            <a:r>
              <a:rPr lang="ru-RU" sz="2000" i="1" dirty="0" smtClean="0">
                <a:solidFill>
                  <a:schemeClr val="bg2">
                    <a:lumMod val="25000"/>
                  </a:schemeClr>
                </a:solidFill>
                <a:latin typeface="Times New Roman Cyr" pitchFamily="18" charset="-52"/>
              </a:rPr>
              <a:t>указаны на карте. </a:t>
            </a:r>
          </a:p>
          <a:p>
            <a:pPr marL="0" lvl="0" indent="0">
              <a:buNone/>
            </a:pPr>
            <a:r>
              <a:rPr lang="ru-RU" sz="2000" i="1" dirty="0" smtClean="0">
                <a:solidFill>
                  <a:schemeClr val="bg2">
                    <a:lumMod val="25000"/>
                  </a:schemeClr>
                </a:solidFill>
                <a:latin typeface="Times New Roman Cyr" pitchFamily="18" charset="-52"/>
              </a:rPr>
              <a:t>Ваша миссия, если вы за нее возьметесь – найти и обезвредить прибор. </a:t>
            </a:r>
          </a:p>
          <a:p>
            <a:pPr marL="0" lvl="0" indent="0">
              <a:buNone/>
            </a:pPr>
            <a:r>
              <a:rPr lang="ru-RU" sz="2000" i="1" dirty="0" smtClean="0">
                <a:solidFill>
                  <a:schemeClr val="bg2">
                    <a:lumMod val="25000"/>
                  </a:schemeClr>
                </a:solidFill>
                <a:latin typeface="Times New Roman Cyr" pitchFamily="18" charset="-52"/>
              </a:rPr>
              <a:t>Если не возьметесь – все погибнут…»</a:t>
            </a:r>
          </a:p>
        </p:txBody>
      </p:sp>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http://ic.pics.livejournal.com/ladysvik/30359574/419683/419683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12776"/>
            <a:ext cx="3600400" cy="468052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9154" name="Picture 2" descr="http://ic.pics.livejournal.com/ladysvik/30359574/412029/412029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268760"/>
            <a:ext cx="3672408" cy="3598961"/>
          </a:xfrm>
          <a:prstGeom prst="rect">
            <a:avLst/>
          </a:prstGeom>
          <a:noFill/>
          <a:ln>
            <a:solidFill>
              <a:schemeClr val="accent1"/>
            </a:solidFill>
          </a:ln>
        </p:spPr>
      </p:pic>
      <p:pic>
        <p:nvPicPr>
          <p:cNvPr id="49156" name="Picture 4" descr="http://ic.pics.livejournal.com/ladysvik/30359574/412505/412505_origi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268760"/>
            <a:ext cx="3111929" cy="3594279"/>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02" name="Picture 2" descr="http://gimn6.ru/asp/albom/photo/70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556792"/>
            <a:ext cx="3936437" cy="2952328"/>
          </a:xfrm>
          <a:prstGeom prst="rect">
            <a:avLst/>
          </a:prstGeom>
          <a:noFill/>
          <a:ln>
            <a:solidFill>
              <a:schemeClr val="tx1"/>
            </a:solidFill>
          </a:ln>
        </p:spPr>
      </p:pic>
      <p:pic>
        <p:nvPicPr>
          <p:cNvPr id="51204" name="Picture 4" descr="http://gimn6.ru/asp/albom/photo/70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556792"/>
            <a:ext cx="3240360" cy="432048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2226" name="Picture 2" descr="http://ic.pics.livejournal.com/ladysvik/30359574/417435/417435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1286569"/>
            <a:ext cx="3647974" cy="2430463"/>
          </a:xfrm>
          <a:prstGeom prst="rect">
            <a:avLst/>
          </a:prstGeom>
          <a:noFill/>
          <a:ln>
            <a:solidFill>
              <a:schemeClr val="tx1"/>
            </a:solidFill>
          </a:ln>
        </p:spPr>
      </p:pic>
      <p:sp>
        <p:nvSpPr>
          <p:cNvPr id="6" name="Содержимое 2"/>
          <p:cNvSpPr txBox="1">
            <a:spLocks/>
          </p:cNvSpPr>
          <p:nvPr/>
        </p:nvSpPr>
        <p:spPr>
          <a:xfrm>
            <a:off x="683568" y="3833664"/>
            <a:ext cx="7776864" cy="2547664"/>
          </a:xfrm>
          <a:prstGeom prst="rect">
            <a:avLst/>
          </a:prstGeom>
        </p:spPr>
        <p:txBody>
          <a:bodyPr vert="horz">
            <a:normAutofit fontScale="92500"/>
          </a:bodyPr>
          <a:lstStyle/>
          <a:p>
            <a:r>
              <a:rPr lang="ru-RU" sz="2400" dirty="0" smtClean="0"/>
              <a:t>Миссия  «Химическое заражение»</a:t>
            </a:r>
            <a:endParaRPr lang="en-US" sz="2400" dirty="0" smtClean="0"/>
          </a:p>
          <a:p>
            <a:pPr lvl="0"/>
            <a:r>
              <a:rPr lang="ru-RU" sz="2000" i="1" dirty="0" smtClean="0">
                <a:solidFill>
                  <a:schemeClr val="bg2">
                    <a:lumMod val="25000"/>
                  </a:schemeClr>
                </a:solidFill>
                <a:latin typeface="Times New Roman Cyr" pitchFamily="18" charset="-52"/>
              </a:rPr>
              <a:t>«Враг сливает в ближайшую к вам реку очень опасные химические вещества, которые сложно нейтрализовать. Все живое вблизи реки может погибнуть. </a:t>
            </a:r>
          </a:p>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ru-RU" sz="2000" b="0" i="1" u="none" strike="noStrike" kern="1200" cap="none" spc="0" normalizeH="0" baseline="0" noProof="0" dirty="0" smtClean="0">
                <a:ln>
                  <a:noFill/>
                </a:ln>
                <a:solidFill>
                  <a:schemeClr val="bg2">
                    <a:lumMod val="25000"/>
                  </a:schemeClr>
                </a:solidFill>
                <a:effectLst/>
                <a:uLnTx/>
                <a:uFillTx/>
                <a:latin typeface="Times New Roman Cyr" pitchFamily="18" charset="-52"/>
                <a:ea typeface="+mn-ea"/>
                <a:cs typeface="+mn-cs"/>
              </a:rPr>
              <a:t>Ваша миссия – отключить трубу кодом отмены и нейтрализовать яд, который уже вылит в воду. Для этого создайте специальное вещество и вылейте его непосредственно в реку. Спасите реку, отправьте мне подтверждающее видео и ждите дальнейших указаний»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54224"/>
            <a:ext cx="8229600" cy="990600"/>
          </a:xfrm>
        </p:spPr>
        <p:txBody>
          <a:bodyPr>
            <a:noAutofit/>
          </a:bodyPr>
          <a:lstStyle/>
          <a:p>
            <a:r>
              <a:rPr lang="ru-RU" sz="2000" dirty="0" smtClean="0"/>
              <a:t>Интенсивная школа предполагает получение новых знаний, практик за короткий промежуток времени и предусматривает включение участников в современные формы коммуникации и деятельности, обеспечивающие как личностное развитие, так и сотрудничество.</a:t>
            </a:r>
            <a:endParaRPr lang="ru-RU" sz="2000" dirty="0"/>
          </a:p>
        </p:txBody>
      </p:sp>
      <p:sp>
        <p:nvSpPr>
          <p:cNvPr id="3" name="Содержимое 2"/>
          <p:cNvSpPr>
            <a:spLocks noGrp="1"/>
          </p:cNvSpPr>
          <p:nvPr>
            <p:ph sz="quarter" idx="1"/>
          </p:nvPr>
        </p:nvSpPr>
        <p:spPr>
          <a:xfrm>
            <a:off x="827584" y="2420888"/>
            <a:ext cx="7859216" cy="3736072"/>
          </a:xfrm>
        </p:spPr>
        <p:txBody>
          <a:bodyPr/>
          <a:lstStyle/>
          <a:p>
            <a:pPr>
              <a:buNone/>
            </a:pPr>
            <a:r>
              <a:rPr lang="ru-RU" dirty="0" smtClean="0"/>
              <a:t>	Цели:</a:t>
            </a:r>
          </a:p>
          <a:p>
            <a:pPr lvl="0"/>
            <a:r>
              <a:rPr lang="ru-RU" dirty="0" smtClean="0"/>
              <a:t>сплочение детского коллектива;</a:t>
            </a:r>
          </a:p>
          <a:p>
            <a:pPr lvl="0"/>
            <a:r>
              <a:rPr lang="ru-RU" dirty="0" smtClean="0"/>
              <a:t>формирование у детей универсальных учебных действий в процессе творческой интеллектуальной деятельности.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932040" y="2276872"/>
            <a:ext cx="3744416" cy="504056"/>
          </a:xfrm>
        </p:spPr>
        <p:txBody>
          <a:bodyPr>
            <a:normAutofit/>
          </a:bodyPr>
          <a:lstStyle/>
          <a:p>
            <a:pPr marL="0" indent="0">
              <a:buNone/>
            </a:pPr>
            <a:r>
              <a:rPr lang="ru-RU" dirty="0" smtClean="0"/>
              <a:t>Миссия «Минное поле»</a:t>
            </a:r>
            <a:endParaRPr lang="en-US" dirty="0" smtClean="0"/>
          </a:p>
        </p:txBody>
      </p:sp>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4274" name="Picture 2" descr="http://gimn6.ru/asp/albom/photo/69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412776"/>
            <a:ext cx="3996444" cy="2664296"/>
          </a:xfrm>
          <a:prstGeom prst="rect">
            <a:avLst/>
          </a:prstGeom>
          <a:noFill/>
          <a:ln>
            <a:solidFill>
              <a:schemeClr val="tx1"/>
            </a:solidFill>
          </a:ln>
        </p:spPr>
      </p:pic>
      <p:sp>
        <p:nvSpPr>
          <p:cNvPr id="7" name="Содержимое 2"/>
          <p:cNvSpPr txBox="1">
            <a:spLocks/>
          </p:cNvSpPr>
          <p:nvPr/>
        </p:nvSpPr>
        <p:spPr>
          <a:xfrm>
            <a:off x="755576" y="4437112"/>
            <a:ext cx="3744416" cy="1656184"/>
          </a:xfrm>
          <a:prstGeom prst="rect">
            <a:avLst/>
          </a:prstGeom>
        </p:spPr>
        <p:txBody>
          <a:bodyPr vert="horz">
            <a:normAutofit/>
          </a:bodyPr>
          <a:lstStyle/>
          <a:p>
            <a:pPr lvl="0"/>
            <a:r>
              <a:rPr lang="ru-RU" sz="2000" i="1" dirty="0" smtClean="0">
                <a:solidFill>
                  <a:schemeClr val="bg2">
                    <a:lumMod val="25000"/>
                  </a:schemeClr>
                </a:solidFill>
                <a:latin typeface="Times New Roman Cyr" pitchFamily="18" charset="-52"/>
              </a:rPr>
              <a:t>«Местность заминирована. </a:t>
            </a:r>
          </a:p>
          <a:p>
            <a:pPr lvl="0"/>
            <a:r>
              <a:rPr lang="ru-RU" sz="2000" i="1" dirty="0" smtClean="0">
                <a:solidFill>
                  <a:schemeClr val="bg2">
                    <a:lumMod val="25000"/>
                  </a:schemeClr>
                </a:solidFill>
                <a:latin typeface="Times New Roman Cyr" pitchFamily="18" charset="-52"/>
              </a:rPr>
              <a:t>Взрыв назначен на 14:00. </a:t>
            </a:r>
          </a:p>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ru-RU" sz="2000" b="0" i="1" u="none" strike="noStrike" kern="1200" cap="none" spc="0" normalizeH="0" baseline="0" noProof="0" dirty="0" smtClean="0">
                <a:ln>
                  <a:noFill/>
                </a:ln>
                <a:solidFill>
                  <a:schemeClr val="bg2">
                    <a:lumMod val="25000"/>
                  </a:schemeClr>
                </a:solidFill>
                <a:effectLst/>
                <a:uLnTx/>
                <a:uFillTx/>
                <a:latin typeface="Times New Roman Cyr" pitchFamily="18" charset="-52"/>
                <a:ea typeface="+mn-ea"/>
                <a:cs typeface="+mn-cs"/>
              </a:rPr>
              <a:t>То, что вам нужно, в горах. </a:t>
            </a:r>
          </a:p>
          <a:p>
            <a:pPr marL="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ru-RU" sz="2000" b="0" i="1" u="none" strike="noStrike" kern="1200" cap="none" spc="0" normalizeH="0" baseline="0" noProof="0" dirty="0" smtClean="0">
                <a:ln>
                  <a:noFill/>
                </a:ln>
                <a:solidFill>
                  <a:schemeClr val="bg2">
                    <a:lumMod val="25000"/>
                  </a:schemeClr>
                </a:solidFill>
                <a:effectLst/>
                <a:uLnTx/>
                <a:uFillTx/>
                <a:latin typeface="Times New Roman Cyr" pitchFamily="18" charset="-52"/>
                <a:ea typeface="+mn-ea"/>
                <a:cs typeface="+mn-cs"/>
              </a:rPr>
              <a:t>Будьте внимательны!»</a:t>
            </a:r>
          </a:p>
        </p:txBody>
      </p:sp>
      <p:pic>
        <p:nvPicPr>
          <p:cNvPr id="54278" name="Picture 6" descr="http://ic.pics.livejournal.com/ladysvik/30359574/413555/413555_origi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2996952"/>
            <a:ext cx="4107022" cy="273630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8850" name="Picture 2" descr="https://webattach.mail.yandex.net/message_part_real/%D1%84%D0%BE%D1%82%D0%BE%202.JPG?sid=67wQ6Hcc0wl5XzJNW8gmCiyPb6QV%2FpbN6X05i7A65CAGhbipmWgWdn3jwzWFIeyurUzOd24iuQuG%2FcFuZsReaToxtoLwfDYv0luE%2FPm%2FjeDEsuw%2FLrPJIHuHfV0KOiNn&amp;_uid=101857738&amp;exif_rotate=y&amp;hid=1.4&amp;ids=163255486492186109&amp;name=%D1%84%D0%BE%D1%82%D0%BE%202.JPG&amp;no_disposition=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52736"/>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779912" y="836712"/>
            <a:ext cx="5184576" cy="2736304"/>
          </a:xfrm>
        </p:spPr>
        <p:txBody>
          <a:bodyPr>
            <a:normAutofit fontScale="77500" lnSpcReduction="20000"/>
          </a:bodyPr>
          <a:lstStyle/>
          <a:p>
            <a:pPr marL="0" indent="0">
              <a:buNone/>
            </a:pPr>
            <a:r>
              <a:rPr lang="ru-RU" sz="3000" dirty="0" smtClean="0"/>
              <a:t>Миссия «Крот»</a:t>
            </a:r>
          </a:p>
          <a:p>
            <a:pPr marL="0" indent="0">
              <a:buNone/>
            </a:pPr>
            <a:r>
              <a:rPr lang="ru-RU" sz="2700" i="1" dirty="0" smtClean="0">
                <a:solidFill>
                  <a:schemeClr val="bg2">
                    <a:lumMod val="25000"/>
                  </a:schemeClr>
                </a:solidFill>
                <a:latin typeface="Times New Roman Cyr" pitchFamily="18" charset="-52"/>
              </a:rPr>
              <a:t>«Про наши предыдущие операции стало известно противнику.  На территории планируется десант резидентов неприятеля. Происходит массовая </a:t>
            </a:r>
            <a:r>
              <a:rPr lang="ru-RU" sz="2700" i="1" dirty="0" err="1" smtClean="0">
                <a:solidFill>
                  <a:schemeClr val="bg2">
                    <a:lumMod val="25000"/>
                  </a:schemeClr>
                </a:solidFill>
                <a:latin typeface="Times New Roman Cyr" pitchFamily="18" charset="-52"/>
              </a:rPr>
              <a:t>перевербовка</a:t>
            </a:r>
            <a:r>
              <a:rPr lang="ru-RU" sz="2700" i="1" dirty="0" smtClean="0">
                <a:solidFill>
                  <a:schemeClr val="bg2">
                    <a:lumMod val="25000"/>
                  </a:schemeClr>
                </a:solidFill>
                <a:latin typeface="Times New Roman Cyr" pitchFamily="18" charset="-52"/>
              </a:rPr>
              <a:t> наших агентов среди вас. «Кротом» может оказаться каждый. Ваша миссия – найти и обезвредить всех кротов. Правила в конверте»</a:t>
            </a:r>
            <a:endParaRPr lang="en-US" sz="2700" dirty="0" smtClean="0"/>
          </a:p>
        </p:txBody>
      </p:sp>
      <p:pic>
        <p:nvPicPr>
          <p:cNvPr id="56322" name="Picture 2" descr="http://gimn6.ru/asp/albom/photo/69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3645124"/>
            <a:ext cx="3564396" cy="2376264"/>
          </a:xfrm>
          <a:prstGeom prst="rect">
            <a:avLst/>
          </a:prstGeom>
          <a:noFill/>
          <a:ln>
            <a:solidFill>
              <a:schemeClr val="tx1"/>
            </a:solidFill>
          </a:ln>
        </p:spPr>
      </p:pic>
      <p:pic>
        <p:nvPicPr>
          <p:cNvPr id="56324" name="Picture 4" descr="http://ic.pics.livejournal.com/ladysvik/30359574/414168/414168_origi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645124"/>
            <a:ext cx="3559946" cy="2376264"/>
          </a:xfrm>
          <a:prstGeom prst="rect">
            <a:avLst/>
          </a:prstGeom>
          <a:noFill/>
          <a:ln>
            <a:solidFill>
              <a:schemeClr val="tx1"/>
            </a:solidFill>
          </a:ln>
        </p:spPr>
      </p:pic>
      <p:pic>
        <p:nvPicPr>
          <p:cNvPr id="22530" name="Picture 2" descr="https://webattach.mail.yandex.net/message_part_real/%D1%84%D0%BE%D1%82%D0%BE%205.PNG?sid=67wQ6Hcc0wl5XzJNW8gmCiyPb6QV%2FpbN6X05i7A65CAh2ThWyLLgvNdqVCU880gNwydkQJLYGN7z8a2PqQslEhsIEzzIzrtX7ImkYLectCDwKyUDTKmJnYL9vhdc9CFP&amp;_uid=101857738&amp;exif_rotate=y&amp;hid=1.10&amp;ids=163255486492186111&amp;name=%D1%84%D0%BE%D1%82%D0%BE%205.PNG&amp;no_disposition=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476672"/>
            <a:ext cx="2897899" cy="282754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932040" y="1484784"/>
            <a:ext cx="3888432" cy="5040560"/>
          </a:xfrm>
        </p:spPr>
        <p:txBody>
          <a:bodyPr>
            <a:normAutofit fontScale="62500" lnSpcReduction="20000"/>
          </a:bodyPr>
          <a:lstStyle/>
          <a:p>
            <a:pPr marL="0" indent="0">
              <a:buNone/>
            </a:pPr>
            <a:r>
              <a:rPr lang="ru-RU" sz="3800" dirty="0" smtClean="0"/>
              <a:t>Миссия «Отравление»</a:t>
            </a:r>
          </a:p>
          <a:p>
            <a:pPr marL="0" indent="0">
              <a:buNone/>
            </a:pPr>
            <a:r>
              <a:rPr lang="ru-RU" sz="3400" i="1" dirty="0" smtClean="0">
                <a:solidFill>
                  <a:schemeClr val="bg2">
                    <a:lumMod val="25000"/>
                  </a:schemeClr>
                </a:solidFill>
                <a:latin typeface="Times New Roman Cyr" pitchFamily="18" charset="-52"/>
              </a:rPr>
              <a:t> </a:t>
            </a:r>
            <a:br>
              <a:rPr lang="ru-RU" sz="3400" i="1" dirty="0" smtClean="0">
                <a:solidFill>
                  <a:schemeClr val="bg2">
                    <a:lumMod val="25000"/>
                  </a:schemeClr>
                </a:solidFill>
                <a:latin typeface="Times New Roman Cyr" pitchFamily="18" charset="-52"/>
              </a:rPr>
            </a:br>
            <a:r>
              <a:rPr lang="ru-RU" sz="3500" i="1" dirty="0" smtClean="0">
                <a:solidFill>
                  <a:schemeClr val="bg2">
                    <a:lumMod val="25000"/>
                  </a:schemeClr>
                </a:solidFill>
                <a:latin typeface="Times New Roman Cyr" pitchFamily="18" charset="-52"/>
              </a:rPr>
              <a:t>«Наши агенты узнали, что враг готовит новую диверсию... </a:t>
            </a:r>
          </a:p>
          <a:p>
            <a:pPr marL="0" indent="0">
              <a:buNone/>
            </a:pPr>
            <a:r>
              <a:rPr lang="ru-RU" sz="3500" i="1" dirty="0" smtClean="0">
                <a:solidFill>
                  <a:schemeClr val="bg2">
                    <a:lumMod val="25000"/>
                  </a:schemeClr>
                </a:solidFill>
                <a:latin typeface="Times New Roman Cyr" pitchFamily="18" charset="-52"/>
              </a:rPr>
              <a:t>Секретное вещество будет внедрено в конфеты "Маска"... </a:t>
            </a:r>
          </a:p>
          <a:p>
            <a:pPr marL="0" indent="0">
              <a:buNone/>
            </a:pPr>
            <a:r>
              <a:rPr lang="ru-RU" sz="3500" i="1" dirty="0" smtClean="0">
                <a:solidFill>
                  <a:schemeClr val="bg2">
                    <a:lumMod val="25000"/>
                  </a:schemeClr>
                </a:solidFill>
                <a:latin typeface="Times New Roman Cyr" pitchFamily="18" charset="-52"/>
              </a:rPr>
              <a:t>Под воздействием этого вещества у людей отрастают рога и поросячьи хвостики, а через 10 часов изменения становятся необратимыми... </a:t>
            </a:r>
          </a:p>
          <a:p>
            <a:pPr marL="0" indent="0">
              <a:buNone/>
            </a:pPr>
            <a:r>
              <a:rPr lang="ru-RU" sz="3500" i="1" dirty="0" smtClean="0">
                <a:solidFill>
                  <a:schemeClr val="bg2">
                    <a:lumMod val="25000"/>
                  </a:schemeClr>
                </a:solidFill>
                <a:latin typeface="Times New Roman Cyr" pitchFamily="18" charset="-52"/>
              </a:rPr>
              <a:t>Будьте осторожны!"</a:t>
            </a:r>
            <a:endParaRPr lang="en-US" sz="3500" i="1" dirty="0" smtClean="0">
              <a:solidFill>
                <a:schemeClr val="bg2">
                  <a:lumMod val="25000"/>
                </a:schemeClr>
              </a:solidFill>
              <a:latin typeface="Times New Roman Cyr" pitchFamily="18" charset="-52"/>
            </a:endParaRPr>
          </a:p>
        </p:txBody>
      </p:sp>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9394" name="Picture 2" descr="http://ic.pics.livejournal.com/ladysvik/30359574/414389/414389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289" y="1268760"/>
            <a:ext cx="3674703" cy="2448272"/>
          </a:xfrm>
          <a:prstGeom prst="rect">
            <a:avLst/>
          </a:prstGeom>
          <a:noFill/>
          <a:ln>
            <a:solidFill>
              <a:schemeClr val="tx1"/>
            </a:solidFill>
          </a:ln>
        </p:spPr>
      </p:pic>
      <p:pic>
        <p:nvPicPr>
          <p:cNvPr id="59396" name="Picture 4" descr="http://ic.pics.livejournal.com/ladysvik/30359574/414496/414496_origi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925" y="3789040"/>
            <a:ext cx="3674703" cy="244827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c.pics.livejournal.com/ladysvik/30359574/415320/415320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3" y="3501008"/>
            <a:ext cx="4176465" cy="2784310"/>
          </a:xfrm>
          <a:prstGeom prst="rect">
            <a:avLst/>
          </a:prstGeom>
          <a:noFill/>
          <a:ln>
            <a:solidFill>
              <a:schemeClr val="tx1"/>
            </a:solidFill>
          </a:ln>
        </p:spPr>
      </p:pic>
      <p:pic>
        <p:nvPicPr>
          <p:cNvPr id="61444" name="Picture 4" descr="http://gimn6.ru/asp/albom/photo/70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6495" y="3501008"/>
            <a:ext cx="3717953" cy="2790209"/>
          </a:xfrm>
          <a:prstGeom prst="rect">
            <a:avLst/>
          </a:prstGeom>
          <a:noFill/>
          <a:ln>
            <a:solidFill>
              <a:schemeClr val="tx1"/>
            </a:solidFill>
          </a:ln>
        </p:spPr>
      </p:pic>
      <p:pic>
        <p:nvPicPr>
          <p:cNvPr id="61446" name="Picture 6" descr="http://gimn6.ru/asp/albom/photo/69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500675"/>
            <a:ext cx="4176465" cy="2784309"/>
          </a:xfrm>
          <a:prstGeom prst="rect">
            <a:avLst/>
          </a:prstGeom>
          <a:noFill/>
          <a:ln>
            <a:solidFill>
              <a:schemeClr val="tx1"/>
            </a:solidFill>
          </a:ln>
        </p:spPr>
      </p:pic>
      <p:pic>
        <p:nvPicPr>
          <p:cNvPr id="61448" name="Picture 8" descr="http://gimn6.ru/asp/albom/photo/70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96976" y="476672"/>
            <a:ext cx="3695558" cy="280831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196752"/>
            <a:ext cx="8208912" cy="5661248"/>
          </a:xfrm>
        </p:spPr>
        <p:txBody>
          <a:bodyPr>
            <a:normAutofit fontScale="62500" lnSpcReduction="20000"/>
          </a:bodyPr>
          <a:lstStyle/>
          <a:p>
            <a:pPr marL="0" indent="0">
              <a:buNone/>
            </a:pPr>
            <a:r>
              <a:rPr lang="ru-RU" sz="3800" dirty="0" smtClean="0"/>
              <a:t>Миссия «Доллар»</a:t>
            </a:r>
          </a:p>
          <a:p>
            <a:pPr marL="0" indent="0">
              <a:buNone/>
            </a:pPr>
            <a:r>
              <a:rPr lang="ru-RU" sz="3400" i="1" dirty="0" smtClean="0">
                <a:solidFill>
                  <a:schemeClr val="bg2">
                    <a:lumMod val="25000"/>
                  </a:schemeClr>
                </a:solidFill>
                <a:latin typeface="Times New Roman Cyr" pitchFamily="18" charset="-52"/>
              </a:rPr>
              <a:t>«У администратора лагеря на столе лежит папка с номерами банковских счетов, необходимых врагу для того, чтобы получить деньги на свои диверсионные дела. </a:t>
            </a:r>
          </a:p>
          <a:p>
            <a:pPr marL="0" indent="0">
              <a:buNone/>
            </a:pPr>
            <a:r>
              <a:rPr lang="ru-RU" sz="3400" i="1" dirty="0" smtClean="0">
                <a:solidFill>
                  <a:schemeClr val="bg2">
                    <a:lumMod val="25000"/>
                  </a:schemeClr>
                </a:solidFill>
                <a:latin typeface="Times New Roman Cyr" pitchFamily="18" charset="-52"/>
              </a:rPr>
              <a:t>Ваша миссия – выкрасть и сжечь данные бумаги, чтобы диверсанты не смогли воспользоваться деньгами и подчинить себе мир. </a:t>
            </a:r>
          </a:p>
          <a:p>
            <a:pPr marL="0" indent="0">
              <a:buNone/>
            </a:pPr>
            <a:r>
              <a:rPr lang="ru-RU" sz="3400" i="1" dirty="0" smtClean="0">
                <a:solidFill>
                  <a:schemeClr val="bg2">
                    <a:lumMod val="25000"/>
                  </a:schemeClr>
                </a:solidFill>
                <a:latin typeface="Times New Roman Cyr" pitchFamily="18" charset="-52"/>
              </a:rPr>
              <a:t>Предварительно отправьте найденный в бумагах главный код для отмены уже начатой хакерской атаки.</a:t>
            </a:r>
          </a:p>
          <a:p>
            <a:pPr marL="0" indent="0">
              <a:buNone/>
            </a:pPr>
            <a:r>
              <a:rPr lang="ru-RU" sz="3400" i="1" dirty="0" smtClean="0">
                <a:solidFill>
                  <a:schemeClr val="bg2">
                    <a:lumMod val="25000"/>
                  </a:schemeClr>
                </a:solidFill>
                <a:latin typeface="Times New Roman Cyr" pitchFamily="18" charset="-52"/>
              </a:rPr>
              <a:t>Учтите, что человек, маскирующийся под администратора лагеря, хитер, умен и очень опасен. Это агент высшей категории. У него есть только одна уязвимость: он очень любит </a:t>
            </a:r>
            <a:r>
              <a:rPr lang="ru-RU" sz="3400" i="1" dirty="0" err="1" smtClean="0">
                <a:solidFill>
                  <a:schemeClr val="bg2">
                    <a:lumMod val="25000"/>
                  </a:schemeClr>
                </a:solidFill>
                <a:latin typeface="Times New Roman Cyr" pitchFamily="18" charset="-52"/>
              </a:rPr>
              <a:t>круассаны</a:t>
            </a:r>
            <a:r>
              <a:rPr lang="ru-RU" sz="3400" i="1" dirty="0" smtClean="0">
                <a:solidFill>
                  <a:schemeClr val="bg2">
                    <a:lumMod val="25000"/>
                  </a:schemeClr>
                </a:solidFill>
                <a:latin typeface="Times New Roman Cyr" pitchFamily="18" charset="-52"/>
              </a:rPr>
              <a:t> и танец </a:t>
            </a:r>
            <a:r>
              <a:rPr lang="ru-RU" sz="3400" i="1" dirty="0" err="1" smtClean="0">
                <a:solidFill>
                  <a:schemeClr val="bg2">
                    <a:lumMod val="25000"/>
                  </a:schemeClr>
                </a:solidFill>
                <a:latin typeface="Times New Roman Cyr" pitchFamily="18" charset="-52"/>
              </a:rPr>
              <a:t>джайв</a:t>
            </a:r>
            <a:r>
              <a:rPr lang="ru-RU" sz="3400" i="1" dirty="0" smtClean="0">
                <a:solidFill>
                  <a:schemeClr val="bg2">
                    <a:lumMod val="25000"/>
                  </a:schemeClr>
                </a:solidFill>
                <a:latin typeface="Times New Roman Cyr" pitchFamily="18" charset="-52"/>
              </a:rPr>
              <a:t>. </a:t>
            </a:r>
          </a:p>
          <a:p>
            <a:pPr marL="0" indent="0">
              <a:buNone/>
            </a:pPr>
            <a:r>
              <a:rPr lang="ru-RU" sz="3400" i="1" dirty="0" smtClean="0">
                <a:solidFill>
                  <a:schemeClr val="bg2">
                    <a:lumMod val="25000"/>
                  </a:schemeClr>
                </a:solidFill>
                <a:latin typeface="Times New Roman Cyr" pitchFamily="18" charset="-52"/>
              </a:rPr>
              <a:t>После гипноза, о котором он не помнит, несанкционированно проведенного одним из членов отряда «Миссия невыполнима», при поедании </a:t>
            </a:r>
            <a:r>
              <a:rPr lang="ru-RU" sz="3400" i="1" dirty="0" err="1" smtClean="0">
                <a:solidFill>
                  <a:schemeClr val="bg2">
                    <a:lumMod val="25000"/>
                  </a:schemeClr>
                </a:solidFill>
                <a:latin typeface="Times New Roman Cyr" pitchFamily="18" charset="-52"/>
              </a:rPr>
              <a:t>круассанов</a:t>
            </a:r>
            <a:r>
              <a:rPr lang="ru-RU" sz="3400" i="1" dirty="0" smtClean="0">
                <a:solidFill>
                  <a:schemeClr val="bg2">
                    <a:lumMod val="25000"/>
                  </a:schemeClr>
                </a:solidFill>
                <a:latin typeface="Times New Roman Cyr" pitchFamily="18" charset="-52"/>
              </a:rPr>
              <a:t> при просмотре танца, агент цепенеет на несколько секунд, которых и будет достаточно для проведения вашей операции. После этого быстро убегайте. Иначе пощады не будет…»</a:t>
            </a:r>
          </a:p>
        </p:txBody>
      </p:sp>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3250" name="Picture 2" descr="http://ic.pics.livejournal.com/ladysvik/30359574/416133/416133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268760"/>
            <a:ext cx="3672408" cy="2446742"/>
          </a:xfrm>
          <a:prstGeom prst="rect">
            <a:avLst/>
          </a:prstGeom>
          <a:noFill/>
          <a:ln>
            <a:solidFill>
              <a:schemeClr val="tx1"/>
            </a:solidFill>
          </a:ln>
        </p:spPr>
      </p:pic>
      <p:pic>
        <p:nvPicPr>
          <p:cNvPr id="53252" name="Picture 4" descr="http://gimn6.ru/asp/albom/photo/698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3861048"/>
            <a:ext cx="3672408" cy="2448272"/>
          </a:xfrm>
          <a:prstGeom prst="rect">
            <a:avLst/>
          </a:prstGeom>
          <a:noFill/>
          <a:ln>
            <a:solidFill>
              <a:schemeClr val="tx1"/>
            </a:solidFill>
          </a:ln>
        </p:spPr>
      </p:pic>
      <p:pic>
        <p:nvPicPr>
          <p:cNvPr id="53254" name="Picture 6" descr="http://gimn6.ru/asp/albom/photo/69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9993" y="1268760"/>
            <a:ext cx="3672408" cy="2754306"/>
          </a:xfrm>
          <a:prstGeom prst="rect">
            <a:avLst/>
          </a:prstGeom>
          <a:noFill/>
          <a:ln>
            <a:solidFill>
              <a:schemeClr val="tx1"/>
            </a:solidFill>
          </a:ln>
        </p:spPr>
      </p:pic>
      <p:pic>
        <p:nvPicPr>
          <p:cNvPr id="53256" name="Picture 8" descr="http://gimn6.ru/asp/albom/photo/698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0566" y="4149080"/>
            <a:ext cx="3681834" cy="216024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c.pics.livejournal.com/ladysvik/30359574/416822/416822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8724" y="3573016"/>
            <a:ext cx="4543516" cy="3027118"/>
          </a:xfrm>
          <a:prstGeom prst="rect">
            <a:avLst/>
          </a:prstGeom>
          <a:noFill/>
          <a:ln>
            <a:solidFill>
              <a:schemeClr val="tx1"/>
            </a:solidFill>
          </a:ln>
        </p:spPr>
      </p:pic>
      <p:pic>
        <p:nvPicPr>
          <p:cNvPr id="62468" name="Picture 4" descr="http://gimn6.ru/asp/albom/photo/699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404664"/>
            <a:ext cx="4536504" cy="302433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c.pics.livejournal.com/ladysvik/30359574/418095/418095_original.jpg"/>
          <p:cNvPicPr>
            <a:picLocks noChangeAspect="1" noChangeArrowheads="1"/>
          </p:cNvPicPr>
          <p:nvPr/>
        </p:nvPicPr>
        <p:blipFill>
          <a:blip r:embed="rId3" cstate="print"/>
          <a:srcRect/>
          <a:stretch>
            <a:fillRect/>
          </a:stretch>
        </p:blipFill>
        <p:spPr bwMode="auto">
          <a:xfrm>
            <a:off x="976843" y="908720"/>
            <a:ext cx="7339573" cy="489654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ic.pics.livejournal.com/ladysvik/30359574/418553/418553_original.jpg"/>
          <p:cNvPicPr>
            <a:picLocks noChangeAspect="1" noChangeArrowheads="1"/>
          </p:cNvPicPr>
          <p:nvPr/>
        </p:nvPicPr>
        <p:blipFill>
          <a:blip r:embed="rId3" cstate="print"/>
          <a:srcRect/>
          <a:stretch>
            <a:fillRect/>
          </a:stretch>
        </p:blipFill>
        <p:spPr bwMode="auto">
          <a:xfrm>
            <a:off x="2123728" y="494159"/>
            <a:ext cx="4762500" cy="2790825"/>
          </a:xfrm>
          <a:prstGeom prst="rect">
            <a:avLst/>
          </a:prstGeom>
          <a:noFill/>
          <a:ln>
            <a:solidFill>
              <a:schemeClr val="tx1"/>
            </a:solidFill>
          </a:ln>
        </p:spPr>
      </p:pic>
      <p:pic>
        <p:nvPicPr>
          <p:cNvPr id="68612" name="Picture 4" descr="http://ic.pics.livejournal.com/ladysvik/30359574/418688/418688_original.jpg"/>
          <p:cNvPicPr>
            <a:picLocks noChangeAspect="1" noChangeArrowheads="1"/>
          </p:cNvPicPr>
          <p:nvPr/>
        </p:nvPicPr>
        <p:blipFill>
          <a:blip r:embed="rId4" cstate="print"/>
          <a:srcRect/>
          <a:stretch>
            <a:fillRect/>
          </a:stretch>
        </p:blipFill>
        <p:spPr bwMode="auto">
          <a:xfrm>
            <a:off x="2123728" y="3446487"/>
            <a:ext cx="4762500" cy="27908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17240" y="1340768"/>
            <a:ext cx="7859216" cy="4816192"/>
          </a:xfrm>
        </p:spPr>
        <p:txBody>
          <a:bodyPr>
            <a:normAutofit fontScale="92500" lnSpcReduction="20000"/>
          </a:bodyPr>
          <a:lstStyle/>
          <a:p>
            <a:pPr>
              <a:buNone/>
            </a:pPr>
            <a:r>
              <a:rPr lang="ru-RU" dirty="0" smtClean="0"/>
              <a:t>Задачи:</a:t>
            </a:r>
          </a:p>
          <a:p>
            <a:pPr lvl="0"/>
            <a:r>
              <a:rPr lang="ru-RU" dirty="0" smtClean="0"/>
              <a:t>выявить потенциальные возможности одаренных детей и обеспечить возможность дальнейшего развития через организацию различных форм коллективного и индивидуального сопровождения;</a:t>
            </a:r>
          </a:p>
          <a:p>
            <a:pPr lvl="0"/>
            <a:r>
              <a:rPr lang="ru-RU" dirty="0" smtClean="0"/>
              <a:t>организовать активную учебно-познавательную деятельность обучающихся;</a:t>
            </a:r>
          </a:p>
          <a:p>
            <a:pPr lvl="0"/>
            <a:r>
              <a:rPr lang="ru-RU" dirty="0" smtClean="0"/>
              <a:t>научить школьников уважать других людей, вести конструктивный диалог, достигать взаимопонимания, сотрудничать для достижения общих результатов, находить общее решение и разрешать конфликты на основе согласования позиций и учёта интересов;  формулировать, аргументировать и отстаивать своё мнение;</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p:cNvSpPr>
          <p:nvPr/>
        </p:nvSpPr>
        <p:spPr>
          <a:xfrm>
            <a:off x="467544" y="476672"/>
            <a:ext cx="8229600" cy="648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Квест «Миссия невыполнима»</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ic.pics.livejournal.com/ladysvik/30359574/409801/409801_orig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180554"/>
            <a:ext cx="7689304" cy="51287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196752"/>
            <a:ext cx="8064896" cy="5184576"/>
          </a:xfrm>
        </p:spPr>
        <p:txBody>
          <a:bodyPr>
            <a:normAutofit fontScale="85000" lnSpcReduction="20000"/>
          </a:bodyPr>
          <a:lstStyle/>
          <a:p>
            <a:pPr>
              <a:buNone/>
            </a:pPr>
            <a:r>
              <a:rPr lang="ru-RU" sz="2800" dirty="0" smtClean="0"/>
              <a:t>Задачи:</a:t>
            </a:r>
          </a:p>
          <a:p>
            <a:pPr lvl="0"/>
            <a:r>
              <a:rPr lang="ru-RU" dirty="0" smtClean="0"/>
              <a:t>формировать у школьников умения и способы деятельности по решению нестандартных задач:</a:t>
            </a:r>
          </a:p>
          <a:p>
            <a:pPr lvl="1">
              <a:buFont typeface="Calibri" pitchFamily="34" charset="0"/>
              <a:buChar char="–"/>
            </a:pPr>
            <a:r>
              <a:rPr lang="ru-RU" dirty="0" smtClean="0"/>
              <a:t>самостоятельно планировать пути достижения целей,  осознанно выбирать  наиболее эффективные способы решения учебных и познавательных задач;</a:t>
            </a:r>
          </a:p>
          <a:p>
            <a:pPr lvl="1">
              <a:buFont typeface="Calibri" pitchFamily="34" charset="0"/>
              <a:buChar char="–"/>
            </a:pPr>
            <a:r>
              <a:rPr lang="ru-RU" dirty="0" smtClean="0"/>
              <a:t>соотносить свои действия с планируемыми результатами, осуществлять контроль своей деятельности в процессе достижения результата, определять способы действий в рамках предложенных условий и требований, корректировать свои действия в соответствии с изменяющейся ситуацией; </a:t>
            </a:r>
          </a:p>
          <a:p>
            <a:pPr lvl="1">
              <a:buFont typeface="Calibri" pitchFamily="34" charset="0"/>
              <a:buChar char="–"/>
            </a:pPr>
            <a:r>
              <a:rPr lang="ru-RU" dirty="0" smtClean="0"/>
              <a:t>развивать коммуникативную компетентность в общении и сотрудничестве с другими людьми в процессе образовательной, общественно полезной, учебно-исследовательской, творческой и других видов деятельности; </a:t>
            </a:r>
          </a:p>
          <a:p>
            <a:r>
              <a:rPr lang="ru-RU" dirty="0" smtClean="0"/>
              <a:t>систематизировать, расширить и дополнить знания по предметам «информатика» и «математика»; </a:t>
            </a:r>
          </a:p>
          <a:p>
            <a:pPr lvl="0"/>
            <a:r>
              <a:rPr lang="ru-RU" dirty="0" smtClean="0"/>
              <a:t>накопить у учащихся положительный опыт самореализации.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Понятие образовательного </a:t>
            </a:r>
            <a:r>
              <a:rPr lang="ru-RU" sz="2800" dirty="0" err="1" smtClean="0"/>
              <a:t>квеста</a:t>
            </a:r>
            <a:endParaRPr lang="ru-RU" dirty="0"/>
          </a:p>
        </p:txBody>
      </p:sp>
      <p:sp>
        <p:nvSpPr>
          <p:cNvPr id="7" name="Заголовок 1"/>
          <p:cNvSpPr>
            <a:spLocks noGrp="1"/>
          </p:cNvSpPr>
          <p:nvPr>
            <p:ph type="title"/>
          </p:nvPr>
        </p:nvSpPr>
        <p:spPr>
          <a:xfrm>
            <a:off x="539552" y="5085184"/>
            <a:ext cx="8352928" cy="630560"/>
          </a:xfrm>
        </p:spPr>
        <p:txBody>
          <a:bodyPr>
            <a:noAutofit/>
          </a:bodyPr>
          <a:lstStyle/>
          <a:p>
            <a:r>
              <a:rPr lang="ru-RU" sz="2000" i="1" dirty="0" smtClean="0">
                <a:solidFill>
                  <a:srgbClr val="002060"/>
                </a:solidFill>
              </a:rPr>
              <a:t/>
            </a:r>
            <a:br>
              <a:rPr lang="ru-RU" sz="2000" i="1" dirty="0" smtClean="0">
                <a:solidFill>
                  <a:srgbClr val="002060"/>
                </a:solidFill>
              </a:rPr>
            </a:br>
            <a:r>
              <a:rPr lang="ru-RU" sz="2000" i="1" dirty="0" smtClean="0">
                <a:solidFill>
                  <a:srgbClr val="002060"/>
                </a:solidFill>
              </a:rPr>
              <a:t>«Квест» (</a:t>
            </a:r>
            <a:r>
              <a:rPr lang="ru-RU" sz="2000" i="1" dirty="0" err="1" smtClean="0">
                <a:solidFill>
                  <a:srgbClr val="002060"/>
                </a:solidFill>
              </a:rPr>
              <a:t>транслит</a:t>
            </a:r>
            <a:r>
              <a:rPr lang="ru-RU" sz="2000" i="1" dirty="0" smtClean="0">
                <a:solidFill>
                  <a:srgbClr val="002060"/>
                </a:solidFill>
              </a:rPr>
              <a:t>. англ. </a:t>
            </a:r>
            <a:r>
              <a:rPr lang="ru-RU" sz="2000" i="1" dirty="0" err="1" smtClean="0">
                <a:solidFill>
                  <a:srgbClr val="002060"/>
                </a:solidFill>
              </a:rPr>
              <a:t>quest</a:t>
            </a:r>
            <a:r>
              <a:rPr lang="ru-RU" sz="2000" i="1" dirty="0" smtClean="0">
                <a:solidFill>
                  <a:srgbClr val="002060"/>
                </a:solidFill>
              </a:rPr>
              <a:t> – поиски) обозначает игру, требующую от игрока решения умственных задач для продвижения по сюжету. Сюжет игры может быть предопределённым или же давать множество исходов, выбор которых зависит от действий игрока.</a:t>
            </a:r>
            <a:br>
              <a:rPr lang="ru-RU" sz="2000" i="1" dirty="0" smtClean="0">
                <a:solidFill>
                  <a:srgbClr val="002060"/>
                </a:solidFill>
              </a:rPr>
            </a:br>
            <a:r>
              <a:rPr lang="ru-RU" sz="1600" i="1" dirty="0" smtClean="0">
                <a:solidFill>
                  <a:srgbClr val="002060"/>
                </a:solidFill>
              </a:rPr>
              <a:t/>
            </a:r>
            <a:br>
              <a:rPr lang="ru-RU" sz="1600" i="1" dirty="0" smtClean="0">
                <a:solidFill>
                  <a:srgbClr val="002060"/>
                </a:solidFill>
              </a:rPr>
            </a:br>
            <a:r>
              <a:rPr lang="ru-RU" sz="2800" b="1" i="1" dirty="0" smtClean="0">
                <a:solidFill>
                  <a:srgbClr val="FF0000"/>
                </a:solidFill>
              </a:rPr>
              <a:t> </a:t>
            </a:r>
            <a:br>
              <a:rPr lang="ru-RU" sz="2800" b="1" i="1" dirty="0" smtClean="0">
                <a:solidFill>
                  <a:srgbClr val="FF0000"/>
                </a:solidFill>
              </a:rPr>
            </a:br>
            <a:r>
              <a:rPr lang="ru-RU" sz="2400" dirty="0" smtClean="0">
                <a:solidFill>
                  <a:schemeClr val="tx1"/>
                </a:solidFill>
                <a:latin typeface="+mn-lt"/>
                <a:ea typeface="+mn-ea"/>
                <a:cs typeface="+mn-cs"/>
              </a:rPr>
              <a:t>Образовательный квест – проблема, реализующая образовательные задачи, отличающаяся от учебной проблемы элементами сюжета, ролевой игры, связанная с поиском и обнаружением мест, объектов, людей, информации, для решения которой используются ресурсы какой-либо территории или информационные ресурсы.</a:t>
            </a:r>
            <a:endParaRPr lang="ru-RU" sz="2000" i="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Виды образовательных </a:t>
            </a:r>
            <a:r>
              <a:rPr lang="ru-RU" sz="2800" dirty="0" err="1" smtClean="0"/>
              <a:t>квестов</a:t>
            </a:r>
            <a:endParaRPr lang="ru-RU" dirty="0"/>
          </a:p>
        </p:txBody>
      </p:sp>
      <p:sp>
        <p:nvSpPr>
          <p:cNvPr id="7" name="Заголовок 1"/>
          <p:cNvSpPr>
            <a:spLocks noGrp="1"/>
          </p:cNvSpPr>
          <p:nvPr>
            <p:ph type="title"/>
          </p:nvPr>
        </p:nvSpPr>
        <p:spPr>
          <a:xfrm>
            <a:off x="539552" y="3878560"/>
            <a:ext cx="8352928" cy="6305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i="1" dirty="0">
              <a:solidFill>
                <a:srgbClr val="002060"/>
              </a:solidFill>
            </a:endParaRPr>
          </a:p>
        </p:txBody>
      </p:sp>
      <p:sp>
        <p:nvSpPr>
          <p:cNvPr id="5" name="Содержимое 2"/>
          <p:cNvSpPr txBox="1">
            <a:spLocks/>
          </p:cNvSpPr>
          <p:nvPr/>
        </p:nvSpPr>
        <p:spPr>
          <a:xfrm>
            <a:off x="683568" y="1196752"/>
            <a:ext cx="7859216" cy="3736072"/>
          </a:xfrm>
          <a:prstGeom prst="rect">
            <a:avLst/>
          </a:prstGeom>
        </p:spPr>
        <p:txBody>
          <a:bodyPr vert="horz">
            <a:noAutofit/>
          </a:bodyPr>
          <a:lstStyle/>
          <a:p>
            <a:pPr marL="274320" lvl="0" indent="-274320">
              <a:spcBef>
                <a:spcPts val="600"/>
              </a:spcBef>
              <a:buClr>
                <a:schemeClr val="accent1"/>
              </a:buClr>
              <a:buSzPct val="76000"/>
            </a:pPr>
            <a:r>
              <a:rPr lang="ru-RU" sz="2400" dirty="0" smtClean="0"/>
              <a:t>По структуре сюжета </a:t>
            </a:r>
            <a:r>
              <a:rPr lang="ru-RU" sz="2400" dirty="0" err="1" smtClean="0"/>
              <a:t>квесты</a:t>
            </a:r>
            <a:r>
              <a:rPr lang="ru-RU" sz="2400" dirty="0" smtClean="0"/>
              <a:t> могут быть:</a:t>
            </a:r>
          </a:p>
          <a:p>
            <a:pPr marL="274320" lvl="0" indent="-274320">
              <a:spcBef>
                <a:spcPts val="600"/>
              </a:spcBef>
              <a:buClr>
                <a:schemeClr val="accent1"/>
              </a:buClr>
              <a:buSzPct val="76000"/>
              <a:buFont typeface="Wingdings 3"/>
              <a:buChar char=""/>
            </a:pPr>
            <a:r>
              <a:rPr lang="ru-RU" sz="2400" dirty="0" smtClean="0">
                <a:solidFill>
                  <a:srgbClr val="FF0000"/>
                </a:solidFill>
              </a:rPr>
              <a:t>линейными</a:t>
            </a:r>
            <a:r>
              <a:rPr lang="ru-RU" sz="2400" dirty="0" smtClean="0"/>
              <a:t> – игра построена по цепочке: </a:t>
            </a:r>
            <a:br>
              <a:rPr lang="ru-RU" sz="2400" dirty="0" smtClean="0"/>
            </a:br>
            <a:r>
              <a:rPr lang="ru-RU" sz="2400" dirty="0" smtClean="0"/>
              <a:t>разгадав одно задание, участники получают следующее, и так до тех пор, пока не пройдут весь маршрут;</a:t>
            </a:r>
          </a:p>
          <a:p>
            <a:pPr marL="274320" lvl="0" indent="-274320">
              <a:spcBef>
                <a:spcPts val="600"/>
              </a:spcBef>
              <a:buClr>
                <a:schemeClr val="accent1"/>
              </a:buClr>
              <a:buSzPct val="76000"/>
              <a:buFont typeface="Wingdings 3"/>
              <a:buChar char=""/>
            </a:pPr>
            <a:r>
              <a:rPr lang="ru-RU" sz="2400" dirty="0" smtClean="0">
                <a:solidFill>
                  <a:srgbClr val="FF0000"/>
                </a:solidFill>
              </a:rPr>
              <a:t>нелинейными:</a:t>
            </a:r>
          </a:p>
          <a:p>
            <a:pPr marL="731520" lvl="1" indent="-274320">
              <a:spcBef>
                <a:spcPts val="600"/>
              </a:spcBef>
              <a:buClr>
                <a:schemeClr val="accent1"/>
              </a:buClr>
              <a:buSzPct val="76000"/>
              <a:buFont typeface="Wingdings 3"/>
              <a:buChar char=""/>
            </a:pPr>
            <a:r>
              <a:rPr lang="ru-RU" sz="2400" dirty="0" smtClean="0">
                <a:solidFill>
                  <a:srgbClr val="FF0000"/>
                </a:solidFill>
              </a:rPr>
              <a:t>штурмовыми</a:t>
            </a:r>
            <a:r>
              <a:rPr lang="ru-RU" sz="2400" dirty="0" smtClean="0"/>
              <a:t> – игроки получают основное задание и перечень точек с подсказками, но при этом самостоятельно выбирают пути решения задач;</a:t>
            </a:r>
          </a:p>
          <a:p>
            <a:pPr marL="731520" lvl="1" indent="-274320">
              <a:spcBef>
                <a:spcPts val="600"/>
              </a:spcBef>
              <a:buClr>
                <a:schemeClr val="accent1"/>
              </a:buClr>
              <a:buSzPct val="76000"/>
              <a:buFont typeface="Wingdings 3"/>
              <a:buChar char=""/>
            </a:pPr>
            <a:r>
              <a:rPr lang="ru-RU" sz="2400" dirty="0" smtClean="0">
                <a:solidFill>
                  <a:srgbClr val="FF0000"/>
                </a:solidFill>
              </a:rPr>
              <a:t>кольцевыми</a:t>
            </a:r>
            <a:r>
              <a:rPr lang="ru-RU" sz="2400" dirty="0" smtClean="0"/>
              <a:t> – представляют собой тот же «линейный» квест, но замкнутый в круг: команды стартуют с разных точек, которые будут для них финишными.</a:t>
            </a:r>
          </a:p>
          <a:p>
            <a:pPr marL="274320" lvl="0" indent="-274320">
              <a:spcBef>
                <a:spcPts val="600"/>
              </a:spcBef>
              <a:buClr>
                <a:schemeClr val="accent1"/>
              </a:buClr>
              <a:buSzPct val="76000"/>
              <a:buFont typeface="Wingdings 3"/>
              <a:buChar char=""/>
            </a:pPr>
            <a:r>
              <a:rPr lang="ru-RU" sz="2400" dirty="0" smtClean="0">
                <a:solidFill>
                  <a:srgbClr val="FF0000"/>
                </a:solidFill>
              </a:rPr>
              <a:t>комбинированными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Виды образовательных </a:t>
            </a:r>
            <a:r>
              <a:rPr lang="ru-RU" sz="2800" dirty="0" err="1" smtClean="0"/>
              <a:t>квестов</a:t>
            </a:r>
            <a:endParaRPr lang="ru-RU" dirty="0"/>
          </a:p>
        </p:txBody>
      </p:sp>
      <p:sp>
        <p:nvSpPr>
          <p:cNvPr id="7" name="Заголовок 1"/>
          <p:cNvSpPr>
            <a:spLocks noGrp="1"/>
          </p:cNvSpPr>
          <p:nvPr>
            <p:ph type="title"/>
          </p:nvPr>
        </p:nvSpPr>
        <p:spPr>
          <a:xfrm>
            <a:off x="539552" y="3878560"/>
            <a:ext cx="8352928" cy="6305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i="1" dirty="0">
              <a:solidFill>
                <a:srgbClr val="002060"/>
              </a:solidFill>
            </a:endParaRPr>
          </a:p>
        </p:txBody>
      </p:sp>
      <p:sp>
        <p:nvSpPr>
          <p:cNvPr id="5" name="Содержимое 2"/>
          <p:cNvSpPr txBox="1">
            <a:spLocks/>
          </p:cNvSpPr>
          <p:nvPr/>
        </p:nvSpPr>
        <p:spPr>
          <a:xfrm>
            <a:off x="683568" y="1493128"/>
            <a:ext cx="7859216" cy="3736072"/>
          </a:xfrm>
          <a:prstGeom prst="rect">
            <a:avLst/>
          </a:prstGeom>
        </p:spPr>
        <p:txBody>
          <a:bodyPr vert="horz">
            <a:noAutofit/>
          </a:bodyPr>
          <a:lstStyle/>
          <a:p>
            <a:pPr marL="274320" lvl="0" indent="-274320">
              <a:spcBef>
                <a:spcPts val="600"/>
              </a:spcBef>
              <a:buClr>
                <a:schemeClr val="accent1"/>
              </a:buClr>
              <a:buSzPct val="76000"/>
            </a:pPr>
            <a:r>
              <a:rPr lang="ru-RU" sz="2400" dirty="0" smtClean="0"/>
              <a:t>Образовательные </a:t>
            </a:r>
            <a:r>
              <a:rPr lang="ru-RU" sz="2400" dirty="0" err="1" smtClean="0"/>
              <a:t>квесты</a:t>
            </a:r>
            <a:r>
              <a:rPr lang="ru-RU" sz="2400" dirty="0" smtClean="0"/>
              <a:t> могут быть организованы в разных пространствах: </a:t>
            </a:r>
          </a:p>
          <a:p>
            <a:pPr marL="274320" lvl="0" indent="-274320">
              <a:spcBef>
                <a:spcPts val="600"/>
              </a:spcBef>
              <a:buClr>
                <a:schemeClr val="accent1"/>
              </a:buClr>
              <a:buSzPct val="76000"/>
              <a:buFont typeface="Wingdings 3"/>
              <a:buChar char=""/>
            </a:pPr>
            <a:r>
              <a:rPr lang="ru-RU" sz="2400" dirty="0" err="1" smtClean="0">
                <a:solidFill>
                  <a:srgbClr val="FF0000"/>
                </a:solidFill>
              </a:rPr>
              <a:t>квесты</a:t>
            </a:r>
            <a:r>
              <a:rPr lang="ru-RU" sz="2400" dirty="0" smtClean="0">
                <a:solidFill>
                  <a:srgbClr val="FF0000"/>
                </a:solidFill>
              </a:rPr>
              <a:t> в замкнутом помещении </a:t>
            </a:r>
            <a:r>
              <a:rPr lang="ru-RU" sz="2400" dirty="0" smtClean="0"/>
              <a:t>(в классе, в музеях, внутри зданий, в парках); </a:t>
            </a:r>
          </a:p>
          <a:p>
            <a:pPr marL="274320" lvl="0" indent="-274320">
              <a:spcBef>
                <a:spcPts val="600"/>
              </a:spcBef>
              <a:buClr>
                <a:schemeClr val="accent1"/>
              </a:buClr>
              <a:buSzPct val="76000"/>
              <a:buFont typeface="Wingdings 3"/>
              <a:buChar char=""/>
            </a:pPr>
            <a:r>
              <a:rPr lang="ru-RU" sz="2400" dirty="0" err="1" smtClean="0">
                <a:solidFill>
                  <a:srgbClr val="FF0000"/>
                </a:solidFill>
              </a:rPr>
              <a:t>квесты</a:t>
            </a:r>
            <a:r>
              <a:rPr lang="ru-RU" sz="2400" dirty="0" smtClean="0">
                <a:solidFill>
                  <a:srgbClr val="FF0000"/>
                </a:solidFill>
              </a:rPr>
              <a:t> на местности </a:t>
            </a:r>
            <a:r>
              <a:rPr lang="ru-RU" sz="2400" dirty="0" smtClean="0"/>
              <a:t>(городское ориентирование, </a:t>
            </a:r>
            <a:r>
              <a:rPr lang="ru-RU" sz="2400" dirty="0" err="1" smtClean="0"/>
              <a:t>квесты</a:t>
            </a:r>
            <a:r>
              <a:rPr lang="ru-RU" sz="2400" dirty="0" smtClean="0"/>
              <a:t> на местности с поиском тайников и элементами ориентирования); </a:t>
            </a:r>
          </a:p>
          <a:p>
            <a:pPr marL="274320" lvl="0" indent="-274320">
              <a:spcBef>
                <a:spcPts val="600"/>
              </a:spcBef>
              <a:buClr>
                <a:schemeClr val="accent1"/>
              </a:buClr>
              <a:buSzPct val="76000"/>
              <a:buFont typeface="Wingdings 3"/>
              <a:buChar char=""/>
            </a:pPr>
            <a:r>
              <a:rPr lang="ru-RU" sz="2400" dirty="0" smtClean="0">
                <a:solidFill>
                  <a:srgbClr val="FF0000"/>
                </a:solidFill>
              </a:rPr>
              <a:t>смешанные варианты</a:t>
            </a:r>
            <a:r>
              <a:rPr lang="ru-RU" sz="2400" dirty="0" smtClean="0"/>
              <a:t>, в которых сочетается и перемещение участников, и поиск, и использование информационных технологий, и сюжет, и опережающее задание-легенда.</a:t>
            </a:r>
            <a:endParaRPr lang="ru-RU" sz="2400"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Виды образовательных </a:t>
            </a:r>
            <a:r>
              <a:rPr lang="ru-RU" sz="2800" dirty="0" err="1" smtClean="0"/>
              <a:t>квестов</a:t>
            </a:r>
            <a:endParaRPr lang="ru-RU" dirty="0"/>
          </a:p>
        </p:txBody>
      </p:sp>
      <p:sp>
        <p:nvSpPr>
          <p:cNvPr id="7" name="Заголовок 1"/>
          <p:cNvSpPr>
            <a:spLocks noGrp="1"/>
          </p:cNvSpPr>
          <p:nvPr>
            <p:ph type="title"/>
          </p:nvPr>
        </p:nvSpPr>
        <p:spPr>
          <a:xfrm>
            <a:off x="539552" y="3878560"/>
            <a:ext cx="8352928" cy="6305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i="1" dirty="0">
              <a:solidFill>
                <a:srgbClr val="002060"/>
              </a:solidFill>
            </a:endParaRPr>
          </a:p>
        </p:txBody>
      </p:sp>
      <p:sp>
        <p:nvSpPr>
          <p:cNvPr id="5" name="Содержимое 2"/>
          <p:cNvSpPr txBox="1">
            <a:spLocks/>
          </p:cNvSpPr>
          <p:nvPr/>
        </p:nvSpPr>
        <p:spPr>
          <a:xfrm>
            <a:off x="683568" y="1196752"/>
            <a:ext cx="7859216" cy="3736072"/>
          </a:xfrm>
          <a:prstGeom prst="rect">
            <a:avLst/>
          </a:prstGeom>
        </p:spPr>
        <p:txBody>
          <a:bodyPr vert="horz">
            <a:noAutofit/>
          </a:bodyPr>
          <a:lstStyle/>
          <a:p>
            <a:pPr marL="274320" lvl="0" indent="-274320">
              <a:spcBef>
                <a:spcPts val="600"/>
              </a:spcBef>
              <a:buClr>
                <a:schemeClr val="accent1"/>
              </a:buClr>
              <a:buSzPct val="76000"/>
            </a:pPr>
            <a:r>
              <a:rPr lang="ru-RU" sz="2400" dirty="0" smtClean="0"/>
              <a:t>По технической платформе: </a:t>
            </a:r>
          </a:p>
          <a:p>
            <a:pPr marL="274320" indent="-274320">
              <a:buClr>
                <a:schemeClr val="accent1"/>
              </a:buClr>
              <a:buSzPct val="76000"/>
              <a:buFont typeface="Wingdings 3"/>
              <a:buChar char=""/>
            </a:pPr>
            <a:r>
              <a:rPr lang="ru-RU" sz="2400" dirty="0" smtClean="0">
                <a:solidFill>
                  <a:srgbClr val="FF0000"/>
                </a:solidFill>
              </a:rPr>
              <a:t>виртуальные дневники и журналы (</a:t>
            </a:r>
            <a:r>
              <a:rPr lang="ru-RU" sz="2400" dirty="0" err="1" smtClean="0">
                <a:solidFill>
                  <a:srgbClr val="FF0000"/>
                </a:solidFill>
              </a:rPr>
              <a:t>блоги</a:t>
            </a:r>
            <a:r>
              <a:rPr lang="ru-RU" sz="2400" dirty="0" smtClean="0">
                <a:solidFill>
                  <a:srgbClr val="FF0000"/>
                </a:solidFill>
              </a:rPr>
              <a:t>, ЖЖ и др.); </a:t>
            </a:r>
          </a:p>
          <a:p>
            <a:pPr marL="274320" indent="-274320">
              <a:buClr>
                <a:schemeClr val="accent1"/>
              </a:buClr>
              <a:buSzPct val="76000"/>
              <a:buFont typeface="Wingdings 3"/>
              <a:buChar char=""/>
            </a:pPr>
            <a:r>
              <a:rPr lang="ru-RU" sz="2400" dirty="0" smtClean="0">
                <a:solidFill>
                  <a:srgbClr val="FF0000"/>
                </a:solidFill>
              </a:rPr>
              <a:t>сайты; </a:t>
            </a:r>
          </a:p>
          <a:p>
            <a:pPr marL="274320" indent="-274320">
              <a:buClr>
                <a:schemeClr val="accent1"/>
              </a:buClr>
              <a:buSzPct val="76000"/>
              <a:buFont typeface="Wingdings 3"/>
              <a:buChar char=""/>
            </a:pPr>
            <a:r>
              <a:rPr lang="ru-RU" sz="2400" dirty="0" smtClean="0">
                <a:solidFill>
                  <a:srgbClr val="FF0000"/>
                </a:solidFill>
              </a:rPr>
              <a:t>форумы; </a:t>
            </a:r>
          </a:p>
          <a:p>
            <a:pPr marL="274320" indent="-274320">
              <a:buClr>
                <a:schemeClr val="accent1"/>
              </a:buClr>
              <a:buSzPct val="76000"/>
              <a:buFont typeface="Wingdings 3"/>
              <a:buChar char=""/>
            </a:pPr>
            <a:r>
              <a:rPr lang="ru-RU" sz="2400" dirty="0" smtClean="0">
                <a:solidFill>
                  <a:srgbClr val="FF0000"/>
                </a:solidFill>
              </a:rPr>
              <a:t>Google-группы; </a:t>
            </a:r>
          </a:p>
          <a:p>
            <a:pPr marL="274320" indent="-274320">
              <a:buClr>
                <a:schemeClr val="accent1"/>
              </a:buClr>
              <a:buSzPct val="76000"/>
              <a:buFont typeface="Wingdings 3"/>
              <a:buChar char=""/>
            </a:pPr>
            <a:r>
              <a:rPr lang="ru-RU" sz="2400" dirty="0" smtClean="0">
                <a:solidFill>
                  <a:srgbClr val="FF0000"/>
                </a:solidFill>
              </a:rPr>
              <a:t>Вики-страницы; </a:t>
            </a:r>
          </a:p>
          <a:p>
            <a:pPr marL="274320" indent="-274320">
              <a:buClr>
                <a:schemeClr val="accent1"/>
              </a:buClr>
              <a:buSzPct val="76000"/>
              <a:buFont typeface="Wingdings 3"/>
              <a:buChar char=""/>
            </a:pPr>
            <a:r>
              <a:rPr lang="ru-RU" sz="2400" dirty="0" smtClean="0">
                <a:solidFill>
                  <a:srgbClr val="FF0000"/>
                </a:solidFill>
              </a:rPr>
              <a:t>социальные сети</a:t>
            </a:r>
            <a:r>
              <a:rPr lang="ru-RU" sz="2400" dirty="0" smtClean="0"/>
              <a:t>.</a:t>
            </a:r>
          </a:p>
          <a:p>
            <a:pPr marL="274320" indent="-274320">
              <a:spcBef>
                <a:spcPts val="600"/>
              </a:spcBef>
              <a:buClr>
                <a:schemeClr val="accent1"/>
              </a:buClr>
              <a:buSzPct val="76000"/>
            </a:pPr>
            <a:r>
              <a:rPr lang="ru-RU" sz="2400" dirty="0" smtClean="0"/>
              <a:t>По форме проведения </a:t>
            </a:r>
          </a:p>
          <a:p>
            <a:pPr marL="274320" indent="-274320">
              <a:spcBef>
                <a:spcPts val="600"/>
              </a:spcBef>
              <a:buClr>
                <a:schemeClr val="accent1"/>
              </a:buClr>
              <a:buSzPct val="76000"/>
              <a:buFont typeface="Wingdings 3"/>
              <a:buChar char=""/>
            </a:pPr>
            <a:r>
              <a:rPr lang="ru-RU" sz="2400" dirty="0" smtClean="0">
                <a:solidFill>
                  <a:srgbClr val="FF0000"/>
                </a:solidFill>
              </a:rPr>
              <a:t>компьютерные </a:t>
            </a:r>
            <a:r>
              <a:rPr lang="ru-RU" sz="2400" dirty="0" err="1" smtClean="0">
                <a:solidFill>
                  <a:srgbClr val="FF0000"/>
                </a:solidFill>
              </a:rPr>
              <a:t>игры-квесты</a:t>
            </a:r>
            <a:r>
              <a:rPr lang="ru-RU" sz="2400" dirty="0" smtClean="0">
                <a:solidFill>
                  <a:srgbClr val="FF0000"/>
                </a:solidFill>
              </a:rPr>
              <a:t> </a:t>
            </a:r>
          </a:p>
          <a:p>
            <a:pPr marL="274320" indent="-274320">
              <a:spcBef>
                <a:spcPts val="600"/>
              </a:spcBef>
              <a:buClr>
                <a:schemeClr val="accent1"/>
              </a:buClr>
              <a:buSzPct val="76000"/>
              <a:buFont typeface="Wingdings 3"/>
              <a:buChar char=""/>
            </a:pPr>
            <a:r>
              <a:rPr lang="ru-RU" sz="2400" dirty="0" err="1" smtClean="0">
                <a:solidFill>
                  <a:srgbClr val="FF0000"/>
                </a:solidFill>
              </a:rPr>
              <a:t>веб-квесты</a:t>
            </a:r>
            <a:r>
              <a:rPr lang="ru-RU" sz="2400" dirty="0" smtClean="0">
                <a:solidFill>
                  <a:srgbClr val="FF0000"/>
                </a:solidFill>
              </a:rPr>
              <a:t> </a:t>
            </a:r>
          </a:p>
          <a:p>
            <a:pPr marL="274320" indent="-274320">
              <a:spcBef>
                <a:spcPts val="600"/>
              </a:spcBef>
              <a:buClr>
                <a:schemeClr val="accent1"/>
              </a:buClr>
              <a:buSzPct val="76000"/>
              <a:buFont typeface="Wingdings 3"/>
              <a:buChar char=""/>
            </a:pPr>
            <a:r>
              <a:rPr lang="ru-RU" sz="2400" dirty="0" err="1" smtClean="0">
                <a:solidFill>
                  <a:srgbClr val="FF0000"/>
                </a:solidFill>
              </a:rPr>
              <a:t>QR-квесты</a:t>
            </a:r>
            <a:r>
              <a:rPr lang="ru-RU" sz="2400" dirty="0" smtClean="0">
                <a:solidFill>
                  <a:srgbClr val="FF0000"/>
                </a:solidFill>
              </a:rPr>
              <a:t> </a:t>
            </a:r>
          </a:p>
          <a:p>
            <a:pPr marL="274320" indent="-274320">
              <a:spcBef>
                <a:spcPts val="600"/>
              </a:spcBef>
              <a:buClr>
                <a:schemeClr val="accent1"/>
              </a:buClr>
              <a:buSzPct val="76000"/>
              <a:buFont typeface="Wingdings 3"/>
              <a:buChar char=""/>
            </a:pPr>
            <a:r>
              <a:rPr lang="ru-RU" sz="2400" dirty="0" err="1" smtClean="0">
                <a:solidFill>
                  <a:srgbClr val="FF0000"/>
                </a:solidFill>
              </a:rPr>
              <a:t>квесты</a:t>
            </a:r>
            <a:r>
              <a:rPr lang="ru-RU" sz="2400" dirty="0" smtClean="0">
                <a:solidFill>
                  <a:srgbClr val="FF0000"/>
                </a:solidFill>
              </a:rPr>
              <a:t> на природе </a:t>
            </a:r>
          </a:p>
          <a:p>
            <a:pPr marL="274320" indent="-274320">
              <a:spcBef>
                <a:spcPts val="600"/>
              </a:spcBef>
              <a:buClr>
                <a:schemeClr val="accent1"/>
              </a:buClr>
              <a:buSzPct val="76000"/>
              <a:buFont typeface="Wingdings 3"/>
              <a:buChar char=""/>
            </a:pPr>
            <a:r>
              <a:rPr lang="ru-RU" sz="2400" dirty="0" smtClean="0">
                <a:solidFill>
                  <a:srgbClr val="FF0000"/>
                </a:solidFill>
              </a:rPr>
              <a:t>комбинированные.</a:t>
            </a:r>
          </a:p>
          <a:p>
            <a:pPr marL="274320" indent="-274320">
              <a:spcBef>
                <a:spcPts val="600"/>
              </a:spcBef>
              <a:buClr>
                <a:schemeClr val="accent1"/>
              </a:buClr>
              <a:buSzPct val="76000"/>
            </a:pPr>
            <a:endParaRPr lang="ru-RU" sz="24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467544" y="476672"/>
            <a:ext cx="8229600" cy="648072"/>
          </a:xfrm>
        </p:spPr>
        <p:txBody>
          <a:bodyPr/>
          <a:lstStyle/>
          <a:p>
            <a:r>
              <a:rPr lang="ru-RU" sz="2800" dirty="0" smtClean="0"/>
              <a:t>Виды образовательных </a:t>
            </a:r>
            <a:r>
              <a:rPr lang="ru-RU" sz="2800" dirty="0" err="1" smtClean="0"/>
              <a:t>квестов</a:t>
            </a:r>
            <a:endParaRPr lang="ru-RU" dirty="0"/>
          </a:p>
        </p:txBody>
      </p:sp>
      <p:sp>
        <p:nvSpPr>
          <p:cNvPr id="7" name="Заголовок 1"/>
          <p:cNvSpPr>
            <a:spLocks noGrp="1"/>
          </p:cNvSpPr>
          <p:nvPr>
            <p:ph type="title"/>
          </p:nvPr>
        </p:nvSpPr>
        <p:spPr>
          <a:xfrm>
            <a:off x="539552" y="3878560"/>
            <a:ext cx="8352928" cy="6305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i="1" dirty="0">
              <a:solidFill>
                <a:srgbClr val="002060"/>
              </a:solidFill>
            </a:endParaRPr>
          </a:p>
        </p:txBody>
      </p:sp>
      <p:sp>
        <p:nvSpPr>
          <p:cNvPr id="5" name="Содержимое 2"/>
          <p:cNvSpPr txBox="1">
            <a:spLocks/>
          </p:cNvSpPr>
          <p:nvPr/>
        </p:nvSpPr>
        <p:spPr>
          <a:xfrm>
            <a:off x="683568" y="1277104"/>
            <a:ext cx="7859216" cy="3736072"/>
          </a:xfrm>
          <a:prstGeom prst="rect">
            <a:avLst/>
          </a:prstGeom>
        </p:spPr>
        <p:txBody>
          <a:bodyPr vert="horz">
            <a:noAutofit/>
          </a:bodyPr>
          <a:lstStyle/>
          <a:p>
            <a:pPr marL="274320" lvl="0" indent="-274320">
              <a:spcBef>
                <a:spcPts val="600"/>
              </a:spcBef>
              <a:buClr>
                <a:schemeClr val="accent1"/>
              </a:buClr>
              <a:buSzPct val="76000"/>
            </a:pPr>
            <a:r>
              <a:rPr lang="ru-RU" sz="2400" dirty="0" smtClean="0"/>
              <a:t>По форме работы: </a:t>
            </a:r>
          </a:p>
          <a:p>
            <a:pPr marL="274320" lvl="0" indent="-274320">
              <a:spcBef>
                <a:spcPts val="600"/>
              </a:spcBef>
              <a:buClr>
                <a:schemeClr val="accent1"/>
              </a:buClr>
              <a:buSzPct val="76000"/>
              <a:buFont typeface="Wingdings 3"/>
              <a:buChar char=""/>
            </a:pPr>
            <a:r>
              <a:rPr lang="ru-RU" sz="2400" dirty="0" smtClean="0">
                <a:solidFill>
                  <a:srgbClr val="FF0000"/>
                </a:solidFill>
              </a:rPr>
              <a:t>групповые; </a:t>
            </a:r>
          </a:p>
          <a:p>
            <a:pPr marL="274320" lvl="0" indent="-274320">
              <a:spcBef>
                <a:spcPts val="600"/>
              </a:spcBef>
              <a:buClr>
                <a:schemeClr val="accent1"/>
              </a:buClr>
              <a:buSzPct val="76000"/>
              <a:buFont typeface="Wingdings 3"/>
              <a:buChar char=""/>
            </a:pPr>
            <a:r>
              <a:rPr lang="ru-RU" sz="2400" dirty="0" smtClean="0">
                <a:solidFill>
                  <a:srgbClr val="FF0000"/>
                </a:solidFill>
              </a:rPr>
              <a:t>индивидуальные. </a:t>
            </a:r>
          </a:p>
          <a:p>
            <a:pPr marL="274320" lvl="0" indent="-274320">
              <a:spcBef>
                <a:spcPts val="600"/>
              </a:spcBef>
              <a:buClr>
                <a:schemeClr val="accent1"/>
              </a:buClr>
              <a:buSzPct val="76000"/>
            </a:pPr>
            <a:endParaRPr lang="ru-RU" sz="800" dirty="0" smtClean="0"/>
          </a:p>
          <a:p>
            <a:pPr marL="274320" lvl="0" indent="-274320">
              <a:spcBef>
                <a:spcPts val="600"/>
              </a:spcBef>
              <a:buClr>
                <a:schemeClr val="accent1"/>
              </a:buClr>
              <a:buSzPct val="76000"/>
            </a:pPr>
            <a:r>
              <a:rPr lang="ru-RU" sz="2400" dirty="0" smtClean="0"/>
              <a:t>По предметному содержанию: </a:t>
            </a:r>
          </a:p>
          <a:p>
            <a:pPr marL="274320" indent="-274320">
              <a:spcBef>
                <a:spcPts val="600"/>
              </a:spcBef>
              <a:buClr>
                <a:schemeClr val="accent1"/>
              </a:buClr>
              <a:buSzPct val="76000"/>
              <a:buFont typeface="Wingdings 3"/>
              <a:buChar char=""/>
            </a:pPr>
            <a:r>
              <a:rPr lang="ru-RU" sz="2400" dirty="0" smtClean="0">
                <a:solidFill>
                  <a:srgbClr val="FF0000"/>
                </a:solidFill>
              </a:rPr>
              <a:t>моно квест; </a:t>
            </a:r>
          </a:p>
          <a:p>
            <a:pPr marL="274320" indent="-274320">
              <a:spcBef>
                <a:spcPts val="600"/>
              </a:spcBef>
              <a:buClr>
                <a:schemeClr val="accent1"/>
              </a:buClr>
              <a:buSzPct val="76000"/>
              <a:buFont typeface="Wingdings 3"/>
              <a:buChar char=""/>
            </a:pPr>
            <a:r>
              <a:rPr lang="ru-RU" sz="2400" dirty="0" err="1" smtClean="0">
                <a:solidFill>
                  <a:srgbClr val="FF0000"/>
                </a:solidFill>
              </a:rPr>
              <a:t>межпредметный</a:t>
            </a:r>
            <a:r>
              <a:rPr lang="ru-RU" sz="2400" dirty="0" smtClean="0">
                <a:solidFill>
                  <a:srgbClr val="FF0000"/>
                </a:solidFill>
              </a:rPr>
              <a:t> квест. </a:t>
            </a:r>
          </a:p>
          <a:p>
            <a:pPr marL="274320" lvl="0" indent="-274320">
              <a:spcBef>
                <a:spcPts val="600"/>
              </a:spcBef>
              <a:buClr>
                <a:schemeClr val="accent1"/>
              </a:buClr>
              <a:buSzPct val="76000"/>
            </a:pPr>
            <a:endParaRPr lang="ru-RU" sz="800" dirty="0" smtClean="0"/>
          </a:p>
          <a:p>
            <a:pPr marL="274320" lvl="0" indent="-274320">
              <a:spcBef>
                <a:spcPts val="600"/>
              </a:spcBef>
              <a:buClr>
                <a:schemeClr val="accent1"/>
              </a:buClr>
              <a:buSzPct val="76000"/>
            </a:pPr>
            <a:r>
              <a:rPr lang="ru-RU" sz="2400" dirty="0" smtClean="0"/>
              <a:t>По информационной образовательной среде: </a:t>
            </a:r>
          </a:p>
          <a:p>
            <a:pPr marL="274320" lvl="0" indent="-274320">
              <a:spcBef>
                <a:spcPts val="600"/>
              </a:spcBef>
              <a:buClr>
                <a:schemeClr val="accent1"/>
              </a:buClr>
              <a:buSzPct val="76000"/>
              <a:buFont typeface="Wingdings 3"/>
              <a:buChar char=""/>
            </a:pPr>
            <a:r>
              <a:rPr lang="ru-RU" sz="2400" dirty="0" smtClean="0">
                <a:solidFill>
                  <a:srgbClr val="FF0000"/>
                </a:solidFill>
              </a:rPr>
              <a:t>традиционная образовательная среда; </a:t>
            </a:r>
          </a:p>
          <a:p>
            <a:pPr marL="274320" lvl="0" indent="-274320">
              <a:spcBef>
                <a:spcPts val="600"/>
              </a:spcBef>
              <a:buClr>
                <a:schemeClr val="accent1"/>
              </a:buClr>
              <a:buSzPct val="76000"/>
              <a:buFont typeface="Wingdings 3"/>
              <a:buChar char=""/>
            </a:pPr>
            <a:r>
              <a:rPr lang="ru-RU" sz="2400" dirty="0" smtClean="0">
                <a:solidFill>
                  <a:srgbClr val="FF0000"/>
                </a:solidFill>
              </a:rPr>
              <a:t>виртуальная образовательная среда. </a:t>
            </a:r>
          </a:p>
          <a:p>
            <a:pPr marL="274320" lvl="0" indent="-274320">
              <a:spcBef>
                <a:spcPts val="600"/>
              </a:spcBef>
              <a:buClr>
                <a:schemeClr val="accent1"/>
              </a:buClr>
              <a:buSzPct val="76000"/>
            </a:pPr>
            <a:endParaRPr lang="ru-RU"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1844</TotalTime>
  <Words>1036</Words>
  <Application>Microsoft Office PowerPoint</Application>
  <PresentationFormat>Экран (4:3)</PresentationFormat>
  <Paragraphs>156</Paragraphs>
  <Slides>30</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Начальная</vt:lpstr>
      <vt:lpstr>Презентация PowerPoint</vt:lpstr>
      <vt:lpstr>Интенсивная школа предполагает получение новых знаний, практик за короткий промежуток времени и предусматривает включение участников в современные формы коммуникации и деятельности, обеспечивающие как личностное развитие, так и сотрудничество.</vt:lpstr>
      <vt:lpstr>Презентация PowerPoint</vt:lpstr>
      <vt:lpstr>Презентация PowerPoint</vt:lpstr>
      <vt:lpstr> «Квест» (транслит. англ. quest – поиски) обозначает игру, требующую от игрока решения умственных задач для продвижения по сюжету. Сюжет игры может быть предопределённым или же давать множество исходов, выбор которых зависит от действий игрока.    Образовательный квест – проблема, реализующая образовательные задачи, отличающаяся от учебной проблемы элементами сюжета, ролевой игры, связанная с поиском и обнаружением мест, объектов, людей, информации, для решения которой используются ресурсы какой-либо территории или информационные ресурсы.</vt:lpstr>
      <vt:lpstr>    </vt:lpstr>
      <vt:lpstr>    </vt:lpstr>
      <vt:lpstr>    </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одной интенсивной школы</dc:title>
  <dc:creator>Admin</dc:creator>
  <cp:lastModifiedBy>RTF</cp:lastModifiedBy>
  <cp:revision>174</cp:revision>
  <dcterms:created xsi:type="dcterms:W3CDTF">2016-03-13T04:12:20Z</dcterms:created>
  <dcterms:modified xsi:type="dcterms:W3CDTF">2017-08-29T09:44:15Z</dcterms:modified>
</cp:coreProperties>
</file>