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412" r:id="rId2"/>
    <p:sldId id="399" r:id="rId3"/>
    <p:sldId id="421" r:id="rId4"/>
    <p:sldId id="414" r:id="rId5"/>
    <p:sldId id="401" r:id="rId6"/>
    <p:sldId id="432" r:id="rId7"/>
    <p:sldId id="404" r:id="rId8"/>
    <p:sldId id="423" r:id="rId9"/>
    <p:sldId id="424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06" r:id="rId18"/>
    <p:sldId id="415" r:id="rId19"/>
    <p:sldId id="416" r:id="rId20"/>
    <p:sldId id="362" r:id="rId21"/>
    <p:sldId id="373" r:id="rId22"/>
    <p:sldId id="410" r:id="rId23"/>
    <p:sldId id="409" r:id="rId24"/>
    <p:sldId id="355" r:id="rId25"/>
    <p:sldId id="396" r:id="rId26"/>
    <p:sldId id="407" r:id="rId27"/>
    <p:sldId id="411" r:id="rId28"/>
    <p:sldId id="408" r:id="rId29"/>
    <p:sldId id="374" r:id="rId30"/>
    <p:sldId id="352" r:id="rId31"/>
    <p:sldId id="365" r:id="rId32"/>
    <p:sldId id="388" r:id="rId33"/>
    <p:sldId id="354" r:id="rId34"/>
    <p:sldId id="360" r:id="rId35"/>
    <p:sldId id="356" r:id="rId36"/>
    <p:sldId id="387" r:id="rId37"/>
    <p:sldId id="378" r:id="rId38"/>
    <p:sldId id="417" r:id="rId39"/>
    <p:sldId id="419" r:id="rId40"/>
    <p:sldId id="420" r:id="rId41"/>
    <p:sldId id="418" r:id="rId42"/>
    <p:sldId id="393" r:id="rId43"/>
    <p:sldId id="422" r:id="rId44"/>
  </p:sldIdLst>
  <p:sldSz cx="10688638" cy="7562850"/>
  <p:notesSz cx="6735763" cy="9866313"/>
  <p:defaultTextStyle>
    <a:defPPr>
      <a:defRPr lang="ru-RU"/>
    </a:defPPr>
    <a:lvl1pPr algn="l" defTabSz="49688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96888" indent="-39688" algn="l" defTabSz="49688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95363" indent="-80963" algn="l" defTabSz="49688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92250" indent="-120650" algn="l" defTabSz="49688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90725" indent="-161925" algn="l" defTabSz="49688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CAF90"/>
    <a:srgbClr val="00AEB5"/>
    <a:srgbClr val="22B08F"/>
    <a:srgbClr val="F67168"/>
    <a:srgbClr val="6684C1"/>
    <a:srgbClr val="90C079"/>
    <a:srgbClr val="6684D0"/>
    <a:srgbClr val="EEB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30" autoAdjust="0"/>
    <p:restoredTop sz="50000" autoAdjust="0"/>
  </p:normalViewPr>
  <p:slideViewPr>
    <p:cSldViewPr snapToGrid="0" snapToObjects="1">
      <p:cViewPr varScale="1">
        <p:scale>
          <a:sx n="81" d="100"/>
          <a:sy n="81" d="100"/>
        </p:scale>
        <p:origin x="-690" y="-96"/>
      </p:cViewPr>
      <p:guideLst>
        <p:guide orient="horz" pos="2382"/>
        <p:guide orient="horz" pos="239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!!!&#1056;&#1040;&#1041;&#1054;&#1058;&#1040;\PISA_2015\PISA_2015MS\&#1060;&#1080;&#1085;&#1043;&#1088;&#1072;&#1084;&#1086;&#1090;&#1085;&#1086;&#1089;&#1090;&#1100;\&#1054;&#1090;&#1095;&#1077;&#1090;\!&#1059;&#1088;&#1086;&#1074;&#1085;&#1080;_&#1087;&#1088;&#1077;&#1076;&#1074;&#1072;&#1088;&#1080;&#1090;&#1077;&#1083;&#1100;&#1085;&#1099;&#1077;%20&#1088;&#1077;&#1079;&#1091;&#1083;&#1100;&#1090;&#1072;&#1090;&#1099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!!!&#1056;&#1040;&#1041;&#1054;&#1058;&#1040;\PISA_2015\PISA_2015MS\&#1060;&#1080;&#1085;&#1043;&#1088;&#1072;&#1084;&#1086;&#1090;&#1085;&#1086;&#1089;&#1090;&#1100;\&#1054;&#1090;&#1095;&#1077;&#1090;\!&#1059;&#1088;&#1086;&#1074;&#1085;&#1080;_&#1087;&#1088;&#1077;&#1076;&#1074;&#1072;&#1088;&#1080;&#1090;&#1077;&#1083;&#1100;&#1085;&#1099;&#1077;%20&#1088;&#1077;&#1079;&#1091;&#1083;&#1100;&#1090;&#1072;&#1090;&#1099;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!!!&#1056;&#1040;&#1041;&#1054;&#1058;&#1040;\PISA_2015\PISA_2015MS\&#1060;&#1080;&#1085;&#1043;&#1088;&#1072;&#1084;&#1086;&#1090;&#1085;&#1086;&#1089;&#1090;&#1100;\&#1054;&#1090;&#1095;&#1077;&#1090;\!&#1059;&#1088;&#1086;&#1074;&#1085;&#1080;_&#1087;&#1088;&#1077;&#1076;&#1074;&#1072;&#1088;&#1080;&#1090;&#1077;&#1083;&#1100;&#1085;&#1099;&#1077;%20&#1088;&#1077;&#1079;&#1091;&#1083;&#1100;&#1090;&#1072;&#1090;&#1099;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!!!&#1056;&#1040;&#1041;&#1054;&#1058;&#1040;\PISA_2015\PISA_2015MS\&#1060;&#1080;&#1085;&#1043;&#1088;&#1072;&#1084;&#1086;&#1090;&#1085;&#1086;&#1089;&#1090;&#1100;\&#1054;&#1090;&#1095;&#1077;&#1090;\!&#1059;&#1088;&#1086;&#1074;&#1085;&#1080;_&#1087;&#1088;&#1077;&#1076;&#1074;&#1072;&#1088;&#1080;&#1090;&#1077;&#1083;&#1100;&#1085;&#1099;&#1077;%20&#1088;&#1077;&#1079;&#1091;&#1083;&#1100;&#1090;&#1072;&#1090;&#1099;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!!!&#1056;&#1040;&#1041;&#1054;&#1058;&#1040;\PISA_2015\PISA_2015MS\&#1060;&#1080;&#1085;&#1043;&#1088;&#1072;&#1084;&#1086;&#1090;&#1085;&#1086;&#1089;&#1090;&#1100;\&#1054;&#1090;&#1095;&#1077;&#1090;\!&#1059;&#1088;&#1086;&#1074;&#1085;&#1080;_&#1087;&#1088;&#1077;&#1076;&#1074;&#1072;&#1088;&#1080;&#1090;&#1077;&#1083;&#1100;&#1085;&#1099;&#1077;%20&#1088;&#1077;&#1079;&#1091;&#1083;&#1100;&#1090;&#1072;&#1090;&#1099;.xls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8746749122113269E-2"/>
          <c:y val="5.0396825396825676E-2"/>
          <c:w val="0.9565689286010024"/>
          <c:h val="0.8724257538712306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8.6827354643551694E-2"/>
                  <c:y val="0.3443380744927479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Arial Black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277670320223511E-3"/>
                  <c:y val="0.3769033816425138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 Black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FinLit!$U$36</c:f>
              <c:numCache>
                <c:formatCode>0</c:formatCode>
                <c:ptCount val="1"/>
                <c:pt idx="0">
                  <c:v>22.7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113600"/>
        <c:axId val="185419264"/>
      </c:barChart>
      <c:catAx>
        <c:axId val="185113600"/>
        <c:scaling>
          <c:orientation val="minMax"/>
        </c:scaling>
        <c:delete val="1"/>
        <c:axPos val="b"/>
        <c:majorTickMark val="out"/>
        <c:minorTickMark val="none"/>
        <c:tickLblPos val="none"/>
        <c:crossAx val="185419264"/>
        <c:crosses val="autoZero"/>
        <c:auto val="1"/>
        <c:lblAlgn val="ctr"/>
        <c:lblOffset val="100"/>
        <c:noMultiLvlLbl val="0"/>
      </c:catAx>
      <c:valAx>
        <c:axId val="185419264"/>
        <c:scaling>
          <c:orientation val="minMax"/>
          <c:max val="40"/>
          <c:min val="0"/>
        </c:scaling>
        <c:delete val="1"/>
        <c:axPos val="l"/>
        <c:majorGridlines>
          <c:spPr>
            <a:ln>
              <a:solidFill>
                <a:prstClr val="white">
                  <a:alpha val="0"/>
                </a:prst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one"/>
        <c:crossAx val="185113600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1">
          <a:latin typeface="Arial Narrow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874674912211321E-2"/>
          <c:y val="5.0396825396825523E-2"/>
          <c:w val="0.9565689286010024"/>
          <c:h val="0.8724257538712306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6.6464924382451801E-2"/>
                  <c:y val="0.2505667197045604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277670320223511E-3"/>
                  <c:y val="0.3769033816425138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 Black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FinLit!$U$39</c:f>
              <c:numCache>
                <c:formatCode>0</c:formatCode>
                <c:ptCount val="1"/>
                <c:pt idx="0">
                  <c:v>10.5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629312"/>
        <c:axId val="185979264"/>
      </c:barChart>
      <c:catAx>
        <c:axId val="185629312"/>
        <c:scaling>
          <c:orientation val="minMax"/>
        </c:scaling>
        <c:delete val="1"/>
        <c:axPos val="b"/>
        <c:majorTickMark val="out"/>
        <c:minorTickMark val="none"/>
        <c:tickLblPos val="none"/>
        <c:crossAx val="185979264"/>
        <c:crosses val="autoZero"/>
        <c:auto val="1"/>
        <c:lblAlgn val="ctr"/>
        <c:lblOffset val="100"/>
        <c:noMultiLvlLbl val="0"/>
      </c:catAx>
      <c:valAx>
        <c:axId val="185979264"/>
        <c:scaling>
          <c:orientation val="minMax"/>
          <c:max val="40"/>
          <c:min val="0"/>
        </c:scaling>
        <c:delete val="1"/>
        <c:axPos val="l"/>
        <c:majorGridlines>
          <c:spPr>
            <a:ln w="0">
              <a:solidFill>
                <a:sysClr val="window" lastClr="FFFFFF">
                  <a:alpha val="0"/>
                </a:sys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one"/>
        <c:crossAx val="185629312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1">
          <a:latin typeface="Arial Narrow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874674912211321E-2"/>
          <c:y val="5.0396825396825523E-2"/>
          <c:w val="0.9565689286010024"/>
          <c:h val="0.8724257538712306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8.7074312096178524E-2"/>
                  <c:y val="0.171386647293709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277670320223511E-3"/>
                  <c:y val="0.3769033816425139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 Black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FinLit!$U$37</c:f>
              <c:numCache>
                <c:formatCode>0</c:formatCode>
                <c:ptCount val="1"/>
                <c:pt idx="0">
                  <c:v>32.200000000000003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104064"/>
        <c:axId val="186176640"/>
      </c:barChart>
      <c:catAx>
        <c:axId val="186104064"/>
        <c:scaling>
          <c:orientation val="minMax"/>
        </c:scaling>
        <c:delete val="1"/>
        <c:axPos val="b"/>
        <c:majorTickMark val="out"/>
        <c:minorTickMark val="none"/>
        <c:tickLblPos val="none"/>
        <c:crossAx val="186176640"/>
        <c:crosses val="autoZero"/>
        <c:auto val="1"/>
        <c:lblAlgn val="ctr"/>
        <c:lblOffset val="100"/>
        <c:noMultiLvlLbl val="0"/>
      </c:catAx>
      <c:valAx>
        <c:axId val="186176640"/>
        <c:scaling>
          <c:orientation val="minMax"/>
          <c:max val="40"/>
          <c:min val="0"/>
        </c:scaling>
        <c:delete val="1"/>
        <c:axPos val="l"/>
        <c:majorGridlines>
          <c:spPr>
            <a:ln>
              <a:solidFill>
                <a:sysClr val="window" lastClr="FFFFFF">
                  <a:alpha val="0"/>
                </a:sys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one"/>
        <c:crossAx val="186104064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1">
          <a:latin typeface="Arial Narrow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9938757655293067E-3"/>
          <c:y val="5.0396743885275472E-2"/>
          <c:w val="0.9565689286010024"/>
          <c:h val="0.8724257538712306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7.1030951621339072E-2"/>
                  <c:y val="0.364832717774392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277670320223511E-3"/>
                  <c:y val="0.3769033816425139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 Black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FinLit!$U$38</c:f>
              <c:numCache>
                <c:formatCode>0</c:formatCode>
                <c:ptCount val="1"/>
                <c:pt idx="0">
                  <c:v>23.6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982144"/>
        <c:axId val="202983680"/>
      </c:barChart>
      <c:catAx>
        <c:axId val="202982144"/>
        <c:scaling>
          <c:orientation val="minMax"/>
        </c:scaling>
        <c:delete val="1"/>
        <c:axPos val="b"/>
        <c:majorTickMark val="out"/>
        <c:minorTickMark val="none"/>
        <c:tickLblPos val="none"/>
        <c:crossAx val="202983680"/>
        <c:crosses val="autoZero"/>
        <c:auto val="1"/>
        <c:lblAlgn val="ctr"/>
        <c:lblOffset val="100"/>
        <c:noMultiLvlLbl val="0"/>
      </c:catAx>
      <c:valAx>
        <c:axId val="202983680"/>
        <c:scaling>
          <c:orientation val="minMax"/>
          <c:max val="40"/>
          <c:min val="0"/>
        </c:scaling>
        <c:delete val="1"/>
        <c:axPos val="l"/>
        <c:majorGridlines>
          <c:spPr>
            <a:ln>
              <a:solidFill>
                <a:sysClr val="window" lastClr="FFFFFF">
                  <a:alpha val="0"/>
                </a:sys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one"/>
        <c:crossAx val="202982144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1">
          <a:latin typeface="Arial Narrow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874674912211321E-2"/>
          <c:y val="5.0396825396825523E-2"/>
          <c:w val="0.9565689286010024"/>
          <c:h val="0.8724257538712306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9.6267081435396071E-2"/>
                  <c:y val="0.2671983551705397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277670320223511E-3"/>
                  <c:y val="0.3769033816425139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 Black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FinLit!$U$39</c:f>
              <c:numCache>
                <c:formatCode>0</c:formatCode>
                <c:ptCount val="1"/>
                <c:pt idx="0">
                  <c:v>10.5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467712"/>
        <c:axId val="218551808"/>
      </c:barChart>
      <c:catAx>
        <c:axId val="218467712"/>
        <c:scaling>
          <c:orientation val="minMax"/>
        </c:scaling>
        <c:delete val="1"/>
        <c:axPos val="b"/>
        <c:majorTickMark val="out"/>
        <c:minorTickMark val="none"/>
        <c:tickLblPos val="none"/>
        <c:crossAx val="218551808"/>
        <c:crosses val="autoZero"/>
        <c:auto val="1"/>
        <c:lblAlgn val="ctr"/>
        <c:lblOffset val="100"/>
        <c:noMultiLvlLbl val="0"/>
      </c:catAx>
      <c:valAx>
        <c:axId val="218551808"/>
        <c:scaling>
          <c:orientation val="minMax"/>
          <c:max val="40"/>
          <c:min val="0"/>
        </c:scaling>
        <c:delete val="1"/>
        <c:axPos val="l"/>
        <c:majorGridlines>
          <c:spPr>
            <a:ln w="0">
              <a:solidFill>
                <a:sysClr val="window" lastClr="FFFFFF">
                  <a:alpha val="0"/>
                </a:sys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one"/>
        <c:crossAx val="218467712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1">
          <a:latin typeface="Arial Narrow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986198-2E94-4691-A361-7E51191909AC}" type="doc">
      <dgm:prSet loTypeId="urn:microsoft.com/office/officeart/2005/8/layout/vProcess5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981A37B1-E6B2-4C45-8C5A-422D7A4E102C}">
      <dgm:prSet phldrT="[Текст]"/>
      <dgm:spPr/>
      <dgm:t>
        <a:bodyPr/>
        <a:lstStyle/>
        <a:p>
          <a:r>
            <a:rPr lang="ru-RU" dirty="0" smtClean="0"/>
            <a:t>Развитие технологий</a:t>
          </a:r>
          <a:endParaRPr lang="ru-RU" dirty="0"/>
        </a:p>
      </dgm:t>
    </dgm:pt>
    <dgm:pt modelId="{8E947685-F4B1-47E5-A050-4A6E61F5A99F}" type="parTrans" cxnId="{AC93F93E-964D-4689-AB16-484D78A22AAA}">
      <dgm:prSet/>
      <dgm:spPr/>
      <dgm:t>
        <a:bodyPr/>
        <a:lstStyle/>
        <a:p>
          <a:endParaRPr lang="ru-RU"/>
        </a:p>
      </dgm:t>
    </dgm:pt>
    <dgm:pt modelId="{5B912A6F-41F3-4E9A-B4EE-1F7C7AC2B830}" type="sibTrans" cxnId="{AC93F93E-964D-4689-AB16-484D78A22AAA}">
      <dgm:prSet/>
      <dgm:spPr/>
      <dgm:t>
        <a:bodyPr/>
        <a:lstStyle/>
        <a:p>
          <a:endParaRPr lang="ru-RU"/>
        </a:p>
      </dgm:t>
    </dgm:pt>
    <dgm:pt modelId="{86F699D8-4534-41B8-B19F-C13A7AC50C2A}">
      <dgm:prSet phldrT="[Текст]"/>
      <dgm:spPr/>
      <dgm:t>
        <a:bodyPr/>
        <a:lstStyle/>
        <a:p>
          <a:r>
            <a:rPr lang="ru-RU" dirty="0" smtClean="0"/>
            <a:t>Изменения на рынке труда</a:t>
          </a:r>
          <a:endParaRPr lang="ru-RU" dirty="0"/>
        </a:p>
      </dgm:t>
    </dgm:pt>
    <dgm:pt modelId="{8EC1B354-B98A-4058-B964-390B39452C2E}" type="parTrans" cxnId="{C7FA2216-1724-4CF7-B00A-6DA2FBFCD2B8}">
      <dgm:prSet/>
      <dgm:spPr/>
      <dgm:t>
        <a:bodyPr/>
        <a:lstStyle/>
        <a:p>
          <a:endParaRPr lang="ru-RU"/>
        </a:p>
      </dgm:t>
    </dgm:pt>
    <dgm:pt modelId="{CE9846A0-C4E0-4C05-A07D-36B5D7CBA8CE}" type="sibTrans" cxnId="{C7FA2216-1724-4CF7-B00A-6DA2FBFCD2B8}">
      <dgm:prSet/>
      <dgm:spPr/>
      <dgm:t>
        <a:bodyPr/>
        <a:lstStyle/>
        <a:p>
          <a:endParaRPr lang="ru-RU"/>
        </a:p>
      </dgm:t>
    </dgm:pt>
    <dgm:pt modelId="{04098376-A568-49AA-9757-3D4262BBA97F}">
      <dgm:prSet phldrT="[Текст]"/>
      <dgm:spPr/>
      <dgm:t>
        <a:bodyPr/>
        <a:lstStyle/>
        <a:p>
          <a:r>
            <a:rPr lang="ru-RU" dirty="0" smtClean="0"/>
            <a:t>Появление новых  базовых знаний, умений и компетенций  ФГ</a:t>
          </a:r>
          <a:endParaRPr lang="ru-RU" dirty="0"/>
        </a:p>
      </dgm:t>
    </dgm:pt>
    <dgm:pt modelId="{82F8C205-0F6B-41B2-8F03-DB0F6B178D78}" type="parTrans" cxnId="{C1333B2C-C6D7-4233-B319-21E6A01E652D}">
      <dgm:prSet/>
      <dgm:spPr/>
      <dgm:t>
        <a:bodyPr/>
        <a:lstStyle/>
        <a:p>
          <a:endParaRPr lang="ru-RU"/>
        </a:p>
      </dgm:t>
    </dgm:pt>
    <dgm:pt modelId="{07EE7F71-586D-493A-B1A6-1BCF56610AB3}" type="sibTrans" cxnId="{C1333B2C-C6D7-4233-B319-21E6A01E652D}">
      <dgm:prSet/>
      <dgm:spPr/>
      <dgm:t>
        <a:bodyPr/>
        <a:lstStyle/>
        <a:p>
          <a:endParaRPr lang="ru-RU"/>
        </a:p>
      </dgm:t>
    </dgm:pt>
    <dgm:pt modelId="{63AC41D7-241A-48AF-A66F-AAA5676FA57C}" type="pres">
      <dgm:prSet presAssocID="{B5986198-2E94-4691-A361-7E51191909A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D65C29-A76F-495A-B450-17533958E4EA}" type="pres">
      <dgm:prSet presAssocID="{B5986198-2E94-4691-A361-7E51191909AC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98B18AD4-2AF9-4036-B97C-3EB5305351CC}" type="pres">
      <dgm:prSet presAssocID="{B5986198-2E94-4691-A361-7E51191909A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9756D-FEA2-4531-B51D-6FA51A33F956}" type="pres">
      <dgm:prSet presAssocID="{B5986198-2E94-4691-A361-7E51191909A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04E37-4532-446F-8E93-45A454320B27}" type="pres">
      <dgm:prSet presAssocID="{B5986198-2E94-4691-A361-7E51191909A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8DFB8-84DB-49E0-84D7-8A689E80D299}" type="pres">
      <dgm:prSet presAssocID="{B5986198-2E94-4691-A361-7E51191909A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6C920-9DA7-4ACB-9CB6-AC66B6F3C2DB}" type="pres">
      <dgm:prSet presAssocID="{B5986198-2E94-4691-A361-7E51191909A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C47FC-BC34-4874-BD3A-ACD1E0D3D6E0}" type="pres">
      <dgm:prSet presAssocID="{B5986198-2E94-4691-A361-7E51191909A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9DE13-6A7F-4228-80B1-959B668ED642}" type="pres">
      <dgm:prSet presAssocID="{B5986198-2E94-4691-A361-7E51191909A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B0DFA-0BDA-413A-A723-C9E2DA003E6F}" type="pres">
      <dgm:prSet presAssocID="{B5986198-2E94-4691-A361-7E51191909A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EA2657-AF48-4559-9468-47040AE6AC83}" type="presOf" srcId="{04098376-A568-49AA-9757-3D4262BBA97F}" destId="{BE3B0DFA-0BDA-413A-A723-C9E2DA003E6F}" srcOrd="1" destOrd="0" presId="urn:microsoft.com/office/officeart/2005/8/layout/vProcess5"/>
    <dgm:cxn modelId="{DD44200F-923E-4B53-8F93-610B068B32A7}" type="presOf" srcId="{B5986198-2E94-4691-A361-7E51191909AC}" destId="{63AC41D7-241A-48AF-A66F-AAA5676FA57C}" srcOrd="0" destOrd="0" presId="urn:microsoft.com/office/officeart/2005/8/layout/vProcess5"/>
    <dgm:cxn modelId="{C1333B2C-C6D7-4233-B319-21E6A01E652D}" srcId="{B5986198-2E94-4691-A361-7E51191909AC}" destId="{04098376-A568-49AA-9757-3D4262BBA97F}" srcOrd="2" destOrd="0" parTransId="{82F8C205-0F6B-41B2-8F03-DB0F6B178D78}" sibTransId="{07EE7F71-586D-493A-B1A6-1BCF56610AB3}"/>
    <dgm:cxn modelId="{C7FA2216-1724-4CF7-B00A-6DA2FBFCD2B8}" srcId="{B5986198-2E94-4691-A361-7E51191909AC}" destId="{86F699D8-4534-41B8-B19F-C13A7AC50C2A}" srcOrd="1" destOrd="0" parTransId="{8EC1B354-B98A-4058-B964-390B39452C2E}" sibTransId="{CE9846A0-C4E0-4C05-A07D-36B5D7CBA8CE}"/>
    <dgm:cxn modelId="{2FA310C3-B5BF-4C76-9081-B0198965B9EA}" type="presOf" srcId="{86F699D8-4534-41B8-B19F-C13A7AC50C2A}" destId="{F5E9DE13-6A7F-4228-80B1-959B668ED642}" srcOrd="1" destOrd="0" presId="urn:microsoft.com/office/officeart/2005/8/layout/vProcess5"/>
    <dgm:cxn modelId="{DAC59FD1-9414-4404-AFCE-86B5A65573DF}" type="presOf" srcId="{981A37B1-E6B2-4C45-8C5A-422D7A4E102C}" destId="{9EBC47FC-BC34-4874-BD3A-ACD1E0D3D6E0}" srcOrd="1" destOrd="0" presId="urn:microsoft.com/office/officeart/2005/8/layout/vProcess5"/>
    <dgm:cxn modelId="{D09479FA-54EF-4763-86F6-EC7B06E3953A}" type="presOf" srcId="{5B912A6F-41F3-4E9A-B4EE-1F7C7AC2B830}" destId="{C308DFB8-84DB-49E0-84D7-8A689E80D299}" srcOrd="0" destOrd="0" presId="urn:microsoft.com/office/officeart/2005/8/layout/vProcess5"/>
    <dgm:cxn modelId="{95E6BB15-C5EA-4059-848D-99E64BA2192B}" type="presOf" srcId="{CE9846A0-C4E0-4C05-A07D-36B5D7CBA8CE}" destId="{4FD6C920-9DA7-4ACB-9CB6-AC66B6F3C2DB}" srcOrd="0" destOrd="0" presId="urn:microsoft.com/office/officeart/2005/8/layout/vProcess5"/>
    <dgm:cxn modelId="{C35EEDAE-D46C-46A9-B71A-C9626BD09D15}" type="presOf" srcId="{86F699D8-4534-41B8-B19F-C13A7AC50C2A}" destId="{EC59756D-FEA2-4531-B51D-6FA51A33F956}" srcOrd="0" destOrd="0" presId="urn:microsoft.com/office/officeart/2005/8/layout/vProcess5"/>
    <dgm:cxn modelId="{AC93F93E-964D-4689-AB16-484D78A22AAA}" srcId="{B5986198-2E94-4691-A361-7E51191909AC}" destId="{981A37B1-E6B2-4C45-8C5A-422D7A4E102C}" srcOrd="0" destOrd="0" parTransId="{8E947685-F4B1-47E5-A050-4A6E61F5A99F}" sibTransId="{5B912A6F-41F3-4E9A-B4EE-1F7C7AC2B830}"/>
    <dgm:cxn modelId="{49F28CE5-64DC-4DCA-B250-FBBAFC7D91DC}" type="presOf" srcId="{981A37B1-E6B2-4C45-8C5A-422D7A4E102C}" destId="{98B18AD4-2AF9-4036-B97C-3EB5305351CC}" srcOrd="0" destOrd="0" presId="urn:microsoft.com/office/officeart/2005/8/layout/vProcess5"/>
    <dgm:cxn modelId="{628AB41E-A104-461D-B071-991DBE782183}" type="presOf" srcId="{04098376-A568-49AA-9757-3D4262BBA97F}" destId="{8DC04E37-4532-446F-8E93-45A454320B27}" srcOrd="0" destOrd="0" presId="urn:microsoft.com/office/officeart/2005/8/layout/vProcess5"/>
    <dgm:cxn modelId="{5828CCCA-76DD-4B02-8BEA-E4B06EC21DAC}" type="presParOf" srcId="{63AC41D7-241A-48AF-A66F-AAA5676FA57C}" destId="{1DD65C29-A76F-495A-B450-17533958E4EA}" srcOrd="0" destOrd="0" presId="urn:microsoft.com/office/officeart/2005/8/layout/vProcess5"/>
    <dgm:cxn modelId="{3FB74418-B77F-460D-B054-94261C67F637}" type="presParOf" srcId="{63AC41D7-241A-48AF-A66F-AAA5676FA57C}" destId="{98B18AD4-2AF9-4036-B97C-3EB5305351CC}" srcOrd="1" destOrd="0" presId="urn:microsoft.com/office/officeart/2005/8/layout/vProcess5"/>
    <dgm:cxn modelId="{4A7A38F4-DC05-4910-84A6-8711F2F2C9B9}" type="presParOf" srcId="{63AC41D7-241A-48AF-A66F-AAA5676FA57C}" destId="{EC59756D-FEA2-4531-B51D-6FA51A33F956}" srcOrd="2" destOrd="0" presId="urn:microsoft.com/office/officeart/2005/8/layout/vProcess5"/>
    <dgm:cxn modelId="{A6370361-A34D-4D5F-898C-1EFCBED3640B}" type="presParOf" srcId="{63AC41D7-241A-48AF-A66F-AAA5676FA57C}" destId="{8DC04E37-4532-446F-8E93-45A454320B27}" srcOrd="3" destOrd="0" presId="urn:microsoft.com/office/officeart/2005/8/layout/vProcess5"/>
    <dgm:cxn modelId="{798AE1D7-6E24-42FA-B686-2AD2877BA229}" type="presParOf" srcId="{63AC41D7-241A-48AF-A66F-AAA5676FA57C}" destId="{C308DFB8-84DB-49E0-84D7-8A689E80D299}" srcOrd="4" destOrd="0" presId="urn:microsoft.com/office/officeart/2005/8/layout/vProcess5"/>
    <dgm:cxn modelId="{E35C4ED1-9B06-475E-8AF0-171DADFF1B84}" type="presParOf" srcId="{63AC41D7-241A-48AF-A66F-AAA5676FA57C}" destId="{4FD6C920-9DA7-4ACB-9CB6-AC66B6F3C2DB}" srcOrd="5" destOrd="0" presId="urn:microsoft.com/office/officeart/2005/8/layout/vProcess5"/>
    <dgm:cxn modelId="{14D8CFCB-AD8A-4B3E-BDC4-3F5BD971C79C}" type="presParOf" srcId="{63AC41D7-241A-48AF-A66F-AAA5676FA57C}" destId="{9EBC47FC-BC34-4874-BD3A-ACD1E0D3D6E0}" srcOrd="6" destOrd="0" presId="urn:microsoft.com/office/officeart/2005/8/layout/vProcess5"/>
    <dgm:cxn modelId="{9C708350-CA65-4E4C-B7B5-B56CF5996143}" type="presParOf" srcId="{63AC41D7-241A-48AF-A66F-AAA5676FA57C}" destId="{F5E9DE13-6A7F-4228-80B1-959B668ED642}" srcOrd="7" destOrd="0" presId="urn:microsoft.com/office/officeart/2005/8/layout/vProcess5"/>
    <dgm:cxn modelId="{63CBF1E7-FB9D-42B6-9CF5-AEC5D3768BB2}" type="presParOf" srcId="{63AC41D7-241A-48AF-A66F-AAA5676FA57C}" destId="{BE3B0DFA-0BDA-413A-A723-C9E2DA003E6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18AD4-2AF9-4036-B97C-3EB5305351CC}">
      <dsp:nvSpPr>
        <dsp:cNvPr id="0" name=""/>
        <dsp:cNvSpPr/>
      </dsp:nvSpPr>
      <dsp:spPr>
        <a:xfrm>
          <a:off x="0" y="0"/>
          <a:ext cx="8290559" cy="18066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Развитие технологий</a:t>
          </a:r>
          <a:endParaRPr lang="ru-RU" sz="3400" kern="1200" dirty="0"/>
        </a:p>
      </dsp:txBody>
      <dsp:txXfrm>
        <a:off x="52916" y="52916"/>
        <a:ext cx="6341009" cy="1700848"/>
      </dsp:txXfrm>
    </dsp:sp>
    <dsp:sp modelId="{EC59756D-FEA2-4531-B51D-6FA51A33F956}">
      <dsp:nvSpPr>
        <dsp:cNvPr id="0" name=""/>
        <dsp:cNvSpPr/>
      </dsp:nvSpPr>
      <dsp:spPr>
        <a:xfrm>
          <a:off x="731519" y="2107794"/>
          <a:ext cx="8290559" cy="18066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Изменения на рынке труда</a:t>
          </a:r>
          <a:endParaRPr lang="ru-RU" sz="3400" kern="1200" dirty="0"/>
        </a:p>
      </dsp:txBody>
      <dsp:txXfrm>
        <a:off x="784435" y="2160710"/>
        <a:ext cx="6278864" cy="1700848"/>
      </dsp:txXfrm>
    </dsp:sp>
    <dsp:sp modelId="{8DC04E37-4532-446F-8E93-45A454320B27}">
      <dsp:nvSpPr>
        <dsp:cNvPr id="0" name=""/>
        <dsp:cNvSpPr/>
      </dsp:nvSpPr>
      <dsp:spPr>
        <a:xfrm>
          <a:off x="1463039" y="4215588"/>
          <a:ext cx="8290559" cy="18066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Появление новых  базовых знаний, умений и компетенций  ФГ</a:t>
          </a:r>
          <a:endParaRPr lang="ru-RU" sz="3400" kern="1200" dirty="0"/>
        </a:p>
      </dsp:txBody>
      <dsp:txXfrm>
        <a:off x="1515955" y="4268504"/>
        <a:ext cx="6278864" cy="1700848"/>
      </dsp:txXfrm>
    </dsp:sp>
    <dsp:sp modelId="{C308DFB8-84DB-49E0-84D7-8A689E80D299}">
      <dsp:nvSpPr>
        <dsp:cNvPr id="0" name=""/>
        <dsp:cNvSpPr/>
      </dsp:nvSpPr>
      <dsp:spPr>
        <a:xfrm>
          <a:off x="7116216" y="1370066"/>
          <a:ext cx="1174342" cy="117434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380443" y="1370066"/>
        <a:ext cx="645888" cy="883692"/>
      </dsp:txXfrm>
    </dsp:sp>
    <dsp:sp modelId="{4FD6C920-9DA7-4ACB-9CB6-AC66B6F3C2DB}">
      <dsp:nvSpPr>
        <dsp:cNvPr id="0" name=""/>
        <dsp:cNvSpPr/>
      </dsp:nvSpPr>
      <dsp:spPr>
        <a:xfrm>
          <a:off x="7847736" y="3465815"/>
          <a:ext cx="1174342" cy="117434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111963" y="3465815"/>
        <a:ext cx="645888" cy="883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 defTabSz="4977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ahoma Обычный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 defTabSz="4977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ahoma Обычный" charset="0"/>
                <a:cs typeface="+mn-cs"/>
              </a:defRPr>
            </a:lvl1pPr>
          </a:lstStyle>
          <a:p>
            <a:pPr>
              <a:defRPr/>
            </a:pPr>
            <a:fld id="{310D7305-3581-46F3-BEBD-AB92C92B48F0}" type="datetimeFigureOut">
              <a:rPr lang="ru-RU"/>
              <a:pPr>
                <a:defRPr/>
              </a:pPr>
              <a:t>27.11.2018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 defTabSz="4977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ahoma Обычный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 Обычный"/>
              </a:defRPr>
            </a:lvl1pPr>
          </a:lstStyle>
          <a:p>
            <a:fld id="{0011D9B1-3936-4CF2-8D8F-9BC27E22DF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80858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 defTabSz="497754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Tahoma Обычный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 defTabSz="497754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Tahoma Обычный" charset="0"/>
                <a:cs typeface="+mn-cs"/>
              </a:defRPr>
            </a:lvl1pPr>
          </a:lstStyle>
          <a:p>
            <a:pPr>
              <a:defRPr/>
            </a:pPr>
            <a:fld id="{73C3A30F-D942-47B1-B7B0-4E1692856D52}" type="datetimeFigureOut">
              <a:rPr lang="ru-RU"/>
              <a:pPr>
                <a:defRPr/>
              </a:pPr>
              <a:t>27.11.2018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739775"/>
            <a:ext cx="52276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 defTabSz="497754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Tahoma Обычный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 Обычный"/>
              </a:defRPr>
            </a:lvl1pPr>
          </a:lstStyle>
          <a:p>
            <a:fld id="{F61364BD-555A-4D49-95EA-889897FCA1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52603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 Обычный" charset="0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 Обычный" charset="0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 Обычный" charset="0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 Обычный" charset="0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 Обычный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36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48" tIns="90748" rIns="90748" bIns="9074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Tahoma Обычный"/>
            </a:endParaRPr>
          </a:p>
        </p:txBody>
      </p:sp>
      <p:sp>
        <p:nvSpPr>
          <p:cNvPr id="21507" name="Shape 367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5227637 w 120000"/>
              <a:gd name="T3" fmla="*/ 0 h 120000"/>
              <a:gd name="T4" fmla="*/ 5227637 w 120000"/>
              <a:gd name="T5" fmla="*/ 3700463 h 120000"/>
              <a:gd name="T6" fmla="*/ 0 w 120000"/>
              <a:gd name="T7" fmla="*/ 3700463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 36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48" tIns="90748" rIns="90748" bIns="9074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Tahoma Обычный"/>
            </a:endParaRPr>
          </a:p>
        </p:txBody>
      </p:sp>
      <p:sp>
        <p:nvSpPr>
          <p:cNvPr id="36867" name="Shape 367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5227637 w 120000"/>
              <a:gd name="T3" fmla="*/ 0 h 120000"/>
              <a:gd name="T4" fmla="*/ 5227637 w 120000"/>
              <a:gd name="T5" fmla="*/ 3700463 h 120000"/>
              <a:gd name="T6" fmla="*/ 0 w 120000"/>
              <a:gd name="T7" fmla="*/ 3700463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Tahoma Обычный"/>
            </a:endParaRP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ahoma Обычный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ahoma Обычный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ahoma Обычный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ahoma Обычный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ahoma Обычный"/>
              </a:defRPr>
            </a:lvl5pPr>
            <a:lvl6pPr marL="2514600" indent="-228600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 Обычный"/>
              </a:defRPr>
            </a:lvl6pPr>
            <a:lvl7pPr marL="2971800" indent="-228600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 Обычный"/>
              </a:defRPr>
            </a:lvl7pPr>
            <a:lvl8pPr marL="3429000" indent="-228600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 Обычный"/>
              </a:defRPr>
            </a:lvl8pPr>
            <a:lvl9pPr marL="3886200" indent="-228600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 Обычный"/>
              </a:defRPr>
            </a:lvl9pPr>
          </a:lstStyle>
          <a:p>
            <a:pPr>
              <a:spcBef>
                <a:spcPct val="0"/>
              </a:spcBef>
            </a:pPr>
            <a:fld id="{D8E353FE-3D8F-46AC-9113-8A441D274B98}" type="slidenum">
              <a:rPr lang="ru-RU" altLang="ru-RU"/>
              <a:pPr>
                <a:spcBef>
                  <a:spcPct val="0"/>
                </a:spcBef>
              </a:pPr>
              <a:t>37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1" descr="PPT_makets-0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02"/>
          <a:stretch>
            <a:fillRect/>
          </a:stretch>
        </p:blipFill>
        <p:spPr bwMode="auto">
          <a:xfrm>
            <a:off x="0" y="19050"/>
            <a:ext cx="10688638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8267700" y="628650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ahoma Обычный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63" y="730250"/>
            <a:ext cx="18748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Ромб 6"/>
          <p:cNvSpPr/>
          <p:nvPr userDrawn="1"/>
        </p:nvSpPr>
        <p:spPr>
          <a:xfrm>
            <a:off x="4979988" y="3086100"/>
            <a:ext cx="2133600" cy="1514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ahoma Обычный" charset="0"/>
            </a:endParaRPr>
          </a:p>
        </p:txBody>
      </p:sp>
      <p:pic>
        <p:nvPicPr>
          <p:cNvPr id="8" name="Изображение 7" descr="PPT_makets-0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5" b="18805"/>
          <a:stretch>
            <a:fillRect/>
          </a:stretch>
        </p:blipFill>
        <p:spPr bwMode="auto">
          <a:xfrm>
            <a:off x="0" y="4238625"/>
            <a:ext cx="10688638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1292659" y="2831048"/>
            <a:ext cx="8005105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78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90364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338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76691"/>
            <a:ext cx="9619774" cy="4225908"/>
          </a:xfrm>
          <a:prstGeom prst="rect">
            <a:avLst/>
          </a:prstGeom>
        </p:spPr>
        <p:txBody>
          <a:bodyPr lIns="99551" tIns="49775" rIns="99551" bIns="49775"/>
          <a:lstStyle>
            <a:lvl1pPr marL="198556" indent="-198556" algn="l">
              <a:buClr>
                <a:srgbClr val="00909B"/>
              </a:buClr>
              <a:tabLst/>
              <a:defRPr sz="140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1383" y="2066059"/>
            <a:ext cx="9622823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5818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38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9418638" y="7080250"/>
            <a:ext cx="796925" cy="401638"/>
          </a:xfrm>
        </p:spPr>
        <p:txBody>
          <a:bodyPr/>
          <a:lstStyle>
            <a:lvl1pPr>
              <a:defRPr sz="1500">
                <a:solidFill>
                  <a:srgbClr val="00909B"/>
                </a:solidFill>
              </a:defRPr>
            </a:lvl1pPr>
          </a:lstStyle>
          <a:p>
            <a:fld id="{37DC30FE-5199-4E3A-9C47-2D8CD328C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204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4287" tIns="52144" rIns="104287" bIns="52144"/>
          <a:lstStyle>
            <a:lvl1pPr eaLnBrk="1" hangingPunct="1">
              <a:defRPr/>
            </a:lvl1pPr>
          </a:lstStyle>
          <a:p>
            <a:pPr>
              <a:defRPr/>
            </a:pPr>
            <a:fld id="{523A6FC2-5633-48C7-9497-B9D5851A0E9A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D0D90-D6B7-4756-9C7C-2CEDC30BDF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6647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6988" y="434975"/>
            <a:ext cx="1779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8991" y="1991360"/>
            <a:ext cx="6476177" cy="3924933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60"/>
            <a:ext cx="3021674" cy="3924933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7010400"/>
            <a:ext cx="4591050" cy="401638"/>
          </a:xfrm>
        </p:spPr>
        <p:txBody>
          <a:bodyPr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r>
              <a:rPr lang="ru-RU"/>
              <a:t>Список амбассадоров и рекомендации по взаимодействию с ними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CB9D9-4D52-461C-91CC-6BD9C5A2C3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702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988" y="434975"/>
            <a:ext cx="1779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0300" y="1991360"/>
            <a:ext cx="2867025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60"/>
            <a:ext cx="1684892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1"/>
          </p:nvPr>
        </p:nvSpPr>
        <p:spPr>
          <a:xfrm>
            <a:off x="7287181" y="1991360"/>
            <a:ext cx="2867025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2"/>
          </p:nvPr>
        </p:nvSpPr>
        <p:spPr>
          <a:xfrm>
            <a:off x="5421314" y="1991360"/>
            <a:ext cx="1684892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2400300" y="4277360"/>
            <a:ext cx="2867025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idx="14"/>
          </p:nvPr>
        </p:nvSpPr>
        <p:spPr>
          <a:xfrm>
            <a:off x="534433" y="4277360"/>
            <a:ext cx="1684892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5"/>
          </p:nvPr>
        </p:nvSpPr>
        <p:spPr>
          <a:xfrm>
            <a:off x="7287181" y="4277360"/>
            <a:ext cx="2867025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16"/>
          </p:nvPr>
        </p:nvSpPr>
        <p:spPr>
          <a:xfrm>
            <a:off x="5421314" y="4277360"/>
            <a:ext cx="1684892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8" name="Нижний колонтитул 4"/>
          <p:cNvSpPr>
            <a:spLocks noGrp="1"/>
          </p:cNvSpPr>
          <p:nvPr>
            <p:ph type="ftr" sz="quarter" idx="17"/>
          </p:nvPr>
        </p:nvSpPr>
        <p:spPr>
          <a:xfrm>
            <a:off x="3028950" y="7010400"/>
            <a:ext cx="4591050" cy="401638"/>
          </a:xfrm>
        </p:spPr>
        <p:txBody>
          <a:bodyPr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r>
              <a:rPr lang="ru-RU"/>
              <a:t>Список амбассадоров и рекомендации по взаимодействию с ними</a:t>
            </a:r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F70D05F5-B0D9-497E-9A2C-A09ED183A7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236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6988" y="434975"/>
            <a:ext cx="1779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1991360"/>
            <a:ext cx="9619774" cy="3924933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028950" y="7010400"/>
            <a:ext cx="4692650" cy="401638"/>
          </a:xfrm>
        </p:spPr>
        <p:txBody>
          <a:bodyPr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r>
              <a:rPr lang="ru-RU"/>
              <a:t>Список амбассадоров и рекомендации по взаимодействию с ними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38A3A8-9B21-4EB4-9A12-65757834D9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8369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 descr="PPT_makets-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8267700" y="628650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ahoma Обычный" charset="0"/>
            </a:endParaRPr>
          </a:p>
        </p:txBody>
      </p:sp>
      <p:pic>
        <p:nvPicPr>
          <p:cNvPr id="5" name="Изображение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63" y="730250"/>
            <a:ext cx="18748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5059" y="3016858"/>
            <a:ext cx="9085342" cy="1502066"/>
          </a:xfrm>
          <a:prstGeom prst="rect">
            <a:avLst/>
          </a:prstGeom>
        </p:spPr>
        <p:txBody>
          <a:bodyPr lIns="99551" tIns="49775" rIns="99551" bIns="49775" anchor="t"/>
          <a:lstStyle>
            <a:lvl1pPr algn="l">
              <a:defRPr sz="40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04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6988" y="434975"/>
            <a:ext cx="1779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028950" y="7010400"/>
            <a:ext cx="4692650" cy="401638"/>
          </a:xfrm>
        </p:spPr>
        <p:txBody>
          <a:bodyPr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r>
              <a:rPr lang="ru-RU"/>
              <a:t>Список амбассадоров и рекомендации по взаимодействию с ними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535E85-13D6-4B42-AC25-A6C259C4A9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76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2" descr="PPT_makets-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8267700" y="628650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ahoma Обычный" charset="0"/>
            </a:endParaRPr>
          </a:p>
        </p:txBody>
      </p:sp>
      <p:pic>
        <p:nvPicPr>
          <p:cNvPr id="4" name="Изображение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63" y="730250"/>
            <a:ext cx="18748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6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916988" y="434975"/>
            <a:ext cx="1446212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ahoma Обычный" charset="0"/>
            </a:endParaRPr>
          </a:p>
        </p:txBody>
      </p:sp>
      <p:pic>
        <p:nvPicPr>
          <p:cNvPr id="4" name="Picture 2" descr="SPN Ogilvy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1300" y="211138"/>
            <a:ext cx="989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0FCB5A-926F-4C65-93E6-5C92F3DBF2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911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916988" y="434975"/>
            <a:ext cx="1446212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ahoma Обычный" charset="0"/>
            </a:endParaRPr>
          </a:p>
        </p:txBody>
      </p:sp>
      <p:pic>
        <p:nvPicPr>
          <p:cNvPr id="4" name="Picture 2" descr="SPN Ogilvy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1300" y="211138"/>
            <a:ext cx="989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B35E0A-5C1A-4500-8BAA-F89DF9AE4D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992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Изображение 8" descr="PPT_makets-0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7010400"/>
            <a:ext cx="5027613" cy="401638"/>
          </a:xfrm>
          <a:prstGeom prst="rect">
            <a:avLst/>
          </a:prstGeom>
        </p:spPr>
        <p:txBody>
          <a:bodyPr vert="horz" lIns="99551" tIns="49775" rIns="99551" bIns="49775" rtlCol="0" anchor="t"/>
          <a:lstStyle>
            <a:lvl1pPr algn="l" defTabSz="497754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Tahoma"/>
                <a:cs typeface="+mn-cs"/>
              </a:defRPr>
            </a:lvl1pPr>
          </a:lstStyle>
          <a:p>
            <a:pPr>
              <a:defRPr/>
            </a:pPr>
            <a:r>
              <a:rPr lang="ru-RU"/>
              <a:t>Список амбассадоров и рекомендации по взаимодействию с ними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600" y="7005638"/>
            <a:ext cx="2493963" cy="401637"/>
          </a:xfrm>
          <a:prstGeom prst="rect">
            <a:avLst/>
          </a:prstGeom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  <a:latin typeface="Tahoma" pitchFamily="34" charset="0"/>
              </a:defRPr>
            </a:lvl1pPr>
          </a:lstStyle>
          <a:p>
            <a:fld id="{41B3E423-5024-4446-AB08-0EF0EF40FE0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96888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  <a:lvl2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2pPr>
      <a:lvl3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3pPr>
      <a:lvl4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4pPr>
      <a:lvl5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5pPr>
      <a:lvl6pPr marL="4572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6pPr>
      <a:lvl7pPr marL="9144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7pPr>
      <a:lvl8pPr marL="13716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8pPr>
      <a:lvl9pPr marL="18288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9pPr>
    </p:titleStyle>
    <p:bodyStyle>
      <a:lvl1pPr marL="373063" indent="-373063" algn="l" defTabSz="4968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8038" indent="-309563" algn="l" defTabSz="4968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43013" indent="-247650" algn="l" defTabSz="4968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41488" indent="-247650" algn="l" defTabSz="4968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8375" indent="-247650" algn="l" defTabSz="4968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fin.ru/ru/om/fingram/directions/programs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ta.ru/" TargetMode="External"/><Relationship Id="rId2" Type="http://schemas.openxmlformats.org/officeDocument/2006/relationships/hyperlink" Target="http://www.banki.ru/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vk.com/vashifinancy" TargetMode="External"/><Relationship Id="rId3" Type="http://schemas.openxmlformats.org/officeDocument/2006/relationships/image" Target="../media/image54.png"/><Relationship Id="rId7" Type="http://schemas.openxmlformats.org/officeDocument/2006/relationships/hyperlink" Target="https://ok.ru/druzhisfin" TargetMode="External"/><Relationship Id="rId12" Type="http://schemas.openxmlformats.org/officeDocument/2006/relationships/hyperlink" Target="http://&#1093;&#1086;&#1095;&#1091;&#1084;&#1086;&#1075;&#1091;&#1079;&#1085;&#1072;&#1102;.&#1088;&#1092;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vashifinancy/?fref=ts" TargetMode="External"/><Relationship Id="rId11" Type="http://schemas.openxmlformats.org/officeDocument/2006/relationships/hyperlink" Target="https://www.youtube.com/channel/UCTqHWfU8xfCq7i4MiLLV05w" TargetMode="External"/><Relationship Id="rId5" Type="http://schemas.openxmlformats.org/officeDocument/2006/relationships/hyperlink" Target="http://&#1074;&#1072;&#1096;&#1080;&#1092;&#1080;&#1085;&#1072;&#1085;&#1089;&#1099;.&#1088;&#1092;/" TargetMode="External"/><Relationship Id="rId10" Type="http://schemas.openxmlformats.org/officeDocument/2006/relationships/hyperlink" Target="https://www.instagram.com/vashifinancy/" TargetMode="External"/><Relationship Id="rId4" Type="http://schemas.openxmlformats.org/officeDocument/2006/relationships/image" Target="../media/image55.png"/><Relationship Id="rId9" Type="http://schemas.openxmlformats.org/officeDocument/2006/relationships/hyperlink" Target="https://twitter.com/vashifinancy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33375" y="1260475"/>
            <a:ext cx="10939463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87" tIns="52144" rIns="104287" bIns="52144" anchor="ctr">
            <a:spAutoFit/>
          </a:bodyPr>
          <a:lstStyle/>
          <a:p>
            <a:pPr eaLnBrk="1" hangingPunct="1">
              <a:defRPr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"Бранил Гомера,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Феокрита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, 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зато читал Адама Смита 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и был глубокий эконом, 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то есть умел судить о том, 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как государство богатеет 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и чем живёт и почему не нужно золота ему, 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когда простой продукт имеет. 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Отец понять его не мог и земли отдавал в залог".</a:t>
            </a:r>
          </a:p>
          <a:p>
            <a:pPr>
              <a:defRPr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50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1800" y="5988050"/>
            <a:ext cx="4908550" cy="520700"/>
          </a:xfrm>
          <a:prstGeom prst="rect">
            <a:avLst/>
          </a:prstGeom>
          <a:noFill/>
        </p:spPr>
        <p:txBody>
          <a:bodyPr wrap="none" lIns="104287" tIns="52144" rIns="104287" bIns="52144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А.С. Пушкин «Евгений Онегин»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33375" y="6538913"/>
            <a:ext cx="83518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300">
                <a:latin typeface="Calibri" pitchFamily="34" charset="0"/>
              </a:rPr>
              <a:t>Адам Смит (1723-1790) "Исследования о природе и богатстве народов», 1776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700" y="0"/>
            <a:ext cx="2844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5" y="1257300"/>
            <a:ext cx="4791075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0650" y="1543050"/>
            <a:ext cx="5487988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3000" y="819150"/>
            <a:ext cx="8229600" cy="762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Результаты стран по финансовой грамотности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700" y="0"/>
            <a:ext cx="2844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0" y="1833563"/>
          <a:ext cx="5715000" cy="593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r:id="rId4" imgW="5718544" imgH="5931922" progId="Excel.Chart.8">
                  <p:embed/>
                </p:oleObj>
              </mc:Choice>
              <mc:Fallback>
                <p:oleObj r:id="rId4" imgW="5718544" imgH="5931922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33563"/>
                        <a:ext cx="5715000" cy="593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5715000" y="1833563"/>
          <a:ext cx="4973638" cy="572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r:id="rId6" imgW="4968671" imgH="5730737" progId="Excel.Chart.8">
                  <p:embed/>
                </p:oleObj>
              </mc:Choice>
              <mc:Fallback>
                <p:oleObj r:id="rId6" imgW="4968671" imgH="5730737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833563"/>
                        <a:ext cx="4973638" cy="572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85750" y="1058863"/>
            <a:ext cx="10153650" cy="7747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n-lt"/>
                <a:ea typeface="+mj-ea"/>
              </a:rPr>
              <a:t>Распределение российских учащихся по уровням финансовой грамотности в сравнении с результатами 10 стран ОЭСР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250" y="857250"/>
            <a:ext cx="9959975" cy="12319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800" dirty="0" smtClean="0">
                <a:latin typeface="+mn-lt"/>
              </a:rPr>
              <a:t>Уровни достижений российских обучающихся по ФГ</a:t>
            </a:r>
            <a:endParaRPr lang="ru-RU" sz="2800" dirty="0">
              <a:latin typeface="+mn-lt"/>
            </a:endParaRPr>
          </a:p>
        </p:txBody>
      </p:sp>
      <p:sp>
        <p:nvSpPr>
          <p:cNvPr id="27651" name="TextBox 26"/>
          <p:cNvSpPr txBox="1">
            <a:spLocks noChangeArrowheads="1"/>
          </p:cNvSpPr>
          <p:nvPr/>
        </p:nvSpPr>
        <p:spPr bwMode="auto">
          <a:xfrm>
            <a:off x="41275" y="5670550"/>
            <a:ext cx="1600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altLang="ru-RU" sz="1800" b="1">
                <a:latin typeface="Arial Narrow" pitchFamily="34" charset="0"/>
                <a:cs typeface="Times New Roman" pitchFamily="18" charset="0"/>
              </a:rPr>
              <a:t>2 уровень</a:t>
            </a:r>
            <a:br>
              <a:rPr lang="ru-RU" altLang="ru-RU" sz="1800" b="1">
                <a:latin typeface="Arial Narrow" pitchFamily="34" charset="0"/>
                <a:cs typeface="Times New Roman" pitchFamily="18" charset="0"/>
              </a:rPr>
            </a:br>
            <a:r>
              <a:rPr lang="ru-RU" altLang="ru-RU" sz="1800" b="1">
                <a:latin typeface="Arial Narrow" pitchFamily="34" charset="0"/>
                <a:cs typeface="Times New Roman" pitchFamily="18" charset="0"/>
              </a:rPr>
              <a:t> (400 баллов)</a:t>
            </a:r>
          </a:p>
        </p:txBody>
      </p:sp>
      <p:sp>
        <p:nvSpPr>
          <p:cNvPr id="27652" name="TextBox 27"/>
          <p:cNvSpPr txBox="1">
            <a:spLocks noChangeArrowheads="1"/>
          </p:cNvSpPr>
          <p:nvPr/>
        </p:nvSpPr>
        <p:spPr bwMode="auto">
          <a:xfrm>
            <a:off x="125413" y="4611688"/>
            <a:ext cx="15160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altLang="ru-RU" sz="1800" b="1">
                <a:latin typeface="Arial Narrow" pitchFamily="34" charset="0"/>
                <a:cs typeface="Times New Roman" pitchFamily="18" charset="0"/>
              </a:rPr>
              <a:t>3 уровень </a:t>
            </a:r>
            <a:br>
              <a:rPr lang="ru-RU" altLang="ru-RU" sz="1800" b="1">
                <a:latin typeface="Arial Narrow" pitchFamily="34" charset="0"/>
                <a:cs typeface="Times New Roman" pitchFamily="18" charset="0"/>
              </a:rPr>
            </a:br>
            <a:r>
              <a:rPr lang="ru-RU" altLang="ru-RU" sz="1800" b="1">
                <a:latin typeface="Arial Narrow" pitchFamily="34" charset="0"/>
                <a:cs typeface="Times New Roman" pitchFamily="18" charset="0"/>
              </a:rPr>
              <a:t>(475 баллов)</a:t>
            </a:r>
          </a:p>
        </p:txBody>
      </p:sp>
      <p:sp>
        <p:nvSpPr>
          <p:cNvPr id="27653" name="TextBox 28"/>
          <p:cNvSpPr txBox="1">
            <a:spLocks noChangeArrowheads="1"/>
          </p:cNvSpPr>
          <p:nvPr/>
        </p:nvSpPr>
        <p:spPr bwMode="auto">
          <a:xfrm>
            <a:off x="41275" y="3552825"/>
            <a:ext cx="1600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altLang="ru-RU" sz="1800" b="1">
                <a:latin typeface="Arial Narrow" pitchFamily="34" charset="0"/>
                <a:cs typeface="Times New Roman" pitchFamily="18" charset="0"/>
              </a:rPr>
              <a:t>4 уровень</a:t>
            </a:r>
          </a:p>
          <a:p>
            <a:pPr algn="r" eaLnBrk="1" hangingPunct="1"/>
            <a:r>
              <a:rPr lang="ru-RU" altLang="ru-RU" sz="1800" b="1">
                <a:latin typeface="Arial Narrow" pitchFamily="34" charset="0"/>
                <a:cs typeface="Times New Roman" pitchFamily="18" charset="0"/>
              </a:rPr>
              <a:t> (550 баллов)</a:t>
            </a:r>
          </a:p>
        </p:txBody>
      </p:sp>
      <p:sp>
        <p:nvSpPr>
          <p:cNvPr id="27654" name="TextBox 29"/>
          <p:cNvSpPr txBox="1">
            <a:spLocks noChangeArrowheads="1"/>
          </p:cNvSpPr>
          <p:nvPr/>
        </p:nvSpPr>
        <p:spPr bwMode="auto">
          <a:xfrm>
            <a:off x="41275" y="2493963"/>
            <a:ext cx="1600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altLang="ru-RU" sz="1800" b="1">
                <a:latin typeface="Arial Narrow" pitchFamily="34" charset="0"/>
                <a:cs typeface="Times New Roman" pitchFamily="18" charset="0"/>
              </a:rPr>
              <a:t>5 уровень </a:t>
            </a:r>
            <a:br>
              <a:rPr lang="ru-RU" altLang="ru-RU" sz="1800" b="1">
                <a:latin typeface="Arial Narrow" pitchFamily="34" charset="0"/>
                <a:cs typeface="Times New Roman" pitchFamily="18" charset="0"/>
              </a:rPr>
            </a:br>
            <a:r>
              <a:rPr lang="ru-RU" altLang="ru-RU" sz="1800" b="1">
                <a:latin typeface="Arial Narrow" pitchFamily="34" charset="0"/>
                <a:cs typeface="Times New Roman" pitchFamily="18" charset="0"/>
              </a:rPr>
              <a:t>(625 баллов и выше)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314133" y="1118277"/>
            <a:ext cx="995385" cy="1429359"/>
          </a:xfrm>
          <a:prstGeom prst="rect">
            <a:avLst/>
          </a:prstGeom>
          <a:noFill/>
        </p:spPr>
        <p:txBody>
          <a:bodyPr vert="vert270" lIns="104259" tIns="52129" rIns="104259" bIns="52129">
            <a:spAutoFit/>
          </a:bodyPr>
          <a:lstStyle/>
          <a:p>
            <a:pPr algn="ctr">
              <a:defRPr/>
            </a:pPr>
            <a:r>
              <a:rPr lang="ru-RU" sz="1700" b="1" dirty="0">
                <a:latin typeface="Arial Narrow" pitchFamily="34" charset="0"/>
              </a:rPr>
              <a:t>Финансовая грамотность, </a:t>
            </a:r>
            <a:r>
              <a:rPr lang="ru-RU" sz="1700" b="1" dirty="0">
                <a:solidFill>
                  <a:srgbClr val="FF0000"/>
                </a:solidFill>
                <a:latin typeface="Arial Narrow" pitchFamily="34" charset="0"/>
              </a:rPr>
              <a:t>512</a:t>
            </a: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3660775" y="1346200"/>
            <a:ext cx="6650038" cy="2859088"/>
          </a:xfrm>
          <a:prstGeom prst="wedgeRoundRectCallout">
            <a:avLst>
              <a:gd name="adj1" fmla="val -60289"/>
              <a:gd name="adj2" fmla="val -4687"/>
              <a:gd name="adj3" fmla="val 16667"/>
            </a:avLst>
          </a:prstGeom>
          <a:solidFill>
            <a:schemeClr val="accent3">
              <a:lumMod val="75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9" tIns="52129" rIns="104259" bIns="52129" anchor="ctr"/>
          <a:lstStyle/>
          <a:p>
            <a:pPr defTabSz="709542">
              <a:lnSpc>
                <a:spcPct val="80000"/>
              </a:lnSpc>
              <a:spcAft>
                <a:spcPct val="35000"/>
              </a:spcAft>
              <a:defRPr/>
            </a:pPr>
            <a:endParaRPr lang="ru-RU" sz="1800" b="1" dirty="0">
              <a:solidFill>
                <a:schemeClr val="tx1"/>
              </a:solidFill>
            </a:endParaRPr>
          </a:p>
          <a:p>
            <a:pPr algn="just" defTabSz="709542">
              <a:lnSpc>
                <a:spcPct val="80000"/>
              </a:lnSpc>
              <a:spcAft>
                <a:spcPct val="35000"/>
              </a:spcAft>
              <a:defRPr/>
            </a:pPr>
            <a:r>
              <a:rPr lang="ru-RU" sz="1800" b="1" dirty="0">
                <a:solidFill>
                  <a:schemeClr val="tx1"/>
                </a:solidFill>
              </a:rPr>
              <a:t>11 % могут продемонстрировать понимание широкого спектра финансовых понятий в контекстах, имеющих отношение к собственной жизни в долгосрочной перспективе. Они могут анализировать сложные финансовые продукты, могут продемонстрировать понимание рисков и владение мерами предосторожности, связанными с ситуациями финансового мошенничества,  могут  оценить последствия принятия финансового решения, например, финансовые преимущества  конкретного кредита. </a:t>
            </a:r>
          </a:p>
          <a:p>
            <a:pPr defTabSz="709542">
              <a:lnSpc>
                <a:spcPct val="90000"/>
              </a:lnSpc>
              <a:spcAft>
                <a:spcPct val="3500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3744913" y="4495800"/>
            <a:ext cx="6565900" cy="2462213"/>
          </a:xfrm>
          <a:prstGeom prst="wedgeRoundRectCallout">
            <a:avLst>
              <a:gd name="adj1" fmla="val -61900"/>
              <a:gd name="adj2" fmla="val -5486"/>
              <a:gd name="adj3" fmla="val 16667"/>
            </a:avLst>
          </a:prstGeom>
          <a:solidFill>
            <a:schemeClr val="accent3">
              <a:lumMod val="75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800" b="1" smtClean="0">
              <a:latin typeface="Arial Narrow" panose="020B0606020202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800" b="1" smtClean="0">
                <a:latin typeface="Calibri" panose="020F0502020204030204" pitchFamily="34" charset="0"/>
              </a:rPr>
              <a:t>Учащиеся начинают применять знания основных финансовых продуктов и часто используемых финансовых понятий. Они могут использовать информацию при принятии финансовых решений в ситуациях, непосредственно их касающихся. Они осознают ценность ведения бюджета и интерпретируют характерные особенности повседневных финансовых документов. Они показывают понимание связи между различными финансовыми элементами (например, числом продуктов потребления и расходами на них).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1300" b="1" smtClean="0">
              <a:latin typeface="Arial Narrow" panose="020B0606020202030204" pitchFamily="34" charset="0"/>
            </a:endParaRPr>
          </a:p>
        </p:txBody>
      </p:sp>
      <p:sp>
        <p:nvSpPr>
          <p:cNvPr id="27658" name="TextBox 36"/>
          <p:cNvSpPr txBox="1">
            <a:spLocks noChangeArrowheads="1"/>
          </p:cNvSpPr>
          <p:nvPr/>
        </p:nvSpPr>
        <p:spPr bwMode="auto">
          <a:xfrm>
            <a:off x="41275" y="6518275"/>
            <a:ext cx="1600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altLang="ru-RU" sz="1800" b="1">
                <a:latin typeface="Arial Narrow" pitchFamily="34" charset="0"/>
                <a:cs typeface="Times New Roman" pitchFamily="18" charset="0"/>
              </a:rPr>
              <a:t>1 уровень</a:t>
            </a:r>
            <a:br>
              <a:rPr lang="ru-RU" altLang="ru-RU" sz="1800" b="1">
                <a:latin typeface="Arial Narrow" pitchFamily="34" charset="0"/>
                <a:cs typeface="Times New Roman" pitchFamily="18" charset="0"/>
              </a:rPr>
            </a:br>
            <a:r>
              <a:rPr lang="ru-RU" altLang="ru-RU" sz="1800" b="1">
                <a:latin typeface="Arial Narrow" pitchFamily="34" charset="0"/>
                <a:cs typeface="Times New Roman" pitchFamily="18" charset="0"/>
              </a:rPr>
              <a:t> (326 баллов)</a:t>
            </a:r>
          </a:p>
        </p:txBody>
      </p:sp>
      <p:grpSp>
        <p:nvGrpSpPr>
          <p:cNvPr id="27659" name="Группа 49"/>
          <p:cNvGrpSpPr>
            <a:grpSpLocks/>
          </p:cNvGrpSpPr>
          <p:nvPr/>
        </p:nvGrpSpPr>
        <p:grpSpPr bwMode="auto">
          <a:xfrm>
            <a:off x="1801813" y="2212975"/>
            <a:ext cx="260350" cy="5168900"/>
            <a:chOff x="1691953" y="1709986"/>
            <a:chExt cx="288040" cy="4896544"/>
          </a:xfrm>
        </p:grpSpPr>
        <p:cxnSp>
          <p:nvCxnSpPr>
            <p:cNvPr id="44" name="Прямая со стрелкой 43"/>
            <p:cNvCxnSpPr/>
            <p:nvPr/>
          </p:nvCxnSpPr>
          <p:spPr>
            <a:xfrm flipV="1">
              <a:off x="1835973" y="1709986"/>
              <a:ext cx="0" cy="4896544"/>
            </a:xfrm>
            <a:prstGeom prst="straightConnector1">
              <a:avLst/>
            </a:prstGeom>
            <a:ln w="66675">
              <a:solidFill>
                <a:schemeClr val="accent3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Прямая соединительная линия 44"/>
            <p:cNvSpPr/>
            <p:nvPr/>
          </p:nvSpPr>
          <p:spPr>
            <a:xfrm>
              <a:off x="1691953" y="2358147"/>
              <a:ext cx="288040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46" name="Прямая соединительная линия 45"/>
            <p:cNvSpPr/>
            <p:nvPr/>
          </p:nvSpPr>
          <p:spPr>
            <a:xfrm>
              <a:off x="1691953" y="3293543"/>
              <a:ext cx="288040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47" name="Прямая соединительная линия 46"/>
            <p:cNvSpPr/>
            <p:nvPr/>
          </p:nvSpPr>
          <p:spPr>
            <a:xfrm>
              <a:off x="1691953" y="4302628"/>
              <a:ext cx="288040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48" name="Прямая соединительная линия 47"/>
            <p:cNvSpPr/>
            <p:nvPr/>
          </p:nvSpPr>
          <p:spPr>
            <a:xfrm>
              <a:off x="1691953" y="5238024"/>
              <a:ext cx="288040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49" name="Прямая соединительная линия 48"/>
            <p:cNvSpPr/>
            <p:nvPr/>
          </p:nvSpPr>
          <p:spPr>
            <a:xfrm>
              <a:off x="1691953" y="6102740"/>
              <a:ext cx="288040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graphicFrame>
        <p:nvGraphicFramePr>
          <p:cNvPr id="52" name="Диаграмма 51"/>
          <p:cNvGraphicFramePr>
            <a:graphicFrameLocks/>
          </p:cNvGraphicFramePr>
          <p:nvPr/>
        </p:nvGraphicFramePr>
        <p:xfrm>
          <a:off x="1781299" y="5300382"/>
          <a:ext cx="2055820" cy="1016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3" name="Диаграмма 52"/>
          <p:cNvGraphicFramePr>
            <a:graphicFrameLocks/>
          </p:cNvGraphicFramePr>
          <p:nvPr/>
        </p:nvGraphicFramePr>
        <p:xfrm>
          <a:off x="1781300" y="1859428"/>
          <a:ext cx="1963756" cy="1341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5" name="Диаграмма 54"/>
          <p:cNvGraphicFramePr>
            <a:graphicFrameLocks/>
          </p:cNvGraphicFramePr>
          <p:nvPr/>
        </p:nvGraphicFramePr>
        <p:xfrm>
          <a:off x="1781300" y="4118046"/>
          <a:ext cx="2030057" cy="1125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6" name="Диаграмма 55"/>
          <p:cNvGraphicFramePr>
            <a:graphicFrameLocks/>
          </p:cNvGraphicFramePr>
          <p:nvPr/>
        </p:nvGraphicFramePr>
        <p:xfrm>
          <a:off x="1781299" y="3073222"/>
          <a:ext cx="2055820" cy="1039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/>
        </p:nvGraphicFramePr>
        <p:xfrm>
          <a:off x="1809101" y="5770217"/>
          <a:ext cx="2025410" cy="1341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665" name="TextBox 31"/>
          <p:cNvSpPr txBox="1">
            <a:spLocks noChangeArrowheads="1"/>
          </p:cNvSpPr>
          <p:nvPr/>
        </p:nvSpPr>
        <p:spPr bwMode="auto">
          <a:xfrm>
            <a:off x="2651125" y="5641975"/>
            <a:ext cx="3365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6793" tIns="58396" rIns="116793" bIns="58396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chemeClr val="bg1"/>
                </a:solidFill>
                <a:latin typeface="Arial Black" pitchFamily="34" charset="0"/>
              </a:rPr>
              <a:t>%</a:t>
            </a:r>
          </a:p>
        </p:txBody>
      </p:sp>
      <p:sp>
        <p:nvSpPr>
          <p:cNvPr id="27666" name="TextBox 34"/>
          <p:cNvSpPr txBox="1">
            <a:spLocks noChangeArrowheads="1"/>
          </p:cNvSpPr>
          <p:nvPr/>
        </p:nvSpPr>
        <p:spPr bwMode="auto">
          <a:xfrm>
            <a:off x="2651125" y="4294188"/>
            <a:ext cx="3365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6793" tIns="58396" rIns="116793" bIns="58396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chemeClr val="bg1"/>
                </a:solidFill>
                <a:latin typeface="Arial Black" pitchFamily="34" charset="0"/>
              </a:rPr>
              <a:t>%</a:t>
            </a:r>
          </a:p>
        </p:txBody>
      </p:sp>
      <p:sp>
        <p:nvSpPr>
          <p:cNvPr id="27667" name="TextBox 37"/>
          <p:cNvSpPr txBox="1">
            <a:spLocks noChangeArrowheads="1"/>
          </p:cNvSpPr>
          <p:nvPr/>
        </p:nvSpPr>
        <p:spPr bwMode="auto">
          <a:xfrm>
            <a:off x="2651125" y="3448050"/>
            <a:ext cx="336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6793" tIns="58396" rIns="116793" bIns="58396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chemeClr val="bg1"/>
                </a:solidFill>
                <a:latin typeface="Arial Black" pitchFamily="34" charset="0"/>
              </a:rPr>
              <a:t>%</a:t>
            </a:r>
          </a:p>
        </p:txBody>
      </p:sp>
      <p:sp>
        <p:nvSpPr>
          <p:cNvPr id="27668" name="TextBox 38"/>
          <p:cNvSpPr txBox="1">
            <a:spLocks noChangeArrowheads="1"/>
          </p:cNvSpPr>
          <p:nvPr/>
        </p:nvSpPr>
        <p:spPr bwMode="auto">
          <a:xfrm>
            <a:off x="2651125" y="2706688"/>
            <a:ext cx="2524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6793" tIns="58396" rIns="116793" bIns="58396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chemeClr val="bg1"/>
                </a:solidFill>
                <a:latin typeface="Arial Black" pitchFamily="34" charset="0"/>
              </a:rPr>
              <a:t>%</a:t>
            </a:r>
          </a:p>
        </p:txBody>
      </p:sp>
      <p:sp>
        <p:nvSpPr>
          <p:cNvPr id="27669" name="TextBox 39"/>
          <p:cNvSpPr txBox="1">
            <a:spLocks noChangeArrowheads="1"/>
          </p:cNvSpPr>
          <p:nvPr/>
        </p:nvSpPr>
        <p:spPr bwMode="auto">
          <a:xfrm>
            <a:off x="2651125" y="6624638"/>
            <a:ext cx="420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6793" tIns="58396" rIns="116793" bIns="58396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chemeClr val="bg1"/>
                </a:solidFill>
                <a:latin typeface="Arial Black" pitchFamily="34" charset="0"/>
              </a:rPr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700" y="0"/>
            <a:ext cx="2844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10688638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227013" y="1184275"/>
            <a:ext cx="4922837" cy="17811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579" tIns="43789" rIns="87579" bIns="43789" anchor="ctr">
            <a:spAutoFit/>
          </a:bodyPr>
          <a:lstStyle>
            <a:lvl1pPr defTabSz="874713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4713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4713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4713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4713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ru-RU" altLang="ru-RU" sz="1000" b="1">
                <a:cs typeface="Times New Roman" pitchFamily="18" charset="0"/>
              </a:rPr>
              <a:t>ЕСЛИ У ВАС НЕ ХВАТАЕТ ДЕНЕГ, ЧТОБЫ КУПИТЬ ТО, ЧТО ВЫ ЖЕЛАЕТЕ ПРИОБРЕСТИ (НАПРИМЕР, ЧТО-ТО ИЗ ОДЕЖДЫ ИЛИ СПОРТИВНОГО ОБОРУДОВАНИЯ), ЧТО ВЫ ВЕРОЯТНЕЕ ВСЕГО БУДЕТЕ ДЕЛАТЬ?</a:t>
            </a:r>
          </a:p>
          <a:p>
            <a:pPr algn="just" eaLnBrk="1" hangingPunct="1"/>
            <a:endParaRPr lang="ru-RU" altLang="ru-RU" sz="1000" b="1"/>
          </a:p>
          <a:p>
            <a:pPr algn="just">
              <a:buFont typeface="Calibri" pitchFamily="34" charset="0"/>
              <a:buAutoNum type="arabicParenR"/>
            </a:pPr>
            <a:r>
              <a:rPr lang="ru-RU" altLang="ru-RU" sz="1000" b="1"/>
              <a:t>Буду копить деньги, чтобы купить это 		</a:t>
            </a:r>
          </a:p>
          <a:p>
            <a:pPr algn="just">
              <a:buFont typeface="Calibri" pitchFamily="34" charset="0"/>
              <a:buAutoNum type="arabicParenR"/>
            </a:pPr>
            <a:r>
              <a:rPr lang="ru-RU" altLang="ru-RU" sz="1000" b="1"/>
              <a:t>Попробую занять деньги у кого-то из членов семьи </a:t>
            </a:r>
          </a:p>
          <a:p>
            <a:pPr algn="just">
              <a:buFont typeface="Calibri" pitchFamily="34" charset="0"/>
              <a:buAutoNum type="arabicParenR"/>
            </a:pPr>
            <a:r>
              <a:rPr lang="ru-RU" altLang="ru-RU" sz="1000" b="1"/>
              <a:t>Не куплю это </a:t>
            </a:r>
          </a:p>
          <a:p>
            <a:pPr algn="just">
              <a:buFont typeface="Calibri" pitchFamily="34" charset="0"/>
              <a:buAutoNum type="arabicParenR"/>
            </a:pPr>
            <a:r>
              <a:rPr lang="ru-RU" altLang="ru-RU" sz="1000" b="1"/>
              <a:t>Куплю это на деньги, которые должны были использоваться на что-то другое</a:t>
            </a:r>
            <a:r>
              <a:rPr lang="en-US" altLang="ru-RU" sz="1000" b="1"/>
              <a:t> </a:t>
            </a:r>
          </a:p>
          <a:p>
            <a:pPr algn="just">
              <a:buFont typeface="Calibri" pitchFamily="34" charset="0"/>
              <a:buAutoNum type="arabicParenR"/>
            </a:pPr>
            <a:r>
              <a:rPr lang="ru-RU" altLang="ru-RU" sz="1000" b="1"/>
              <a:t>Попробую занять деньги у друга </a:t>
            </a:r>
          </a:p>
          <a:p>
            <a:pPr algn="just">
              <a:buFont typeface="Calibri" pitchFamily="34" charset="0"/>
              <a:buAutoNum type="arabicParenR"/>
            </a:pPr>
            <a:r>
              <a:rPr lang="ru-RU" altLang="ru-RU" sz="1000" b="1"/>
              <a:t>Ответ отсутствует</a:t>
            </a:r>
            <a:endParaRPr lang="ru-RU" altLang="ru-RU" sz="1000" b="1">
              <a:cs typeface="Times New Roman" pitchFamily="18" charset="0"/>
            </a:endParaRPr>
          </a:p>
        </p:txBody>
      </p:sp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5408613" y="1184275"/>
            <a:ext cx="4924425" cy="19335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579" tIns="43789" rIns="87579" bIns="43789" anchor="ctr">
            <a:spAutoFit/>
          </a:bodyPr>
          <a:lstStyle>
            <a:lvl1pPr defTabSz="874713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4713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4713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4713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4713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ru-RU" altLang="ru-RU" sz="1000" b="1">
                <a:cs typeface="Times New Roman" pitchFamily="18" charset="0"/>
              </a:rPr>
              <a:t>КАКОЕ ИЗ СЛЕДУЮЩИХ УТВЕРЖДЕНИЙ, КАСАЮЩИХСЯ НАКОПЛЕНИЯ ДЕНЕГ, ПОДХОДИТ ВАМ ЛУЧШЕ ВСЕГО?</a:t>
            </a:r>
          </a:p>
          <a:p>
            <a:pPr algn="just" eaLnBrk="1" hangingPunct="1"/>
            <a:endParaRPr lang="ru-RU" altLang="ru-RU" sz="1000" b="1"/>
          </a:p>
          <a:p>
            <a:pPr algn="just">
              <a:buFont typeface="Calibri" pitchFamily="34" charset="0"/>
              <a:buAutoNum type="arabicParenR"/>
            </a:pPr>
            <a:r>
              <a:rPr lang="ru-RU" altLang="ru-RU" sz="1000" b="1"/>
              <a:t>Я откладываю одинаковую сумму денег каждую неделю или месяц </a:t>
            </a:r>
          </a:p>
          <a:p>
            <a:pPr algn="just">
              <a:buFont typeface="Calibri" pitchFamily="34" charset="0"/>
              <a:buAutoNum type="arabicParenR"/>
            </a:pPr>
            <a:r>
              <a:rPr lang="ru-RU" altLang="ru-RU" sz="1000" b="1"/>
              <a:t>Я откладываю некоторое количество денег каждую неделю или месяц,</a:t>
            </a:r>
            <a:br>
              <a:rPr lang="ru-RU" altLang="ru-RU" sz="1000" b="1"/>
            </a:br>
            <a:r>
              <a:rPr lang="ru-RU" altLang="ru-RU" sz="1000" b="1"/>
              <a:t>        но суммы меняются </a:t>
            </a:r>
          </a:p>
          <a:p>
            <a:pPr algn="just">
              <a:buFont typeface="Calibri" pitchFamily="34" charset="0"/>
              <a:buAutoNum type="arabicParenR"/>
            </a:pPr>
            <a:r>
              <a:rPr lang="ru-RU" altLang="ru-RU" sz="1000" b="1"/>
              <a:t>Я откладываю деньги только тогда, когда у меня что-то остается</a:t>
            </a:r>
            <a:endParaRPr lang="en-US" altLang="ru-RU" sz="1000" b="1"/>
          </a:p>
          <a:p>
            <a:pPr algn="just">
              <a:buFont typeface="Calibri" pitchFamily="34" charset="0"/>
              <a:buAutoNum type="arabicParenR"/>
            </a:pPr>
            <a:r>
              <a:rPr lang="ru-RU" altLang="ru-RU" sz="1000" b="1"/>
              <a:t>Я откладываю деньги только тогда, когда хочу что-то купить </a:t>
            </a:r>
          </a:p>
          <a:p>
            <a:pPr algn="just">
              <a:buFont typeface="Calibri" pitchFamily="34" charset="0"/>
              <a:buAutoNum type="arabicParenR"/>
            </a:pPr>
            <a:r>
              <a:rPr lang="ru-RU" altLang="ru-RU" sz="1000" b="1"/>
              <a:t>Я не откладываю деньги </a:t>
            </a:r>
          </a:p>
          <a:p>
            <a:pPr algn="just">
              <a:buFont typeface="Calibri" pitchFamily="34" charset="0"/>
              <a:buAutoNum type="arabicParenR"/>
            </a:pPr>
            <a:r>
              <a:rPr lang="ru-RU" altLang="ru-RU" sz="1000" b="1"/>
              <a:t>У меня нет денег и мне нечего откладывать</a:t>
            </a:r>
            <a:endParaRPr lang="en-US" altLang="ru-RU" sz="1000" b="1"/>
          </a:p>
          <a:p>
            <a:pPr algn="just">
              <a:buFont typeface="Calibri" pitchFamily="34" charset="0"/>
              <a:buAutoNum type="arabicParenR"/>
            </a:pPr>
            <a:r>
              <a:rPr lang="ru-RU" altLang="ru-RU" sz="1000" b="1">
                <a:cs typeface="Times New Roman" pitchFamily="18" charset="0"/>
              </a:rPr>
              <a:t>Ответ отсутствует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3" y="3552825"/>
            <a:ext cx="506095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8613" y="3554413"/>
            <a:ext cx="5053012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Заголовок 6"/>
          <p:cNvSpPr>
            <a:spLocks noGrp="1"/>
          </p:cNvSpPr>
          <p:nvPr>
            <p:ph type="title"/>
          </p:nvPr>
        </p:nvSpPr>
        <p:spPr bwMode="auto">
          <a:xfrm>
            <a:off x="534988" y="1116013"/>
            <a:ext cx="9618662" cy="874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944563"/>
            <a:ext cx="9618662" cy="874712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Ориентация на ключевые навыки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XXI века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3675" y="1552575"/>
            <a:ext cx="10494963" cy="603567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ru-RU" sz="2800" dirty="0" smtClean="0">
                <a:latin typeface="+mn-lt"/>
              </a:rPr>
              <a:t>Ключевыми навыками</a:t>
            </a:r>
            <a:r>
              <a:rPr lang="en-US" sz="2800" dirty="0" smtClean="0"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в индустриальную эпоху были навыки чтения, письма и счёта. В современном мире этого недостаточно. Навыки 21 века: </a:t>
            </a:r>
          </a:p>
          <a:p>
            <a:pPr marL="0" indent="0">
              <a:buFont typeface="Arial" pitchFamily="34" charset="0"/>
              <a:buNone/>
              <a:defRPr/>
            </a:pPr>
            <a:endParaRPr lang="ru-RU" sz="2800" dirty="0" smtClean="0">
              <a:latin typeface="+mn-lt"/>
            </a:endParaRPr>
          </a:p>
          <a:p>
            <a:pPr>
              <a:defRPr/>
            </a:pPr>
            <a:r>
              <a:rPr lang="ru-RU" sz="2800" i="1" dirty="0" smtClean="0">
                <a:latin typeface="+mn-lt"/>
              </a:rPr>
              <a:t>грамотность</a:t>
            </a:r>
            <a:r>
              <a:rPr lang="ru-RU" sz="2800" dirty="0" smtClean="0">
                <a:latin typeface="+mn-lt"/>
              </a:rPr>
              <a:t> ‒ математическая, читательская, естественнонаучная, финансовая, гражданская и культурная, ИКТ-грамотность; </a:t>
            </a:r>
          </a:p>
          <a:p>
            <a:pPr>
              <a:defRPr/>
            </a:pPr>
            <a:r>
              <a:rPr lang="ru-RU" sz="2800" i="1" dirty="0" smtClean="0">
                <a:latin typeface="+mn-lt"/>
              </a:rPr>
              <a:t>компетенции</a:t>
            </a:r>
            <a:r>
              <a:rPr lang="ru-RU" sz="2800" dirty="0" smtClean="0">
                <a:latin typeface="+mn-lt"/>
              </a:rPr>
              <a:t> ‒ критическое мышление, решение проблем, творческое мышление, сотрудничество; </a:t>
            </a:r>
          </a:p>
          <a:p>
            <a:pPr>
              <a:defRPr/>
            </a:pPr>
            <a:r>
              <a:rPr lang="ru-RU" sz="2800" i="1" dirty="0" smtClean="0">
                <a:latin typeface="+mn-lt"/>
              </a:rPr>
              <a:t>личные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i="1" dirty="0" smtClean="0">
                <a:latin typeface="+mn-lt"/>
              </a:rPr>
              <a:t>качества</a:t>
            </a:r>
            <a:r>
              <a:rPr lang="ru-RU" sz="2800" dirty="0" smtClean="0">
                <a:latin typeface="+mn-lt"/>
              </a:rPr>
              <a:t> ‒ любознательность, инициативность, упорство, лидерство 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(Всемирный экономический форум, 2015 год)</a:t>
            </a:r>
          </a:p>
          <a:p>
            <a:pPr>
              <a:defRPr/>
            </a:pP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1143000"/>
            <a:ext cx="9618662" cy="6419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4100" smtClean="0">
                <a:solidFill>
                  <a:srgbClr val="FF0000"/>
                </a:solidFill>
                <a:latin typeface="Tahoma" pitchFamily="34" charset="0"/>
              </a:rPr>
              <a:t/>
            </a:r>
            <a:br>
              <a:rPr lang="ru-RU" altLang="ru-RU" sz="4100" smtClean="0">
                <a:solidFill>
                  <a:srgbClr val="FF0000"/>
                </a:solidFill>
                <a:latin typeface="Tahoma" pitchFamily="34" charset="0"/>
              </a:rPr>
            </a:br>
            <a:r>
              <a:rPr lang="ru-RU" altLang="ru-RU" sz="4100" smtClean="0">
                <a:solidFill>
                  <a:srgbClr val="FF0000"/>
                </a:solidFill>
                <a:latin typeface="Tahoma" pitchFamily="34" charset="0"/>
              </a:rPr>
              <a:t/>
            </a:r>
            <a:br>
              <a:rPr lang="ru-RU" altLang="ru-RU" sz="4100" smtClean="0">
                <a:solidFill>
                  <a:srgbClr val="FF0000"/>
                </a:solidFill>
                <a:latin typeface="Tahoma" pitchFamily="34" charset="0"/>
              </a:rPr>
            </a:br>
            <a:r>
              <a:rPr lang="ru-RU" altLang="ru-RU" sz="4100" smtClean="0">
                <a:solidFill>
                  <a:srgbClr val="FF0000"/>
                </a:solidFill>
                <a:latin typeface="Tahoma" pitchFamily="34" charset="0"/>
              </a:rPr>
              <a:t/>
            </a:r>
            <a:br>
              <a:rPr lang="ru-RU" altLang="ru-RU" sz="4100" smtClean="0">
                <a:solidFill>
                  <a:srgbClr val="FF0000"/>
                </a:solidFill>
                <a:latin typeface="Tahoma" pitchFamily="34" charset="0"/>
              </a:rPr>
            </a:br>
            <a:r>
              <a:rPr lang="ru-RU" altLang="ru-RU" sz="4100" smtClean="0">
                <a:solidFill>
                  <a:srgbClr val="FF0000"/>
                </a:solidFill>
                <a:latin typeface="Tahoma" pitchFamily="34" charset="0"/>
              </a:rPr>
              <a:t/>
            </a:r>
            <a:br>
              <a:rPr lang="ru-RU" altLang="ru-RU" sz="4100" smtClean="0">
                <a:solidFill>
                  <a:srgbClr val="FF0000"/>
                </a:solidFill>
                <a:latin typeface="Tahoma" pitchFamily="34" charset="0"/>
              </a:rPr>
            </a:br>
            <a:r>
              <a:rPr lang="ru-RU" altLang="ru-RU" sz="4100" smtClean="0">
                <a:solidFill>
                  <a:srgbClr val="FF0000"/>
                </a:solidFill>
                <a:latin typeface="Tahoma" pitchFamily="34" charset="0"/>
              </a:rPr>
              <a:t/>
            </a:r>
            <a:br>
              <a:rPr lang="ru-RU" altLang="ru-RU" sz="4100" smtClean="0">
                <a:solidFill>
                  <a:srgbClr val="FF0000"/>
                </a:solidFill>
                <a:latin typeface="Tahoma" pitchFamily="34" charset="0"/>
              </a:rPr>
            </a:br>
            <a:r>
              <a:rPr lang="ru-RU" altLang="ru-RU" sz="4100" smtClean="0">
                <a:solidFill>
                  <a:srgbClr val="FF0000"/>
                </a:solidFill>
                <a:latin typeface="Tahoma" pitchFamily="34" charset="0"/>
              </a:rPr>
              <a:t/>
            </a:r>
            <a:br>
              <a:rPr lang="ru-RU" altLang="ru-RU" sz="4100" smtClean="0">
                <a:solidFill>
                  <a:srgbClr val="FF0000"/>
                </a:solidFill>
                <a:latin typeface="Tahoma" pitchFamily="34" charset="0"/>
              </a:rPr>
            </a:br>
            <a:r>
              <a:rPr lang="ru-RU" altLang="ru-RU" sz="4100" smtClean="0">
                <a:latin typeface="Tahoma" pitchFamily="34" charset="0"/>
              </a:rPr>
              <a:t/>
            </a:r>
            <a:br>
              <a:rPr lang="ru-RU" altLang="ru-RU" sz="4100" smtClean="0">
                <a:latin typeface="Tahoma" pitchFamily="34" charset="0"/>
              </a:rPr>
            </a:br>
            <a:r>
              <a:rPr lang="ru-RU" altLang="ru-RU" sz="4100" smtClean="0">
                <a:latin typeface="Tahoma" pitchFamily="34" charset="0"/>
              </a:rPr>
              <a:t>                                            </a:t>
            </a:r>
            <a:br>
              <a:rPr lang="ru-RU" altLang="ru-RU" sz="4100" smtClean="0">
                <a:latin typeface="Tahoma" pitchFamily="34" charset="0"/>
              </a:rPr>
            </a:br>
            <a:r>
              <a:rPr lang="ru-RU" altLang="ru-RU" sz="4100" smtClean="0">
                <a:latin typeface="Tahoma" pitchFamily="34" charset="0"/>
              </a:rPr>
              <a:t/>
            </a:r>
            <a:br>
              <a:rPr lang="ru-RU" altLang="ru-RU" sz="4100" smtClean="0">
                <a:latin typeface="Tahoma" pitchFamily="34" charset="0"/>
              </a:rPr>
            </a:br>
            <a:endParaRPr lang="ru-RU" altLang="ru-RU" smtClean="0">
              <a:latin typeface="Tahoma" pitchFamily="34" charset="0"/>
            </a:endParaRPr>
          </a:p>
        </p:txBody>
      </p:sp>
      <p:pic>
        <p:nvPicPr>
          <p:cNvPr id="31747" name="Объект 3" descr="https://1.bp.blogspot.com/-JwlcpYbAfN0/VvLrSO4o5sI/AAAAAAAAC_w/B5sZoxAIcpsR_HTa5NQbjz7FRHMa9O8hQ/s640/21st+Century+Skills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3888" y="1390650"/>
            <a:ext cx="6059487" cy="617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33813" y="942975"/>
            <a:ext cx="26606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Навыки XXI 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700" y="0"/>
            <a:ext cx="2844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1" name="Группа 8"/>
          <p:cNvGrpSpPr>
            <a:grpSpLocks/>
          </p:cNvGrpSpPr>
          <p:nvPr/>
        </p:nvGrpSpPr>
        <p:grpSpPr bwMode="auto">
          <a:xfrm>
            <a:off x="0" y="49213"/>
            <a:ext cx="9839325" cy="1131887"/>
            <a:chOff x="0" y="44450"/>
            <a:chExt cx="8416925" cy="1027113"/>
          </a:xfrm>
        </p:grpSpPr>
        <p:grpSp>
          <p:nvGrpSpPr>
            <p:cNvPr id="32773" name="Группа 12"/>
            <p:cNvGrpSpPr>
              <a:grpSpLocks/>
            </p:cNvGrpSpPr>
            <p:nvPr/>
          </p:nvGrpSpPr>
          <p:grpSpPr bwMode="auto">
            <a:xfrm>
              <a:off x="0" y="44450"/>
              <a:ext cx="3000375" cy="1027113"/>
              <a:chOff x="0" y="44450"/>
              <a:chExt cx="2071670" cy="741344"/>
            </a:xfrm>
          </p:grpSpPr>
          <p:pic>
            <p:nvPicPr>
              <p:cNvPr id="32775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4450"/>
                <a:ext cx="2014538" cy="720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Прямоугольник 10"/>
              <p:cNvSpPr/>
              <p:nvPr/>
            </p:nvSpPr>
            <p:spPr>
              <a:xfrm>
                <a:off x="714499" y="500902"/>
                <a:ext cx="1356799" cy="284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928877" y="714306"/>
              <a:ext cx="7488048" cy="0"/>
            </a:xfrm>
            <a:prstGeom prst="line">
              <a:avLst/>
            </a:prstGeom>
            <a:ln w="28575">
              <a:solidFill>
                <a:srgbClr val="00808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1497013"/>
            <a:ext cx="10772775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3400" b="1" dirty="0">
                <a:solidFill>
                  <a:srgbClr val="008080"/>
                </a:solidFill>
                <a:latin typeface="Calibri" pitchFamily="34" charset="0"/>
              </a:rPr>
              <a:t>Совместный проект Минфина РФ и Всемирного банка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3400" b="1" dirty="0">
                <a:solidFill>
                  <a:srgbClr val="008080"/>
                </a:solidFill>
                <a:latin typeface="Calibri" pitchFamily="34" charset="0"/>
              </a:rPr>
              <a:t>«</a:t>
            </a: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Содействие повышению уровня финансовой грамотности населения и развитию финансового образования в РФ</a:t>
            </a:r>
            <a:r>
              <a:rPr lang="ru-RU" sz="3400" b="1" dirty="0">
                <a:solidFill>
                  <a:srgbClr val="008080"/>
                </a:solidFill>
                <a:latin typeface="Calibri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-1393825" y="1733550"/>
            <a:ext cx="1178242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50700" tIns="173757" rIns="104287" bIns="43439" anchor="ctr">
            <a:spAutoFit/>
          </a:bodyPr>
          <a:lstStyle/>
          <a:p>
            <a:pPr algn="just" eaLnBrk="1" hangingPunct="1"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Главная причина того, что люди испытывают финансовые проблемы, заключается в том, что потратив годы в школе, они ничего не узнали о том, что такое деньги».</a:t>
            </a:r>
          </a:p>
          <a:p>
            <a:pPr algn="r">
              <a:defRPr/>
            </a:pPr>
            <a:r>
              <a:rPr lang="ru-RU" sz="2700" dirty="0">
                <a:latin typeface="Calibri" pitchFamily="34" charset="0"/>
                <a:cs typeface="Times New Roman" pitchFamily="18" charset="0"/>
              </a:rPr>
              <a:t>Роберт и Ким </a:t>
            </a:r>
            <a:r>
              <a:rPr lang="ru-RU" sz="2700" dirty="0" err="1">
                <a:latin typeface="Calibri" pitchFamily="34" charset="0"/>
                <a:cs typeface="Times New Roman" pitchFamily="18" charset="0"/>
              </a:rPr>
              <a:t>Кийосаки</a:t>
            </a:r>
            <a:endParaRPr lang="ru-RU" sz="4100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1650" y="4962525"/>
            <a:ext cx="9886950" cy="936625"/>
          </a:xfrm>
          <a:prstGeom prst="rect">
            <a:avLst/>
          </a:prstGeom>
        </p:spPr>
        <p:txBody>
          <a:bodyPr lIns="104287" tIns="52144" rIns="104287" bIns="52144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Роберт </a:t>
            </a:r>
            <a:r>
              <a:rPr lang="ru-RU" sz="2700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Кийосаки</a:t>
            </a:r>
            <a:r>
              <a:rPr lang="ru-RU" sz="27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- предприниматель, который занимается  инвестированием, писатель и преподаватель</a:t>
            </a:r>
            <a:endParaRPr lang="ru-RU" sz="2700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700" y="0"/>
            <a:ext cx="2844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19" name="Группа 8"/>
          <p:cNvGrpSpPr>
            <a:grpSpLocks/>
          </p:cNvGrpSpPr>
          <p:nvPr/>
        </p:nvGrpSpPr>
        <p:grpSpPr bwMode="auto">
          <a:xfrm>
            <a:off x="0" y="49213"/>
            <a:ext cx="9839325" cy="1131887"/>
            <a:chOff x="0" y="44450"/>
            <a:chExt cx="8416925" cy="1027113"/>
          </a:xfrm>
        </p:grpSpPr>
        <p:grpSp>
          <p:nvGrpSpPr>
            <p:cNvPr id="34821" name="Группа 12"/>
            <p:cNvGrpSpPr>
              <a:grpSpLocks/>
            </p:cNvGrpSpPr>
            <p:nvPr/>
          </p:nvGrpSpPr>
          <p:grpSpPr bwMode="auto">
            <a:xfrm>
              <a:off x="0" y="44450"/>
              <a:ext cx="3000375" cy="1027113"/>
              <a:chOff x="0" y="44450"/>
              <a:chExt cx="2071670" cy="741344"/>
            </a:xfrm>
          </p:grpSpPr>
          <p:pic>
            <p:nvPicPr>
              <p:cNvPr id="34823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4450"/>
                <a:ext cx="2014538" cy="720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Прямоугольник 10"/>
              <p:cNvSpPr/>
              <p:nvPr/>
            </p:nvSpPr>
            <p:spPr>
              <a:xfrm>
                <a:off x="714499" y="500902"/>
                <a:ext cx="1356799" cy="284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928877" y="714306"/>
              <a:ext cx="7488048" cy="0"/>
            </a:xfrm>
            <a:prstGeom prst="line">
              <a:avLst/>
            </a:prstGeom>
            <a:ln w="28575">
              <a:solidFill>
                <a:srgbClr val="00808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584200" y="1576388"/>
            <a:ext cx="9602788" cy="5829300"/>
          </a:xfrm>
          <a:prstGeom prst="rect">
            <a:avLst/>
          </a:prstGeom>
        </p:spPr>
        <p:txBody>
          <a:bodyPr lIns="104287" tIns="52144" rIns="104287" bIns="52144">
            <a:spAutoFit/>
          </a:bodyPr>
          <a:lstStyle/>
          <a:p>
            <a:pPr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	Если начать обучать школьников основам финансовой грамотности, то они смогут повлиять на своих родителей, которые не привыкли планировать семейный бюджет. Через 10– 15 лет «население станет финансово грамотным»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700" y="0"/>
            <a:ext cx="2844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8"/>
          <p:cNvSpPr txBox="1">
            <a:spLocks noChangeArrowheads="1"/>
          </p:cNvSpPr>
          <p:nvPr/>
        </p:nvSpPr>
        <p:spPr bwMode="auto">
          <a:xfrm>
            <a:off x="830263" y="1023938"/>
            <a:ext cx="9647237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287" tIns="52144" rIns="104287" bIns="5214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00CC99"/>
                </a:solidFill>
                <a:latin typeface="Calibri" pitchFamily="34" charset="0"/>
              </a:rPr>
              <a:t>Основные проблемы россиян на финансовом рынке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8338" y="2127250"/>
            <a:ext cx="9317037" cy="4537075"/>
          </a:xfrm>
          <a:prstGeom prst="rect">
            <a:avLst/>
          </a:prstGeom>
          <a:noFill/>
        </p:spPr>
        <p:txBody>
          <a:bodyPr wrap="none" lIns="104287" tIns="52144" rIns="104287" bIns="52144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рост кредитной нагрузки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  <a:hlinkClick r:id="rId3" action="ppaction://hlinksldjump"/>
              </a:rPr>
              <a:t>финансовое мошенничество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нарушение прав потребителей финансовых услуг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нерациональное планирование или расчет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не понимание финансовых документов 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8391525" y="6919913"/>
            <a:ext cx="2297113" cy="436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Равнобедренный треугольник 14">
            <a:hlinkClick r:id="rId4" action="ppaction://hlinksldjump"/>
          </p:cNvPr>
          <p:cNvSpPr/>
          <p:nvPr/>
        </p:nvSpPr>
        <p:spPr>
          <a:xfrm>
            <a:off x="9332913" y="6664325"/>
            <a:ext cx="652462" cy="692150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Изображение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 bwMode="auto">
          <a:xfrm>
            <a:off x="0" y="3108325"/>
            <a:ext cx="35115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Изображение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16488"/>
            <a:ext cx="35115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Shape 365"/>
          <p:cNvSpPr>
            <a:spLocks noChangeArrowheads="1"/>
          </p:cNvSpPr>
          <p:nvPr/>
        </p:nvSpPr>
        <p:spPr bwMode="auto">
          <a:xfrm>
            <a:off x="530225" y="3789363"/>
            <a:ext cx="94853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F67168"/>
              </a:buClr>
            </a:pPr>
            <a: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Формирование разумного финансового поведения и ответственного отношения российских граждан к личным финансам, повышение эффективности защиты их интересов как потребителей финансовых услуг.</a:t>
            </a:r>
            <a:endParaRPr lang="ru-RU" altLang="ru-RU" sz="1600" b="1">
              <a:solidFill>
                <a:srgbClr val="000000"/>
              </a:solidFill>
              <a:latin typeface="Tahoma" pitchFamily="34" charset="0"/>
              <a:cs typeface="Tahoma" pitchFamily="34" charset="0"/>
              <a:sym typeface="Fedra Serif B Pro Book"/>
            </a:endParaRPr>
          </a:p>
        </p:txBody>
      </p:sp>
      <p:sp>
        <p:nvSpPr>
          <p:cNvPr id="35845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9740900" y="7045325"/>
            <a:ext cx="736600" cy="401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8F38638-7ECB-46A0-9C27-EDBB7BF94D51}" type="slidenum">
              <a:rPr lang="ru-RU" altLang="ru-RU" sz="1300">
                <a:solidFill>
                  <a:srgbClr val="898989"/>
                </a:solidFill>
                <a:latin typeface="Tahoma" pitchFamily="34" charset="0"/>
              </a:rPr>
              <a:pPr/>
              <a:t>20</a:t>
            </a:fld>
            <a:endParaRPr lang="ru-RU" altLang="ru-RU" sz="13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35846" name="Содержимое 4"/>
          <p:cNvSpPr txBox="1">
            <a:spLocks/>
          </p:cNvSpPr>
          <p:nvPr/>
        </p:nvSpPr>
        <p:spPr bwMode="auto">
          <a:xfrm>
            <a:off x="530225" y="3163888"/>
            <a:ext cx="23320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1" tIns="49775" rIns="99551" bIns="49775"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1600" b="1">
                <a:solidFill>
                  <a:schemeClr val="bg1"/>
                </a:solidFill>
                <a:latin typeface="Tahoma" pitchFamily="34" charset="0"/>
              </a:rPr>
              <a:t>ЦЕЛЬ ПРОЕКТА</a:t>
            </a:r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56" r="11015"/>
          <a:stretch>
            <a:fillRect/>
          </a:stretch>
        </p:blipFill>
        <p:spPr bwMode="auto">
          <a:xfrm>
            <a:off x="6946900" y="4935538"/>
            <a:ext cx="14319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Shape 365"/>
          <p:cNvSpPr>
            <a:spLocks noChangeArrowheads="1"/>
          </p:cNvSpPr>
          <p:nvPr/>
        </p:nvSpPr>
        <p:spPr bwMode="auto">
          <a:xfrm>
            <a:off x="5473700" y="4987925"/>
            <a:ext cx="16732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altLang="ru-RU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А.А. Бокарев</a:t>
            </a:r>
            <a: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Директор Проекта </a:t>
            </a:r>
            <a:endParaRPr lang="ru-RU" altLang="ru-RU" sz="1600" b="1">
              <a:solidFill>
                <a:srgbClr val="000000"/>
              </a:solidFill>
              <a:latin typeface="Tahoma" pitchFamily="34" charset="0"/>
              <a:cs typeface="Tahoma" pitchFamily="34" charset="0"/>
              <a:sym typeface="Fedra Serif B Pro Book"/>
            </a:endParaRPr>
          </a:p>
        </p:txBody>
      </p:sp>
      <p:sp>
        <p:nvSpPr>
          <p:cNvPr id="35849" name="Shape 365"/>
          <p:cNvSpPr>
            <a:spLocks noChangeArrowheads="1"/>
          </p:cNvSpPr>
          <p:nvPr/>
        </p:nvSpPr>
        <p:spPr bwMode="auto">
          <a:xfrm>
            <a:off x="8483600" y="4916488"/>
            <a:ext cx="1993900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altLang="ru-RU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А.Л. Кудрин </a:t>
            </a:r>
            <a: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Председатель Экспертного совета Проекта Минфина России</a:t>
            </a:r>
            <a:b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по финансовой грамотности</a:t>
            </a:r>
            <a:endParaRPr lang="ru-RU" altLang="ru-RU" sz="1600">
              <a:solidFill>
                <a:srgbClr val="000000"/>
              </a:solidFill>
              <a:latin typeface="Tahoma" pitchFamily="34" charset="0"/>
              <a:cs typeface="Tahoma" pitchFamily="34" charset="0"/>
              <a:sym typeface="Fedra Serif B Pro Book"/>
            </a:endParaRPr>
          </a:p>
        </p:txBody>
      </p:sp>
      <p:pic>
        <p:nvPicPr>
          <p:cNvPr id="35850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5863" y="4916488"/>
            <a:ext cx="1630362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Название 1"/>
          <p:cNvSpPr txBox="1">
            <a:spLocks/>
          </p:cNvSpPr>
          <p:nvPr/>
        </p:nvSpPr>
        <p:spPr>
          <a:xfrm>
            <a:off x="6553200" y="3163888"/>
            <a:ext cx="3608388" cy="442912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67168"/>
                </a:solidFill>
                <a:ea typeface="+mn-ea"/>
                <a:cs typeface="+mn-cs"/>
              </a:rPr>
              <a:t>СТАРТ ПРОЕКТА: 29.07.2011 г. </a:t>
            </a:r>
            <a:endParaRPr lang="ru-RU" sz="1600" dirty="0">
              <a:solidFill>
                <a:srgbClr val="F67168"/>
              </a:solidFill>
              <a:ea typeface="+mn-ea"/>
              <a:cs typeface="+mn-cs"/>
            </a:endParaRPr>
          </a:p>
        </p:txBody>
      </p:sp>
      <p:sp>
        <p:nvSpPr>
          <p:cNvPr id="35852" name="Название 1"/>
          <p:cNvSpPr txBox="1">
            <a:spLocks/>
          </p:cNvSpPr>
          <p:nvPr/>
        </p:nvSpPr>
        <p:spPr bwMode="auto">
          <a:xfrm>
            <a:off x="530225" y="868363"/>
            <a:ext cx="964247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22B08F"/>
                </a:solidFill>
                <a:latin typeface="Tahoma" pitchFamily="34" charset="0"/>
              </a:rPr>
              <a:t>ПРОЕКТ МИНФИНА РОССИИ И ВСЕМИРНОГО БАНКА</a:t>
            </a:r>
            <a:br>
              <a:rPr lang="ru-RU" altLang="ru-RU" sz="2400" b="1">
                <a:solidFill>
                  <a:srgbClr val="22B08F"/>
                </a:solidFill>
                <a:latin typeface="Tahoma" pitchFamily="34" charset="0"/>
              </a:rPr>
            </a:br>
            <a:r>
              <a:rPr lang="ru-RU" altLang="ru-RU" sz="2400" b="1">
                <a:solidFill>
                  <a:srgbClr val="22B08F"/>
                </a:solidFill>
                <a:latin typeface="Tahoma" pitchFamily="34" charset="0"/>
              </a:rPr>
              <a:t>«СОДЕЙСТВИЕ ПОВЫШЕНИЮ УРОВНЯ ФИНАНСОВОЙ ГРАМОТНОСТИ НАСЕЛЕНИЯ И РАЗВИТИЮ ФИНАНСОВОГО ОБРАЗОВАНИЯ В РОССИЙСКОЙ ФЕДЕРАЦИИ»</a:t>
            </a:r>
          </a:p>
        </p:txBody>
      </p:sp>
      <p:sp>
        <p:nvSpPr>
          <p:cNvPr id="35853" name="Содержимое 4"/>
          <p:cNvSpPr txBox="1">
            <a:spLocks/>
          </p:cNvSpPr>
          <p:nvPr/>
        </p:nvSpPr>
        <p:spPr bwMode="auto">
          <a:xfrm>
            <a:off x="501650" y="4994275"/>
            <a:ext cx="284321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1" tIns="49775" rIns="99551" bIns="49775"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1600" b="1">
                <a:solidFill>
                  <a:schemeClr val="bg1"/>
                </a:solidFill>
                <a:latin typeface="Tahoma" pitchFamily="34" charset="0"/>
              </a:rPr>
              <a:t>РУКОВОДСТВО ПРОЕКТА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азвание 1"/>
          <p:cNvSpPr>
            <a:spLocks noGrp="1"/>
          </p:cNvSpPr>
          <p:nvPr>
            <p:ph type="title"/>
          </p:nvPr>
        </p:nvSpPr>
        <p:spPr bwMode="auto">
          <a:xfrm>
            <a:off x="530225" y="868363"/>
            <a:ext cx="9642475" cy="174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400" smtClean="0">
                <a:solidFill>
                  <a:srgbClr val="22B08F"/>
                </a:solidFill>
                <a:latin typeface="Tahoma" pitchFamily="34" charset="0"/>
              </a:rPr>
              <a:t>ПРОЕКТ МИНФИНА РОССИИ И ВСЕМИРНОГО БАНКА</a:t>
            </a:r>
            <a:br>
              <a:rPr lang="ru-RU" altLang="ru-RU" sz="2400" smtClean="0">
                <a:solidFill>
                  <a:srgbClr val="22B08F"/>
                </a:solidFill>
                <a:latin typeface="Tahoma" pitchFamily="34" charset="0"/>
              </a:rPr>
            </a:br>
            <a:r>
              <a:rPr lang="ru-RU" altLang="ru-RU" sz="2400" smtClean="0">
                <a:solidFill>
                  <a:srgbClr val="22B08F"/>
                </a:solidFill>
                <a:latin typeface="Tahoma" pitchFamily="34" charset="0"/>
              </a:rPr>
              <a:t>«СОДЕЙСТВИЕ ПОВЫШЕНИЮ УРОВНЯ ФИНАНСОВОЙ ГРАМОТНОСТИ НАСЕЛЕНИЯ И РАЗВИТИЮ ФИНАНСОВОГО ОБРАЗОВАНИЯ В РОССИЙСКОЙ ФЕДЕРАЦИИ»</a:t>
            </a:r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9740900" y="7005638"/>
            <a:ext cx="736600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EADA55A-6508-4CC6-9674-6F643A83FB3C}" type="slidenum">
              <a:rPr lang="ru-RU" altLang="ru-RU" sz="1300">
                <a:solidFill>
                  <a:srgbClr val="898989"/>
                </a:solidFill>
                <a:latin typeface="Tahoma" pitchFamily="34" charset="0"/>
              </a:rPr>
              <a:pPr/>
              <a:t>21</a:t>
            </a:fld>
            <a:endParaRPr lang="ru-RU" altLang="ru-RU" sz="13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37892" name="Содержимое 4"/>
          <p:cNvSpPr txBox="1">
            <a:spLocks/>
          </p:cNvSpPr>
          <p:nvPr/>
        </p:nvSpPr>
        <p:spPr bwMode="auto">
          <a:xfrm>
            <a:off x="684213" y="5014913"/>
            <a:ext cx="33512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1" tIns="49775" rIns="99551" bIns="49775"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1600" b="1">
                <a:solidFill>
                  <a:srgbClr val="90C079"/>
                </a:solidFill>
                <a:latin typeface="Tahoma" pitchFamily="34" charset="0"/>
              </a:rPr>
              <a:t>НА КОГО НАЦЕЛЕН ПРОЕКТ</a:t>
            </a:r>
          </a:p>
        </p:txBody>
      </p:sp>
      <p:pic>
        <p:nvPicPr>
          <p:cNvPr id="37893" name="Изображение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0225" y="2446338"/>
            <a:ext cx="9779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Изображение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5650" y="2446338"/>
            <a:ext cx="9779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Изображение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4800" y="2446338"/>
            <a:ext cx="9779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Содержимое 4"/>
          <p:cNvSpPr txBox="1">
            <a:spLocks/>
          </p:cNvSpPr>
          <p:nvPr/>
        </p:nvSpPr>
        <p:spPr>
          <a:xfrm>
            <a:off x="-38100" y="2155825"/>
            <a:ext cx="5154613" cy="381000"/>
          </a:xfrm>
          <a:prstGeom prst="rect">
            <a:avLst/>
          </a:prstGeom>
        </p:spPr>
        <p:txBody>
          <a:bodyPr lIns="99551" tIns="49775" rIns="99551" bIns="49775"/>
          <a:lstStyle>
            <a:lvl1pPr marL="373315" indent="-373315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1pPr>
            <a:lvl2pPr marL="808850" indent="-311096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1244384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742138" indent="-248877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2239891" indent="-248877" algn="l" defTabSz="497754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897" name="Прямоугольник 2"/>
          <p:cNvSpPr>
            <a:spLocks noChangeArrowheads="1"/>
          </p:cNvSpPr>
          <p:nvPr/>
        </p:nvSpPr>
        <p:spPr bwMode="auto">
          <a:xfrm>
            <a:off x="530225" y="3476625"/>
            <a:ext cx="96424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90C079"/>
              </a:buClr>
              <a:buFont typeface="Wingdings" pitchFamily="2" charset="2"/>
              <a:buChar char="§"/>
            </a:pPr>
            <a:r>
              <a:rPr lang="ru-RU" altLang="ru-RU" sz="1600">
                <a:latin typeface="Tahoma Обычный"/>
              </a:rPr>
              <a:t>Разработка стратегии повышения финансовой грамотности, мониторинг и оценка уровня финансовой грамотности населения.</a:t>
            </a:r>
          </a:p>
          <a:p>
            <a:pPr eaLnBrk="1" hangingPunct="1">
              <a:buClr>
                <a:srgbClr val="90C079"/>
              </a:buClr>
              <a:buFont typeface="Wingdings" pitchFamily="2" charset="2"/>
              <a:buChar char="§"/>
            </a:pPr>
            <a:r>
              <a:rPr lang="ru-RU" altLang="ru-RU" sz="1600">
                <a:solidFill>
                  <a:srgbClr val="000000"/>
                </a:solidFill>
                <a:latin typeface="Tahoma Обычный"/>
              </a:rPr>
              <a:t>Создание образовательных программ и учебно-просветительских материалов. </a:t>
            </a:r>
          </a:p>
          <a:p>
            <a:pPr eaLnBrk="1" hangingPunct="1">
              <a:buClr>
                <a:srgbClr val="90C079"/>
              </a:buClr>
              <a:buFont typeface="Wingdings" pitchFamily="2" charset="2"/>
              <a:buChar char="§"/>
            </a:pPr>
            <a:r>
              <a:rPr lang="ru-RU" altLang="ru-RU" sz="1600">
                <a:latin typeface="Tahoma Обычный"/>
              </a:rPr>
              <a:t>Создание кадрового потенциала в области повышения финансовой грамотности населения.</a:t>
            </a:r>
          </a:p>
          <a:p>
            <a:pPr eaLnBrk="1" hangingPunct="1">
              <a:buClr>
                <a:srgbClr val="90C079"/>
              </a:buClr>
              <a:buFont typeface="Wingdings" pitchFamily="2" charset="2"/>
              <a:buChar char="§"/>
            </a:pPr>
            <a:r>
              <a:rPr lang="ru-RU" altLang="ru-RU" sz="1600">
                <a:latin typeface="Tahoma Обычный"/>
              </a:rPr>
              <a:t>Информирование населения о Проекте </a:t>
            </a:r>
          </a:p>
          <a:p>
            <a:pPr eaLnBrk="1" hangingPunct="1">
              <a:buClr>
                <a:srgbClr val="90C079"/>
              </a:buClr>
              <a:buFont typeface="Wingdings" pitchFamily="2" charset="2"/>
              <a:buChar char="§"/>
            </a:pPr>
            <a:r>
              <a:rPr lang="ru-RU" altLang="ru-RU" sz="1600">
                <a:latin typeface="Tahoma Обычный"/>
              </a:rPr>
              <a:t>Совершенствование защиты прав потребителей финансовых услуг.</a:t>
            </a:r>
          </a:p>
        </p:txBody>
      </p:sp>
      <p:pic>
        <p:nvPicPr>
          <p:cNvPr id="37898" name="Изображение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3" y="5580063"/>
            <a:ext cx="9545637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Прямоугольник 5"/>
          <p:cNvSpPr>
            <a:spLocks noChangeArrowheads="1"/>
          </p:cNvSpPr>
          <p:nvPr/>
        </p:nvSpPr>
        <p:spPr bwMode="auto">
          <a:xfrm>
            <a:off x="530225" y="2790825"/>
            <a:ext cx="6318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0C079"/>
                </a:solidFill>
                <a:latin typeface="Calibri" pitchFamily="34" charset="0"/>
              </a:rPr>
              <a:t>ОСНОВНЫЕ НАПРАВЛЕНИЯ РЕАЛИЗАЦИИ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925" y="128588"/>
            <a:ext cx="23145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213"/>
            <a:ext cx="235426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93688" y="1703388"/>
          <a:ext cx="10185400" cy="5818188"/>
        </p:xfrm>
        <a:graphic>
          <a:graphicData uri="http://schemas.openxmlformats.org/drawingml/2006/table">
            <a:tbl>
              <a:tblPr/>
              <a:tblGrid>
                <a:gridCol w="4629150"/>
                <a:gridCol w="1852612"/>
                <a:gridCol w="1768475"/>
                <a:gridCol w="1935163"/>
              </a:tblGrid>
              <a:tr h="7144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Предметные области финансовой грамотности</a:t>
                      </a:r>
                    </a:p>
                  </a:txBody>
                  <a:tcPr marL="106897" marR="106897" marT="50418" marB="50418" anchor="b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Баз. понятия и знания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anchor="b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Ценностные установки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anchor="b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Умения и компетенции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anchor="b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731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ДОХОДЫ И РАСХОДЫ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8019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ФИНАНСОВОЕ ПЛАНИРОВАНИЕ И БЮДЖЕТ</a:t>
                      </a:r>
                    </a:p>
                  </a:txBody>
                  <a:tcPr marL="106897" marR="106897" marT="50418" marB="50418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493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ЛИЧНЫЕ СБЕРЕЖЕНИЯ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4762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КРЕДИТОВАНИЕ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635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ИНВЕСТИРОВАНИЕ</a:t>
                      </a:r>
                    </a:p>
                  </a:txBody>
                  <a:tcPr marL="106897" marR="106897" marT="50418" marB="50418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4762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СТРАХОВАНИЕ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7065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РИСКИ И ФИНАНСОВАЯ БЕЗОПАСНОСТЬ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5461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ЗАЩИТА ПРАВ ПОТРЕБИТЕЛЕЙ</a:t>
                      </a:r>
                    </a:p>
                  </a:txBody>
                  <a:tcPr marL="106897" marR="106897" marT="50418" marB="50418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7104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ОБЩИЕ ЗНАНИЯ ЭКОНОМИКИ И АЗЫ ФИНАНСОВОЙ АРИФМЕТИКИ</a:t>
                      </a:r>
                    </a:p>
                  </a:txBody>
                  <a:tcPr marL="106897" marR="106897" marT="50418" marB="50418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897" marR="106897" marT="50418" marB="50418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</a:tbl>
          </a:graphicData>
        </a:graphic>
      </p:graphicFrame>
      <p:sp>
        <p:nvSpPr>
          <p:cNvPr id="38973" name="TextBox 7"/>
          <p:cNvSpPr txBox="1">
            <a:spLocks noChangeArrowheads="1"/>
          </p:cNvSpPr>
          <p:nvPr/>
        </p:nvSpPr>
        <p:spPr bwMode="auto">
          <a:xfrm>
            <a:off x="668338" y="844550"/>
            <a:ext cx="9988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2700" b="1">
                <a:solidFill>
                  <a:srgbClr val="339933"/>
                </a:solidFill>
              </a:rPr>
              <a:t>Рамка финансовой компетентности  обучающихся </a:t>
            </a:r>
          </a:p>
          <a:p>
            <a:pPr eaLnBrk="1" hangingPunct="1">
              <a:lnSpc>
                <a:spcPct val="80000"/>
              </a:lnSpc>
            </a:pPr>
            <a:endParaRPr lang="ru-RU" altLang="ru-RU" sz="2700" b="1">
              <a:solidFill>
                <a:srgbClr val="33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925" y="128588"/>
            <a:ext cx="23145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4478CA"/>
              </a:clrFrom>
              <a:clrTo>
                <a:srgbClr val="4478C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8588"/>
            <a:ext cx="10734675" cy="743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635750" y="6108700"/>
            <a:ext cx="3500438" cy="841375"/>
          </a:xfrm>
          <a:prstGeom prst="rect">
            <a:avLst/>
          </a:prstGeom>
          <a:solidFill>
            <a:srgbClr val="90C0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63" name="Picture 3" descr="M:\MSK\FinGram\РЕАЛИЗАЦИЯ\НЕДЕЛЯ СБЕРЕЖЕНИЙ 2015\фотоальбом Неделя сбережений\Всероссийский экзамен по финансовой грамотности\1 Москва\22-HP0A6133_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5750" y="977900"/>
            <a:ext cx="3500438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D87E771-453C-4D17-9837-A434FB67A925}" type="slidenum">
              <a:rPr lang="ru-RU" altLang="ru-RU" sz="1300">
                <a:solidFill>
                  <a:srgbClr val="898989"/>
                </a:solidFill>
                <a:latin typeface="Tahoma" pitchFamily="34" charset="0"/>
              </a:rPr>
              <a:pPr/>
              <a:t>24</a:t>
            </a:fld>
            <a:endParaRPr lang="ru-RU" altLang="ru-RU" sz="13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40965" name="Объект 5"/>
          <p:cNvSpPr>
            <a:spLocks noGrp="1"/>
          </p:cNvSpPr>
          <p:nvPr>
            <p:ph idx="10"/>
          </p:nvPr>
        </p:nvSpPr>
        <p:spPr bwMode="auto">
          <a:xfrm>
            <a:off x="500063" y="3706813"/>
            <a:ext cx="5926137" cy="3375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600"/>
              </a:spcAft>
              <a:buClr>
                <a:srgbClr val="90C079"/>
              </a:buClr>
              <a:buFont typeface="Wingdings" pitchFamily="2" charset="2"/>
              <a:buChar char="§"/>
            </a:pPr>
            <a:r>
              <a:rPr lang="ru-RU" altLang="ru-RU" sz="1600" smtClean="0">
                <a:latin typeface="Tahoma" pitchFamily="34" charset="0"/>
              </a:rPr>
              <a:t>Создано </a:t>
            </a:r>
            <a:r>
              <a:rPr lang="ru-RU" altLang="ru-RU" sz="1600" b="1" smtClean="0">
                <a:latin typeface="Tahoma" pitchFamily="34" charset="0"/>
              </a:rPr>
              <a:t>17 учебно-методических комплектов </a:t>
            </a:r>
            <a:br>
              <a:rPr lang="ru-RU" altLang="ru-RU" sz="1600" b="1" smtClean="0">
                <a:latin typeface="Tahoma" pitchFamily="34" charset="0"/>
              </a:rPr>
            </a:br>
            <a:r>
              <a:rPr lang="ru-RU" altLang="ru-RU" sz="1600" b="1" smtClean="0">
                <a:latin typeface="Tahoma" pitchFamily="34" charset="0"/>
              </a:rPr>
              <a:t>(83 книги) </a:t>
            </a:r>
            <a:r>
              <a:rPr lang="ru-RU" altLang="ru-RU" sz="1600" smtClean="0">
                <a:latin typeface="Tahoma" pitchFamily="34" charset="0"/>
              </a:rPr>
              <a:t>для школ (со 2 по 11 класс), воспитанников детских домов и учащихся школ-интернатов, а также для учебных заведений среднего профессионального образования. </a:t>
            </a:r>
            <a:br>
              <a:rPr lang="ru-RU" altLang="ru-RU" sz="1600" smtClean="0">
                <a:latin typeface="Tahoma" pitchFamily="34" charset="0"/>
              </a:rPr>
            </a:br>
            <a:r>
              <a:rPr lang="ru-RU" altLang="ru-RU" sz="1600" smtClean="0">
                <a:latin typeface="Tahoma" pitchFamily="34" charset="0"/>
              </a:rPr>
              <a:t>Комплекты включают учебные пособия для учеников, материалы для учителей и родителей. </a:t>
            </a:r>
          </a:p>
          <a:p>
            <a:pPr eaLnBrk="1" hangingPunct="1">
              <a:spcAft>
                <a:spcPts val="600"/>
              </a:spcAft>
              <a:buClr>
                <a:srgbClr val="90C079"/>
              </a:buClr>
              <a:buFont typeface="Wingdings" pitchFamily="2" charset="2"/>
              <a:buChar char="§"/>
            </a:pPr>
            <a:r>
              <a:rPr lang="ru-RU" altLang="ru-RU" sz="1600" smtClean="0">
                <a:latin typeface="Tahoma" pitchFamily="34" charset="0"/>
              </a:rPr>
              <a:t>Комплекты были направлены в регионы и прошли успешную апробацию </a:t>
            </a:r>
            <a:r>
              <a:rPr lang="ru-RU" altLang="ru-RU" sz="1600" b="1" smtClean="0">
                <a:latin typeface="Tahoma" pitchFamily="34" charset="0"/>
              </a:rPr>
              <a:t>в 5 регионах на базе 131 образовательной организации</a:t>
            </a:r>
            <a:r>
              <a:rPr lang="ru-RU" altLang="ru-RU" sz="1600" smtClean="0">
                <a:latin typeface="Tahoma" pitchFamily="34" charset="0"/>
              </a:rPr>
              <a:t>. Участвовали </a:t>
            </a:r>
            <a:br>
              <a:rPr lang="ru-RU" altLang="ru-RU" sz="1600" smtClean="0">
                <a:latin typeface="Tahoma" pitchFamily="34" charset="0"/>
              </a:rPr>
            </a:br>
            <a:r>
              <a:rPr lang="ru-RU" altLang="ru-RU" sz="1600" b="1" smtClean="0">
                <a:latin typeface="Tahoma" pitchFamily="34" charset="0"/>
              </a:rPr>
              <a:t>200 педагогов, 5 тыс. детей, 3 тыс. родителей</a:t>
            </a:r>
            <a:r>
              <a:rPr lang="ru-RU" altLang="ru-RU" sz="1600" smtClean="0">
                <a:latin typeface="Tahoma" pitchFamily="34" charset="0"/>
              </a:rPr>
              <a:t>. </a:t>
            </a:r>
            <a:br>
              <a:rPr lang="ru-RU" altLang="ru-RU" sz="1600" smtClean="0">
                <a:latin typeface="Tahoma" pitchFamily="34" charset="0"/>
              </a:rPr>
            </a:br>
            <a:r>
              <a:rPr lang="ru-RU" altLang="ru-RU" sz="1600" smtClean="0">
                <a:latin typeface="Tahoma" pitchFamily="34" charset="0"/>
              </a:rPr>
              <a:t>По результатам апробации пособия будут доработаны, </a:t>
            </a:r>
            <a:br>
              <a:rPr lang="ru-RU" altLang="ru-RU" sz="1600" smtClean="0">
                <a:latin typeface="Tahoma" pitchFamily="34" charset="0"/>
              </a:rPr>
            </a:br>
            <a:r>
              <a:rPr lang="ru-RU" altLang="ru-RU" sz="1600" smtClean="0">
                <a:latin typeface="Tahoma" pitchFamily="34" charset="0"/>
              </a:rPr>
              <a:t>и тираж в </a:t>
            </a:r>
            <a:r>
              <a:rPr lang="ru-RU" altLang="ru-RU" sz="1600" b="1" smtClean="0">
                <a:latin typeface="Tahoma" pitchFamily="34" charset="0"/>
              </a:rPr>
              <a:t>6 млн книг </a:t>
            </a:r>
            <a:r>
              <a:rPr lang="ru-RU" altLang="ru-RU" sz="1600" smtClean="0">
                <a:latin typeface="Tahoma" pitchFamily="34" charset="0"/>
              </a:rPr>
              <a:t>будет направлен в регионы Российской Федерации.</a:t>
            </a:r>
          </a:p>
        </p:txBody>
      </p:sp>
      <p:sp>
        <p:nvSpPr>
          <p:cNvPr id="40966" name="Прямоугольник 2"/>
          <p:cNvSpPr>
            <a:spLocks noChangeArrowheads="1"/>
          </p:cNvSpPr>
          <p:nvPr/>
        </p:nvSpPr>
        <p:spPr bwMode="auto">
          <a:xfrm>
            <a:off x="7439025" y="6175375"/>
            <a:ext cx="2697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chemeClr val="bg1"/>
                </a:solidFill>
                <a:latin typeface="Tahoma Обычный"/>
              </a:rPr>
              <a:t>Материалы доступны для свободного скачивания на сайте Минфина России: </a:t>
            </a:r>
            <a:r>
              <a:rPr lang="ru-RU" altLang="ru-RU" sz="1000">
                <a:solidFill>
                  <a:schemeClr val="bg1"/>
                </a:solidFill>
                <a:latin typeface="Tahoma Обычный"/>
                <a:hlinkClick r:id="rId3"/>
              </a:rPr>
              <a:t>http://www.minfin.ru/ru/om/fingram/directions/programs/</a:t>
            </a:r>
            <a:r>
              <a:rPr lang="ru-RU" altLang="ru-RU" sz="1000">
                <a:solidFill>
                  <a:schemeClr val="bg1"/>
                </a:solidFill>
                <a:latin typeface="Tahoma Обычный"/>
              </a:rPr>
              <a:t> </a:t>
            </a:r>
          </a:p>
        </p:txBody>
      </p:sp>
      <p:sp>
        <p:nvSpPr>
          <p:cNvPr id="40967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987425"/>
            <a:ext cx="10153650" cy="874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400" smtClean="0">
                <a:solidFill>
                  <a:srgbClr val="22B08F"/>
                </a:solidFill>
                <a:latin typeface="Tahoma" pitchFamily="34" charset="0"/>
              </a:rPr>
              <a:t>РЕАЛИЗАЦИЯ ПРОЕКТА: </a:t>
            </a:r>
            <a:br>
              <a:rPr lang="ru-RU" altLang="ru-RU" sz="2400" smtClean="0">
                <a:solidFill>
                  <a:srgbClr val="22B08F"/>
                </a:solidFill>
                <a:latin typeface="Tahoma" pitchFamily="34" charset="0"/>
              </a:rPr>
            </a:br>
            <a:r>
              <a:rPr lang="ru-RU" altLang="ru-RU" sz="2400" smtClean="0">
                <a:solidFill>
                  <a:srgbClr val="22B08F"/>
                </a:solidFill>
                <a:latin typeface="Tahoma" pitchFamily="34" charset="0"/>
              </a:rPr>
              <a:t>ОБРАЗОВАТЕЛЬНОЕ НАПРАВЛЕНИЕ</a:t>
            </a:r>
            <a:br>
              <a:rPr lang="ru-RU" altLang="ru-RU" sz="2400" smtClean="0">
                <a:solidFill>
                  <a:srgbClr val="22B08F"/>
                </a:solidFill>
                <a:latin typeface="Tahoma" pitchFamily="34" charset="0"/>
              </a:rPr>
            </a:br>
            <a:endParaRPr lang="ru-RU" altLang="ru-RU" sz="2400" smtClean="0">
              <a:solidFill>
                <a:srgbClr val="22B08F"/>
              </a:solidFill>
              <a:latin typeface="Tahoma" pitchFamily="34" charset="0"/>
            </a:endParaRPr>
          </a:p>
        </p:txBody>
      </p:sp>
      <p:pic>
        <p:nvPicPr>
          <p:cNvPr id="40968" name="Изображение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6063" y="4754563"/>
            <a:ext cx="35401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Заголовок 1"/>
          <p:cNvSpPr txBox="1">
            <a:spLocks/>
          </p:cNvSpPr>
          <p:nvPr/>
        </p:nvSpPr>
        <p:spPr bwMode="auto">
          <a:xfrm>
            <a:off x="6635750" y="6259513"/>
            <a:ext cx="98742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1" tIns="49775" rIns="99551" bIns="49775"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2800" b="1">
                <a:solidFill>
                  <a:srgbClr val="00A07E"/>
                </a:solidFill>
                <a:latin typeface="Tahoma" pitchFamily="34" charset="0"/>
              </a:rPr>
              <a:t>&gt;&gt;</a:t>
            </a:r>
            <a:endParaRPr lang="ru-RU" altLang="ru-RU" sz="2800" b="1">
              <a:solidFill>
                <a:srgbClr val="00A07E"/>
              </a:solidFill>
              <a:latin typeface="Tahoma" pitchFamily="34" charset="0"/>
            </a:endParaRPr>
          </a:p>
        </p:txBody>
      </p:sp>
      <p:grpSp>
        <p:nvGrpSpPr>
          <p:cNvPr id="40970" name="Группа 9"/>
          <p:cNvGrpSpPr>
            <a:grpSpLocks/>
          </p:cNvGrpSpPr>
          <p:nvPr/>
        </p:nvGrpSpPr>
        <p:grpSpPr bwMode="auto">
          <a:xfrm>
            <a:off x="534988" y="1730375"/>
            <a:ext cx="3298825" cy="1766888"/>
            <a:chOff x="534432" y="1873743"/>
            <a:chExt cx="2186527" cy="1604736"/>
          </a:xfrm>
        </p:grpSpPr>
        <p:sp>
          <p:nvSpPr>
            <p:cNvPr id="40976" name="TextBox 11"/>
            <p:cNvSpPr txBox="1">
              <a:spLocks noChangeArrowheads="1"/>
            </p:cNvSpPr>
            <p:nvPr/>
          </p:nvSpPr>
          <p:spPr bwMode="auto">
            <a:xfrm>
              <a:off x="534432" y="1873743"/>
              <a:ext cx="1940560" cy="945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6805" tIns="58403" rIns="116805" bIns="58403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altLang="ru-RU" sz="6000" b="1">
                  <a:solidFill>
                    <a:srgbClr val="F67168"/>
                  </a:solidFill>
                  <a:latin typeface="Tahoma" pitchFamily="34" charset="0"/>
                  <a:cs typeface="Tahoma" pitchFamily="34" charset="0"/>
                </a:rPr>
                <a:t>17</a:t>
              </a:r>
              <a:endParaRPr lang="ru-RU" altLang="ru-RU" sz="6000">
                <a:latin typeface="Tahoma Обычный"/>
              </a:endParaRPr>
            </a:p>
          </p:txBody>
        </p:sp>
        <p:sp>
          <p:nvSpPr>
            <p:cNvPr id="40977" name="TextBox 12"/>
            <p:cNvSpPr txBox="1">
              <a:spLocks noChangeArrowheads="1"/>
            </p:cNvSpPr>
            <p:nvPr/>
          </p:nvSpPr>
          <p:spPr bwMode="auto">
            <a:xfrm>
              <a:off x="540006" y="2707755"/>
              <a:ext cx="2180953" cy="770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6805" tIns="58403" rIns="116805" bIns="58403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ts val="1863"/>
                </a:lnSpc>
              </a:pPr>
              <a:r>
                <a:rPr lang="ru-RU" altLang="ru-RU" sz="1800" b="1">
                  <a:solidFill>
                    <a:srgbClr val="00A07E"/>
                  </a:solidFill>
                  <a:latin typeface="Tahoma" pitchFamily="34" charset="0"/>
                  <a:cs typeface="Tahoma" pitchFamily="34" charset="0"/>
                </a:rPr>
                <a:t>учебно-</a:t>
              </a:r>
            </a:p>
            <a:p>
              <a:pPr eaLnBrk="1" hangingPunct="1">
                <a:lnSpc>
                  <a:spcPts val="1863"/>
                </a:lnSpc>
              </a:pPr>
              <a:r>
                <a:rPr lang="ru-RU" altLang="ru-RU" sz="1800" b="1">
                  <a:solidFill>
                    <a:srgbClr val="00A07E"/>
                  </a:solidFill>
                  <a:latin typeface="Tahoma" pitchFamily="34" charset="0"/>
                  <a:cs typeface="Tahoma" pitchFamily="34" charset="0"/>
                </a:rPr>
                <a:t>методических комплектов</a:t>
              </a:r>
            </a:p>
          </p:txBody>
        </p:sp>
      </p:grpSp>
      <p:grpSp>
        <p:nvGrpSpPr>
          <p:cNvPr id="40971" name="Группа 13"/>
          <p:cNvGrpSpPr>
            <a:grpSpLocks/>
          </p:cNvGrpSpPr>
          <p:nvPr/>
        </p:nvGrpSpPr>
        <p:grpSpPr bwMode="auto">
          <a:xfrm>
            <a:off x="2903538" y="1766888"/>
            <a:ext cx="3694112" cy="1587500"/>
            <a:chOff x="2477" y="1816094"/>
            <a:chExt cx="3354001" cy="1441172"/>
          </a:xfrm>
        </p:grpSpPr>
        <p:sp>
          <p:nvSpPr>
            <p:cNvPr id="40974" name="TextBox 14"/>
            <p:cNvSpPr txBox="1">
              <a:spLocks noChangeArrowheads="1"/>
            </p:cNvSpPr>
            <p:nvPr/>
          </p:nvSpPr>
          <p:spPr bwMode="auto">
            <a:xfrm>
              <a:off x="2477" y="1816094"/>
              <a:ext cx="3354001" cy="945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6805" tIns="58403" rIns="116805" bIns="58403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ru-RU" sz="6000" b="1">
                  <a:solidFill>
                    <a:srgbClr val="F67168"/>
                  </a:solidFill>
                  <a:latin typeface="Tahoma" pitchFamily="34" charset="0"/>
                  <a:cs typeface="Tahoma" pitchFamily="34" charset="0"/>
                </a:rPr>
                <a:t>&gt;</a:t>
              </a:r>
              <a:r>
                <a:rPr lang="ru-RU" altLang="ru-RU" sz="6000" b="1">
                  <a:solidFill>
                    <a:srgbClr val="F67168"/>
                  </a:solidFill>
                  <a:latin typeface="Tahoma" pitchFamily="34" charset="0"/>
                  <a:cs typeface="Tahoma" pitchFamily="34" charset="0"/>
                </a:rPr>
                <a:t>8000</a:t>
              </a:r>
              <a:endParaRPr lang="ru-RU" altLang="ru-RU" sz="4000">
                <a:latin typeface="Tahoma Обычный"/>
              </a:endParaRPr>
            </a:p>
          </p:txBody>
        </p:sp>
        <p:sp>
          <p:nvSpPr>
            <p:cNvPr id="40975" name="TextBox 15"/>
            <p:cNvSpPr txBox="1">
              <a:spLocks noChangeArrowheads="1"/>
            </p:cNvSpPr>
            <p:nvPr/>
          </p:nvSpPr>
          <p:spPr bwMode="auto">
            <a:xfrm>
              <a:off x="2478" y="2707755"/>
              <a:ext cx="3196071" cy="54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6805" tIns="58403" rIns="116805" bIns="58403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ts val="1863"/>
                </a:lnSpc>
              </a:pPr>
              <a:r>
                <a:rPr lang="ru-RU" altLang="ru-RU" sz="1800" b="1">
                  <a:solidFill>
                    <a:srgbClr val="00A07E"/>
                  </a:solidFill>
                  <a:latin typeface="Tahoma" pitchFamily="34" charset="0"/>
                  <a:cs typeface="Tahoma" pitchFamily="34" charset="0"/>
                </a:rPr>
                <a:t>человек участвовали в апробации</a:t>
              </a:r>
              <a:endParaRPr lang="ru-RU" altLang="ru-RU" sz="1800">
                <a:solidFill>
                  <a:srgbClr val="00A07E"/>
                </a:solidFill>
                <a:latin typeface="Tahoma Обычный"/>
              </a:endParaRPr>
            </a:p>
          </p:txBody>
        </p:sp>
      </p:grpSp>
      <p:cxnSp>
        <p:nvCxnSpPr>
          <p:cNvPr id="17" name="Прямая соединительная линия 16"/>
          <p:cNvCxnSpPr/>
          <p:nvPr/>
        </p:nvCxnSpPr>
        <p:spPr>
          <a:xfrm>
            <a:off x="565150" y="3527425"/>
            <a:ext cx="5646738" cy="0"/>
          </a:xfrm>
          <a:prstGeom prst="line">
            <a:avLst/>
          </a:prstGeom>
          <a:ln>
            <a:solidFill>
              <a:srgbClr val="22B0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73" name="Изображение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5750" y="3349625"/>
            <a:ext cx="3500438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990600"/>
            <a:ext cx="9618662" cy="93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2800" smtClean="0">
                <a:solidFill>
                  <a:srgbClr val="00AEB5"/>
                </a:solidFill>
                <a:latin typeface="Tahoma" pitchFamily="34" charset="0"/>
              </a:rPr>
              <a:t>УЧЕБНО-МЕТОДИЧЕСКИЕ КОМПЛЕКТЫ ПО ФИНАНСОВОЙ ГРАМОТНОСТИ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988" y="1930400"/>
            <a:ext cx="9618662" cy="4989513"/>
          </a:xfrm>
        </p:spPr>
        <p:txBody>
          <a:bodyPr/>
          <a:lstStyle/>
          <a:p>
            <a:pPr marL="0" indent="0" defTabSz="497754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dirty="0" smtClean="0"/>
          </a:p>
          <a:p>
            <a:pPr marL="0" indent="0" defTabSz="497754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dirty="0"/>
          </a:p>
          <a:p>
            <a:pPr marL="0" indent="0" defTabSz="497754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dirty="0" smtClean="0"/>
          </a:p>
          <a:p>
            <a:pPr marL="0" indent="0" defTabSz="497754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dirty="0"/>
          </a:p>
          <a:p>
            <a:pPr marL="0" indent="0" defTabSz="497754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dirty="0" smtClean="0"/>
          </a:p>
          <a:p>
            <a:pPr marL="0" indent="0" defTabSz="497754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dirty="0"/>
          </a:p>
          <a:p>
            <a:pPr marL="0" indent="0" defTabSz="497754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dirty="0" smtClean="0"/>
          </a:p>
          <a:p>
            <a:pPr marL="0" indent="0" defTabSz="497754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dirty="0"/>
          </a:p>
          <a:p>
            <a:pPr marL="0" indent="0" defTabSz="497754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dirty="0" smtClean="0"/>
          </a:p>
          <a:p>
            <a:pPr marL="0" indent="0" defTabSz="497754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dirty="0"/>
          </a:p>
          <a:p>
            <a:pPr marL="0" indent="0" defTabSz="497754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dirty="0" smtClean="0"/>
          </a:p>
          <a:p>
            <a:pPr marL="0" indent="0" defTabSz="497754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dirty="0"/>
          </a:p>
          <a:p>
            <a:pPr marL="0" indent="0" defTabSz="497754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dirty="0" smtClean="0"/>
          </a:p>
          <a:p>
            <a:pPr marL="0" indent="0" defTabSz="497754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dirty="0"/>
          </a:p>
          <a:p>
            <a:pPr marL="373315" indent="-373315" defTabSz="497754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ru-RU" dirty="0" smtClean="0"/>
          </a:p>
          <a:p>
            <a:pPr marL="0" indent="0" defTabSz="497754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 marL="373315" indent="-373315" defTabSz="497754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Список амбассадоров и рекомендации по взаимодействию с ними</a:t>
            </a:r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94CA18E-2626-4F62-96F5-6F395B9285E5}" type="slidenum">
              <a:rPr lang="ru-RU" altLang="ru-RU" sz="1300">
                <a:solidFill>
                  <a:srgbClr val="898989"/>
                </a:solidFill>
                <a:latin typeface="Tahoma" pitchFamily="34" charset="0"/>
              </a:rPr>
              <a:pPr/>
              <a:t>25</a:t>
            </a:fld>
            <a:endParaRPr lang="ru-RU" altLang="ru-RU" sz="1300">
              <a:solidFill>
                <a:srgbClr val="898989"/>
              </a:solidFill>
              <a:latin typeface="Tahoma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1000" y="1028700"/>
          <a:ext cx="10058399" cy="52594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67799"/>
                <a:gridCol w="2814467"/>
                <a:gridCol w="3776133"/>
              </a:tblGrid>
              <a:tr h="1627599">
                <a:tc>
                  <a:txBody>
                    <a:bodyPr/>
                    <a:lstStyle/>
                    <a:p>
                      <a:pPr marL="0" marR="0" lvl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ru-RU" sz="2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Базовые УМК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ru-RU" sz="2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Дополнительные УМК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ru-RU" sz="2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Учебные тематические модули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 marT="45712" marB="45712"/>
                </a:tc>
              </a:tr>
              <a:tr h="3631789">
                <a:tc>
                  <a:txBody>
                    <a:bodyPr/>
                    <a:lstStyle/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УМК для 2-4 классов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УМК для 5-7 классов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УМК для 8-9 классов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УМК для 10-11 классов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УМК для СПО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УМК для детских домов и школ-интернатов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УМК для 8-9 классов (</a:t>
                      </a:r>
                      <a:r>
                        <a:rPr kumimoji="0" lang="ru-RU" sz="20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экон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уклон)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УМК для 10-11 </a:t>
                      </a:r>
                      <a:r>
                        <a:rPr kumimoji="0" lang="ru-RU" sz="20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кл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(эконом. профиль)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УМК для 10-11 </a:t>
                      </a:r>
                      <a:r>
                        <a:rPr kumimoji="0" lang="ru-RU" sz="20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кл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(</a:t>
                      </a:r>
                      <a:r>
                        <a:rPr kumimoji="0" lang="ru-RU" sz="20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математ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профиль)</a:t>
                      </a:r>
                    </a:p>
                    <a:p>
                      <a:endParaRPr lang="ru-RU" sz="20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Модуль «Банки»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Модуль «Финансовые риски»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Модуль «Собственный бизнес»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Модуль «Страхование»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Модуль «Пенсия»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Модуль «Фондовый рынок»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Информационные материалы </a:t>
                      </a:r>
                    </a:p>
                    <a:p>
                      <a:endParaRPr lang="ru-RU" sz="2000" dirty="0"/>
                    </a:p>
                  </a:txBody>
                  <a:tcPr marT="45712" marB="4571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Группа 10"/>
          <p:cNvGrpSpPr>
            <a:grpSpLocks/>
          </p:cNvGrpSpPr>
          <p:nvPr/>
        </p:nvGrpSpPr>
        <p:grpSpPr bwMode="auto">
          <a:xfrm>
            <a:off x="919163" y="1103313"/>
            <a:ext cx="9769475" cy="6459537"/>
            <a:chOff x="785786" y="1000108"/>
            <a:chExt cx="8358246" cy="5857892"/>
          </a:xfrm>
        </p:grpSpPr>
        <p:pic>
          <p:nvPicPr>
            <p:cNvPr id="43018" name="Picture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786" y="1342565"/>
              <a:ext cx="8215370" cy="5515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3000979" y="1000108"/>
              <a:ext cx="6143053" cy="3429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buFont typeface="Arial" pitchFamily="34" charset="0"/>
                <a:buChar char="•"/>
                <a:defRPr/>
              </a:pPr>
              <a:r>
                <a:rPr lang="ru-RU" dirty="0">
                  <a:solidFill>
                    <a:srgbClr val="C00000"/>
                  </a:solidFill>
                </a:rPr>
                <a:t> </a:t>
              </a:r>
              <a:r>
                <a:rPr lang="ru-RU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700" b="1" dirty="0">
                  <a:solidFill>
                    <a:schemeClr val="tx1"/>
                  </a:solidFill>
                </a:rPr>
                <a:t>М</a:t>
              </a:r>
              <a:r>
                <a:rPr lang="ru-RU" sz="2700" dirty="0">
                  <a:solidFill>
                    <a:schemeClr val="tx1"/>
                  </a:solidFill>
                </a:rPr>
                <a:t>атериалы для обучающихся</a:t>
              </a:r>
            </a:p>
            <a:p>
              <a:pPr eaLnBrk="1" hangingPunct="1">
                <a:buFont typeface="Arial" pitchFamily="34" charset="0"/>
                <a:buChar char="•"/>
                <a:defRPr/>
              </a:pPr>
              <a:r>
                <a:rPr lang="ru-RU" sz="2700" b="1" dirty="0">
                  <a:solidFill>
                    <a:schemeClr val="tx1"/>
                  </a:solidFill>
                </a:rPr>
                <a:t>У</a:t>
              </a:r>
              <a:r>
                <a:rPr lang="ru-RU" sz="2700" dirty="0">
                  <a:solidFill>
                    <a:schemeClr val="tx1"/>
                  </a:solidFill>
                </a:rPr>
                <a:t>чебная программа</a:t>
              </a:r>
            </a:p>
            <a:p>
              <a:pPr eaLnBrk="1" hangingPunct="1">
                <a:buFont typeface="Arial" pitchFamily="34" charset="0"/>
                <a:buChar char="•"/>
                <a:defRPr/>
              </a:pPr>
              <a:r>
                <a:rPr lang="ru-RU" sz="2700" b="1" dirty="0">
                  <a:solidFill>
                    <a:schemeClr val="tx1"/>
                  </a:solidFill>
                </a:rPr>
                <a:t> М</a:t>
              </a:r>
              <a:r>
                <a:rPr lang="ru-RU" sz="2700" dirty="0">
                  <a:solidFill>
                    <a:schemeClr val="tx1"/>
                  </a:solidFill>
                </a:rPr>
                <a:t>етодические рекомендации для учителя (преподавателя)</a:t>
              </a:r>
            </a:p>
            <a:p>
              <a:pPr eaLnBrk="1" hangingPunct="1">
                <a:buFont typeface="Arial" pitchFamily="34" charset="0"/>
                <a:buChar char="•"/>
                <a:defRPr/>
              </a:pPr>
              <a:r>
                <a:rPr lang="ru-RU" sz="2700" b="1" dirty="0">
                  <a:solidFill>
                    <a:schemeClr val="tx1"/>
                  </a:solidFill>
                </a:rPr>
                <a:t> М</a:t>
              </a:r>
              <a:r>
                <a:rPr lang="ru-RU" sz="2700" dirty="0">
                  <a:solidFill>
                    <a:schemeClr val="tx1"/>
                  </a:solidFill>
                </a:rPr>
                <a:t>атериалы для родителей</a:t>
              </a:r>
            </a:p>
            <a:p>
              <a:pPr eaLnBrk="1" hangingPunct="1">
                <a:buFont typeface="Arial" pitchFamily="34" charset="0"/>
                <a:buChar char="•"/>
                <a:defRPr/>
              </a:pPr>
              <a:r>
                <a:rPr lang="ru-RU" sz="2700" b="1" dirty="0">
                  <a:solidFill>
                    <a:schemeClr val="tx1"/>
                  </a:solidFill>
                </a:rPr>
                <a:t> К</a:t>
              </a:r>
              <a:r>
                <a:rPr lang="ru-RU" sz="2700" dirty="0">
                  <a:solidFill>
                    <a:schemeClr val="tx1"/>
                  </a:solidFill>
                </a:rPr>
                <a:t>онтрольные измерительные материалы </a:t>
              </a:r>
            </a:p>
            <a:p>
              <a:pPr eaLnBrk="1" hangingPunct="1">
                <a:buFont typeface="Arial" pitchFamily="34" charset="0"/>
                <a:buChar char="•"/>
                <a:defRPr/>
              </a:pPr>
              <a:r>
                <a:rPr lang="ru-RU" sz="2700" b="1" dirty="0">
                  <a:solidFill>
                    <a:schemeClr val="tx1"/>
                  </a:solidFill>
                </a:rPr>
                <a:t> Р</a:t>
              </a:r>
              <a:r>
                <a:rPr lang="ru-RU" sz="2700" dirty="0">
                  <a:solidFill>
                    <a:schemeClr val="tx1"/>
                  </a:solidFill>
                </a:rPr>
                <a:t>абочая тетрадь (в процессе доработки)</a:t>
              </a:r>
              <a:endParaRPr lang="ru-RU" sz="2300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215036" y="4429329"/>
              <a:ext cx="928996" cy="24286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</p:grp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700" y="0"/>
            <a:ext cx="2844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2" name="Группа 8"/>
          <p:cNvGrpSpPr>
            <a:grpSpLocks/>
          </p:cNvGrpSpPr>
          <p:nvPr/>
        </p:nvGrpSpPr>
        <p:grpSpPr bwMode="auto">
          <a:xfrm>
            <a:off x="0" y="49213"/>
            <a:ext cx="9839325" cy="1131887"/>
            <a:chOff x="0" y="44450"/>
            <a:chExt cx="8416899" cy="1027096"/>
          </a:xfrm>
        </p:grpSpPr>
        <p:grpSp>
          <p:nvGrpSpPr>
            <p:cNvPr id="43014" name="Группа 12"/>
            <p:cNvGrpSpPr>
              <a:grpSpLocks/>
            </p:cNvGrpSpPr>
            <p:nvPr/>
          </p:nvGrpSpPr>
          <p:grpSpPr bwMode="auto">
            <a:xfrm>
              <a:off x="0" y="44450"/>
              <a:ext cx="3000364" cy="1027096"/>
              <a:chOff x="0" y="44450"/>
              <a:chExt cx="2071670" cy="741344"/>
            </a:xfrm>
          </p:grpSpPr>
          <p:pic>
            <p:nvPicPr>
              <p:cNvPr id="43016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4450"/>
                <a:ext cx="2014538" cy="720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Прямоугольник 13"/>
              <p:cNvSpPr/>
              <p:nvPr/>
            </p:nvSpPr>
            <p:spPr>
              <a:xfrm>
                <a:off x="714500" y="499862"/>
                <a:ext cx="1356800" cy="2859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  <p:cxnSp>
          <p:nvCxnSpPr>
            <p:cNvPr id="12" name="Прямая соединительная линия 11"/>
            <p:cNvCxnSpPr/>
            <p:nvPr/>
          </p:nvCxnSpPr>
          <p:spPr>
            <a:xfrm>
              <a:off x="928874" y="714295"/>
              <a:ext cx="7488025" cy="0"/>
            </a:xfrm>
            <a:prstGeom prst="line">
              <a:avLst/>
            </a:prstGeom>
            <a:ln w="28575">
              <a:solidFill>
                <a:srgbClr val="00808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013" name="Прямоугольник 8"/>
          <p:cNvSpPr>
            <a:spLocks noChangeArrowheads="1"/>
          </p:cNvSpPr>
          <p:nvPr/>
        </p:nvSpPr>
        <p:spPr bwMode="auto">
          <a:xfrm>
            <a:off x="2452688" y="803275"/>
            <a:ext cx="71501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274" tIns="52138" rIns="104274" bIns="521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4CAF90"/>
                </a:solidFill>
                <a:latin typeface="Times New Roman" pitchFamily="18" charset="0"/>
                <a:cs typeface="Times New Roman" pitchFamily="18" charset="0"/>
              </a:rPr>
              <a:t>УМК для каждой возрастной группы</a:t>
            </a:r>
            <a:endParaRPr lang="ru-RU" altLang="ru-RU" sz="3200">
              <a:solidFill>
                <a:srgbClr val="4CAF9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700" y="0"/>
            <a:ext cx="2844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5" name="Группа 12"/>
          <p:cNvGrpSpPr>
            <a:grpSpLocks/>
          </p:cNvGrpSpPr>
          <p:nvPr/>
        </p:nvGrpSpPr>
        <p:grpSpPr bwMode="auto">
          <a:xfrm>
            <a:off x="0" y="49213"/>
            <a:ext cx="3506788" cy="1131887"/>
            <a:chOff x="0" y="44450"/>
            <a:chExt cx="2071670" cy="741344"/>
          </a:xfrm>
        </p:grpSpPr>
        <p:pic>
          <p:nvPicPr>
            <p:cNvPr id="44124" name="Picture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450"/>
              <a:ext cx="2014538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14628" y="500902"/>
              <a:ext cx="1357042" cy="284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>
            <a:off x="1085850" y="787400"/>
            <a:ext cx="8753475" cy="0"/>
          </a:xfrm>
          <a:prstGeom prst="line">
            <a:avLst/>
          </a:prstGeom>
          <a:ln w="28575">
            <a:solidFill>
              <a:srgbClr val="00808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0825" y="1595438"/>
          <a:ext cx="10020301" cy="5786440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3731841"/>
                <a:gridCol w="1383690"/>
                <a:gridCol w="1172930"/>
                <a:gridCol w="1172930"/>
                <a:gridCol w="1060676"/>
                <a:gridCol w="1498234"/>
              </a:tblGrid>
              <a:tr h="773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Содержательные линии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2 - 3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кл</a:t>
                      </a: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кл</a:t>
                      </a: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 – 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ru-RU" sz="2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кл</a:t>
                      </a: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8 -9 </a:t>
                      </a:r>
                      <a:r>
                        <a:rPr kumimoji="0" lang="ru-RU" sz="2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кл</a:t>
                      </a: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10 -11 </a:t>
                      </a:r>
                      <a:r>
                        <a:rPr kumimoji="0" lang="ru-RU" sz="2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кл</a:t>
                      </a: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ДЕНЬГИ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3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3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3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3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СЕМЕЙНЫЙ БЮДЖЕТ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РИСКИ В МИРЕ ДЕНЕГ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БАНКИ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ФОНДОВЫЙ РЫНОК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НАЛОГИ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СТРАХОВАНИЕ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СОБСТВЕННЫЙ БИЗНЕС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ПЕНСИЯ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Общее кол-во занятий</a:t>
                      </a: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 </a:t>
                      </a: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 </a:t>
                      </a: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34 </a:t>
                      </a: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34 </a:t>
                      </a:r>
                    </a:p>
                  </a:txBody>
                  <a:tcPr marL="106900" marR="106900" marT="50433" marB="5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123" name="Прямоугольник 8"/>
          <p:cNvSpPr>
            <a:spLocks noChangeArrowheads="1"/>
          </p:cNvSpPr>
          <p:nvPr/>
        </p:nvSpPr>
        <p:spPr bwMode="auto">
          <a:xfrm>
            <a:off x="584200" y="946150"/>
            <a:ext cx="97710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700" b="1">
                <a:solidFill>
                  <a:srgbClr val="008080"/>
                </a:solidFill>
                <a:latin typeface="Calibri" pitchFamily="34" charset="0"/>
              </a:rPr>
              <a:t>2. Организация элективов, факультативов, кружков по  ФГ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700" y="0"/>
            <a:ext cx="2844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59" name="Группа 12"/>
          <p:cNvGrpSpPr>
            <a:grpSpLocks/>
          </p:cNvGrpSpPr>
          <p:nvPr/>
        </p:nvGrpSpPr>
        <p:grpSpPr bwMode="auto">
          <a:xfrm>
            <a:off x="0" y="49213"/>
            <a:ext cx="3506788" cy="1131887"/>
            <a:chOff x="0" y="44450"/>
            <a:chExt cx="2071670" cy="741344"/>
          </a:xfrm>
        </p:grpSpPr>
        <p:pic>
          <p:nvPicPr>
            <p:cNvPr id="45064" name="Picture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450"/>
              <a:ext cx="2014538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14628" y="499862"/>
              <a:ext cx="1357042" cy="285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>
            <a:off x="1085850" y="787400"/>
            <a:ext cx="8753475" cy="0"/>
          </a:xfrm>
          <a:prstGeom prst="line">
            <a:avLst/>
          </a:prstGeom>
          <a:ln w="28575">
            <a:solidFill>
              <a:srgbClr val="00808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2588" y="1811338"/>
            <a:ext cx="7348537" cy="575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Прямоугольник 8"/>
          <p:cNvSpPr>
            <a:spLocks noChangeArrowheads="1"/>
          </p:cNvSpPr>
          <p:nvPr/>
        </p:nvSpPr>
        <p:spPr bwMode="auto">
          <a:xfrm>
            <a:off x="2922588" y="866775"/>
            <a:ext cx="93519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700" b="1">
                <a:solidFill>
                  <a:srgbClr val="008080"/>
                </a:solidFill>
              </a:rPr>
              <a:t>Федеральный методический центр по </a:t>
            </a:r>
          </a:p>
          <a:p>
            <a:pPr eaLnBrk="1" hangingPunct="1"/>
            <a:r>
              <a:rPr lang="ru-RU" altLang="ru-RU" sz="2700" b="1">
                <a:solidFill>
                  <a:srgbClr val="008080"/>
                </a:solidFill>
              </a:rPr>
              <a:t>финансовой грамотности  </a:t>
            </a:r>
            <a:r>
              <a:rPr lang="en-US" altLang="ru-RU" sz="2700" b="1" u="sng">
                <a:solidFill>
                  <a:srgbClr val="008080"/>
                </a:solidFill>
              </a:rPr>
              <a:t>https://fmc.hse.ru</a:t>
            </a:r>
            <a:endParaRPr lang="ru-RU" altLang="ru-RU" sz="2700" b="1" u="sng">
              <a:solidFill>
                <a:srgbClr val="008080"/>
              </a:solidFill>
            </a:endParaRPr>
          </a:p>
        </p:txBody>
      </p:sp>
      <p:pic>
        <p:nvPicPr>
          <p:cNvPr id="4506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7400"/>
            <a:ext cx="2589213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M:\MSK\FinGram\РЕАЛИЗАЦИЯ\НЕДЕЛЯ СБЕРЕЖЕНИЙ 2015\Фото лучшие\IMG_4519_1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4963" y="4632325"/>
            <a:ext cx="3560762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957263"/>
            <a:ext cx="9680575" cy="876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400" smtClean="0">
                <a:solidFill>
                  <a:srgbClr val="22B08F"/>
                </a:solidFill>
                <a:latin typeface="Tahoma" pitchFamily="34" charset="0"/>
              </a:rPr>
              <a:t>РЕАЛИЗАЦИЯ ПРОЕКТА: </a:t>
            </a:r>
            <a:br>
              <a:rPr lang="ru-RU" altLang="ru-RU" sz="2400" smtClean="0">
                <a:solidFill>
                  <a:srgbClr val="22B08F"/>
                </a:solidFill>
                <a:latin typeface="Tahoma" pitchFamily="34" charset="0"/>
              </a:rPr>
            </a:br>
            <a:r>
              <a:rPr lang="ru-RU" altLang="ru-RU" sz="2400" smtClean="0">
                <a:solidFill>
                  <a:srgbClr val="22B08F"/>
                </a:solidFill>
                <a:latin typeface="Tahoma" pitchFamily="34" charset="0"/>
              </a:rPr>
              <a:t>ОБРАЗОВАТЕЛЬНОЕ НАПРАВЛЕНИЕ</a:t>
            </a:r>
            <a:br>
              <a:rPr lang="ru-RU" altLang="ru-RU" sz="2400" smtClean="0">
                <a:solidFill>
                  <a:srgbClr val="22B08F"/>
                </a:solidFill>
                <a:latin typeface="Tahoma" pitchFamily="34" charset="0"/>
              </a:rPr>
            </a:br>
            <a:endParaRPr lang="ru-RU" altLang="ru-RU" sz="2400" u="sng" smtClean="0">
              <a:solidFill>
                <a:srgbClr val="22B08F"/>
              </a:solidFill>
              <a:latin typeface="Tahoma" pitchFamily="34" charset="0"/>
            </a:endParaRPr>
          </a:p>
        </p:txBody>
      </p:sp>
      <p:sp>
        <p:nvSpPr>
          <p:cNvPr id="4608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3E91935-7505-469E-9EFF-39716602E44C}" type="slidenum">
              <a:rPr lang="ru-RU" altLang="ru-RU" sz="1300">
                <a:solidFill>
                  <a:srgbClr val="898989"/>
                </a:solidFill>
                <a:latin typeface="Tahoma" pitchFamily="34" charset="0"/>
              </a:rPr>
              <a:pPr/>
              <a:t>29</a:t>
            </a:fld>
            <a:endParaRPr lang="ru-RU" altLang="ru-RU" sz="13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46085" name="Прямоугольник 6"/>
          <p:cNvSpPr>
            <a:spLocks noChangeArrowheads="1"/>
          </p:cNvSpPr>
          <p:nvPr/>
        </p:nvSpPr>
        <p:spPr bwMode="auto">
          <a:xfrm>
            <a:off x="534988" y="3892550"/>
            <a:ext cx="6119812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90C079"/>
              </a:buClr>
              <a:buFont typeface="Wingdings" pitchFamily="2" charset="2"/>
              <a:buChar char="§"/>
            </a:pPr>
            <a:r>
              <a:rPr lang="ru-RU" altLang="ru-RU" sz="1600">
                <a:latin typeface="Tahoma Обычный"/>
              </a:rPr>
              <a:t>Разработано 30 образовательных модулей для взрослого населения для разных возрастов и по разным темам. </a:t>
            </a:r>
            <a:br>
              <a:rPr lang="ru-RU" altLang="ru-RU" sz="1600">
                <a:latin typeface="Tahoma Обычный"/>
              </a:rPr>
            </a:br>
            <a:r>
              <a:rPr lang="ru-RU" altLang="ru-RU" sz="1600">
                <a:latin typeface="Tahoma Обычный"/>
              </a:rPr>
              <a:t>Более 300 тыс. человек уже прошли онлайн и офлайн обучение. Модули представлены на сайте вашифинансы.рф. </a:t>
            </a:r>
          </a:p>
          <a:p>
            <a:pPr eaLnBrk="1" hangingPunct="1">
              <a:spcAft>
                <a:spcPts val="600"/>
              </a:spcAft>
              <a:buClr>
                <a:srgbClr val="90C079"/>
              </a:buClr>
              <a:buFont typeface="Wingdings" pitchFamily="2" charset="2"/>
              <a:buChar char="§"/>
            </a:pPr>
            <a:endParaRPr lang="ru-RU" altLang="ru-RU" sz="1600">
              <a:latin typeface="Tahoma Обычный"/>
            </a:endParaRPr>
          </a:p>
          <a:p>
            <a:pPr eaLnBrk="1" hangingPunct="1">
              <a:spcAft>
                <a:spcPts val="600"/>
              </a:spcAft>
              <a:buClr>
                <a:srgbClr val="90C079"/>
              </a:buClr>
              <a:buFont typeface="Wingdings" pitchFamily="2" charset="2"/>
              <a:buChar char="§"/>
            </a:pPr>
            <a:r>
              <a:rPr lang="ru-RU" altLang="ru-RU" sz="1600">
                <a:latin typeface="Tahoma Обычный"/>
              </a:rPr>
              <a:t>Разработаны современные модульные образовательные программы для бакалавриата и магистратуры (нефинансовых специальностей), включая уникальную электронную образовательную игру, проведена их успешная апробация в 15 региональных вузах.</a:t>
            </a:r>
            <a:br>
              <a:rPr lang="ru-RU" altLang="ru-RU" sz="1600">
                <a:latin typeface="Tahoma Обычный"/>
              </a:rPr>
            </a:br>
            <a:endParaRPr lang="ru-RU" altLang="ru-RU" sz="1600">
              <a:latin typeface="Tahoma Обычный"/>
            </a:endParaRPr>
          </a:p>
          <a:p>
            <a:pPr eaLnBrk="1" hangingPunct="1">
              <a:spcAft>
                <a:spcPts val="600"/>
              </a:spcAft>
              <a:buClr>
                <a:srgbClr val="90C079"/>
              </a:buClr>
              <a:buFont typeface="Wingdings" pitchFamily="2" charset="2"/>
              <a:buChar char="§"/>
            </a:pPr>
            <a:endParaRPr lang="ru-RU" altLang="ru-RU" sz="1600">
              <a:latin typeface="Tahoma Обычный"/>
            </a:endParaRPr>
          </a:p>
        </p:txBody>
      </p:sp>
      <p:pic>
        <p:nvPicPr>
          <p:cNvPr id="46086" name="Picture 3" descr="M:\MSK\FinGram\РЕАЛИЗАЦИЯ\НЕДЕЛЯ ФГ 2016\Фотоальбом НФГ ДМ\Всероссийское тестирование молодежи по финансовой грамотности\Фин.гр.- (16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0"/>
          <a:stretch>
            <a:fillRect/>
          </a:stretch>
        </p:blipFill>
        <p:spPr bwMode="auto">
          <a:xfrm>
            <a:off x="6684963" y="1957388"/>
            <a:ext cx="3560762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7" name="Группа 13"/>
          <p:cNvGrpSpPr>
            <a:grpSpLocks/>
          </p:cNvGrpSpPr>
          <p:nvPr/>
        </p:nvGrpSpPr>
        <p:grpSpPr bwMode="auto">
          <a:xfrm>
            <a:off x="534988" y="1984375"/>
            <a:ext cx="3298825" cy="1584325"/>
            <a:chOff x="534432" y="1873743"/>
            <a:chExt cx="2186527" cy="1439272"/>
          </a:xfrm>
        </p:grpSpPr>
        <p:sp>
          <p:nvSpPr>
            <p:cNvPr id="46092" name="TextBox 14"/>
            <p:cNvSpPr txBox="1">
              <a:spLocks noChangeArrowheads="1"/>
            </p:cNvSpPr>
            <p:nvPr/>
          </p:nvSpPr>
          <p:spPr bwMode="auto">
            <a:xfrm>
              <a:off x="534432" y="1873743"/>
              <a:ext cx="1940560" cy="1041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6805" tIns="58403" rIns="116805" bIns="58403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altLang="ru-RU" sz="6000" b="1">
                  <a:solidFill>
                    <a:srgbClr val="F67168"/>
                  </a:solidFill>
                  <a:latin typeface="Tahoma" pitchFamily="34" charset="0"/>
                  <a:cs typeface="Tahoma" pitchFamily="34" charset="0"/>
                </a:rPr>
                <a:t>30</a:t>
              </a:r>
              <a:endParaRPr lang="ru-RU" altLang="ru-RU" sz="6000">
                <a:latin typeface="Tahoma Обычный"/>
              </a:endParaRPr>
            </a:p>
          </p:txBody>
        </p:sp>
        <p:sp>
          <p:nvSpPr>
            <p:cNvPr id="46093" name="TextBox 15"/>
            <p:cNvSpPr txBox="1">
              <a:spLocks noChangeArrowheads="1"/>
            </p:cNvSpPr>
            <p:nvPr/>
          </p:nvSpPr>
          <p:spPr bwMode="auto">
            <a:xfrm>
              <a:off x="540006" y="2707755"/>
              <a:ext cx="2180953" cy="60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6805" tIns="58403" rIns="116805" bIns="58403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ts val="1863"/>
                </a:lnSpc>
              </a:pPr>
              <a:r>
                <a:rPr lang="ru-RU" altLang="ru-RU" sz="1800" b="1">
                  <a:solidFill>
                    <a:srgbClr val="00A07E"/>
                  </a:solidFill>
                  <a:latin typeface="Tahoma" pitchFamily="34" charset="0"/>
                  <a:cs typeface="Tahoma" pitchFamily="34" charset="0"/>
                </a:rPr>
                <a:t>образовательных</a:t>
              </a:r>
              <a:r>
                <a:rPr lang="ru-RU" altLang="ru-RU" sz="1800" b="1">
                  <a:solidFill>
                    <a:srgbClr val="00A07E"/>
                  </a:solidFill>
                  <a:latin typeface="Tahoma Обычный"/>
                </a:rPr>
                <a:t> модулей</a:t>
              </a:r>
              <a:endParaRPr lang="ru-RU" altLang="ru-RU" sz="1800" b="1">
                <a:solidFill>
                  <a:srgbClr val="00A07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6088" name="Группа 16"/>
          <p:cNvGrpSpPr>
            <a:grpSpLocks/>
          </p:cNvGrpSpPr>
          <p:nvPr/>
        </p:nvGrpSpPr>
        <p:grpSpPr bwMode="auto">
          <a:xfrm>
            <a:off x="2960688" y="1912938"/>
            <a:ext cx="3694112" cy="1343025"/>
            <a:chOff x="2477" y="1816094"/>
            <a:chExt cx="3354001" cy="1219958"/>
          </a:xfrm>
        </p:grpSpPr>
        <p:sp>
          <p:nvSpPr>
            <p:cNvPr id="46090" name="TextBox 17"/>
            <p:cNvSpPr txBox="1">
              <a:spLocks noChangeArrowheads="1"/>
            </p:cNvSpPr>
            <p:nvPr/>
          </p:nvSpPr>
          <p:spPr bwMode="auto">
            <a:xfrm>
              <a:off x="2477" y="1816094"/>
              <a:ext cx="3354001" cy="945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6805" tIns="58403" rIns="116805" bIns="58403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ru-RU" sz="6000" b="1">
                  <a:solidFill>
                    <a:srgbClr val="F67168"/>
                  </a:solidFill>
                  <a:latin typeface="Tahoma" pitchFamily="34" charset="0"/>
                  <a:cs typeface="Tahoma" pitchFamily="34" charset="0"/>
                </a:rPr>
                <a:t>&gt;</a:t>
              </a:r>
              <a:r>
                <a:rPr lang="ru-RU" altLang="ru-RU" sz="6000" b="1">
                  <a:solidFill>
                    <a:srgbClr val="F67168"/>
                  </a:solidFill>
                  <a:latin typeface="Tahoma" pitchFamily="34" charset="0"/>
                  <a:cs typeface="Tahoma" pitchFamily="34" charset="0"/>
                </a:rPr>
                <a:t>300 </a:t>
              </a:r>
              <a:r>
                <a:rPr lang="ru-RU" altLang="ru-RU" sz="4000" b="1">
                  <a:solidFill>
                    <a:srgbClr val="F67168"/>
                  </a:solidFill>
                  <a:latin typeface="Tahoma" pitchFamily="34" charset="0"/>
                  <a:cs typeface="Tahoma" pitchFamily="34" charset="0"/>
                </a:rPr>
                <a:t>тыс.</a:t>
              </a:r>
              <a:endParaRPr lang="ru-RU" altLang="ru-RU" sz="4000">
                <a:latin typeface="Tahoma Обычный"/>
              </a:endParaRPr>
            </a:p>
          </p:txBody>
        </p:sp>
        <p:sp>
          <p:nvSpPr>
            <p:cNvPr id="46091" name="TextBox 18"/>
            <p:cNvSpPr txBox="1">
              <a:spLocks noChangeArrowheads="1"/>
            </p:cNvSpPr>
            <p:nvPr/>
          </p:nvSpPr>
          <p:spPr bwMode="auto">
            <a:xfrm>
              <a:off x="2478" y="2707755"/>
              <a:ext cx="3196071" cy="32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6805" tIns="58403" rIns="116805" bIns="58403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ts val="1863"/>
                </a:lnSpc>
              </a:pPr>
              <a:r>
                <a:rPr lang="ru-RU" altLang="ru-RU" sz="1800" b="1">
                  <a:solidFill>
                    <a:srgbClr val="00A07E"/>
                  </a:solidFill>
                  <a:latin typeface="Tahoma" pitchFamily="34" charset="0"/>
                  <a:cs typeface="Tahoma" pitchFamily="34" charset="0"/>
                </a:rPr>
                <a:t>человек прошли обучение</a:t>
              </a:r>
              <a:endParaRPr lang="ru-RU" altLang="ru-RU" sz="1800">
                <a:solidFill>
                  <a:srgbClr val="00A07E"/>
                </a:solidFill>
                <a:latin typeface="Tahoma Обычный"/>
              </a:endParaRPr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565150" y="3641725"/>
            <a:ext cx="5646738" cy="0"/>
          </a:xfrm>
          <a:prstGeom prst="line">
            <a:avLst/>
          </a:prstGeom>
          <a:ln>
            <a:solidFill>
              <a:srgbClr val="22B0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36738" y="1417638"/>
            <a:ext cx="7097712" cy="2074862"/>
          </a:xfrm>
          <a:prstGeom prst="rect">
            <a:avLst/>
          </a:prstGeom>
          <a:noFill/>
        </p:spPr>
        <p:txBody>
          <a:bodyPr lIns="104287" tIns="52144" rIns="104287" bIns="52144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Пример «Лавина взаимного объегоривания» из книги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«Живая математика» Я.И. Перельмана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(1934 г.)</a:t>
            </a:r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333375" y="3302000"/>
            <a:ext cx="10104438" cy="3767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ctr">
            <a:spAutoFit/>
          </a:bodyPr>
          <a:lstStyle>
            <a:lvl1pPr>
              <a:tabLst>
                <a:tab pos="645953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tabLst>
                <a:tab pos="645953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tabLst>
                <a:tab pos="645953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tabLst>
                <a:tab pos="645953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tabLst>
                <a:tab pos="645953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645953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645953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645953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645953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 sz="1400" i="1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/>
            <a:r>
              <a:rPr lang="ru-RU" altLang="ru-RU" sz="3200" i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Объявление.</a:t>
            </a:r>
          </a:p>
          <a:p>
            <a:pPr eaLnBrk="1" hangingPunct="1"/>
            <a:r>
              <a:rPr lang="ru-RU" altLang="ru-RU" sz="32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«Велосипед за 10 рублей!</a:t>
            </a:r>
            <a:r>
              <a:rPr lang="ru-RU" altLang="ru-RU" sz="3200" i="1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rPr>
              <a:t/>
            </a:r>
            <a:br>
              <a:rPr lang="ru-RU" altLang="ru-RU" sz="3200" i="1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rPr>
            </a:br>
            <a:r>
              <a:rPr lang="ru-RU" altLang="ru-RU" sz="32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Каждый может приобрести в собственность </a:t>
            </a:r>
            <a:br>
              <a:rPr lang="ru-RU" altLang="ru-RU" sz="32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32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велосипед, затратив только 10 рублей.</a:t>
            </a:r>
            <a:r>
              <a:rPr lang="ru-RU" altLang="ru-RU" sz="3200" i="1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rPr>
              <a:t/>
            </a:r>
            <a:br>
              <a:rPr lang="ru-RU" altLang="ru-RU" sz="3200" i="1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rPr>
            </a:br>
            <a:r>
              <a:rPr lang="ru-RU" altLang="ru-RU" sz="32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Пользуйтесь редким случаем.</a:t>
            </a:r>
            <a:r>
              <a:rPr lang="ru-RU" altLang="ru-RU" sz="3200" i="1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rPr>
              <a:t/>
            </a:r>
            <a:br>
              <a:rPr lang="ru-RU" altLang="ru-RU" sz="3200" i="1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rPr>
            </a:br>
            <a:r>
              <a:rPr lang="ru-RU" altLang="ru-RU" sz="32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ВМЕСТО 50 РУБЛЕЙ</a:t>
            </a:r>
            <a:r>
              <a:rPr lang="en-US" altLang="ru-RU" sz="32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 altLang="ru-RU" sz="32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— 10 РУБ.</a:t>
            </a:r>
            <a:r>
              <a:rPr lang="ru-RU" altLang="ru-RU" sz="3200" i="1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rPr>
              <a:t/>
            </a:r>
            <a:br>
              <a:rPr lang="ru-RU" altLang="ru-RU" sz="3200" i="1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rPr>
            </a:br>
            <a:r>
              <a:rPr lang="ru-RU" altLang="ru-RU" sz="32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Условия покупки высылаются бесплатно»</a:t>
            </a:r>
            <a:endParaRPr lang="ru-RU" altLang="ru-RU" sz="4600">
              <a:latin typeface="Calibri" pitchFamily="34" charset="0"/>
            </a:endParaRPr>
          </a:p>
        </p:txBody>
      </p:sp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4843463" y="236538"/>
            <a:ext cx="5845175" cy="1350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ctr">
            <a:spAutoFit/>
          </a:bodyPr>
          <a:lstStyle>
            <a:lvl1pPr>
              <a:tabLst>
                <a:tab pos="645953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tabLst>
                <a:tab pos="645953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tabLst>
                <a:tab pos="645953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tabLst>
                <a:tab pos="645953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tabLst>
                <a:tab pos="645953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645953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645953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645953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645953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altLang="ru-RU" sz="2700">
                <a:solidFill>
                  <a:srgbClr val="7F7F7F"/>
                </a:solidFill>
                <a:latin typeface="Calibri" pitchFamily="34" charset="0"/>
                <a:cs typeface="Times New Roman" pitchFamily="18" charset="0"/>
              </a:rPr>
              <a:t>В финансах наказание за оплошностью идет по пятам. </a:t>
            </a:r>
            <a:endParaRPr lang="ru-RU" altLang="ru-RU" sz="2700">
              <a:solidFill>
                <a:srgbClr val="7F7F7F"/>
              </a:solidFill>
              <a:latin typeface="Calibri" pitchFamily="34" charset="0"/>
            </a:endParaRPr>
          </a:p>
          <a:p>
            <a:pPr algn="r"/>
            <a:r>
              <a:rPr lang="en-US" altLang="ru-RU" sz="2700">
                <a:solidFill>
                  <a:srgbClr val="7F7F7F"/>
                </a:solidFill>
                <a:latin typeface="Calibri" pitchFamily="34" charset="0"/>
                <a:cs typeface="Times New Roman" pitchFamily="18" charset="0"/>
              </a:rPr>
              <a:t>Роберт Ли Фрост</a:t>
            </a:r>
            <a:endParaRPr lang="en-US" altLang="ru-RU" sz="270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>
            <a:off x="9609138" y="6894513"/>
            <a:ext cx="508000" cy="493712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9740900" y="7129463"/>
            <a:ext cx="736600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CE61857-1AD7-4916-89CF-7FD322AFEAB5}" type="slidenum">
              <a:rPr lang="ru-RU" altLang="ru-RU" sz="1300">
                <a:solidFill>
                  <a:srgbClr val="898989"/>
                </a:solidFill>
                <a:latin typeface="Tahoma" pitchFamily="34" charset="0"/>
              </a:rPr>
              <a:pPr/>
              <a:t>30</a:t>
            </a:fld>
            <a:endParaRPr lang="ru-RU" altLang="ru-RU" sz="13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47107" name="Текст 7"/>
          <p:cNvSpPr txBox="1">
            <a:spLocks/>
          </p:cNvSpPr>
          <p:nvPr/>
        </p:nvSpPr>
        <p:spPr bwMode="auto">
          <a:xfrm>
            <a:off x="1473200" y="2051050"/>
            <a:ext cx="8688388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altLang="ru-RU" sz="1400" b="1">
              <a:latin typeface="Tahoma" pitchFamily="34" charset="0"/>
            </a:endParaRPr>
          </a:p>
        </p:txBody>
      </p:sp>
      <p:sp>
        <p:nvSpPr>
          <p:cNvPr id="47108" name="object 9"/>
          <p:cNvSpPr txBox="1">
            <a:spLocks noChangeArrowheads="1"/>
          </p:cNvSpPr>
          <p:nvPr/>
        </p:nvSpPr>
        <p:spPr bwMode="auto">
          <a:xfrm>
            <a:off x="646113" y="1990725"/>
            <a:ext cx="564038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73063" indent="-373063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69950" indent="-373063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90C079"/>
              </a:buClr>
              <a:buFont typeface="Wingdings" pitchFamily="2" charset="2"/>
              <a:buChar char="§"/>
            </a:pPr>
            <a:r>
              <a:rPr lang="ru-RU" altLang="ru-RU" sz="1600">
                <a:latin typeface="Tahoma" pitchFamily="34" charset="0"/>
                <a:cs typeface="Tahoma" pitchFamily="34" charset="0"/>
              </a:rPr>
              <a:t>На базе ведущих вузов (МГУ, НИУ ВШЭ, РАНХиГС, Финансовый университет) созданы </a:t>
            </a:r>
            <a:r>
              <a:rPr lang="ru-RU" altLang="ru-RU" sz="1600" b="1">
                <a:latin typeface="Tahoma" pitchFamily="34" charset="0"/>
                <a:cs typeface="Tahoma" pitchFamily="34" charset="0"/>
              </a:rPr>
              <a:t>Федеральные методические центры </a:t>
            </a:r>
            <a:r>
              <a:rPr lang="ru-RU" altLang="ru-RU" sz="1600">
                <a:latin typeface="Tahoma" pitchFamily="34" charset="0"/>
                <a:cs typeface="Tahoma" pitchFamily="34" charset="0"/>
              </a:rPr>
              <a:t>и сеть </a:t>
            </a:r>
            <a:r>
              <a:rPr lang="ru-RU" altLang="ru-RU" sz="1600" b="1">
                <a:latin typeface="Tahoma" pitchFamily="34" charset="0"/>
                <a:cs typeface="Tahoma" pitchFamily="34" charset="0"/>
              </a:rPr>
              <a:t>Региональных методических центров</a:t>
            </a:r>
            <a:r>
              <a:rPr lang="ru-RU" altLang="ru-RU" sz="1600">
                <a:latin typeface="Tahoma" pitchFamily="34" charset="0"/>
                <a:cs typeface="Tahoma" pitchFamily="34" charset="0"/>
              </a:rPr>
              <a:t>. Сформирован кадровый состав, разработаны программы повышения квалификации. 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90C079"/>
              </a:buClr>
              <a:buFont typeface="Wingdings" pitchFamily="2" charset="2"/>
              <a:buChar char="§"/>
            </a:pPr>
            <a:r>
              <a:rPr lang="ru-RU" altLang="ru-RU" sz="1600">
                <a:latin typeface="Tahoma" pitchFamily="34" charset="0"/>
                <a:cs typeface="Tahoma" pitchFamily="34" charset="0"/>
              </a:rPr>
              <a:t>Будут подготовлены:</a:t>
            </a:r>
          </a:p>
          <a:p>
            <a:pPr lvl="1" eaLnBrk="1" hangingPunct="1">
              <a:spcAft>
                <a:spcPts val="1200"/>
              </a:spcAft>
              <a:buClr>
                <a:srgbClr val="90C079"/>
              </a:buClr>
              <a:buFont typeface="Tahoma" pitchFamily="34" charset="0"/>
              <a:buChar char="−"/>
            </a:pPr>
            <a:r>
              <a:rPr lang="ru-RU" altLang="ru-RU" sz="1600" b="1">
                <a:latin typeface="Tahoma" pitchFamily="34" charset="0"/>
                <a:cs typeface="Tahoma" pitchFamily="34" charset="0"/>
              </a:rPr>
              <a:t>4 000 консультантов </a:t>
            </a:r>
            <a:r>
              <a:rPr lang="ru-RU" altLang="ru-RU" sz="1600">
                <a:latin typeface="Tahoma" pitchFamily="34" charset="0"/>
                <a:cs typeface="Tahoma" pitchFamily="34" charset="0"/>
              </a:rPr>
              <a:t>для обучения взрослых; </a:t>
            </a:r>
          </a:p>
          <a:p>
            <a:pPr lvl="1" eaLnBrk="1" hangingPunct="1">
              <a:spcAft>
                <a:spcPts val="1200"/>
              </a:spcAft>
              <a:buClr>
                <a:srgbClr val="90C079"/>
              </a:buClr>
              <a:buFont typeface="Tahoma" pitchFamily="34" charset="0"/>
              <a:buChar char="−"/>
            </a:pPr>
            <a:r>
              <a:rPr lang="ru-RU" altLang="ru-RU" sz="1600" b="1">
                <a:latin typeface="Tahoma" pitchFamily="34" charset="0"/>
                <a:cs typeface="Tahoma" pitchFamily="34" charset="0"/>
              </a:rPr>
              <a:t>более </a:t>
            </a:r>
            <a:r>
              <a:rPr lang="en-US" altLang="ru-RU" sz="1600" b="1">
                <a:latin typeface="Tahoma" pitchFamily="34" charset="0"/>
                <a:cs typeface="Tahoma" pitchFamily="34" charset="0"/>
              </a:rPr>
              <a:t>20</a:t>
            </a:r>
            <a:r>
              <a:rPr lang="ru-RU" altLang="ru-RU" sz="1600" b="1"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600" b="1">
                <a:latin typeface="Tahoma" pitchFamily="34" charset="0"/>
                <a:cs typeface="Tahoma" pitchFamily="34" charset="0"/>
              </a:rPr>
              <a:t>000</a:t>
            </a:r>
            <a:r>
              <a:rPr lang="ru-RU" altLang="ru-RU" sz="1600" b="1">
                <a:latin typeface="Tahoma" pitchFamily="34" charset="0"/>
                <a:cs typeface="Tahoma" pitchFamily="34" charset="0"/>
              </a:rPr>
              <a:t> педагогов и методистов</a:t>
            </a:r>
            <a:r>
              <a:rPr lang="ru-RU" altLang="ru-RU" sz="1600">
                <a:latin typeface="Tahoma" pitchFamily="34" charset="0"/>
                <a:cs typeface="Tahoma" pitchFamily="34" charset="0"/>
              </a:rPr>
              <a:t>;</a:t>
            </a:r>
          </a:p>
          <a:p>
            <a:pPr lvl="1" eaLnBrk="1" hangingPunct="1">
              <a:spcAft>
                <a:spcPts val="1200"/>
              </a:spcAft>
              <a:buClr>
                <a:srgbClr val="90C079"/>
              </a:buClr>
              <a:buFont typeface="Tahoma" pitchFamily="34" charset="0"/>
              <a:buChar char="−"/>
            </a:pPr>
            <a:r>
              <a:rPr lang="ru-RU" altLang="ru-RU" sz="1600" b="1">
                <a:latin typeface="Tahoma" pitchFamily="34" charset="0"/>
                <a:cs typeface="Tahoma" pitchFamily="34" charset="0"/>
              </a:rPr>
              <a:t>500 преподавателей вузов </a:t>
            </a:r>
            <a:r>
              <a:rPr lang="ru-RU" altLang="ru-RU" sz="1600">
                <a:latin typeface="Tahoma" pitchFamily="34" charset="0"/>
                <a:cs typeface="Tahoma" pitchFamily="34" charset="0"/>
              </a:rPr>
              <a:t>повысят квалификацию.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90C079"/>
              </a:buClr>
              <a:buFont typeface="Wingdings" pitchFamily="2" charset="2"/>
              <a:buChar char="§"/>
            </a:pPr>
            <a:r>
              <a:rPr lang="ru-RU" altLang="ru-RU" sz="1600">
                <a:latin typeface="Tahoma" pitchFamily="34" charset="0"/>
                <a:cs typeface="Tahoma" pitchFamily="34" charset="0"/>
              </a:rPr>
              <a:t>На данный момент в Проекте уже подготовлено </a:t>
            </a:r>
            <a:br>
              <a:rPr lang="ru-RU" altLang="ru-RU" sz="1600">
                <a:latin typeface="Tahoma" pitchFamily="34" charset="0"/>
                <a:cs typeface="Tahoma" pitchFamily="34" charset="0"/>
              </a:rPr>
            </a:br>
            <a:r>
              <a:rPr lang="ru-RU" altLang="ru-RU" sz="1600" b="1">
                <a:latin typeface="Tahoma" pitchFamily="34" charset="0"/>
                <a:cs typeface="Tahoma" pitchFamily="34" charset="0"/>
              </a:rPr>
              <a:t>900 тьюторов </a:t>
            </a:r>
            <a:r>
              <a:rPr lang="ru-RU" altLang="ru-RU" sz="1600">
                <a:latin typeface="Tahoma" pitchFamily="34" charset="0"/>
                <a:cs typeface="Tahoma" pitchFamily="34" charset="0"/>
              </a:rPr>
              <a:t>в области повышения финансовой грамотности взрослого населения, включая представителей финансовых организаций, вузов, библиотек и др.</a:t>
            </a:r>
          </a:p>
          <a:p>
            <a:pPr eaLnBrk="1" hangingPunct="1">
              <a:spcBef>
                <a:spcPct val="20000"/>
              </a:spcBef>
              <a:buClr>
                <a:srgbClr val="DC7168"/>
              </a:buClr>
              <a:buFont typeface="Wingdings" pitchFamily="2" charset="2"/>
              <a:buChar char="§"/>
            </a:pPr>
            <a:endParaRPr lang="ru-RU" altLang="ru-RU" sz="16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7109" name="Picture 18" descr="http://cs633125.vk.me/v633125859/1c023/YZJfXxijOPU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1116013"/>
            <a:ext cx="3875088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14" descr="http://cs633125.vk.me/v633125859/1c02d/C5OcHbAmIv4.jpg"/>
          <p:cNvPicPr>
            <a:picLocks noChangeAspect="1" noChangeArrowheads="1"/>
          </p:cNvPicPr>
          <p:nvPr/>
        </p:nvPicPr>
        <p:blipFill>
          <a:blip r:embed="rId3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4140200"/>
            <a:ext cx="3875088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Заголовок 1"/>
          <p:cNvSpPr txBox="1">
            <a:spLocks/>
          </p:cNvSpPr>
          <p:nvPr/>
        </p:nvSpPr>
        <p:spPr bwMode="auto">
          <a:xfrm>
            <a:off x="534988" y="984250"/>
            <a:ext cx="968057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1" tIns="49775" rIns="99551" bIns="49775"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22B08F"/>
                </a:solidFill>
                <a:latin typeface="Tahoma" pitchFamily="34" charset="0"/>
              </a:rPr>
              <a:t>РЕАЛИЗАЦИЯ ПРОЕКТА: </a:t>
            </a:r>
            <a:br>
              <a:rPr lang="ru-RU" altLang="ru-RU" sz="2400" b="1">
                <a:solidFill>
                  <a:srgbClr val="22B08F"/>
                </a:solidFill>
                <a:latin typeface="Tahoma" pitchFamily="34" charset="0"/>
              </a:rPr>
            </a:br>
            <a:r>
              <a:rPr lang="ru-RU" altLang="ru-RU" sz="2400" b="1">
                <a:solidFill>
                  <a:srgbClr val="22B08F"/>
                </a:solidFill>
                <a:latin typeface="Tahoma" pitchFamily="34" charset="0"/>
              </a:rPr>
              <a:t>КАДРОВЫЙ ПОТЕНЦИАЛ </a:t>
            </a:r>
            <a:br>
              <a:rPr lang="ru-RU" altLang="ru-RU" sz="2400" b="1">
                <a:solidFill>
                  <a:srgbClr val="22B08F"/>
                </a:solidFill>
                <a:latin typeface="Tahoma" pitchFamily="34" charset="0"/>
              </a:rPr>
            </a:br>
            <a:endParaRPr lang="ru-RU" altLang="ru-RU" sz="2400" b="1">
              <a:solidFill>
                <a:srgbClr val="22B08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9277350" y="7129463"/>
            <a:ext cx="735013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6162B39-1B6C-4D86-A256-DAFAF05D781C}" type="slidenum">
              <a:rPr lang="ru-RU" altLang="ru-RU" sz="1300">
                <a:solidFill>
                  <a:srgbClr val="898989"/>
                </a:solidFill>
                <a:latin typeface="Tahoma" pitchFamily="34" charset="0"/>
              </a:rPr>
              <a:pPr/>
              <a:t>31</a:t>
            </a:fld>
            <a:endParaRPr lang="ru-RU" altLang="ru-RU" sz="13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48131" name="Rectangle 3"/>
          <p:cNvSpPr txBox="1">
            <a:spLocks noChangeArrowheads="1"/>
          </p:cNvSpPr>
          <p:nvPr/>
        </p:nvSpPr>
        <p:spPr bwMode="auto">
          <a:xfrm>
            <a:off x="536575" y="1947863"/>
            <a:ext cx="6053138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57188" indent="-357188"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90C079"/>
              </a:buClr>
              <a:buFont typeface="Wingdings" pitchFamily="2" charset="2"/>
              <a:buChar char="§"/>
            </a:pPr>
            <a: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Созданы механизмы </a:t>
            </a:r>
            <a:r>
              <a:rPr lang="ru-RU" altLang="ru-RU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регулярной оценки </a:t>
            </a:r>
            <a:br>
              <a:rPr lang="ru-RU" altLang="ru-RU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и информирования общественности </a:t>
            </a:r>
            <a: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 текущем состоянии и динамике защищенности прав потребителей финансовых услуг:</a:t>
            </a:r>
          </a:p>
          <a:p>
            <a:pPr lvl="1" eaLnBrk="1" hangingPunct="1">
              <a:spcBef>
                <a:spcPts val="600"/>
              </a:spcBef>
              <a:buClr>
                <a:srgbClr val="90C079"/>
              </a:buClr>
              <a:buFont typeface="Tahoma" pitchFamily="34" charset="0"/>
              <a:buChar char="−"/>
            </a:pPr>
            <a:r>
              <a:rPr lang="ru-RU" altLang="ru-RU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ежегодные публичные доклады </a:t>
            </a:r>
            <a: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«О состоянии защиты прав потребителей в финансовой сфере»;</a:t>
            </a:r>
          </a:p>
          <a:p>
            <a:pPr lvl="1" eaLnBrk="1" hangingPunct="1">
              <a:spcBef>
                <a:spcPts val="600"/>
              </a:spcBef>
              <a:buClr>
                <a:srgbClr val="90C079"/>
              </a:buClr>
              <a:buFont typeface="Tahoma" pitchFamily="34" charset="0"/>
              <a:buChar char="−"/>
            </a:pPr>
            <a:r>
              <a:rPr lang="ru-RU" altLang="ru-RU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независимые мониторинги финансовых </a:t>
            </a:r>
            <a: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организаций публикуются 2 раза в год.</a:t>
            </a:r>
          </a:p>
          <a:p>
            <a:pPr lvl="1" eaLnBrk="1" hangingPunct="1">
              <a:spcBef>
                <a:spcPts val="600"/>
              </a:spcBef>
              <a:buClr>
                <a:srgbClr val="90C079"/>
              </a:buClr>
              <a:buFont typeface="Wingdings" pitchFamily="2" charset="2"/>
              <a:buChar char="§"/>
            </a:pPr>
            <a: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Более </a:t>
            </a:r>
            <a:r>
              <a:rPr lang="ru-RU" altLang="ru-RU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300 сотрудников Роспотребнадзора </a:t>
            </a:r>
            <a: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прошли повышение квалификации в области защиты прав потребителей финансовых услуг. </a:t>
            </a:r>
          </a:p>
          <a:p>
            <a:pPr lvl="1" eaLnBrk="1" hangingPunct="1">
              <a:spcBef>
                <a:spcPts val="600"/>
              </a:spcBef>
              <a:buClr>
                <a:srgbClr val="90C079"/>
              </a:buClr>
              <a:buFont typeface="Wingdings" pitchFamily="2" charset="2"/>
              <a:buChar char="§"/>
            </a:pPr>
            <a: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Функционируют </a:t>
            </a:r>
            <a:r>
              <a:rPr lang="ru-RU" altLang="ru-RU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580 консультационных пунктов </a:t>
            </a:r>
            <a:br>
              <a:rPr lang="ru-RU" altLang="ru-RU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и 84 центра Роспотребнадзора для потребителей</a:t>
            </a:r>
            <a: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где можно получить квалифицированную помощь по вопросам защиты прав потребителей финансовых услуг. </a:t>
            </a:r>
          </a:p>
          <a:p>
            <a:pPr lvl="1" eaLnBrk="1" hangingPunct="1">
              <a:spcBef>
                <a:spcPts val="600"/>
              </a:spcBef>
              <a:buClr>
                <a:srgbClr val="90C079"/>
              </a:buClr>
              <a:buFont typeface="Wingdings" pitchFamily="2" charset="2"/>
              <a:buChar char="§"/>
            </a:pPr>
            <a:r>
              <a:rPr lang="ru-RU" altLang="ru-RU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170 информационных интерактивных киосков </a:t>
            </a:r>
            <a: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  информацией по основным финансовым услугам и правам потребителей установлены во всех регионах России.</a:t>
            </a:r>
          </a:p>
          <a:p>
            <a:pPr lvl="1" algn="just" eaLnBrk="1" hangingPunct="1">
              <a:spcBef>
                <a:spcPts val="600"/>
              </a:spcBef>
              <a:spcAft>
                <a:spcPts val="600"/>
              </a:spcAft>
              <a:buClr>
                <a:srgbClr val="90C079"/>
              </a:buClr>
              <a:buFont typeface="Wingdings" pitchFamily="2" charset="2"/>
              <a:buChar char="§"/>
            </a:pPr>
            <a:endParaRPr lang="ru-RU" altLang="ru-RU" sz="16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8132" name="Picture 2" descr="http://cs636326.vk.me/v636326854/50eb/uofR2oJeWz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" b="-981"/>
          <a:stretch>
            <a:fillRect/>
          </a:stretch>
        </p:blipFill>
        <p:spPr bwMode="auto">
          <a:xfrm>
            <a:off x="6888163" y="3830638"/>
            <a:ext cx="32829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6850063" y="6780213"/>
            <a:ext cx="39417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1-й из открытых информкиосков (Калуга)</a:t>
            </a:r>
          </a:p>
        </p:txBody>
      </p:sp>
      <p:grpSp>
        <p:nvGrpSpPr>
          <p:cNvPr id="48134" name="Группа 7"/>
          <p:cNvGrpSpPr>
            <a:grpSpLocks/>
          </p:cNvGrpSpPr>
          <p:nvPr/>
        </p:nvGrpSpPr>
        <p:grpSpPr bwMode="auto">
          <a:xfrm>
            <a:off x="7019925" y="1116013"/>
            <a:ext cx="2992438" cy="2541587"/>
            <a:chOff x="7722490" y="4853395"/>
            <a:chExt cx="2591376" cy="2201318"/>
          </a:xfrm>
        </p:grpSpPr>
        <p:pic>
          <p:nvPicPr>
            <p:cNvPr id="48136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144055">
              <a:off x="7722490" y="4972354"/>
              <a:ext cx="1034505" cy="208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7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06288">
              <a:off x="9310757" y="5020802"/>
              <a:ext cx="1003109" cy="198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8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7801" y="4853395"/>
              <a:ext cx="990990" cy="2146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135" name="Заголовок 1"/>
          <p:cNvSpPr txBox="1">
            <a:spLocks/>
          </p:cNvSpPr>
          <p:nvPr/>
        </p:nvSpPr>
        <p:spPr bwMode="auto">
          <a:xfrm>
            <a:off x="534988" y="981075"/>
            <a:ext cx="96805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1" tIns="49775" rIns="99551" bIns="49775"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22B08F"/>
                </a:solidFill>
                <a:latin typeface="Tahoma" pitchFamily="34" charset="0"/>
              </a:rPr>
              <a:t>РЕАЛИЗАЦИЯ ПРОЕКТА: </a:t>
            </a:r>
            <a:br>
              <a:rPr lang="ru-RU" altLang="ru-RU" sz="2400" b="1">
                <a:solidFill>
                  <a:srgbClr val="22B08F"/>
                </a:solidFill>
                <a:latin typeface="Tahoma" pitchFamily="34" charset="0"/>
              </a:rPr>
            </a:br>
            <a:r>
              <a:rPr lang="ru-RU" altLang="ru-RU" sz="2400" b="1">
                <a:solidFill>
                  <a:srgbClr val="22B08F"/>
                </a:solidFill>
                <a:latin typeface="Tahoma" pitchFamily="34" charset="0"/>
                <a:cs typeface="Tahoma" pitchFamily="34" charset="0"/>
              </a:rPr>
              <a:t>ЗАЩИТА ПРАВ ПОТРЕБИТЕЛЕЙ </a:t>
            </a:r>
            <a:r>
              <a:rPr lang="ru-RU" altLang="ru-RU" sz="2400" b="1">
                <a:solidFill>
                  <a:srgbClr val="22B08F"/>
                </a:solidFill>
                <a:latin typeface="Tahoma" pitchFamily="34" charset="0"/>
              </a:rPr>
              <a:t/>
            </a:r>
            <a:br>
              <a:rPr lang="ru-RU" altLang="ru-RU" sz="2400" b="1">
                <a:solidFill>
                  <a:srgbClr val="22B08F"/>
                </a:solidFill>
                <a:latin typeface="Tahoma" pitchFamily="34" charset="0"/>
              </a:rPr>
            </a:br>
            <a:endParaRPr lang="ru-RU" altLang="ru-RU" sz="2400" b="1">
              <a:solidFill>
                <a:srgbClr val="22B08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Номер слайда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369B1D3-4FC2-4538-8DBB-3F0D2D873A6D}" type="slidenum">
              <a:rPr lang="ru-RU" altLang="ru-RU" sz="1300">
                <a:solidFill>
                  <a:srgbClr val="898989"/>
                </a:solidFill>
                <a:latin typeface="Tahoma" pitchFamily="34" charset="0"/>
              </a:rPr>
              <a:pPr/>
              <a:t>32</a:t>
            </a:fld>
            <a:endParaRPr lang="ru-RU" altLang="ru-RU" sz="13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49155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547688" y="989013"/>
            <a:ext cx="6048375" cy="87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ru-RU" altLang="ru-RU" sz="2400" b="1" smtClean="0">
                <a:solidFill>
                  <a:srgbClr val="22B08F"/>
                </a:solidFill>
                <a:latin typeface="Tahoma" pitchFamily="34" charset="0"/>
              </a:rPr>
              <a:t>ИНФОРМИРОВАНИЕ НАСЕЛЕНИЯ</a:t>
            </a:r>
          </a:p>
        </p:txBody>
      </p:sp>
      <p:sp>
        <p:nvSpPr>
          <p:cNvPr id="49156" name="Прямоугольник 3"/>
          <p:cNvSpPr>
            <a:spLocks noChangeArrowheads="1"/>
          </p:cNvSpPr>
          <p:nvPr/>
        </p:nvSpPr>
        <p:spPr bwMode="auto">
          <a:xfrm>
            <a:off x="503238" y="1531938"/>
            <a:ext cx="9682162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750" indent="-357188"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539750" indent="-357188"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3" eaLnBrk="1" hangingPunct="1">
              <a:lnSpc>
                <a:spcPct val="115000"/>
              </a:lnSpc>
              <a:spcBef>
                <a:spcPts val="400"/>
              </a:spcBef>
              <a:spcAft>
                <a:spcPts val="600"/>
              </a:spcAft>
              <a:buClr>
                <a:srgbClr val="90C079"/>
              </a:buClr>
              <a:buFont typeface="Wingdings" pitchFamily="2" charset="2"/>
              <a:buChar char="§"/>
            </a:pPr>
            <a: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Специальные проекты и информационные материалы в сотрудничестве </a:t>
            </a:r>
            <a:b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со средствами массовой информации, в том числе: </a:t>
            </a:r>
            <a:r>
              <a:rPr lang="ru-RU" altLang="ru-RU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Первый канал, передача «Доброе утро», «Общественное Телевидение России», «Российская газета», «Аргументы и Факты», ТАСС, Радио «Маяк», Радио России, </a:t>
            </a:r>
            <a:r>
              <a:rPr lang="en-US" altLang="ru-RU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hlinkClick r:id="rId2"/>
              </a:rPr>
              <a:t>www.banki.ru</a:t>
            </a:r>
            <a:r>
              <a:rPr lang="ru-RU" altLang="ru-RU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altLang="ru-RU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  <a:hlinkClick r:id="rId3"/>
              </a:rPr>
              <a:t>www.lenta.ru</a:t>
            </a:r>
            <a: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и другие.</a:t>
            </a:r>
          </a:p>
          <a:p>
            <a:pPr lvl="1" eaLnBrk="1" hangingPunct="1">
              <a:lnSpc>
                <a:spcPct val="115000"/>
              </a:lnSpc>
              <a:spcBef>
                <a:spcPts val="400"/>
              </a:spcBef>
              <a:spcAft>
                <a:spcPts val="600"/>
              </a:spcAft>
              <a:buClr>
                <a:srgbClr val="90C079"/>
              </a:buClr>
              <a:buFont typeface="Wingdings" pitchFamily="2" charset="2"/>
              <a:buChar char="§"/>
            </a:pPr>
            <a:r>
              <a:rPr lang="ru-RU" altLang="ru-RU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7,5 млн экземпляров буклетов и брошюр </a:t>
            </a:r>
            <a: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об основных финансовых услугах</a:t>
            </a:r>
            <a:r>
              <a:rPr lang="en-US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распространено в регионах</a:t>
            </a:r>
            <a:r>
              <a:rPr lang="en-US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lvl="1" eaLnBrk="1" hangingPunct="1">
              <a:lnSpc>
                <a:spcPct val="115000"/>
              </a:lnSpc>
              <a:spcBef>
                <a:spcPts val="400"/>
              </a:spcBef>
              <a:spcAft>
                <a:spcPts val="600"/>
              </a:spcAft>
              <a:buClr>
                <a:srgbClr val="90C079"/>
              </a:buClr>
              <a:buFont typeface="Wingdings" pitchFamily="2" charset="2"/>
              <a:buChar char="§"/>
            </a:pPr>
            <a: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Создано большое количество таргетированных материалов: ролики социальной рекламы, видеолекции и видеоролики, онлайн-игры, инфографические материалы. </a:t>
            </a:r>
            <a:endParaRPr lang="en-US" altLang="ru-RU" sz="16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115000"/>
              </a:lnSpc>
              <a:spcBef>
                <a:spcPts val="400"/>
              </a:spcBef>
              <a:spcAft>
                <a:spcPts val="600"/>
              </a:spcAft>
              <a:buClr>
                <a:srgbClr val="90C079"/>
              </a:buClr>
              <a:buFont typeface="Wingdings" pitchFamily="2" charset="2"/>
              <a:buChar char="§"/>
            </a:pPr>
            <a:r>
              <a:rPr lang="ru-RU" altLang="ru-RU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Более 1 тысячи человек </a:t>
            </a:r>
            <a: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из регионов России приняли участие в конкурсе на создание плакатов по актуальным проблемам защиты прав потребителей финансовых услуг </a:t>
            </a:r>
            <a:b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и ответственного финансового поведения. </a:t>
            </a:r>
            <a:endParaRPr lang="en-US" altLang="ru-RU" sz="16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115000"/>
              </a:lnSpc>
              <a:spcBef>
                <a:spcPts val="400"/>
              </a:spcBef>
              <a:spcAft>
                <a:spcPts val="600"/>
              </a:spcAft>
              <a:buClr>
                <a:srgbClr val="90C079"/>
              </a:buClr>
              <a:buFont typeface="Wingdings" pitchFamily="2" charset="2"/>
              <a:buChar char="§"/>
            </a:pPr>
            <a:r>
              <a:rPr lang="ru-RU" altLang="ru-RU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Созданы два выпуска телепрограммы</a:t>
            </a:r>
            <a: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о грамотном использовании платежных инструментов, они транслировались на ВГТРК (совокупная аудитория просмотра – 10 млн чел.). </a:t>
            </a:r>
          </a:p>
          <a:p>
            <a:pPr lvl="1" eaLnBrk="1" hangingPunct="1">
              <a:lnSpc>
                <a:spcPct val="115000"/>
              </a:lnSpc>
              <a:spcBef>
                <a:spcPts val="400"/>
              </a:spcBef>
              <a:spcAft>
                <a:spcPts val="600"/>
              </a:spcAft>
              <a:buClr>
                <a:srgbClr val="90C079"/>
              </a:buClr>
              <a:buFont typeface="Wingdings" pitchFamily="2" charset="2"/>
              <a:buChar char="§"/>
            </a:pPr>
            <a: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Проходят всероссийские просветительские мероприятия: Всероссийские недели сбережений, ориентированные на взрослых граждан, и Всероссийские недели финансовой грамотности для детей и молодежи.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Номер слайда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0BDE4A8-B639-4069-85F5-FADEA578B3F6}" type="slidenum">
              <a:rPr lang="ru-RU" altLang="ru-RU" sz="1300">
                <a:solidFill>
                  <a:srgbClr val="898989"/>
                </a:solidFill>
                <a:latin typeface="Tahoma" pitchFamily="34" charset="0"/>
              </a:rPr>
              <a:pPr/>
              <a:t>33</a:t>
            </a:fld>
            <a:endParaRPr lang="ru-RU" altLang="ru-RU" sz="1300">
              <a:solidFill>
                <a:srgbClr val="898989"/>
              </a:solidFill>
              <a:latin typeface="Tahoma" pitchFamily="34" charset="0"/>
            </a:endParaRPr>
          </a:p>
        </p:txBody>
      </p:sp>
      <p:pic>
        <p:nvPicPr>
          <p:cNvPr id="50179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7950" y="2852738"/>
            <a:ext cx="7945438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549275" y="1606550"/>
            <a:ext cx="61579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Clr>
                <a:srgbClr val="90C079"/>
              </a:buClr>
              <a:buFont typeface="Wingdings" pitchFamily="2" charset="2"/>
              <a:buChar char="§"/>
              <a:defRPr/>
            </a:pPr>
            <a:r>
              <a:rPr lang="ru-RU" sz="2800" dirty="0">
                <a:latin typeface="+mn-lt"/>
                <a:cs typeface="Tahoma" pitchFamily="34" charset="0"/>
              </a:rPr>
              <a:t>Неделя сбережений</a:t>
            </a:r>
          </a:p>
          <a:p>
            <a:pPr marL="342900" indent="-342900" eaLnBrk="1" hangingPunct="1">
              <a:buClr>
                <a:srgbClr val="90C079"/>
              </a:buClr>
              <a:buFont typeface="Wingdings" pitchFamily="2" charset="2"/>
              <a:buChar char="§"/>
              <a:defRPr/>
            </a:pPr>
            <a:r>
              <a:rPr lang="ru-RU" sz="2800" dirty="0">
                <a:latin typeface="+mn-lt"/>
                <a:cs typeface="Tahoma" pitchFamily="34" charset="0"/>
              </a:rPr>
              <a:t>Неделя финансовой грамотности</a:t>
            </a:r>
            <a:endParaRPr lang="ru-RU" sz="2800" dirty="0">
              <a:latin typeface="+mn-lt"/>
            </a:endParaRPr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00" y="109538"/>
            <a:ext cx="12668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Название 1"/>
          <p:cNvSpPr txBox="1">
            <a:spLocks/>
          </p:cNvSpPr>
          <p:nvPr/>
        </p:nvSpPr>
        <p:spPr bwMode="auto">
          <a:xfrm>
            <a:off x="549275" y="977900"/>
            <a:ext cx="96202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1" tIns="49775" rIns="99551" bIns="49775"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22B08F"/>
                </a:solidFill>
                <a:latin typeface="Tahoma" pitchFamily="34" charset="0"/>
                <a:cs typeface="Tahoma" pitchFamily="34" charset="0"/>
              </a:rPr>
              <a:t>ВСЕРОССИЙСКИЕ ПРОСВЕТИТЕЛЬСКИЕ МЕРОПРИЯТИЯ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Номер слайда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C458548-29A4-42EF-A097-9E82C414C714}" type="slidenum">
              <a:rPr lang="ru-RU" altLang="ru-RU" sz="1300">
                <a:solidFill>
                  <a:srgbClr val="898989"/>
                </a:solidFill>
                <a:latin typeface="Tahoma" pitchFamily="34" charset="0"/>
              </a:rPr>
              <a:pPr/>
              <a:t>34</a:t>
            </a:fld>
            <a:endParaRPr lang="ru-RU" altLang="ru-RU" sz="1300">
              <a:solidFill>
                <a:srgbClr val="898989"/>
              </a:solidFill>
              <a:latin typeface="Tahoma" pitchFamily="34" charset="0"/>
            </a:endParaRP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902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азвание 1"/>
          <p:cNvSpPr>
            <a:spLocks noGrp="1"/>
          </p:cNvSpPr>
          <p:nvPr>
            <p:ph type="title"/>
          </p:nvPr>
        </p:nvSpPr>
        <p:spPr bwMode="auto">
          <a:xfrm>
            <a:off x="549275" y="965200"/>
            <a:ext cx="9620250" cy="44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400" smtClean="0">
                <a:solidFill>
                  <a:srgbClr val="22B08F"/>
                </a:solidFill>
                <a:latin typeface="Tahoma" pitchFamily="34" charset="0"/>
                <a:cs typeface="Tahoma" pitchFamily="34" charset="0"/>
              </a:rPr>
              <a:t>ВСЕРОССИЙСКАЯ НЕДЕЛЯ ФИНАНСОВОЙ ГРАМОТНОСТИ ДЛЯ ДЕТЕЙ И МОЛОДЕЖИ 2016</a:t>
            </a:r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9740900" y="7129463"/>
            <a:ext cx="736600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A373A56-D63A-41BF-9FE3-90039405F041}" type="slidenum">
              <a:rPr lang="ru-RU" altLang="ru-RU" sz="1300">
                <a:solidFill>
                  <a:srgbClr val="898989"/>
                </a:solidFill>
                <a:latin typeface="Tahoma" pitchFamily="34" charset="0"/>
              </a:rPr>
              <a:pPr/>
              <a:t>35</a:t>
            </a:fld>
            <a:endParaRPr lang="ru-RU" altLang="ru-RU" sz="13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52228" name="Rectangle 3"/>
          <p:cNvSpPr txBox="1">
            <a:spLocks noChangeArrowheads="1"/>
          </p:cNvSpPr>
          <p:nvPr/>
        </p:nvSpPr>
        <p:spPr bwMode="auto">
          <a:xfrm>
            <a:off x="633413" y="1954213"/>
            <a:ext cx="38623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indent="0" eaLnBrk="1" hangingPunct="1">
              <a:spcBef>
                <a:spcPts val="600"/>
              </a:spcBef>
              <a:spcAft>
                <a:spcPts val="600"/>
              </a:spcAft>
              <a:buClr>
                <a:srgbClr val="DC7168"/>
              </a:buClr>
            </a:pPr>
            <a:r>
              <a:rPr lang="ru-RU" altLang="ru-RU" sz="1800" b="1">
                <a:solidFill>
                  <a:srgbClr val="F67168"/>
                </a:solidFill>
                <a:latin typeface="Tahoma" pitchFamily="34" charset="0"/>
                <a:cs typeface="Tahoma" pitchFamily="34" charset="0"/>
              </a:rPr>
              <a:t>Алексей Кудрин </a:t>
            </a:r>
            <a:r>
              <a:rPr lang="ru-RU" altLang="ru-RU" sz="1600" b="1">
                <a:solidFill>
                  <a:srgbClr val="90C079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1600" b="1">
                <a:solidFill>
                  <a:srgbClr val="90C079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провел открытый урок по финансовой грамотности для архангельских школьников и прочитал лекцию </a:t>
            </a:r>
            <a:b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для студентов САФУ</a:t>
            </a:r>
            <a:endParaRPr lang="ru-RU" altLang="ru-RU" sz="16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2229" name="Рисунок 6" descr="M:\MSK\FinGram\РЕАЛИЗАЦИЯ\#ПРЕСС-ЦЕНТР\Информационный бюллетень\Информационный бюллетень 05\Верстка\Общая\5. Открытый урок руководителя Роспотребнадзора А.Ю.Поповой\А.Попова_презентация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8825" y="3922713"/>
            <a:ext cx="4046538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Рисунок 7" descr="M:\MSK\FinGram\РЕАЛИЗАЦИЯ\НЕДЕЛЯ ФГ 2016\Фотоальбом НФГ ДМ\Открытый урок по финансовой грамотности председателя Экспертного совета Проекта А. Л. Кудрина\Открытый урок_презентация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3922713"/>
            <a:ext cx="3484562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3"/>
          <p:cNvSpPr txBox="1">
            <a:spLocks noChangeArrowheads="1"/>
          </p:cNvSpPr>
          <p:nvPr/>
        </p:nvSpPr>
        <p:spPr bwMode="auto">
          <a:xfrm>
            <a:off x="5838825" y="1954213"/>
            <a:ext cx="4281488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indent="0" eaLnBrk="1" hangingPunct="1">
              <a:spcBef>
                <a:spcPts val="600"/>
              </a:spcBef>
              <a:spcAft>
                <a:spcPts val="600"/>
              </a:spcAft>
              <a:buClr>
                <a:srgbClr val="DC7168"/>
              </a:buClr>
            </a:pPr>
            <a:r>
              <a:rPr lang="ru-RU" altLang="ru-RU" sz="1800" b="1">
                <a:solidFill>
                  <a:srgbClr val="F67168"/>
                </a:solidFill>
                <a:latin typeface="Tahoma" pitchFamily="34" charset="0"/>
                <a:cs typeface="Tahoma" pitchFamily="34" charset="0"/>
              </a:rPr>
              <a:t>Анна Попова</a:t>
            </a:r>
            <a: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  <a:b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руководитель Роспотребнадзора, </a:t>
            </a:r>
            <a:b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провела открытый урок </a:t>
            </a:r>
            <a:b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по финансовой грамотности </a:t>
            </a:r>
            <a:b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в московской школе</a:t>
            </a:r>
          </a:p>
        </p:txBody>
      </p:sp>
      <p:sp>
        <p:nvSpPr>
          <p:cNvPr id="52232" name="Rectangle 3"/>
          <p:cNvSpPr txBox="1">
            <a:spLocks noChangeArrowheads="1"/>
          </p:cNvSpPr>
          <p:nvPr/>
        </p:nvSpPr>
        <p:spPr bwMode="auto">
          <a:xfrm>
            <a:off x="633413" y="3489325"/>
            <a:ext cx="38623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indent="0" eaLnBrk="1" hangingPunct="1">
              <a:spcBef>
                <a:spcPts val="600"/>
              </a:spcBef>
              <a:spcAft>
                <a:spcPts val="600"/>
              </a:spcAft>
              <a:buClr>
                <a:srgbClr val="DC7168"/>
              </a:buClr>
            </a:pPr>
            <a:r>
              <a:rPr lang="ru-RU" altLang="ru-RU" sz="1600" b="1">
                <a:solidFill>
                  <a:srgbClr val="90C079"/>
                </a:solidFill>
                <a:latin typeface="Tahoma" pitchFamily="34" charset="0"/>
                <a:cs typeface="Tahoma" pitchFamily="34" charset="0"/>
              </a:rPr>
              <a:t>Дата: 19.03.2016</a:t>
            </a:r>
          </a:p>
        </p:txBody>
      </p:sp>
      <p:sp>
        <p:nvSpPr>
          <p:cNvPr id="52233" name="Rectangle 3"/>
          <p:cNvSpPr txBox="1">
            <a:spLocks noChangeArrowheads="1"/>
          </p:cNvSpPr>
          <p:nvPr/>
        </p:nvSpPr>
        <p:spPr bwMode="auto">
          <a:xfrm>
            <a:off x="5838825" y="3489325"/>
            <a:ext cx="38623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indent="0" eaLnBrk="1" hangingPunct="1">
              <a:spcBef>
                <a:spcPts val="600"/>
              </a:spcBef>
              <a:spcAft>
                <a:spcPts val="600"/>
              </a:spcAft>
              <a:buClr>
                <a:srgbClr val="DC7168"/>
              </a:buClr>
            </a:pPr>
            <a:r>
              <a:rPr lang="ru-RU" altLang="ru-RU" sz="1600" b="1">
                <a:solidFill>
                  <a:srgbClr val="90C079"/>
                </a:solidFill>
                <a:latin typeface="Tahoma" pitchFamily="34" charset="0"/>
                <a:cs typeface="Tahoma" pitchFamily="34" charset="0"/>
              </a:rPr>
              <a:t>Дата: 16.03.2016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33413" y="3395663"/>
            <a:ext cx="4445000" cy="0"/>
          </a:xfrm>
          <a:prstGeom prst="line">
            <a:avLst/>
          </a:prstGeom>
          <a:ln>
            <a:solidFill>
              <a:srgbClr val="22B0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838825" y="3395663"/>
            <a:ext cx="4446588" cy="0"/>
          </a:xfrm>
          <a:prstGeom prst="line">
            <a:avLst/>
          </a:prstGeom>
          <a:ln>
            <a:solidFill>
              <a:srgbClr val="22B0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33413" y="1889125"/>
            <a:ext cx="4445000" cy="0"/>
          </a:xfrm>
          <a:prstGeom prst="line">
            <a:avLst/>
          </a:prstGeom>
          <a:ln>
            <a:solidFill>
              <a:srgbClr val="22B0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838825" y="1889125"/>
            <a:ext cx="4446588" cy="0"/>
          </a:xfrm>
          <a:prstGeom prst="line">
            <a:avLst/>
          </a:prstGeom>
          <a:ln>
            <a:solidFill>
              <a:srgbClr val="22B0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33413" y="7129463"/>
            <a:ext cx="4445000" cy="0"/>
          </a:xfrm>
          <a:prstGeom prst="line">
            <a:avLst/>
          </a:prstGeom>
          <a:ln>
            <a:solidFill>
              <a:srgbClr val="22B0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838825" y="7129463"/>
            <a:ext cx="4446588" cy="0"/>
          </a:xfrm>
          <a:prstGeom prst="line">
            <a:avLst/>
          </a:prstGeom>
          <a:ln>
            <a:solidFill>
              <a:srgbClr val="22B0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Название 7"/>
          <p:cNvSpPr>
            <a:spLocks noGrp="1"/>
          </p:cNvSpPr>
          <p:nvPr>
            <p:ph type="title"/>
          </p:nvPr>
        </p:nvSpPr>
        <p:spPr bwMode="auto">
          <a:xfrm>
            <a:off x="534988" y="989013"/>
            <a:ext cx="9618662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400" smtClean="0">
                <a:solidFill>
                  <a:srgbClr val="22B08F"/>
                </a:solidFill>
                <a:latin typeface="Tahoma" pitchFamily="34" charset="0"/>
              </a:rPr>
              <a:t>ФИНАНСОВАЯ ИГРА-КВЕСТ ДЛЯ ШКОЛЬНИКОВ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0"/>
          </p:nvPr>
        </p:nvSpPr>
        <p:spPr>
          <a:xfrm>
            <a:off x="523875" y="1774825"/>
            <a:ext cx="9802813" cy="830263"/>
          </a:xfrm>
        </p:spPr>
        <p:txBody>
          <a:bodyPr/>
          <a:lstStyle/>
          <a:p>
            <a:pPr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2104" b="1" dirty="0">
                <a:solidFill>
                  <a:srgbClr val="90C079"/>
                </a:solidFill>
              </a:rPr>
              <a:t>22 МАРТА, МОСКВА, ДВОРЕЦ ПИОНЕРОВ</a:t>
            </a:r>
          </a:p>
        </p:txBody>
      </p:sp>
      <p:sp>
        <p:nvSpPr>
          <p:cNvPr id="53252" name="Номер слайда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2BFDCD6-EF4D-4C57-B7B6-ABEB4883AEDF}" type="slidenum">
              <a:rPr lang="ru-RU" altLang="ru-RU" sz="1500">
                <a:solidFill>
                  <a:srgbClr val="00909B"/>
                </a:solidFill>
                <a:latin typeface="Tahoma" pitchFamily="34" charset="0"/>
              </a:rPr>
              <a:pPr/>
              <a:t>36</a:t>
            </a:fld>
            <a:endParaRPr lang="ru-RU" altLang="ru-RU" sz="1500">
              <a:solidFill>
                <a:srgbClr val="00909B"/>
              </a:solidFill>
              <a:latin typeface="Tahoma" pitchFamily="34" charset="0"/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23875" y="4324350"/>
            <a:ext cx="4533900" cy="2849563"/>
          </a:xfrm>
          <a:prstGeom prst="rect">
            <a:avLst/>
          </a:prstGeom>
        </p:spPr>
        <p:txBody>
          <a:bodyPr lIns="116368" tIns="58183" rIns="116368" bIns="58183"/>
          <a:lstStyle>
            <a:lvl1pPr marL="373315" indent="-373315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1pPr>
            <a:lvl2pPr marL="808850" indent="-311096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1244384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742138" indent="-248877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2239891" indent="-248877" algn="l" defTabSz="497754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351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ru-RU" sz="1800" b="1" dirty="0">
                <a:solidFill>
                  <a:srgbClr val="F67168"/>
                </a:solidFill>
              </a:rPr>
              <a:t>УЧАСТНИКИ ИГРЫ </a:t>
            </a:r>
          </a:p>
          <a:p>
            <a:pPr marL="0" indent="0" fontAlgn="auto">
              <a:spcBef>
                <a:spcPts val="0"/>
              </a:spcBef>
              <a:spcAft>
                <a:spcPts val="351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Школьники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лет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более 200 человек</a:t>
            </a:r>
          </a:p>
          <a:p>
            <a:pPr marL="0" indent="0" fontAlgn="auto">
              <a:spcBef>
                <a:spcPts val="0"/>
              </a:spcBef>
              <a:spcAft>
                <a:spcPts val="351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ru-RU" sz="1400" b="1" dirty="0">
                <a:solidFill>
                  <a:srgbClr val="DC7168"/>
                </a:solidFill>
              </a:rPr>
              <a:t/>
            </a:r>
            <a:br>
              <a:rPr lang="ru-RU" sz="1400" b="1" dirty="0">
                <a:solidFill>
                  <a:srgbClr val="DC7168"/>
                </a:solidFill>
              </a:rPr>
            </a:br>
            <a:r>
              <a:rPr lang="ru-RU" sz="1800" b="1" dirty="0">
                <a:solidFill>
                  <a:srgbClr val="F67168"/>
                </a:solidFill>
              </a:rPr>
              <a:t>ВЕДУЩИЕ:</a:t>
            </a:r>
            <a:r>
              <a:rPr lang="ru-RU" sz="1400" b="1" dirty="0">
                <a:solidFill>
                  <a:srgbClr val="DC7168"/>
                </a:solidFill>
              </a:rPr>
              <a:t/>
            </a:r>
            <a:br>
              <a:rPr lang="ru-RU" sz="1400" b="1" dirty="0">
                <a:solidFill>
                  <a:srgbClr val="DC7168"/>
                </a:solidFill>
              </a:rPr>
            </a:b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Артем КОРОЛЕВ и Елизавета АРЗАМАСОВА</a:t>
            </a:r>
            <a:b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b="1" dirty="0">
                <a:solidFill>
                  <a:srgbClr val="DC7168"/>
                </a:solidFill>
              </a:rPr>
              <a:t/>
            </a:r>
            <a:br>
              <a:rPr lang="ru-RU" sz="1400" b="1" dirty="0">
                <a:solidFill>
                  <a:srgbClr val="DC7168"/>
                </a:solidFill>
              </a:rPr>
            </a:br>
            <a:r>
              <a:rPr lang="ru-RU" sz="1800" b="1" dirty="0">
                <a:solidFill>
                  <a:srgbClr val="F67168"/>
                </a:solidFill>
              </a:rPr>
              <a:t>СОВЕДУЩИЙ: </a:t>
            </a:r>
            <a:r>
              <a:rPr lang="ru-RU" sz="1400" b="1" dirty="0" smtClean="0">
                <a:solidFill>
                  <a:srgbClr val="DC7168"/>
                </a:solidFill>
              </a:rPr>
              <a:t/>
            </a:r>
            <a:br>
              <a:rPr lang="ru-RU" sz="1400" b="1" dirty="0" smtClean="0">
                <a:solidFill>
                  <a:srgbClr val="DC7168"/>
                </a:solidFill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Петр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КУЛЕШОВ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5480050" y="4568825"/>
            <a:ext cx="5135563" cy="1270000"/>
          </a:xfrm>
          <a:prstGeom prst="rect">
            <a:avLst/>
          </a:prstGeom>
        </p:spPr>
        <p:txBody>
          <a:bodyPr lIns="116368" tIns="58183" rIns="116368" bIns="58183"/>
          <a:lstStyle>
            <a:lvl1pPr marL="373315" indent="-373315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1pPr>
            <a:lvl2pPr marL="808850" indent="-311096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1244384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742138" indent="-248877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2239891" indent="-248877" algn="l" defTabSz="497754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400"/>
              </a:spcBef>
              <a:spcAft>
                <a:spcPts val="351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ЗЕЛЕНЦОВА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стратегический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координатор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Проекта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Bef>
                <a:spcPts val="400"/>
              </a:spcBef>
              <a:spcAft>
                <a:spcPts val="351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Владимир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ФРОЛОВ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эксперт Проекта</a:t>
            </a:r>
          </a:p>
          <a:p>
            <a:pPr marL="0" indent="0" fontAlgn="auto">
              <a:spcBef>
                <a:spcPts val="400"/>
              </a:spcBef>
              <a:spcAft>
                <a:spcPts val="351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Евгения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БЛИСКАВКА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директор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Института финансового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планирования</a:t>
            </a:r>
          </a:p>
          <a:p>
            <a:pPr marL="0" indent="0" fontAlgn="auto">
              <a:spcBef>
                <a:spcPts val="400"/>
              </a:spcBef>
              <a:spcAft>
                <a:spcPts val="351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Сергей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МАКАРОВ</a:t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эксперт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Института финансового планирования</a:t>
            </a:r>
          </a:p>
        </p:txBody>
      </p:sp>
      <p:pic>
        <p:nvPicPr>
          <p:cNvPr id="53255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6850" y="2332038"/>
            <a:ext cx="2897188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7075" y="2332038"/>
            <a:ext cx="304165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988" y="2332038"/>
            <a:ext cx="3300412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бъект 5"/>
          <p:cNvSpPr txBox="1">
            <a:spLocks/>
          </p:cNvSpPr>
          <p:nvPr/>
        </p:nvSpPr>
        <p:spPr>
          <a:xfrm>
            <a:off x="5480050" y="4238625"/>
            <a:ext cx="4565650" cy="549275"/>
          </a:xfrm>
          <a:prstGeom prst="rect">
            <a:avLst/>
          </a:prstGeom>
        </p:spPr>
        <p:txBody>
          <a:bodyPr lIns="116368" tIns="58183" rIns="116368" bIns="58183"/>
          <a:lstStyle>
            <a:lvl1pPr marL="373315" indent="-373315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1pPr>
            <a:lvl2pPr marL="808850" indent="-311096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1244384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742138" indent="-248877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2239891" indent="-248877" algn="l" defTabSz="497754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701"/>
              </a:spcBef>
              <a:spcAft>
                <a:spcPts val="351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ru-RU" sz="1800" b="1" dirty="0" smtClean="0">
                <a:solidFill>
                  <a:srgbClr val="F67168"/>
                </a:solidFill>
              </a:rPr>
              <a:t>ЭКСПЕРТЫ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Группа 12"/>
          <p:cNvGrpSpPr>
            <a:grpSpLocks/>
          </p:cNvGrpSpPr>
          <p:nvPr/>
        </p:nvGrpSpPr>
        <p:grpSpPr bwMode="auto">
          <a:xfrm>
            <a:off x="306388" y="2095500"/>
            <a:ext cx="4965700" cy="4057650"/>
            <a:chOff x="236996" y="2028855"/>
            <a:chExt cx="4967015" cy="4056760"/>
          </a:xfrm>
        </p:grpSpPr>
        <p:pic>
          <p:nvPicPr>
            <p:cNvPr id="54281" name="Изображение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987" y="2305777"/>
              <a:ext cx="4410637" cy="2620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2" name="Изображение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996" y="2028855"/>
              <a:ext cx="4967015" cy="4056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275" name="Название 4"/>
          <p:cNvSpPr>
            <a:spLocks noGrp="1"/>
          </p:cNvSpPr>
          <p:nvPr>
            <p:ph type="title"/>
          </p:nvPr>
        </p:nvSpPr>
        <p:spPr bwMode="auto">
          <a:xfrm>
            <a:off x="306388" y="981075"/>
            <a:ext cx="10153650" cy="876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2400" smtClean="0">
                <a:solidFill>
                  <a:srgbClr val="22B08F"/>
                </a:solidFill>
                <a:latin typeface="Tahoma" pitchFamily="34" charset="0"/>
                <a:cs typeface="Tahoma" pitchFamily="34" charset="0"/>
              </a:rPr>
              <a:t>СОЗДАНИЕ ОБЩЕНАЦИОНАЛЬНОЙ ПЛАТФОРМЫ – ПОРТАЛА </a:t>
            </a:r>
          </a:p>
        </p:txBody>
      </p:sp>
      <p:sp>
        <p:nvSpPr>
          <p:cNvPr id="54276" name="AutoShape 5" descr="Image result for cosmopolitan &amp;rcy;&amp;ocy;&amp;scy;&amp;scy;&amp;icy;&amp;yacy;"/>
          <p:cNvSpPr>
            <a:spLocks noChangeAspect="1" noChangeArrowheads="1"/>
          </p:cNvSpPr>
          <p:nvPr/>
        </p:nvSpPr>
        <p:spPr bwMode="auto">
          <a:xfrm>
            <a:off x="155575" y="-130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ru-RU">
              <a:latin typeface="Tahoma Обычный"/>
            </a:endParaRPr>
          </a:p>
        </p:txBody>
      </p:sp>
      <p:sp>
        <p:nvSpPr>
          <p:cNvPr id="54277" name="AutoShape 7" descr="Image result for cosmopolitan &amp;rcy;&amp;ocy;&amp;scy;&amp;scy;&amp;icy;&amp;yacy;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ru-RU">
              <a:latin typeface="Tahoma Обычный"/>
            </a:endParaRPr>
          </a:p>
        </p:txBody>
      </p:sp>
      <p:sp>
        <p:nvSpPr>
          <p:cNvPr id="54278" name="Прямоугольник 6"/>
          <p:cNvSpPr>
            <a:spLocks noChangeArrowheads="1"/>
          </p:cNvSpPr>
          <p:nvPr/>
        </p:nvSpPr>
        <p:spPr bwMode="auto">
          <a:xfrm>
            <a:off x="9912350" y="6926263"/>
            <a:ext cx="36671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46C34D3-88E3-491C-94B7-F7767DA3A461}" type="slidenum">
              <a:rPr lang="ru-RU" altLang="ru-RU" sz="1300">
                <a:solidFill>
                  <a:srgbClr val="888888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pPr eaLnBrk="1" hangingPunct="1"/>
              <a:t>37</a:t>
            </a:fld>
            <a:endParaRPr lang="ru-RU" altLang="ru-RU" sz="1300">
              <a:latin typeface="Tahoma Обычный"/>
            </a:endParaRPr>
          </a:p>
        </p:txBody>
      </p:sp>
      <p:sp>
        <p:nvSpPr>
          <p:cNvPr id="54279" name="Прямоугольник 7"/>
          <p:cNvSpPr>
            <a:spLocks noChangeArrowheads="1"/>
          </p:cNvSpPr>
          <p:nvPr/>
        </p:nvSpPr>
        <p:spPr bwMode="auto">
          <a:xfrm>
            <a:off x="7853363" y="6834188"/>
            <a:ext cx="26717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3063" indent="-373063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ru-RU" altLang="ru-RU" sz="140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ru-RU" altLang="ru-RU" sz="140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ru-RU" altLang="ru-RU" sz="1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4280" name="TextBox 15"/>
          <p:cNvSpPr txBox="1">
            <a:spLocks noChangeArrowheads="1"/>
          </p:cNvSpPr>
          <p:nvPr/>
        </p:nvSpPr>
        <p:spPr bwMode="auto">
          <a:xfrm>
            <a:off x="5264150" y="2027238"/>
            <a:ext cx="4951413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3063" indent="-373063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2225"/>
              </a:lnSpc>
              <a:spcBef>
                <a:spcPts val="1200"/>
              </a:spcBef>
              <a:buClr>
                <a:srgbClr val="90C079"/>
              </a:buClr>
              <a:buFont typeface="Wingdings" pitchFamily="2" charset="2"/>
              <a:buChar char="§"/>
            </a:pPr>
            <a:r>
              <a:rPr lang="ru-RU" altLang="ru-RU" sz="1600">
                <a:latin typeface="Tahoma" pitchFamily="34" charset="0"/>
                <a:cs typeface="Tahoma" pitchFamily="34" charset="0"/>
              </a:rPr>
              <a:t>Создан и функционирует сайт Проекта «</a:t>
            </a:r>
            <a:r>
              <a:rPr lang="ru-RU" altLang="ru-RU" sz="1600" u="sng">
                <a:latin typeface="Tahoma" pitchFamily="34" charset="0"/>
                <a:cs typeface="Tahoma" pitchFamily="34" charset="0"/>
                <a:hlinkClick r:id="rId5"/>
              </a:rPr>
              <a:t>вашифинансы.рф</a:t>
            </a:r>
            <a:r>
              <a:rPr lang="ru-RU" altLang="ru-RU" sz="1600">
                <a:latin typeface="Tahoma" pitchFamily="34" charset="0"/>
                <a:cs typeface="Tahoma" pitchFamily="34" charset="0"/>
              </a:rPr>
              <a:t>». </a:t>
            </a:r>
          </a:p>
          <a:p>
            <a:pPr eaLnBrk="1" hangingPunct="1">
              <a:lnSpc>
                <a:spcPts val="2225"/>
              </a:lnSpc>
              <a:spcBef>
                <a:spcPts val="1200"/>
              </a:spcBef>
              <a:buClr>
                <a:srgbClr val="90C079"/>
              </a:buClr>
              <a:buFont typeface="Wingdings" pitchFamily="2" charset="2"/>
              <a:buChar char="§"/>
            </a:pPr>
            <a:r>
              <a:rPr lang="ru-RU" altLang="ru-RU" sz="1600">
                <a:latin typeface="Tahoma" pitchFamily="34" charset="0"/>
                <a:cs typeface="Tahoma" pitchFamily="34" charset="0"/>
              </a:rPr>
              <a:t>Открыты страницы в социальных сетях (</a:t>
            </a:r>
            <a:r>
              <a:rPr lang="en-US" altLang="ru-RU" sz="1600" u="sng">
                <a:latin typeface="Tahoma" pitchFamily="34" charset="0"/>
                <a:cs typeface="Tahoma" pitchFamily="34" charset="0"/>
                <a:hlinkClick r:id="rId6"/>
              </a:rPr>
              <a:t>Facebook</a:t>
            </a:r>
            <a:r>
              <a:rPr lang="ru-RU" altLang="ru-RU" sz="1600">
                <a:latin typeface="Tahoma" pitchFamily="34" charset="0"/>
                <a:cs typeface="Tahoma" pitchFamily="34" charset="0"/>
              </a:rPr>
              <a:t>, </a:t>
            </a:r>
            <a:r>
              <a:rPr lang="ru-RU" altLang="ru-RU" sz="1600" u="sng">
                <a:latin typeface="Tahoma" pitchFamily="34" charset="0"/>
                <a:cs typeface="Tahoma" pitchFamily="34" charset="0"/>
                <a:hlinkClick r:id="rId7"/>
              </a:rPr>
              <a:t>Одноклассники</a:t>
            </a:r>
            <a:r>
              <a:rPr lang="ru-RU" altLang="ru-RU" sz="1600">
                <a:latin typeface="Tahoma" pitchFamily="34" charset="0"/>
                <a:cs typeface="Tahoma" pitchFamily="34" charset="0"/>
              </a:rPr>
              <a:t>, </a:t>
            </a:r>
            <a:r>
              <a:rPr lang="ru-RU" altLang="ru-RU" sz="1600" u="sng">
                <a:latin typeface="Tahoma" pitchFamily="34" charset="0"/>
                <a:cs typeface="Tahoma" pitchFamily="34" charset="0"/>
                <a:hlinkClick r:id="rId8"/>
              </a:rPr>
              <a:t>Вконтакте</a:t>
            </a:r>
            <a:r>
              <a:rPr lang="ru-RU" altLang="ru-RU" sz="160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ru-RU" sz="1600" u="sng">
                <a:latin typeface="Tahoma" pitchFamily="34" charset="0"/>
                <a:cs typeface="Tahoma" pitchFamily="34" charset="0"/>
                <a:hlinkClick r:id="rId9"/>
              </a:rPr>
              <a:t>Twitter</a:t>
            </a:r>
            <a:r>
              <a:rPr lang="ru-RU" altLang="ru-RU" sz="160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ru-RU" sz="1600" u="sng">
                <a:latin typeface="Tahoma" pitchFamily="34" charset="0"/>
                <a:cs typeface="Tahoma" pitchFamily="34" charset="0"/>
                <a:hlinkClick r:id="rId10"/>
              </a:rPr>
              <a:t>Instagram</a:t>
            </a:r>
            <a:r>
              <a:rPr lang="ru-RU" altLang="ru-RU" sz="1600">
                <a:latin typeface="Tahoma" pitchFamily="34" charset="0"/>
                <a:cs typeface="Tahoma" pitchFamily="34" charset="0"/>
              </a:rPr>
              <a:t>), а также </a:t>
            </a:r>
            <a:r>
              <a:rPr lang="en-US" altLang="ru-RU" sz="1600" u="sng">
                <a:latin typeface="Tahoma" pitchFamily="34" charset="0"/>
                <a:cs typeface="Tahoma" pitchFamily="34" charset="0"/>
                <a:hlinkClick r:id="rId11"/>
              </a:rPr>
              <a:t>Youtube</a:t>
            </a:r>
            <a:r>
              <a:rPr lang="ru-RU" altLang="ru-RU" sz="1600" u="sng">
                <a:latin typeface="Tahoma" pitchFamily="34" charset="0"/>
                <a:cs typeface="Tahoma" pitchFamily="34" charset="0"/>
                <a:hlinkClick r:id="rId11"/>
              </a:rPr>
              <a:t>-канал Проекта</a:t>
            </a:r>
            <a:r>
              <a:rPr lang="ru-RU" altLang="ru-RU" sz="1600">
                <a:latin typeface="Tahoma" pitchFamily="34" charset="0"/>
                <a:cs typeface="Tahoma" pitchFamily="34" charset="0"/>
              </a:rPr>
              <a:t>. </a:t>
            </a:r>
          </a:p>
          <a:p>
            <a:pPr eaLnBrk="1" hangingPunct="1">
              <a:lnSpc>
                <a:spcPts val="2225"/>
              </a:lnSpc>
              <a:spcBef>
                <a:spcPts val="1200"/>
              </a:spcBef>
              <a:buClr>
                <a:srgbClr val="90C079"/>
              </a:buClr>
              <a:buFont typeface="Wingdings" pitchFamily="2" charset="2"/>
              <a:buChar char="§"/>
            </a:pPr>
            <a:r>
              <a:rPr lang="ru-RU" altLang="ru-RU" sz="1600">
                <a:latin typeface="Tahoma" pitchFamily="34" charset="0"/>
                <a:cs typeface="Tahoma" pitchFamily="34" charset="0"/>
              </a:rPr>
              <a:t>Запущен сайт </a:t>
            </a:r>
            <a:r>
              <a:rPr lang="ru-RU" altLang="ru-RU" sz="1600" u="sng">
                <a:latin typeface="Tahoma" pitchFamily="34" charset="0"/>
                <a:cs typeface="Tahoma" pitchFamily="34" charset="0"/>
                <a:hlinkClick r:id="rId12"/>
              </a:rPr>
              <a:t>хочумогузнаю.рф</a:t>
            </a:r>
            <a:r>
              <a:rPr lang="ru-RU" altLang="ru-RU" sz="1600">
                <a:latin typeface="Tahoma" pitchFamily="34" charset="0"/>
                <a:cs typeface="Tahoma" pitchFamily="34" charset="0"/>
              </a:rPr>
              <a:t>, где собрана вся информация о правах потребителей финансовых услуг, законодательная база, интерактивные материалы для самостоятельного изучения правил пользования такими услугами. </a:t>
            </a:r>
            <a:endParaRPr lang="en-US" altLang="ru-RU" sz="160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ts val="2225"/>
              </a:lnSpc>
              <a:spcBef>
                <a:spcPts val="1200"/>
              </a:spcBef>
              <a:buClr>
                <a:srgbClr val="90C079"/>
              </a:buClr>
              <a:buFont typeface="Wingdings" pitchFamily="2" charset="2"/>
              <a:buChar char="§"/>
            </a:pPr>
            <a:r>
              <a:rPr lang="ru-RU" altLang="ru-RU" sz="1600" b="1">
                <a:latin typeface="Tahoma" pitchFamily="34" charset="0"/>
                <a:cs typeface="Tahoma" pitchFamily="34" charset="0"/>
              </a:rPr>
              <a:t>На их основе создается национальный информационно-образовательный портал для населения.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700" y="0"/>
            <a:ext cx="2844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3" name="Группа 12"/>
          <p:cNvGrpSpPr>
            <a:grpSpLocks/>
          </p:cNvGrpSpPr>
          <p:nvPr/>
        </p:nvGrpSpPr>
        <p:grpSpPr bwMode="auto">
          <a:xfrm>
            <a:off x="0" y="49213"/>
            <a:ext cx="3506788" cy="1131887"/>
            <a:chOff x="0" y="44450"/>
            <a:chExt cx="2071670" cy="741344"/>
          </a:xfrm>
        </p:grpSpPr>
        <p:pic>
          <p:nvPicPr>
            <p:cNvPr id="56326" name="Picture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450"/>
              <a:ext cx="2014538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14628" y="499862"/>
              <a:ext cx="1357042" cy="285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>
            <a:off x="1085850" y="787400"/>
            <a:ext cx="8753475" cy="0"/>
          </a:xfrm>
          <a:prstGeom prst="line">
            <a:avLst/>
          </a:prstGeom>
          <a:ln w="28575">
            <a:solidFill>
              <a:srgbClr val="00808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" y="1181100"/>
            <a:ext cx="10604500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700" y="0"/>
            <a:ext cx="2844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47" name="Группа 12"/>
          <p:cNvGrpSpPr>
            <a:grpSpLocks/>
          </p:cNvGrpSpPr>
          <p:nvPr/>
        </p:nvGrpSpPr>
        <p:grpSpPr bwMode="auto">
          <a:xfrm>
            <a:off x="0" y="49213"/>
            <a:ext cx="3506788" cy="1131887"/>
            <a:chOff x="0" y="44450"/>
            <a:chExt cx="2071670" cy="741344"/>
          </a:xfrm>
        </p:grpSpPr>
        <p:pic>
          <p:nvPicPr>
            <p:cNvPr id="57350" name="Picture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450"/>
              <a:ext cx="2014538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14628" y="499862"/>
              <a:ext cx="1357042" cy="285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>
            <a:off x="1085850" y="787400"/>
            <a:ext cx="8753475" cy="0"/>
          </a:xfrm>
          <a:prstGeom prst="line">
            <a:avLst/>
          </a:prstGeom>
          <a:ln w="28575">
            <a:solidFill>
              <a:srgbClr val="00808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349" name="Rectangle 1"/>
          <p:cNvSpPr>
            <a:spLocks noChangeArrowheads="1"/>
          </p:cNvSpPr>
          <p:nvPr/>
        </p:nvSpPr>
        <p:spPr bwMode="auto">
          <a:xfrm>
            <a:off x="501650" y="944563"/>
            <a:ext cx="9185275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ctr">
            <a:spAutoFit/>
          </a:bodyPr>
          <a:lstStyle>
            <a:lvl1pPr indent="614363" defTabSz="10414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8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Кейс – чемпионат «Личный финансовый план». </a:t>
            </a:r>
            <a:r>
              <a:rPr lang="ru-RU" altLang="ru-RU" sz="3200">
                <a:solidFill>
                  <a:srgbClr val="008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кейс- чемпионата 	участники разрабатывают план по достижению финансовой цели доставшегося им персонажа. Решение кейсов в рамках мероприятия позволяет обучающимся задуматься о роли финансового планирования в их собственной жизни и потренироваться в принятии финансовых решений 	в игровом формате.</a:t>
            </a:r>
            <a:endParaRPr lang="ru-RU" altLang="ru-RU">
              <a:solidFill>
                <a:srgbClr val="00808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ru-RU" alt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21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06400" y="1219200"/>
          <a:ext cx="9753599" cy="6022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700" y="0"/>
            <a:ext cx="2844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1" name="Группа 12"/>
          <p:cNvGrpSpPr>
            <a:grpSpLocks/>
          </p:cNvGrpSpPr>
          <p:nvPr/>
        </p:nvGrpSpPr>
        <p:grpSpPr bwMode="auto">
          <a:xfrm>
            <a:off x="0" y="49213"/>
            <a:ext cx="3506788" cy="1131887"/>
            <a:chOff x="0" y="44450"/>
            <a:chExt cx="2071670" cy="741344"/>
          </a:xfrm>
        </p:grpSpPr>
        <p:pic>
          <p:nvPicPr>
            <p:cNvPr id="58374" name="Picture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450"/>
              <a:ext cx="2014538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14628" y="499862"/>
              <a:ext cx="1357042" cy="285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>
            <a:off x="1085850" y="787400"/>
            <a:ext cx="8753475" cy="0"/>
          </a:xfrm>
          <a:prstGeom prst="line">
            <a:avLst/>
          </a:prstGeom>
          <a:ln w="28575">
            <a:solidFill>
              <a:srgbClr val="00808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373" name="Прямоугольник 9"/>
          <p:cNvSpPr>
            <a:spLocks noChangeArrowheads="1"/>
          </p:cNvSpPr>
          <p:nvPr/>
        </p:nvSpPr>
        <p:spPr bwMode="auto">
          <a:xfrm>
            <a:off x="750888" y="1574800"/>
            <a:ext cx="9269412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8080"/>
                </a:solidFill>
              </a:rPr>
              <a:t>Игра бизнес-симулятор «Доходность и риски».</a:t>
            </a:r>
            <a:r>
              <a:rPr lang="ru-RU" altLang="ru-RU" sz="3200">
                <a:solidFill>
                  <a:srgbClr val="008080"/>
                </a:solidFill>
              </a:rPr>
              <a:t> Основная тема игры - управление личными финансами. В начале игры каждому игроку присваивается номер и заводится игровой Кошелек с начальной суммой в 100 000 (игровых) рублей. Цель игры: максимально увеличить имеющиеся стартовые денежные средства.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700" y="0"/>
            <a:ext cx="2844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395" name="Группа 12"/>
          <p:cNvGrpSpPr>
            <a:grpSpLocks/>
          </p:cNvGrpSpPr>
          <p:nvPr/>
        </p:nvGrpSpPr>
        <p:grpSpPr bwMode="auto">
          <a:xfrm>
            <a:off x="0" y="49213"/>
            <a:ext cx="3506788" cy="1131887"/>
            <a:chOff x="0" y="44450"/>
            <a:chExt cx="2071670" cy="741344"/>
          </a:xfrm>
        </p:grpSpPr>
        <p:pic>
          <p:nvPicPr>
            <p:cNvPr id="59399" name="Picture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450"/>
              <a:ext cx="2014538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14628" y="499862"/>
              <a:ext cx="1357042" cy="285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>
            <a:off x="1085850" y="787400"/>
            <a:ext cx="8753475" cy="0"/>
          </a:xfrm>
          <a:prstGeom prst="line">
            <a:avLst/>
          </a:prstGeom>
          <a:ln w="28575">
            <a:solidFill>
              <a:srgbClr val="00808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9397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5" t="9766" r="6660" b="6250"/>
          <a:stretch>
            <a:fillRect/>
          </a:stretch>
        </p:blipFill>
        <p:spPr bwMode="auto">
          <a:xfrm>
            <a:off x="417513" y="630238"/>
            <a:ext cx="1027112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Прямоугольник 7"/>
          <p:cNvSpPr>
            <a:spLocks noChangeArrowheads="1"/>
          </p:cNvSpPr>
          <p:nvPr/>
        </p:nvSpPr>
        <p:spPr bwMode="auto">
          <a:xfrm>
            <a:off x="250825" y="6042025"/>
            <a:ext cx="104378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300" b="1">
                <a:solidFill>
                  <a:srgbClr val="008080"/>
                </a:solidFill>
              </a:rPr>
              <a:t>Всероссийская неделя финансовой грамотности для детей и молодежи – это серия бесплатных информационно-просветительских мероприятий для школьников и студентов, которая пройдет с 9 по 16 апреля 2017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ъект 2"/>
          <p:cNvSpPr>
            <a:spLocks noGrp="1"/>
          </p:cNvSpPr>
          <p:nvPr>
            <p:ph idx="1"/>
          </p:nvPr>
        </p:nvSpPr>
        <p:spPr bwMode="auto">
          <a:xfrm>
            <a:off x="398463" y="1152525"/>
            <a:ext cx="9817100" cy="1974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57188" lvl="1" indent="-357188" eaLnBrk="1" hangingPunct="1">
              <a:spcBef>
                <a:spcPts val="600"/>
              </a:spcBef>
              <a:buClr>
                <a:srgbClr val="90C079"/>
              </a:buClr>
              <a:buFont typeface="Wingdings" pitchFamily="2" charset="2"/>
              <a:buChar char="§"/>
              <a:tabLst>
                <a:tab pos="708025" algn="l"/>
              </a:tabLst>
            </a:pPr>
            <a:r>
              <a:rPr lang="ru-RU" altLang="ru-RU" sz="14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В рамках Проекта действует «Фонд хороших идей» </a:t>
            </a:r>
            <a:r>
              <a:rPr lang="ru-RU" altLang="ru-RU" sz="14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– механизм, позволяющий на конкурсной основе поддержать инициативы в области финансовой грамотности и защиты прав потребителей. Поддержано уже 37 инициатив, в том числе направленные на такие социально уязвимые категории населения, как: пенсионеры, осужденные и их родственники, люди с редкими заболеваниями, выпускники детских домов и другие.</a:t>
            </a:r>
          </a:p>
          <a:p>
            <a:pPr marL="357188" lvl="1" indent="-357188" eaLnBrk="1" hangingPunct="1">
              <a:spcBef>
                <a:spcPts val="600"/>
              </a:spcBef>
              <a:buClr>
                <a:srgbClr val="90C079"/>
              </a:buClr>
              <a:buFont typeface="Wingdings" pitchFamily="2" charset="2"/>
              <a:buChar char="§"/>
              <a:tabLst>
                <a:tab pos="708025" algn="l"/>
              </a:tabLst>
            </a:pPr>
            <a:r>
              <a:rPr lang="ru-RU" altLang="ru-RU" sz="14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В рамках «Фонда хороших идей»</a:t>
            </a:r>
            <a:endParaRPr lang="ru-RU" altLang="ru-RU" sz="1400" b="1" smtClean="0">
              <a:latin typeface="Tahoma" pitchFamily="34" charset="0"/>
            </a:endParaRPr>
          </a:p>
        </p:txBody>
      </p:sp>
      <p:sp>
        <p:nvSpPr>
          <p:cNvPr id="60419" name="Номер слайда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EB6F73C-FC5F-4E10-84F8-9C65ADBAF933}" type="slidenum">
              <a:rPr lang="ru-RU" altLang="ru-RU" sz="1300">
                <a:solidFill>
                  <a:srgbClr val="898989"/>
                </a:solidFill>
                <a:latin typeface="Tahoma" pitchFamily="34" charset="0"/>
              </a:rPr>
              <a:pPr/>
              <a:t>42</a:t>
            </a:fld>
            <a:endParaRPr lang="ru-RU" altLang="ru-RU" sz="13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60420" name="Название 1"/>
          <p:cNvSpPr txBox="1">
            <a:spLocks/>
          </p:cNvSpPr>
          <p:nvPr/>
        </p:nvSpPr>
        <p:spPr bwMode="auto">
          <a:xfrm>
            <a:off x="534988" y="787400"/>
            <a:ext cx="994251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1" tIns="49775" rIns="99551" bIns="49775"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22B08F"/>
                </a:solidFill>
                <a:latin typeface="Tahoma" pitchFamily="34" charset="0"/>
              </a:rPr>
              <a:t>«ФОНД ХОРОШИХ ИДЕЙ»</a:t>
            </a:r>
          </a:p>
        </p:txBody>
      </p:sp>
      <p:sp>
        <p:nvSpPr>
          <p:cNvPr id="60421" name="Объект 2"/>
          <p:cNvSpPr txBox="1">
            <a:spLocks/>
          </p:cNvSpPr>
          <p:nvPr/>
        </p:nvSpPr>
        <p:spPr bwMode="auto">
          <a:xfrm>
            <a:off x="398463" y="2513013"/>
            <a:ext cx="98171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1" tIns="49775" rIns="99551" bIns="49775"/>
          <a:lstStyle>
            <a:lvl1pPr marL="342900" indent="-342900"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7080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indent="0" eaLnBrk="1" hangingPunct="1">
              <a:spcBef>
                <a:spcPts val="600"/>
              </a:spcBef>
              <a:buClr>
                <a:srgbClr val="90C079"/>
              </a:buClr>
              <a:buFont typeface="Arial" pitchFamily="34" charset="0"/>
              <a:buNone/>
            </a:pPr>
            <a:r>
              <a:rPr lang="ru-RU" altLang="ru-RU" sz="1400" b="1">
                <a:solidFill>
                  <a:srgbClr val="F67168"/>
                </a:solidFill>
                <a:latin typeface="Tahoma" pitchFamily="34" charset="0"/>
                <a:cs typeface="Tahoma" pitchFamily="34" charset="0"/>
              </a:rPr>
              <a:t>разработано:</a:t>
            </a:r>
            <a:endParaRPr lang="ru-RU" altLang="ru-RU" sz="14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0" lvl="1" indent="0" eaLnBrk="1" hangingPunct="1">
              <a:spcBef>
                <a:spcPts val="600"/>
              </a:spcBef>
              <a:buClr>
                <a:srgbClr val="90C079"/>
              </a:buClr>
              <a:buFont typeface=".AppleSystemUIFont"/>
              <a:buChar char="–"/>
            </a:pPr>
            <a:r>
              <a:rPr lang="ru-RU" altLang="ru-RU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10 комплектов и комплексов учебно-методических материалов,</a:t>
            </a:r>
          </a:p>
          <a:p>
            <a:pPr marL="0" lvl="1" indent="0" eaLnBrk="1" hangingPunct="1">
              <a:spcBef>
                <a:spcPts val="600"/>
              </a:spcBef>
              <a:buClr>
                <a:srgbClr val="90C079"/>
              </a:buClr>
              <a:buFont typeface=".AppleSystemUIFont"/>
              <a:buChar char="–"/>
            </a:pPr>
            <a:r>
              <a:rPr lang="ru-RU" altLang="ru-RU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6 образовательных программ,</a:t>
            </a:r>
          </a:p>
          <a:p>
            <a:pPr marL="0" lvl="1" indent="0" eaLnBrk="1" hangingPunct="1">
              <a:spcBef>
                <a:spcPts val="600"/>
              </a:spcBef>
              <a:buClr>
                <a:srgbClr val="90C079"/>
              </a:buClr>
              <a:buFont typeface=".AppleSystemUIFont"/>
              <a:buChar char="–"/>
            </a:pPr>
            <a:r>
              <a:rPr lang="ru-RU" altLang="ru-RU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4 электронных образовательных курса,</a:t>
            </a:r>
          </a:p>
          <a:p>
            <a:pPr marL="0" lvl="1" indent="0" eaLnBrk="1" hangingPunct="1">
              <a:spcBef>
                <a:spcPts val="600"/>
              </a:spcBef>
              <a:buClr>
                <a:srgbClr val="90C079"/>
              </a:buClr>
              <a:buFont typeface=".AppleSystemUIFont"/>
              <a:buChar char="–"/>
            </a:pPr>
            <a:r>
              <a:rPr lang="ru-RU" altLang="ru-RU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18 информационных и образовательных материалов для размещения в сети;</a:t>
            </a:r>
          </a:p>
          <a:p>
            <a:pPr marL="0" lvl="1" indent="0" eaLnBrk="1" hangingPunct="1">
              <a:spcBef>
                <a:spcPts val="600"/>
              </a:spcBef>
              <a:buClr>
                <a:srgbClr val="90C079"/>
              </a:buClr>
              <a:buFont typeface="Arial" pitchFamily="34" charset="0"/>
              <a:buNone/>
            </a:pPr>
            <a:r>
              <a:rPr lang="ru-RU" altLang="ru-RU" sz="1400" b="1">
                <a:solidFill>
                  <a:srgbClr val="F67168"/>
                </a:solidFill>
                <a:latin typeface="Tahoma" pitchFamily="34" charset="0"/>
                <a:cs typeface="Tahoma" pitchFamily="34" charset="0"/>
              </a:rPr>
              <a:t>подготовлено: </a:t>
            </a:r>
          </a:p>
          <a:p>
            <a:pPr marL="0" lvl="1" indent="0" eaLnBrk="1" hangingPunct="1">
              <a:spcBef>
                <a:spcPts val="600"/>
              </a:spcBef>
              <a:buClr>
                <a:srgbClr val="90C079"/>
              </a:buClr>
              <a:buFont typeface=".AppleSystemUIFont"/>
              <a:buChar char="–"/>
            </a:pPr>
            <a:r>
              <a:rPr lang="ru-RU" altLang="ru-RU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12 наименований брошюр (буклетов) к изданию/издано,</a:t>
            </a:r>
          </a:p>
          <a:p>
            <a:pPr marL="0" lvl="1" indent="0" eaLnBrk="1" hangingPunct="1">
              <a:spcBef>
                <a:spcPts val="600"/>
              </a:spcBef>
              <a:buClr>
                <a:srgbClr val="90C079"/>
              </a:buClr>
              <a:buFont typeface=".AppleSystemUIFont"/>
              <a:buChar char="–"/>
            </a:pPr>
            <a:r>
              <a:rPr lang="ru-RU" altLang="ru-RU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 материала просветительских кампаний;</a:t>
            </a:r>
            <a:endParaRPr lang="ru-RU" altLang="ru-RU" sz="1400" b="1">
              <a:solidFill>
                <a:srgbClr val="F67168"/>
              </a:solidFill>
              <a:latin typeface="Tahoma" pitchFamily="34" charset="0"/>
              <a:cs typeface="Tahoma" pitchFamily="34" charset="0"/>
            </a:endParaRPr>
          </a:p>
          <a:p>
            <a:pPr marL="0" lvl="1" indent="0" eaLnBrk="1" hangingPunct="1">
              <a:spcBef>
                <a:spcPts val="600"/>
              </a:spcBef>
              <a:buClr>
                <a:srgbClr val="90C079"/>
              </a:buClr>
              <a:buFont typeface="Arial" pitchFamily="34" charset="0"/>
              <a:buNone/>
            </a:pPr>
            <a:r>
              <a:rPr lang="ru-RU" altLang="ru-RU" sz="1400" b="1">
                <a:solidFill>
                  <a:srgbClr val="F67168"/>
                </a:solidFill>
                <a:latin typeface="Tahoma" pitchFamily="34" charset="0"/>
                <a:cs typeface="Tahoma" pitchFamily="34" charset="0"/>
              </a:rPr>
              <a:t>создано:</a:t>
            </a:r>
            <a:r>
              <a:rPr lang="ru-RU" altLang="ru-RU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0" lvl="1" indent="0" eaLnBrk="1" hangingPunct="1">
              <a:spcBef>
                <a:spcPts val="600"/>
              </a:spcBef>
              <a:buClr>
                <a:srgbClr val="90C079"/>
              </a:buClr>
              <a:buFont typeface=".AppleSystemUIFont"/>
              <a:buChar char="–"/>
            </a:pPr>
            <a:r>
              <a:rPr lang="ru-RU" altLang="ru-RU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5 тематических видеороликов </a:t>
            </a:r>
            <a:r>
              <a:rPr lang="ru-RU" altLang="ru-RU" sz="1400">
                <a:latin typeface="Tahoma" pitchFamily="34" charset="0"/>
              </a:rPr>
              <a:t>в стилистике «аппликативная анимация», посвященных обычным потребительским ошибкам при использовании кредитных услуг,</a:t>
            </a:r>
          </a:p>
          <a:p>
            <a:pPr marL="0" lvl="1" indent="0" eaLnBrk="1" hangingPunct="1">
              <a:spcBef>
                <a:spcPts val="600"/>
              </a:spcBef>
              <a:buClr>
                <a:srgbClr val="90C079"/>
              </a:buClr>
              <a:buFont typeface=".AppleSystemUIFont"/>
              <a:buChar char="–"/>
            </a:pPr>
            <a:r>
              <a:rPr lang="ru-RU" altLang="ru-RU" sz="1400">
                <a:latin typeface="Tahoma" pitchFamily="34" charset="0"/>
              </a:rPr>
              <a:t>7 тематических игровых видеороликов, посвященных типовым ситуациям, в которых потребители финансовых услуг старшего возраста оказываются наиболее беззащитны,</a:t>
            </a:r>
          </a:p>
          <a:p>
            <a:pPr marL="0" lvl="1" indent="0" eaLnBrk="1" hangingPunct="1">
              <a:spcBef>
                <a:spcPts val="600"/>
              </a:spcBef>
              <a:buClr>
                <a:srgbClr val="90C079"/>
              </a:buClr>
              <a:buFont typeface=".AppleSystemUIFont"/>
              <a:buChar char="–"/>
            </a:pPr>
            <a:r>
              <a:rPr lang="ru-RU" altLang="ru-RU" sz="1400">
                <a:latin typeface="Tahoma" pitchFamily="34" charset="0"/>
              </a:rPr>
              <a:t>5 тематических видеолекций, разбитых на 9–11 коротких фрагментов,</a:t>
            </a:r>
          </a:p>
          <a:p>
            <a:pPr marL="0" lvl="1" indent="0" eaLnBrk="1" hangingPunct="1">
              <a:spcBef>
                <a:spcPts val="600"/>
              </a:spcBef>
              <a:buClr>
                <a:srgbClr val="90C079"/>
              </a:buClr>
              <a:buFont typeface=".AppleSystemUIFont"/>
              <a:buChar char="–"/>
            </a:pPr>
            <a:r>
              <a:rPr lang="ru-RU" altLang="ru-RU" sz="1400">
                <a:latin typeface="Tahoma" pitchFamily="34" charset="0"/>
              </a:rPr>
              <a:t>2 игровых ролика социальной рекламы, посвященных страхованию и вопросам пенсионного обеспечения; </a:t>
            </a:r>
            <a:endParaRPr lang="ru-RU" altLang="ru-RU" sz="14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0" lvl="1" indent="0" eaLnBrk="1" hangingPunct="1">
              <a:spcBef>
                <a:spcPts val="600"/>
              </a:spcBef>
              <a:buClr>
                <a:srgbClr val="90C079"/>
              </a:buClr>
              <a:buFont typeface="Arial" pitchFamily="34" charset="0"/>
              <a:buNone/>
            </a:pPr>
            <a:r>
              <a:rPr lang="ru-RU" altLang="ru-RU" sz="1400" b="1">
                <a:solidFill>
                  <a:srgbClr val="F67168"/>
                </a:solidFill>
                <a:latin typeface="Tahoma" pitchFamily="34" charset="0"/>
                <a:cs typeface="Tahoma" pitchFamily="34" charset="0"/>
              </a:rPr>
              <a:t>разрабатываются: </a:t>
            </a:r>
          </a:p>
          <a:p>
            <a:pPr marL="0" lvl="1" indent="0" eaLnBrk="1" hangingPunct="1">
              <a:spcBef>
                <a:spcPts val="600"/>
              </a:spcBef>
              <a:buClr>
                <a:srgbClr val="90C079"/>
              </a:buClr>
              <a:buFont typeface=".AppleSystemUIFont"/>
              <a:buChar char="–"/>
            </a:pPr>
            <a:r>
              <a:rPr lang="ru-RU" altLang="ru-RU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 мобильных приложения, работающих под операционными системами </a:t>
            </a:r>
            <a:r>
              <a:rPr lang="en-US" altLang="ru-RU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iOS</a:t>
            </a:r>
            <a:r>
              <a:rPr lang="ru-RU" altLang="ru-RU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и </a:t>
            </a:r>
            <a:r>
              <a:rPr lang="en-US" altLang="ru-RU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Android</a:t>
            </a:r>
            <a:r>
              <a:rPr lang="ru-RU" altLang="ru-RU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Название 1"/>
          <p:cNvSpPr>
            <a:spLocks noGrp="1"/>
          </p:cNvSpPr>
          <p:nvPr>
            <p:ph type="title"/>
          </p:nvPr>
        </p:nvSpPr>
        <p:spPr bwMode="auto">
          <a:xfrm>
            <a:off x="530225" y="868363"/>
            <a:ext cx="9642475" cy="174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400" smtClean="0">
                <a:solidFill>
                  <a:srgbClr val="22B08F"/>
                </a:solidFill>
                <a:latin typeface="Tahoma" pitchFamily="34" charset="0"/>
              </a:rPr>
              <a:t>ПРОЕКТ МИНФИНА РОССИИ И ВСЕМИРНОГО БАНКА</a:t>
            </a:r>
            <a:br>
              <a:rPr lang="ru-RU" altLang="ru-RU" sz="2400" smtClean="0">
                <a:solidFill>
                  <a:srgbClr val="22B08F"/>
                </a:solidFill>
                <a:latin typeface="Tahoma" pitchFamily="34" charset="0"/>
              </a:rPr>
            </a:br>
            <a:r>
              <a:rPr lang="ru-RU" altLang="ru-RU" sz="2400" smtClean="0">
                <a:solidFill>
                  <a:srgbClr val="22B08F"/>
                </a:solidFill>
                <a:latin typeface="Tahoma" pitchFamily="34" charset="0"/>
              </a:rPr>
              <a:t>«СОДЕЙСТВИЕ ПОВЫШЕНИЮ УРОВНЯ ФИНАНСОВОЙ ГРАМОТНОСТИ НАСЕЛЕНИЯ И РАЗВИТИЮ ФИНАНСОВОГО ОБРАЗОВАНИЯ В РОССИЙСКОЙ ФЕДЕРАЦИИ»</a:t>
            </a:r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9740900" y="7005638"/>
            <a:ext cx="736600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3875F49-A12E-41A5-8772-241A96BE92E7}" type="slidenum">
              <a:rPr lang="ru-RU" altLang="ru-RU" sz="1300">
                <a:solidFill>
                  <a:srgbClr val="898989"/>
                </a:solidFill>
                <a:latin typeface="Tahoma" pitchFamily="34" charset="0"/>
              </a:rPr>
              <a:pPr/>
              <a:t>43</a:t>
            </a:fld>
            <a:endParaRPr lang="ru-RU" altLang="ru-RU" sz="13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61444" name="Содержимое 4"/>
          <p:cNvSpPr txBox="1">
            <a:spLocks/>
          </p:cNvSpPr>
          <p:nvPr/>
        </p:nvSpPr>
        <p:spPr bwMode="auto">
          <a:xfrm>
            <a:off x="684213" y="5014913"/>
            <a:ext cx="33512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1" tIns="49775" rIns="99551" bIns="49775"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1600" b="1">
                <a:solidFill>
                  <a:srgbClr val="90C079"/>
                </a:solidFill>
                <a:latin typeface="Tahoma" pitchFamily="34" charset="0"/>
              </a:rPr>
              <a:t>НА КОГО НАЦЕЛЕН ПРОЕКТ</a:t>
            </a:r>
          </a:p>
        </p:txBody>
      </p:sp>
      <p:pic>
        <p:nvPicPr>
          <p:cNvPr id="61445" name="Изображение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0225" y="2446338"/>
            <a:ext cx="9779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Изображение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5650" y="2446338"/>
            <a:ext cx="9779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Изображение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4800" y="2446338"/>
            <a:ext cx="9779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Содержимое 4"/>
          <p:cNvSpPr txBox="1">
            <a:spLocks/>
          </p:cNvSpPr>
          <p:nvPr/>
        </p:nvSpPr>
        <p:spPr>
          <a:xfrm>
            <a:off x="-38100" y="2155825"/>
            <a:ext cx="5154613" cy="381000"/>
          </a:xfrm>
          <a:prstGeom prst="rect">
            <a:avLst/>
          </a:prstGeom>
        </p:spPr>
        <p:txBody>
          <a:bodyPr lIns="99551" tIns="49775" rIns="99551" bIns="49775"/>
          <a:lstStyle>
            <a:lvl1pPr marL="373315" indent="-373315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1pPr>
            <a:lvl2pPr marL="808850" indent="-311096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1244384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742138" indent="-248877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2239891" indent="-248877" algn="l" defTabSz="497754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449" name="Прямоугольник 2"/>
          <p:cNvSpPr>
            <a:spLocks noChangeArrowheads="1"/>
          </p:cNvSpPr>
          <p:nvPr/>
        </p:nvSpPr>
        <p:spPr bwMode="auto">
          <a:xfrm>
            <a:off x="530225" y="3476625"/>
            <a:ext cx="96424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90C079"/>
              </a:buClr>
              <a:buFont typeface="Wingdings" pitchFamily="2" charset="2"/>
              <a:buChar char="§"/>
            </a:pPr>
            <a:r>
              <a:rPr lang="ru-RU" altLang="ru-RU" sz="1600">
                <a:latin typeface="Tahoma Обычный"/>
              </a:rPr>
              <a:t>Разработка стратегии повышения финансовой грамотности, мониторинг и оценка уровня финансовой грамотности населения.</a:t>
            </a:r>
          </a:p>
          <a:p>
            <a:pPr eaLnBrk="1" hangingPunct="1">
              <a:buClr>
                <a:srgbClr val="90C079"/>
              </a:buClr>
              <a:buFont typeface="Wingdings" pitchFamily="2" charset="2"/>
              <a:buChar char="§"/>
            </a:pPr>
            <a:r>
              <a:rPr lang="ru-RU" altLang="ru-RU" sz="1600">
                <a:solidFill>
                  <a:srgbClr val="000000"/>
                </a:solidFill>
                <a:latin typeface="Tahoma Обычный"/>
              </a:rPr>
              <a:t>Создание образовательных программ и учебно-просветительских материалов. </a:t>
            </a:r>
          </a:p>
          <a:p>
            <a:pPr eaLnBrk="1" hangingPunct="1">
              <a:buClr>
                <a:srgbClr val="90C079"/>
              </a:buClr>
              <a:buFont typeface="Wingdings" pitchFamily="2" charset="2"/>
              <a:buChar char="§"/>
            </a:pPr>
            <a:r>
              <a:rPr lang="ru-RU" altLang="ru-RU" sz="1600">
                <a:latin typeface="Tahoma Обычный"/>
              </a:rPr>
              <a:t>Создание кадрового потенциала в области повышения финансовой грамотности населения.</a:t>
            </a:r>
          </a:p>
          <a:p>
            <a:pPr eaLnBrk="1" hangingPunct="1">
              <a:buClr>
                <a:srgbClr val="90C079"/>
              </a:buClr>
              <a:buFont typeface="Wingdings" pitchFamily="2" charset="2"/>
              <a:buChar char="§"/>
            </a:pPr>
            <a:r>
              <a:rPr lang="ru-RU" altLang="ru-RU" sz="1600">
                <a:latin typeface="Tahoma Обычный"/>
              </a:rPr>
              <a:t>Информирование населения о Проекте </a:t>
            </a:r>
          </a:p>
          <a:p>
            <a:pPr eaLnBrk="1" hangingPunct="1">
              <a:buClr>
                <a:srgbClr val="90C079"/>
              </a:buClr>
              <a:buFont typeface="Wingdings" pitchFamily="2" charset="2"/>
              <a:buChar char="§"/>
            </a:pPr>
            <a:r>
              <a:rPr lang="ru-RU" altLang="ru-RU" sz="1600">
                <a:latin typeface="Tahoma Обычный"/>
              </a:rPr>
              <a:t>Совершенствование защиты прав потребителей финансовых услуг.</a:t>
            </a:r>
          </a:p>
        </p:txBody>
      </p:sp>
      <p:pic>
        <p:nvPicPr>
          <p:cNvPr id="61450" name="Изображение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3" y="5580063"/>
            <a:ext cx="9545637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1" name="Прямоугольник 5"/>
          <p:cNvSpPr>
            <a:spLocks noChangeArrowheads="1"/>
          </p:cNvSpPr>
          <p:nvPr/>
        </p:nvSpPr>
        <p:spPr bwMode="auto">
          <a:xfrm>
            <a:off x="530225" y="2790825"/>
            <a:ext cx="6318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0C079"/>
                </a:solidFill>
                <a:latin typeface="Calibri" pitchFamily="34" charset="0"/>
              </a:rPr>
              <a:t>ОСНОВНЫЕ НАПРАВЛЕНИЯ РЕАЛИЗАЦИИ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5963" y="236538"/>
            <a:ext cx="5430837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700" y="0"/>
            <a:ext cx="2844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Группа 4"/>
          <p:cNvGrpSpPr>
            <a:grpSpLocks/>
          </p:cNvGrpSpPr>
          <p:nvPr/>
        </p:nvGrpSpPr>
        <p:grpSpPr bwMode="auto">
          <a:xfrm>
            <a:off x="0" y="49213"/>
            <a:ext cx="8767763" cy="1131887"/>
            <a:chOff x="0" y="44450"/>
            <a:chExt cx="8416925" cy="1027113"/>
          </a:xfrm>
        </p:grpSpPr>
        <p:grpSp>
          <p:nvGrpSpPr>
            <p:cNvPr id="19462" name="Группа 12"/>
            <p:cNvGrpSpPr>
              <a:grpSpLocks/>
            </p:cNvGrpSpPr>
            <p:nvPr/>
          </p:nvGrpSpPr>
          <p:grpSpPr bwMode="auto">
            <a:xfrm>
              <a:off x="0" y="44450"/>
              <a:ext cx="3000375" cy="1027113"/>
              <a:chOff x="0" y="44450"/>
              <a:chExt cx="2071670" cy="741344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714485" y="500902"/>
                <a:ext cx="1357417" cy="284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pic>
            <p:nvPicPr>
              <p:cNvPr id="19465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4450"/>
                <a:ext cx="2014538" cy="720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928102" y="714306"/>
              <a:ext cx="7488823" cy="0"/>
            </a:xfrm>
            <a:prstGeom prst="line">
              <a:avLst/>
            </a:prstGeom>
            <a:ln w="28575">
              <a:solidFill>
                <a:srgbClr val="00808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63" y="769938"/>
            <a:ext cx="10340975" cy="679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Изображение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 bwMode="auto">
          <a:xfrm>
            <a:off x="0" y="3108325"/>
            <a:ext cx="35115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Изображение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16488"/>
            <a:ext cx="35115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Shape 365"/>
          <p:cNvSpPr>
            <a:spLocks noChangeArrowheads="1"/>
          </p:cNvSpPr>
          <p:nvPr/>
        </p:nvSpPr>
        <p:spPr bwMode="auto">
          <a:xfrm>
            <a:off x="530225" y="3789363"/>
            <a:ext cx="94853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F67168"/>
              </a:buClr>
            </a:pPr>
            <a: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Формирование разумного финансового поведения и ответственного отношения российских граждан к личным финансам, повышение эффективности защиты их интересов как потребителей финансовых услуг.</a:t>
            </a:r>
            <a:endParaRPr lang="ru-RU" altLang="ru-RU" sz="1600" b="1">
              <a:solidFill>
                <a:srgbClr val="000000"/>
              </a:solidFill>
              <a:latin typeface="Tahoma" pitchFamily="34" charset="0"/>
              <a:cs typeface="Tahoma" pitchFamily="34" charset="0"/>
              <a:sym typeface="Fedra Serif B Pro Book"/>
            </a:endParaRPr>
          </a:p>
        </p:txBody>
      </p:sp>
      <p:sp>
        <p:nvSpPr>
          <p:cNvPr id="20485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9740900" y="7045325"/>
            <a:ext cx="736600" cy="401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173D85A-A361-4FCB-8208-3BA0A3565E8F}" type="slidenum">
              <a:rPr lang="ru-RU" altLang="ru-RU" sz="1300">
                <a:solidFill>
                  <a:srgbClr val="898989"/>
                </a:solidFill>
                <a:latin typeface="Tahoma" pitchFamily="34" charset="0"/>
              </a:rPr>
              <a:pPr/>
              <a:t>6</a:t>
            </a:fld>
            <a:endParaRPr lang="ru-RU" altLang="ru-RU" sz="13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20486" name="Содержимое 4"/>
          <p:cNvSpPr txBox="1">
            <a:spLocks/>
          </p:cNvSpPr>
          <p:nvPr/>
        </p:nvSpPr>
        <p:spPr bwMode="auto">
          <a:xfrm>
            <a:off x="530225" y="3163888"/>
            <a:ext cx="23320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1" tIns="49775" rIns="99551" bIns="49775"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1600" b="1">
                <a:solidFill>
                  <a:schemeClr val="bg1"/>
                </a:solidFill>
                <a:latin typeface="Tahoma" pitchFamily="34" charset="0"/>
              </a:rPr>
              <a:t>ЦЕЛЬ ПРОЕКТА</a:t>
            </a:r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56" r="11015"/>
          <a:stretch>
            <a:fillRect/>
          </a:stretch>
        </p:blipFill>
        <p:spPr bwMode="auto">
          <a:xfrm>
            <a:off x="6946900" y="4935538"/>
            <a:ext cx="14319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Shape 365"/>
          <p:cNvSpPr>
            <a:spLocks noChangeArrowheads="1"/>
          </p:cNvSpPr>
          <p:nvPr/>
        </p:nvSpPr>
        <p:spPr bwMode="auto">
          <a:xfrm>
            <a:off x="5473700" y="4987925"/>
            <a:ext cx="16732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altLang="ru-RU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А.А. Бокарев</a:t>
            </a:r>
            <a: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Директор Проекта </a:t>
            </a:r>
            <a:endParaRPr lang="ru-RU" altLang="ru-RU" sz="1600" b="1">
              <a:solidFill>
                <a:srgbClr val="000000"/>
              </a:solidFill>
              <a:latin typeface="Tahoma" pitchFamily="34" charset="0"/>
              <a:cs typeface="Tahoma" pitchFamily="34" charset="0"/>
              <a:sym typeface="Fedra Serif B Pro Book"/>
            </a:endParaRPr>
          </a:p>
        </p:txBody>
      </p:sp>
      <p:sp>
        <p:nvSpPr>
          <p:cNvPr id="20489" name="Shape 365"/>
          <p:cNvSpPr>
            <a:spLocks noChangeArrowheads="1"/>
          </p:cNvSpPr>
          <p:nvPr/>
        </p:nvSpPr>
        <p:spPr bwMode="auto">
          <a:xfrm>
            <a:off x="8483600" y="4916488"/>
            <a:ext cx="1993900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altLang="ru-RU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А.Л. Кудрин </a:t>
            </a:r>
            <a: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Председатель Экспертного совета Проекта Минфина России</a:t>
            </a:r>
            <a:b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по финансовой грамотности</a:t>
            </a:r>
            <a:endParaRPr lang="ru-RU" altLang="ru-RU" sz="1600">
              <a:solidFill>
                <a:srgbClr val="000000"/>
              </a:solidFill>
              <a:latin typeface="Tahoma" pitchFamily="34" charset="0"/>
              <a:cs typeface="Tahoma" pitchFamily="34" charset="0"/>
              <a:sym typeface="Fedra Serif B Pro Book"/>
            </a:endParaRPr>
          </a:p>
        </p:txBody>
      </p:sp>
      <p:pic>
        <p:nvPicPr>
          <p:cNvPr id="20490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5863" y="4916488"/>
            <a:ext cx="1630362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Название 1"/>
          <p:cNvSpPr txBox="1">
            <a:spLocks/>
          </p:cNvSpPr>
          <p:nvPr/>
        </p:nvSpPr>
        <p:spPr>
          <a:xfrm>
            <a:off x="6553200" y="3163888"/>
            <a:ext cx="3608388" cy="442912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67168"/>
                </a:solidFill>
                <a:ea typeface="+mn-ea"/>
                <a:cs typeface="+mn-cs"/>
              </a:rPr>
              <a:t>СТАРТ ПРОЕКТА: 29.07.2011 г. </a:t>
            </a:r>
            <a:endParaRPr lang="ru-RU" sz="1600" dirty="0">
              <a:solidFill>
                <a:srgbClr val="F67168"/>
              </a:solidFill>
              <a:ea typeface="+mn-ea"/>
              <a:cs typeface="+mn-cs"/>
            </a:endParaRPr>
          </a:p>
        </p:txBody>
      </p:sp>
      <p:sp>
        <p:nvSpPr>
          <p:cNvPr id="20492" name="Название 1"/>
          <p:cNvSpPr txBox="1">
            <a:spLocks/>
          </p:cNvSpPr>
          <p:nvPr/>
        </p:nvSpPr>
        <p:spPr bwMode="auto">
          <a:xfrm>
            <a:off x="530225" y="868363"/>
            <a:ext cx="964247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22B08F"/>
                </a:solidFill>
                <a:latin typeface="Tahoma" pitchFamily="34" charset="0"/>
              </a:rPr>
              <a:t>ПРОЕКТ МИНФИНА РОССИИ И ВСЕМИРНОГО БАНКА</a:t>
            </a:r>
            <a:br>
              <a:rPr lang="ru-RU" altLang="ru-RU" sz="2400" b="1">
                <a:solidFill>
                  <a:srgbClr val="22B08F"/>
                </a:solidFill>
                <a:latin typeface="Tahoma" pitchFamily="34" charset="0"/>
              </a:rPr>
            </a:br>
            <a:r>
              <a:rPr lang="ru-RU" altLang="ru-RU" sz="2400" b="1">
                <a:solidFill>
                  <a:srgbClr val="22B08F"/>
                </a:solidFill>
                <a:latin typeface="Tahoma" pitchFamily="34" charset="0"/>
              </a:rPr>
              <a:t>«СОДЕЙСТВИЕ ПОВЫШЕНИЮ УРОВНЯ ФИНАНСОВОЙ ГРАМОТНОСТИ НАСЕЛЕНИЯ И РАЗВИТИЮ ФИНАНСОВОГО ОБРАЗОВАНИЯ В РОССИЙСКОЙ ФЕДЕРАЦИИ»</a:t>
            </a:r>
          </a:p>
        </p:txBody>
      </p:sp>
      <p:sp>
        <p:nvSpPr>
          <p:cNvPr id="20493" name="Содержимое 4"/>
          <p:cNvSpPr txBox="1">
            <a:spLocks/>
          </p:cNvSpPr>
          <p:nvPr/>
        </p:nvSpPr>
        <p:spPr bwMode="auto">
          <a:xfrm>
            <a:off x="501650" y="4994275"/>
            <a:ext cx="284321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1" tIns="49775" rIns="99551" bIns="49775"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1600" b="1">
                <a:solidFill>
                  <a:schemeClr val="bg1"/>
                </a:solidFill>
                <a:latin typeface="Tahoma" pitchFamily="34" charset="0"/>
              </a:rPr>
              <a:t>РУКОВОДСТВО ПРОЕКТА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700" y="0"/>
            <a:ext cx="2844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Группа 8"/>
          <p:cNvGrpSpPr>
            <a:grpSpLocks/>
          </p:cNvGrpSpPr>
          <p:nvPr/>
        </p:nvGrpSpPr>
        <p:grpSpPr bwMode="auto">
          <a:xfrm>
            <a:off x="0" y="49213"/>
            <a:ext cx="9839325" cy="1131887"/>
            <a:chOff x="0" y="44450"/>
            <a:chExt cx="8416925" cy="1027113"/>
          </a:xfrm>
        </p:grpSpPr>
        <p:grpSp>
          <p:nvGrpSpPr>
            <p:cNvPr id="22533" name="Группа 12"/>
            <p:cNvGrpSpPr>
              <a:grpSpLocks/>
            </p:cNvGrpSpPr>
            <p:nvPr/>
          </p:nvGrpSpPr>
          <p:grpSpPr bwMode="auto">
            <a:xfrm>
              <a:off x="0" y="44450"/>
              <a:ext cx="3000375" cy="1027113"/>
              <a:chOff x="0" y="44450"/>
              <a:chExt cx="2071670" cy="741344"/>
            </a:xfrm>
          </p:grpSpPr>
          <p:pic>
            <p:nvPicPr>
              <p:cNvPr id="22535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4450"/>
                <a:ext cx="2014538" cy="720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Прямоугольник 10"/>
              <p:cNvSpPr/>
              <p:nvPr/>
            </p:nvSpPr>
            <p:spPr>
              <a:xfrm>
                <a:off x="714499" y="500902"/>
                <a:ext cx="1356799" cy="284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928877" y="714306"/>
              <a:ext cx="7488048" cy="0"/>
            </a:xfrm>
            <a:prstGeom prst="line">
              <a:avLst/>
            </a:prstGeom>
            <a:ln w="28575">
              <a:solidFill>
                <a:srgbClr val="00808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13" y="1023938"/>
            <a:ext cx="9853612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81100"/>
            <a:ext cx="10688638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700" y="0"/>
            <a:ext cx="2844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6" name="Группа 8"/>
          <p:cNvGrpSpPr>
            <a:grpSpLocks/>
          </p:cNvGrpSpPr>
          <p:nvPr/>
        </p:nvGrpSpPr>
        <p:grpSpPr bwMode="auto">
          <a:xfrm>
            <a:off x="0" y="49213"/>
            <a:ext cx="9839325" cy="1566862"/>
            <a:chOff x="0" y="44450"/>
            <a:chExt cx="8416925" cy="1421824"/>
          </a:xfrm>
        </p:grpSpPr>
        <p:grpSp>
          <p:nvGrpSpPr>
            <p:cNvPr id="23557" name="Группа 12"/>
            <p:cNvGrpSpPr>
              <a:grpSpLocks/>
            </p:cNvGrpSpPr>
            <p:nvPr/>
          </p:nvGrpSpPr>
          <p:grpSpPr bwMode="auto">
            <a:xfrm>
              <a:off x="0" y="44450"/>
              <a:ext cx="3553902" cy="1421824"/>
              <a:chOff x="0" y="44450"/>
              <a:chExt cx="2453864" cy="1026236"/>
            </a:xfrm>
          </p:grpSpPr>
          <p:pic>
            <p:nvPicPr>
              <p:cNvPr id="23559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4450"/>
                <a:ext cx="2014538" cy="720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Прямоугольник 10"/>
              <p:cNvSpPr/>
              <p:nvPr/>
            </p:nvSpPr>
            <p:spPr>
              <a:xfrm>
                <a:off x="1097066" y="785794"/>
                <a:ext cx="1356799" cy="284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200" b="1" dirty="0">
                    <a:solidFill>
                      <a:schemeClr val="bg2">
                        <a:lumMod val="25000"/>
                      </a:schemeClr>
                    </a:solidFill>
                  </a:rPr>
                  <a:t>2012  г.</a:t>
                </a:r>
                <a:r>
                  <a:rPr lang="ru-RU" sz="2400" b="1" dirty="0"/>
                  <a:t>г</a:t>
                </a:r>
                <a:r>
                  <a:rPr lang="ru-RU" dirty="0"/>
                  <a:t>.</a:t>
                </a:r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928877" y="714306"/>
              <a:ext cx="7488048" cy="0"/>
            </a:xfrm>
            <a:prstGeom prst="line">
              <a:avLst/>
            </a:prstGeom>
            <a:ln w="28575">
              <a:solidFill>
                <a:srgbClr val="00808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700" y="0"/>
            <a:ext cx="2844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0" y="842963"/>
            <a:ext cx="10344150" cy="6719887"/>
          </a:xfrm>
          <a:prstGeom prst="rect">
            <a:avLst/>
          </a:prstGeom>
        </p:spPr>
        <p:txBody>
          <a:bodyPr/>
          <a:lstStyle/>
          <a:p>
            <a:pPr marL="373063" indent="-373063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>
                <a:latin typeface="+mn-lt"/>
                <a:cs typeface="+mn-cs"/>
              </a:rPr>
              <a:t>Российские  15-летнего возраста улучшили свои результаты по сравнению с 2012 годом (на 26 баллов</a:t>
            </a:r>
            <a:r>
              <a:rPr lang="en-US" sz="2800" dirty="0">
                <a:latin typeface="+mn-lt"/>
                <a:cs typeface="+mn-cs"/>
              </a:rPr>
              <a:t>)</a:t>
            </a:r>
            <a:r>
              <a:rPr lang="ru-RU" sz="2800" dirty="0">
                <a:latin typeface="+mn-lt"/>
                <a:cs typeface="+mn-cs"/>
              </a:rPr>
              <a:t>.</a:t>
            </a:r>
          </a:p>
          <a:p>
            <a:pPr marL="373063" indent="-373063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>
                <a:latin typeface="+mn-lt"/>
                <a:cs typeface="+mn-cs"/>
              </a:rPr>
              <a:t>Уровень  ФГ российских учащихся в 2015 г. превысил средний уровень 10 стран и экономик ОЭСР, участвовавших в исследовании. По рейтингу российские учащиеся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ru-RU" sz="2800" dirty="0">
                <a:latin typeface="+mn-lt"/>
                <a:cs typeface="+mn-cs"/>
              </a:rPr>
              <a:t>перешли с 10-го места из 18 стран (ниже среднего международного уровня) на 4-е место из 15 стран (выше среднего международного уровня).</a:t>
            </a:r>
          </a:p>
          <a:p>
            <a:pPr marL="373063" indent="-373063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>
                <a:latin typeface="+mn-lt"/>
                <a:cs typeface="+mn-cs"/>
              </a:rPr>
              <a:t>В 2015 году было зафиксировано повышение результатов российских учащихся по трем составляющим функциональной грамотности. Прирост результатов по финансовой грамотности был выше, чем по математической и читательской грамотности</a:t>
            </a:r>
            <a:r>
              <a:rPr lang="ru-RU" sz="2800" b="1" dirty="0">
                <a:latin typeface="+mn-lt"/>
                <a:cs typeface="+mn-cs"/>
              </a:rPr>
              <a:t>.</a:t>
            </a:r>
            <a:endParaRPr lang="ru-RU" sz="2800" dirty="0">
              <a:latin typeface="+mn-lt"/>
              <a:cs typeface="+mn-cs"/>
            </a:endParaRPr>
          </a:p>
          <a:p>
            <a:pPr marL="373063" indent="-37306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1800" b="1" dirty="0">
              <a:latin typeface="Tahoma"/>
              <a:cs typeface="+mn-cs"/>
            </a:endParaRPr>
          </a:p>
          <a:p>
            <a:pPr marL="373063" indent="-37306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1800" dirty="0">
              <a:latin typeface="Tahom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11990</TotalTime>
  <Words>1601</Words>
  <Application>Microsoft Office PowerPoint</Application>
  <PresentationFormat>Произвольный</PresentationFormat>
  <Paragraphs>340</Paragraphs>
  <Slides>43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6" baseType="lpstr">
      <vt:lpstr>Arial</vt:lpstr>
      <vt:lpstr>Tahoma</vt:lpstr>
      <vt:lpstr>Tahoma Обычный</vt:lpstr>
      <vt:lpstr>Calibri</vt:lpstr>
      <vt:lpstr>Times New Roman</vt:lpstr>
      <vt:lpstr>ヒラギノ角ゴ Pro W3</vt:lpstr>
      <vt:lpstr>Fedra Serif B Pro Book</vt:lpstr>
      <vt:lpstr>Arial Narrow</vt:lpstr>
      <vt:lpstr>Arial Black</vt:lpstr>
      <vt:lpstr>Wingdings</vt:lpstr>
      <vt:lpstr>.AppleSystemUIFont</vt:lpstr>
      <vt:lpstr>Тема Office</vt:lpstr>
      <vt:lpstr>Диаграмма Microsoft Office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Уровни достижений российских обучающихся по ФГ</vt:lpstr>
      <vt:lpstr>Презентация PowerPoint</vt:lpstr>
      <vt:lpstr>Презентация PowerPoint</vt:lpstr>
      <vt:lpstr>Ориентация на ключевые навыки XXI века </vt:lpstr>
      <vt:lpstr>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МИНФИНА РОССИИ И ВСЕМИРНОГО БАНКА «СОДЕЙСТВИЕ ПОВЫШЕНИЮ УРОВНЯ ФИНАНСОВОЙ ГРАМОТНОСТИ НАСЕЛЕНИЯ И РАЗВИТИЮ ФИНАНСОВОГО ОБРАЗОВАНИЯ В РОССИЙСКОЙ ФЕДЕРАЦИИ»</vt:lpstr>
      <vt:lpstr>Презентация PowerPoint</vt:lpstr>
      <vt:lpstr>Презентация PowerPoint</vt:lpstr>
      <vt:lpstr>РЕАЛИЗАЦИЯ ПРОЕКТА:  ОБРАЗОВАТЕЛЬНОЕ НАПРАВЛЕНИЕ </vt:lpstr>
      <vt:lpstr>УЧЕБНО-МЕТОДИЧЕСКИЕ КОМПЛЕКТЫ ПО ФИНАНСОВОЙ ГРАМОТНОСТИ</vt:lpstr>
      <vt:lpstr>Презентация PowerPoint</vt:lpstr>
      <vt:lpstr>Презентация PowerPoint</vt:lpstr>
      <vt:lpstr>Презентация PowerPoint</vt:lpstr>
      <vt:lpstr>РЕАЛИЗАЦИЯ ПРОЕКТА:  ОБРАЗОВАТЕЛЬНОЕ НАПРАВЛЕНИЕ </vt:lpstr>
      <vt:lpstr>Презентация PowerPoint</vt:lpstr>
      <vt:lpstr>Презентация PowerPoint</vt:lpstr>
      <vt:lpstr>ИНФОРМИРОВАНИЕ НАСЕЛЕНИЯ</vt:lpstr>
      <vt:lpstr>Презентация PowerPoint</vt:lpstr>
      <vt:lpstr>Презентация PowerPoint</vt:lpstr>
      <vt:lpstr>ВСЕРОССИЙСКАЯ НЕДЕЛЯ ФИНАНСОВОЙ ГРАМОТНОСТИ ДЛЯ ДЕТЕЙ И МОЛОДЕЖИ 2016</vt:lpstr>
      <vt:lpstr>ФИНАНСОВАЯ ИГРА-КВЕСТ ДЛЯ ШКОЛЬНИКОВ</vt:lpstr>
      <vt:lpstr>СОЗДАНИЕ ОБЩЕНАЦИОНАЛЬНОЙ ПЛАТФОРМЫ – ПОРТАЛА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МИНФИНА РОССИИ И ВСЕМИРНОГО БАНКА «СОДЕЙСТВИЕ ПОВЫШЕНИЮ УРОВНЯ ФИНАНСОВОЙ ГРАМОТНОСТИ НАСЕЛЕНИЯ И РАЗВИТИЮ ФИНАНСОВОГО ОБРАЗОВАНИЯ В РОССИЙСКОЙ ФЕДЕРАЦИИ»</vt:lpstr>
    </vt:vector>
  </TitlesOfParts>
  <Company>spn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 trukhanenko</dc:creator>
  <cp:lastModifiedBy>Татьяна Копылова</cp:lastModifiedBy>
  <cp:revision>674</cp:revision>
  <cp:lastPrinted>2015-12-02T07:42:45Z</cp:lastPrinted>
  <dcterms:created xsi:type="dcterms:W3CDTF">2015-08-28T08:18:34Z</dcterms:created>
  <dcterms:modified xsi:type="dcterms:W3CDTF">2018-11-27T10:20:37Z</dcterms:modified>
</cp:coreProperties>
</file>