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72" r:id="rId7"/>
    <p:sldId id="264" r:id="rId8"/>
    <p:sldId id="273" r:id="rId9"/>
    <p:sldId id="270" r:id="rId10"/>
    <p:sldId id="266" r:id="rId11"/>
    <p:sldId id="263" r:id="rId12"/>
    <p:sldId id="265" r:id="rId13"/>
    <p:sldId id="267" r:id="rId14"/>
    <p:sldId id="268" r:id="rId15"/>
    <p:sldId id="269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1.0989010989010989E-4</c:v>
                </c:pt>
                <c:pt idx="1">
                  <c:v>4.3956043956043956E-4</c:v>
                </c:pt>
                <c:pt idx="2">
                  <c:v>9.8901098901098901E-4</c:v>
                </c:pt>
                <c:pt idx="3">
                  <c:v>1.7582417582417582E-3</c:v>
                </c:pt>
                <c:pt idx="4">
                  <c:v>2.9670329670329672E-3</c:v>
                </c:pt>
                <c:pt idx="5">
                  <c:v>4.5054945054945053E-3</c:v>
                </c:pt>
                <c:pt idx="6">
                  <c:v>4.5054945054945053E-3</c:v>
                </c:pt>
                <c:pt idx="7">
                  <c:v>5.7142857142857143E-3</c:v>
                </c:pt>
                <c:pt idx="8">
                  <c:v>6.0439560439560442E-3</c:v>
                </c:pt>
                <c:pt idx="9">
                  <c:v>8.241758241758242E-3</c:v>
                </c:pt>
                <c:pt idx="10">
                  <c:v>1.0549450549450549E-2</c:v>
                </c:pt>
                <c:pt idx="11">
                  <c:v>9.1208791208791211E-3</c:v>
                </c:pt>
                <c:pt idx="12">
                  <c:v>2.7472527472527472E-2</c:v>
                </c:pt>
                <c:pt idx="13">
                  <c:v>3.7032967032967032E-2</c:v>
                </c:pt>
                <c:pt idx="14">
                  <c:v>3.8791208791208794E-2</c:v>
                </c:pt>
                <c:pt idx="15">
                  <c:v>4.6923076923076922E-2</c:v>
                </c:pt>
                <c:pt idx="16">
                  <c:v>5.0769230769230768E-2</c:v>
                </c:pt>
                <c:pt idx="17">
                  <c:v>6.2307692307692307E-2</c:v>
                </c:pt>
                <c:pt idx="18">
                  <c:v>5.8461538461538461E-2</c:v>
                </c:pt>
                <c:pt idx="19">
                  <c:v>6.4065934065934069E-2</c:v>
                </c:pt>
                <c:pt idx="20">
                  <c:v>6.6263736263736259E-2</c:v>
                </c:pt>
                <c:pt idx="21">
                  <c:v>6.901098901098901E-2</c:v>
                </c:pt>
                <c:pt idx="22">
                  <c:v>6.681318681318682E-2</c:v>
                </c:pt>
                <c:pt idx="23">
                  <c:v>6.4505494505494504E-2</c:v>
                </c:pt>
                <c:pt idx="24">
                  <c:v>6.4835164835164841E-2</c:v>
                </c:pt>
                <c:pt idx="25">
                  <c:v>5.4945054945054944E-2</c:v>
                </c:pt>
                <c:pt idx="26">
                  <c:v>5.120879120879121E-2</c:v>
                </c:pt>
                <c:pt idx="27">
                  <c:v>4.1098901098901096E-2</c:v>
                </c:pt>
                <c:pt idx="28">
                  <c:v>3.2527472527472526E-2</c:v>
                </c:pt>
                <c:pt idx="29">
                  <c:v>2.5494505494505496E-2</c:v>
                </c:pt>
                <c:pt idx="30">
                  <c:v>1.3186813186813187E-2</c:v>
                </c:pt>
                <c:pt idx="31">
                  <c:v>6.7032967032967031E-3</c:v>
                </c:pt>
                <c:pt idx="32">
                  <c:v>2.6373626373626374E-3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42944"/>
        <c:axId val="175465216"/>
      </c:barChart>
      <c:catAx>
        <c:axId val="17544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465216"/>
        <c:crosses val="autoZero"/>
        <c:auto val="1"/>
        <c:lblAlgn val="ctr"/>
        <c:lblOffset val="100"/>
        <c:noMultiLvlLbl val="0"/>
      </c:catAx>
      <c:valAx>
        <c:axId val="1754652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5442944"/>
        <c:crosses val="autoZero"/>
        <c:crossBetween val="between"/>
        <c:majorUnit val="1.0000000000000002E-2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87017395696201E-2"/>
          <c:y val="2.1497210150193666E-2"/>
          <c:w val="0.94854086456858511"/>
          <c:h val="0.907867276598435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rgbClr val="00B0F0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Лист1!$B$2:$B$31</c:f>
              <c:numCache>
                <c:formatCode>General</c:formatCode>
                <c:ptCount val="30"/>
                <c:pt idx="0">
                  <c:v>67.7</c:v>
                </c:pt>
                <c:pt idx="1">
                  <c:v>84.3</c:v>
                </c:pt>
                <c:pt idx="2">
                  <c:v>69.8</c:v>
                </c:pt>
                <c:pt idx="3">
                  <c:v>79.5</c:v>
                </c:pt>
                <c:pt idx="4">
                  <c:v>74.400000000000006</c:v>
                </c:pt>
                <c:pt idx="5">
                  <c:v>75.900000000000006</c:v>
                </c:pt>
                <c:pt idx="6">
                  <c:v>78.900000000000006</c:v>
                </c:pt>
                <c:pt idx="7">
                  <c:v>76.900000000000006</c:v>
                </c:pt>
                <c:pt idx="8">
                  <c:v>31.8</c:v>
                </c:pt>
                <c:pt idx="9">
                  <c:v>84.3</c:v>
                </c:pt>
                <c:pt idx="10">
                  <c:v>84.3</c:v>
                </c:pt>
                <c:pt idx="11">
                  <c:v>69.099999999999994</c:v>
                </c:pt>
                <c:pt idx="12">
                  <c:v>82.4</c:v>
                </c:pt>
                <c:pt idx="13">
                  <c:v>43.2</c:v>
                </c:pt>
                <c:pt idx="14">
                  <c:v>19.7</c:v>
                </c:pt>
                <c:pt idx="15">
                  <c:v>42.6</c:v>
                </c:pt>
                <c:pt idx="16">
                  <c:v>71.7</c:v>
                </c:pt>
                <c:pt idx="17">
                  <c:v>71.3</c:v>
                </c:pt>
                <c:pt idx="18">
                  <c:v>83.1</c:v>
                </c:pt>
                <c:pt idx="19">
                  <c:v>46.7</c:v>
                </c:pt>
                <c:pt idx="20">
                  <c:v>61</c:v>
                </c:pt>
                <c:pt idx="21">
                  <c:v>73.2</c:v>
                </c:pt>
                <c:pt idx="22">
                  <c:v>19.8</c:v>
                </c:pt>
                <c:pt idx="23">
                  <c:v>77.2</c:v>
                </c:pt>
                <c:pt idx="24">
                  <c:v>58.2</c:v>
                </c:pt>
                <c:pt idx="25">
                  <c:v>76.900000000000006</c:v>
                </c:pt>
                <c:pt idx="26">
                  <c:v>40.1</c:v>
                </c:pt>
                <c:pt idx="27">
                  <c:v>53.7</c:v>
                </c:pt>
                <c:pt idx="28">
                  <c:v>57.4</c:v>
                </c:pt>
                <c:pt idx="29">
                  <c:v>41.1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217664"/>
        <c:axId val="213219200"/>
      </c:barChart>
      <c:catAx>
        <c:axId val="21321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219200"/>
        <c:crosses val="autoZero"/>
        <c:auto val="1"/>
        <c:lblAlgn val="ctr"/>
        <c:lblOffset val="100"/>
        <c:noMultiLvlLbl val="0"/>
      </c:catAx>
      <c:valAx>
        <c:axId val="2132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17664"/>
        <c:crosses val="autoZero"/>
        <c:crossBetween val="between"/>
      </c:valAx>
      <c:spPr>
        <a:solidFill>
          <a:schemeClr val="accent6">
            <a:lumMod val="5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Лист1!$A$2:$A$44</c:f>
              <c:numCache>
                <c:formatCode>General</c:formatCode>
                <c:ptCount val="43"/>
                <c:pt idx="0">
                  <c:v>7</c:v>
                </c:pt>
                <c:pt idx="1">
                  <c:v>11</c:v>
                </c:pt>
                <c:pt idx="2">
                  <c:v>14</c:v>
                </c:pt>
                <c:pt idx="3">
                  <c:v>17</c:v>
                </c:pt>
                <c:pt idx="4">
                  <c:v>21</c:v>
                </c:pt>
                <c:pt idx="5">
                  <c:v>24</c:v>
                </c:pt>
                <c:pt idx="6">
                  <c:v>27</c:v>
                </c:pt>
                <c:pt idx="7">
                  <c:v>31</c:v>
                </c:pt>
                <c:pt idx="8">
                  <c:v>34</c:v>
                </c:pt>
                <c:pt idx="9">
                  <c:v>37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74</c:v>
                </c:pt>
                <c:pt idx="40">
                  <c:v>78</c:v>
                </c:pt>
                <c:pt idx="41">
                  <c:v>83</c:v>
                </c:pt>
                <c:pt idx="42">
                  <c:v>87</c:v>
                </c:pt>
              </c:numCache>
            </c:numRef>
          </c:cat>
          <c:val>
            <c:numRef>
              <c:f>Лист1!$B$2:$B$44</c:f>
              <c:numCache>
                <c:formatCode>General</c:formatCode>
                <c:ptCount val="43"/>
                <c:pt idx="0">
                  <c:v>4.7169811320754715E-3</c:v>
                </c:pt>
                <c:pt idx="1">
                  <c:v>9.433962264150943E-3</c:v>
                </c:pt>
                <c:pt idx="2">
                  <c:v>9.433962264150943E-3</c:v>
                </c:pt>
                <c:pt idx="3">
                  <c:v>9.433962264150943E-3</c:v>
                </c:pt>
                <c:pt idx="4">
                  <c:v>1.8867924528301886E-2</c:v>
                </c:pt>
                <c:pt idx="5">
                  <c:v>1.4150943396226415E-2</c:v>
                </c:pt>
                <c:pt idx="6">
                  <c:v>1.8867924528301886E-2</c:v>
                </c:pt>
                <c:pt idx="7">
                  <c:v>3.3018867924528301E-2</c:v>
                </c:pt>
                <c:pt idx="8">
                  <c:v>1.8867924528301886E-2</c:v>
                </c:pt>
                <c:pt idx="9">
                  <c:v>1.8867924528301886E-2</c:v>
                </c:pt>
                <c:pt idx="10">
                  <c:v>2.8301886792452831E-2</c:v>
                </c:pt>
                <c:pt idx="11">
                  <c:v>3.3018867924528301E-2</c:v>
                </c:pt>
                <c:pt idx="12">
                  <c:v>2.358490566037736E-2</c:v>
                </c:pt>
                <c:pt idx="13">
                  <c:v>1.8867924528301886E-2</c:v>
                </c:pt>
                <c:pt idx="14">
                  <c:v>9.433962264150943E-3</c:v>
                </c:pt>
                <c:pt idx="15">
                  <c:v>1.4150943396226415E-2</c:v>
                </c:pt>
                <c:pt idx="16">
                  <c:v>2.8301886792452831E-2</c:v>
                </c:pt>
                <c:pt idx="17">
                  <c:v>1.8867924528301886E-2</c:v>
                </c:pt>
                <c:pt idx="18">
                  <c:v>2.8301886792452831E-2</c:v>
                </c:pt>
                <c:pt idx="19">
                  <c:v>2.358490566037736E-2</c:v>
                </c:pt>
                <c:pt idx="20">
                  <c:v>5.1886792452830191E-2</c:v>
                </c:pt>
                <c:pt idx="21">
                  <c:v>2.358490566037736E-2</c:v>
                </c:pt>
                <c:pt idx="22">
                  <c:v>2.8301886792452831E-2</c:v>
                </c:pt>
                <c:pt idx="23">
                  <c:v>1.8867924528301886E-2</c:v>
                </c:pt>
                <c:pt idx="24">
                  <c:v>2.358490566037736E-2</c:v>
                </c:pt>
                <c:pt idx="25">
                  <c:v>1.8867924528301886E-2</c:v>
                </c:pt>
                <c:pt idx="26" formatCode="0.00%">
                  <c:v>3.3018867924528301E-2</c:v>
                </c:pt>
                <c:pt idx="27" formatCode="0.00%">
                  <c:v>4.2452830188679243E-2</c:v>
                </c:pt>
                <c:pt idx="28" formatCode="0.00%">
                  <c:v>3.7735849056603772E-2</c:v>
                </c:pt>
                <c:pt idx="29" formatCode="0.00%">
                  <c:v>4.2452830188679243E-2</c:v>
                </c:pt>
                <c:pt idx="30" formatCode="0.00%">
                  <c:v>2.8301886792452831E-2</c:v>
                </c:pt>
                <c:pt idx="31" formatCode="0.00%">
                  <c:v>2.8301886792452831E-2</c:v>
                </c:pt>
                <c:pt idx="32" formatCode="0.00%">
                  <c:v>1.8867924528301886E-2</c:v>
                </c:pt>
                <c:pt idx="33" formatCode="0.00%">
                  <c:v>4.716981132075472E-2</c:v>
                </c:pt>
                <c:pt idx="34" formatCode="0.00%">
                  <c:v>3.3018867924528301E-2</c:v>
                </c:pt>
                <c:pt idx="35" formatCode="0.00%">
                  <c:v>3.7735849056603772E-2</c:v>
                </c:pt>
                <c:pt idx="36" formatCode="0.00%">
                  <c:v>2.358490566037736E-2</c:v>
                </c:pt>
                <c:pt idx="37" formatCode="0.00%">
                  <c:v>1.8867924528301886E-2</c:v>
                </c:pt>
                <c:pt idx="38" formatCode="0.00%">
                  <c:v>2.8301886792452831E-2</c:v>
                </c:pt>
                <c:pt idx="39" formatCode="0.00%">
                  <c:v>9.433962264150943E-3</c:v>
                </c:pt>
                <c:pt idx="40" formatCode="0.00%">
                  <c:v>4.7169811320754715E-3</c:v>
                </c:pt>
                <c:pt idx="41" formatCode="0.00%">
                  <c:v>1.4150943396226415E-2</c:v>
                </c:pt>
                <c:pt idx="42" formatCode="0.00%">
                  <c:v>4.7169811320754715E-3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1760"/>
        <c:axId val="187860864"/>
      </c:barChart>
      <c:catAx>
        <c:axId val="1869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860864"/>
        <c:crosses val="autoZero"/>
        <c:auto val="1"/>
        <c:lblAlgn val="ctr"/>
        <c:lblOffset val="100"/>
        <c:noMultiLvlLbl val="0"/>
      </c:catAx>
      <c:valAx>
        <c:axId val="1878608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6981760"/>
        <c:crosses val="autoZero"/>
        <c:crossBetween val="between"/>
        <c:majorUnit val="1.0000000000000011E-2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30633120145904E-2"/>
          <c:y val="0.18341784959711602"/>
          <c:w val="0.59534898973705408"/>
          <c:h val="0.7267087642870137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Лицеи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Лист1!$B$1:$F$1</c:f>
              <c:strCache>
                <c:ptCount val="5"/>
                <c:pt idx="0">
                  <c:v>Доля участников, набравших ниже минимального значения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100 баллов</c:v>
                </c:pt>
                <c:pt idx="4">
                  <c:v>100 баллов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0</c:v>
                </c:pt>
                <c:pt idx="1">
                  <c:v>72.22</c:v>
                </c:pt>
                <c:pt idx="2">
                  <c:v>22.22</c:v>
                </c:pt>
                <c:pt idx="3">
                  <c:v>5.56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4022399218699"/>
          <c:y val="4.1483209193067944E-2"/>
          <c:w val="0.36372738485640299"/>
          <c:h val="0.8425692621755613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Лист1!$A$4</c:f>
              <c:strCache>
                <c:ptCount val="1"/>
                <c:pt idx="0">
                  <c:v>Гимназии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Лист1!$B$3:$F$3</c:f>
              <c:strCache>
                <c:ptCount val="5"/>
                <c:pt idx="0">
                  <c:v>Доля участников, набравших ниже минимального значения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100 баллов</c:v>
                </c:pt>
                <c:pt idx="4">
                  <c:v>100 баллов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0</c:v>
                </c:pt>
                <c:pt idx="1">
                  <c:v>60.87</c:v>
                </c:pt>
                <c:pt idx="2">
                  <c:v>39.130000000000003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83488427582912"/>
          <c:y val="0.15532201901057188"/>
          <c:w val="0.35598329754235264"/>
          <c:h val="0.84327341552425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Кадетские корпуса, Мариинские женские гимназии, Школа космонавтики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</c:f>
              <c:strCache>
                <c:ptCount val="1"/>
                <c:pt idx="0">
                  <c:v>Кадетские корпуса, Мариинские женские гимназии, Школа космонавтики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Лист1!$B$5:$F$5</c:f>
              <c:strCache>
                <c:ptCount val="5"/>
                <c:pt idx="0">
                  <c:v>Доля участников, набравших ниже минимального значения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100 баллов</c:v>
                </c:pt>
                <c:pt idx="4">
                  <c:v>100 баллов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0</c:v>
                </c:pt>
                <c:pt idx="1">
                  <c:v>33.33</c:v>
                </c:pt>
                <c:pt idx="2">
                  <c:v>50</c:v>
                </c:pt>
                <c:pt idx="3">
                  <c:v>16.670000000000002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70384317902297"/>
          <c:y val="0.19988626421697289"/>
          <c:w val="0.33262949015431043"/>
          <c:h val="0.800113897201964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728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969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927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537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472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784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174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224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080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314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873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77C7-78C3-47BE-9A17-4A7020C513E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9BED-57E9-4F91-9324-1D3C246F0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Итоги государственной итоговой аттестации</a:t>
            </a:r>
            <a:br>
              <a:rPr lang="ru-RU" sz="4400" dirty="0" smtClean="0"/>
            </a:br>
            <a:r>
              <a:rPr lang="ru-RU" sz="4400" dirty="0" smtClean="0"/>
              <a:t>по географии выпускников ОО </a:t>
            </a:r>
            <a:br>
              <a:rPr lang="ru-RU" sz="4400" dirty="0" smtClean="0"/>
            </a:br>
            <a:r>
              <a:rPr lang="ru-RU" sz="4400" dirty="0" smtClean="0"/>
              <a:t>г. Красноярска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40147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ОГЭ, ЕГЭ </a:t>
            </a:r>
          </a:p>
          <a:p>
            <a:r>
              <a:rPr lang="ru-RU" sz="4000" dirty="0" smtClean="0"/>
              <a:t>2017</a:t>
            </a:r>
            <a:endParaRPr lang="ru-RU" sz="4000" dirty="0"/>
          </a:p>
        </p:txBody>
      </p:sp>
      <p:pic>
        <p:nvPicPr>
          <p:cNvPr id="1030" name="Picture 6" descr="C:\Users\komp\Desktop\шаблоны презентаций\Гиф картинки\spinning_earth_by_atillathehungarian-d39ldm9 (1)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541" y="4009515"/>
            <a:ext cx="2098208" cy="21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9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 результатов ЕГЭ за последние 3 года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20220"/>
              </p:ext>
            </p:extLst>
          </p:nvPr>
        </p:nvGraphicFramePr>
        <p:xfrm>
          <a:off x="712381" y="1825625"/>
          <a:ext cx="7802969" cy="243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6316"/>
                <a:gridCol w="1458930"/>
                <a:gridCol w="1613043"/>
                <a:gridCol w="17446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Красноярский край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2015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2016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2017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Средний балл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54,85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54,38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51,25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преодолели минимального балла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9,69%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9,80%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13,68%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Получили от 81 до 100 баллов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6,57%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2,45%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1,89%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Получили 100 баллов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44" y="4416384"/>
            <a:ext cx="1736331" cy="17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1293"/>
          </a:xfrm>
        </p:spPr>
        <p:txBody>
          <a:bodyPr/>
          <a:lstStyle/>
          <a:p>
            <a:pPr algn="ctr"/>
            <a:r>
              <a:rPr lang="ru-RU" dirty="0"/>
              <a:t>Основные результаты </a:t>
            </a:r>
            <a:r>
              <a:rPr lang="ru-RU" dirty="0" smtClean="0"/>
              <a:t>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018"/>
              </p:ext>
            </p:extLst>
          </p:nvPr>
        </p:nvGraphicFramePr>
        <p:xfrm>
          <a:off x="712381" y="1155773"/>
          <a:ext cx="7834867" cy="44635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7390"/>
                <a:gridCol w="1194176"/>
                <a:gridCol w="1255415"/>
                <a:gridCol w="1214590"/>
                <a:gridCol w="12432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АТЕ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участников, набравших балл ниже минимального</a:t>
                      </a:r>
                      <a:endParaRPr lang="ru-RU" sz="11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участников, получивших тестовый балл от минимального балла до 60 баллов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участников, получивших от 61 до 80 баллов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участников, получивших от 81 до 100 баллов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13,68%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56,60%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27,83%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1,89%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Красноярск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4,84%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58,06%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37,10%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Железнодорожный и Центральный районы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33,33%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66,67%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Кировский район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87,50%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12,50%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Ленинский район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66,67%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33,33%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Октябрьский район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Свердловский район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20,00%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Советский район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14,29%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52,38%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33,33%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14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Распределение участников Е</a:t>
            </a:r>
            <a:r>
              <a:rPr lang="ru-RU" sz="2800" dirty="0" smtClean="0"/>
              <a:t>ГЭ </a:t>
            </a:r>
            <a:r>
              <a:rPr lang="ru-RU" sz="2800" dirty="0"/>
              <a:t>по тестовым баллам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max </a:t>
            </a:r>
            <a:r>
              <a:rPr lang="en-US" sz="2800" dirty="0"/>
              <a:t>= </a:t>
            </a:r>
            <a:r>
              <a:rPr lang="ru-RU" sz="2800" dirty="0" smtClean="0"/>
              <a:t>100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75757"/>
              </p:ext>
            </p:extLst>
          </p:nvPr>
        </p:nvGraphicFramePr>
        <p:xfrm>
          <a:off x="595901" y="1623317"/>
          <a:ext cx="7919449" cy="36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203" y="5185330"/>
            <a:ext cx="1139026" cy="11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5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Итоги ЕГЭ по видам образовательных  организаций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87549"/>
              </p:ext>
            </p:extLst>
          </p:nvPr>
        </p:nvGraphicFramePr>
        <p:xfrm>
          <a:off x="628650" y="1520575"/>
          <a:ext cx="7806433" cy="451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3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Итоги ЕГЭ по видам образовательных  организаций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0964"/>
              </p:ext>
            </p:extLst>
          </p:nvPr>
        </p:nvGraphicFramePr>
        <p:xfrm>
          <a:off x="628650" y="1469205"/>
          <a:ext cx="7837256" cy="414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3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Итоги ЕГЭ по видам образовательных  организаций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42114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547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Содержание и решаемость заданий ОГЭ, требующих развёрнутого ответа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66156"/>
              </p:ext>
            </p:extLst>
          </p:nvPr>
        </p:nvGraphicFramePr>
        <p:xfrm>
          <a:off x="628650" y="1825625"/>
          <a:ext cx="7886700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8910"/>
                <a:gridCol w="1849990"/>
                <a:gridCol w="1941174"/>
                <a:gridCol w="1089060"/>
                <a:gridCol w="1099335"/>
                <a:gridCol w="1128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№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задания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Проверяемые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элементы содержания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Проверяемые умения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Уровень сложности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Набрали меньше максимального балла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Набрали максимальный балл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Природа Земли и человек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Уметь объяснять существенные признаки географических объектов и явлений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В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15,77%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19,75%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Материки, океаны, народы и страны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Решать практические задачи на определение качества окружающей среды, её использования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Б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27,79%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46,75%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Хозяйство России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Знать и понимать особенности основных отраслей хозяйства, природно-хозяйственных зон и районов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В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19,81%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6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611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Выводы о качестве знаний выпускников по итогам ЕГЭ 2017 г.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34976" y="928827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В достаточной степени сформированы:</a:t>
            </a:r>
          </a:p>
          <a:p>
            <a:pPr lvl="0"/>
            <a:r>
              <a:rPr lang="ru-RU" sz="1200" dirty="0"/>
              <a:t>Знания о карте, как географической модели и умения определять расстояния по карте с помощью масштаба (по прямой), строить профиль по горизонталям топографической карты и читать условные знаки карты, в том числе мелкомасштабных тематических карт;</a:t>
            </a:r>
          </a:p>
          <a:p>
            <a:pPr lvl="0"/>
            <a:r>
              <a:rPr lang="ru-RU" sz="1200" dirty="0"/>
              <a:t>Знания на уровне фактов особенностей характеристики оболочек Земли – атмосферы, гидросферы, литосферы и биосферы, природы материков и океанов;</a:t>
            </a:r>
          </a:p>
          <a:p>
            <a:pPr lvl="0"/>
            <a:r>
              <a:rPr lang="ru-RU" sz="1200" dirty="0"/>
              <a:t>Умения оценивать </a:t>
            </a:r>
            <a:r>
              <a:rPr lang="ru-RU" sz="1200" dirty="0" err="1"/>
              <a:t>ресурсообеспеченность</a:t>
            </a:r>
            <a:r>
              <a:rPr lang="ru-RU" sz="1200" dirty="0"/>
              <a:t> отдельных стран и регионов мира:</a:t>
            </a:r>
          </a:p>
          <a:p>
            <a:pPr lvl="0"/>
            <a:r>
              <a:rPr lang="ru-RU" sz="1200" dirty="0"/>
              <a:t>Знания географических особенностей  воспроизводства и размещения населения мира и в России;</a:t>
            </a:r>
          </a:p>
          <a:p>
            <a:pPr lvl="0"/>
            <a:r>
              <a:rPr lang="ru-RU" sz="1200" dirty="0"/>
              <a:t>Умения оценивать территориальную концентрацию населения;</a:t>
            </a:r>
          </a:p>
          <a:p>
            <a:pPr lvl="0"/>
            <a:r>
              <a:rPr lang="ru-RU" sz="1200" dirty="0"/>
              <a:t>Анализировать информацию, в том числе демографической ситуации в регионах России, путём вычисления цифровых показателей;</a:t>
            </a:r>
          </a:p>
          <a:p>
            <a:pPr lvl="0"/>
            <a:r>
              <a:rPr lang="ru-RU" sz="1200" dirty="0"/>
              <a:t>Знания понятий о структуре занятости населения и умения определять по круговой диаграмме структуры страну мира;</a:t>
            </a:r>
          </a:p>
          <a:p>
            <a:pPr lvl="0"/>
            <a:r>
              <a:rPr lang="ru-RU" sz="1200" dirty="0"/>
              <a:t>Знают часовые зоны России и умеют решать задачи на исчисление местного времени;</a:t>
            </a:r>
          </a:p>
          <a:p>
            <a:pPr lvl="0"/>
            <a:r>
              <a:rPr lang="ru-RU" sz="1200" dirty="0"/>
              <a:t>Знают отраслевую структуру мирового хозяйства и хозяйства России и умеют использовать цифровые показатели для анализа тенденций развития отраслей.</a:t>
            </a:r>
          </a:p>
          <a:p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1075" y="928827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Нельзя считать  достаточной сформированными:</a:t>
            </a:r>
          </a:p>
          <a:p>
            <a:pPr lvl="0"/>
            <a:r>
              <a:rPr lang="ru-RU" sz="1200" dirty="0"/>
              <a:t>Знаний о способах ориентирования и определения азимута по топографической карте;</a:t>
            </a:r>
          </a:p>
          <a:p>
            <a:pPr lvl="0"/>
            <a:r>
              <a:rPr lang="ru-RU" sz="1200" dirty="0"/>
              <a:t>Знаний об особенностях воздействия на окружающую среду отдельных сфер и отраслей хозяйства и распознавания примеров рационального природопользования, выделять существенные признаки в характеристике природно-хозяйственных регионов Росси;</a:t>
            </a:r>
          </a:p>
          <a:p>
            <a:pPr lvl="0"/>
            <a:r>
              <a:rPr lang="ru-RU" sz="1200" dirty="0"/>
              <a:t>Умений выделять, описывать существенные признаки географических объектов и явлений;</a:t>
            </a:r>
          </a:p>
          <a:p>
            <a:pPr lvl="0"/>
            <a:r>
              <a:rPr lang="ru-RU" sz="1200" dirty="0"/>
              <a:t>Умений объяснять существенные признаки географических объектов и явлений природной и социально-экономической среды; объяснять демографическую ситуацию отдельных стран и регионов мира и России.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44" y="4416384"/>
            <a:ext cx="1736331" cy="17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9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6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Рекомендации по подготовке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к </a:t>
            </a:r>
            <a:r>
              <a:rPr lang="ru-RU" sz="2800" dirty="0" smtClean="0"/>
              <a:t>ГИА-9 и ГИА-11 выпускников ОО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15" y="1304629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Усилить внимание к практическим работам,  как на уроке, так и при выполнении домашней самостоятельной работы. Через выполнение практических работ строить  изучение эмпирических и теоретических знаний на уровне фактического материала, усвоение причинно-следственных связей. Например, таким образом, продуктивно изучаются вопросы построения плана местности и топографической карты, изучение видов масштабов и использование каждого из них,  приёмы сопоставления и наложения карт для объяснения зависимостей географических объектов и явлений.</a:t>
            </a:r>
          </a:p>
          <a:p>
            <a:pPr lvl="0"/>
            <a:r>
              <a:rPr lang="ru-RU" dirty="0"/>
              <a:t>Использование приёмов современных технологий проектной деятельности, кейс-</a:t>
            </a:r>
            <a:r>
              <a:rPr lang="ru-RU" dirty="0" err="1"/>
              <a:t>стади</a:t>
            </a:r>
            <a:r>
              <a:rPr lang="ru-RU" dirty="0"/>
              <a:t>,  ИКТ, критического мышления, написания эссе на заданную  тему в «связке» с технологиями объяснительно-иллюстративного метода, которые позволяют создать базу или «подушку» из фактического материала и понятийно-терминологического аппарата по географии.</a:t>
            </a:r>
          </a:p>
          <a:p>
            <a:pPr lvl="0"/>
            <a:r>
              <a:rPr lang="ru-RU" dirty="0"/>
              <a:t>Внести коррективы в обучающую программу подготовки экспертов 2018 года на базе ККИПК и КГПУ им. В.П. Астафьева с усилением актуальных и трудных вопросов в решении ЕГЭ по географии по названным выше образовательным технологиям и «сквозного» изучения наиболее сложных вопросов географии.</a:t>
            </a:r>
          </a:p>
          <a:p>
            <a:pPr lvl="0"/>
            <a:r>
              <a:rPr lang="ru-RU" dirty="0"/>
              <a:t>КГЦМО провести семинары и конференцию учителей географии по подготовке школьников в сдаче ЕГЭ.</a:t>
            </a:r>
          </a:p>
          <a:p>
            <a:pPr lvl="0"/>
            <a:r>
              <a:rPr lang="ru-RU" dirty="0"/>
              <a:t>Провести серию </a:t>
            </a:r>
            <a:r>
              <a:rPr lang="ru-RU" dirty="0" err="1"/>
              <a:t>вебинаров</a:t>
            </a:r>
            <a:r>
              <a:rPr lang="ru-RU" dirty="0"/>
              <a:t> с учителями Красноярского края по вопросам подготовки учащихся к успешной сдаче ЕГЭ по географии.</a:t>
            </a:r>
          </a:p>
          <a:p>
            <a:pPr lvl="0"/>
            <a:r>
              <a:rPr lang="ru-RU" dirty="0"/>
              <a:t>Осуществлять подготовку экспертов ЕГЭ по предмету на базе ЦОКО, где проводится проверка экзаменационных работ.  При этом она должна быть не только по процедуре оценивания, но и по содержанию сложных вопросов и освоению критериев их 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3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267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Рекомендации по подготовке к ГИА-9 и ГИА-11 выпускников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15" y="131526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ФИПИ следует продумать  критерии оценки заданий с учётом </a:t>
            </a:r>
            <a:r>
              <a:rPr lang="ru-RU" dirty="0" err="1"/>
              <a:t>метапредметных</a:t>
            </a:r>
            <a:r>
              <a:rPr lang="ru-RU" dirty="0"/>
              <a:t> подходов и </a:t>
            </a:r>
            <a:r>
              <a:rPr lang="ru-RU" dirty="0" err="1"/>
              <a:t>межпредметных</a:t>
            </a:r>
            <a:r>
              <a:rPr lang="ru-RU" dirty="0"/>
              <a:t> связей, в том числе: исключить в п.6 «Рекомендаций по проверке выполнения заданий с развёрнутым ответом в ЕГЭ по географии» и считать</a:t>
            </a:r>
            <a:r>
              <a:rPr lang="ru-RU" b="1" dirty="0"/>
              <a:t> ошибкой</a:t>
            </a:r>
            <a:r>
              <a:rPr lang="ru-RU" dirty="0"/>
              <a:t> написание географических названий с маленькой буквы, правописание географических терминов и названий, знание географической номенклатуры. А также в п.11 отменить рекомендацию «не считать ошибкой написание выпускником знака «%» (процент) вместо «</a:t>
            </a:r>
            <a:r>
              <a:rPr lang="en-US" dirty="0"/>
              <a:t>‰</a:t>
            </a:r>
            <a:r>
              <a:rPr lang="ru-RU" dirty="0"/>
              <a:t>» (промилле) при вычислении величины естественного прироста». В первом случае условия «Рекомендаций» ставит учителя географии в позицию не считаться с тем, чему учит учитель русского языка, а во втором –  учитель математики. </a:t>
            </a:r>
          </a:p>
          <a:p>
            <a:pPr lvl="0"/>
            <a:r>
              <a:rPr lang="ru-RU" dirty="0"/>
              <a:t>Сократить количество заданий вычислительного характера (№№ 32, 33, 34), которые часто не отражают географического содержания, а больше экономического плана, имея лишь в условиях географические объекты. Они больше проверяют вычислительные умения, а не понимание сути географической специфики объектов и зачастую не знают их местоположения на карте России и мира. Думается, что более </a:t>
            </a:r>
            <a:r>
              <a:rPr lang="ru-RU" dirty="0" err="1"/>
              <a:t>географичными</a:t>
            </a:r>
            <a:r>
              <a:rPr lang="ru-RU" dirty="0"/>
              <a:t> были бы задания на построение графиков, диаграмм, отражающих динамику и количественные соотношения явлений с последующим анализом. Например,  построение Розы ветров для отдельных регионов, температурных графиков с объяснением динамики по сезонам, взаимосвязи с высотой Солнца над горизонтом, построить план местности с предложенным набором условных знаков плана или топографической карты по заданным азимутам и условиям масштаба. </a:t>
            </a:r>
          </a:p>
          <a:p>
            <a:pPr lvl="0"/>
            <a:r>
              <a:rPr lang="ru-RU" dirty="0"/>
              <a:t>Включить больше заданий, в том числе во второй части, на проверку знаний географической номенклатуры по России и миру.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72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участников ГИА по географии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10838"/>
              </p:ext>
            </p:extLst>
          </p:nvPr>
        </p:nvGraphicFramePr>
        <p:xfrm>
          <a:off x="659472" y="1815351"/>
          <a:ext cx="78867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ГИА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2015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2016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2017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 Красноярском крае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289 (1,8%)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245 (1,53%)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212 (1,32%)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288 (1,19%)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8176 (32,65%)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9100 (35,01%)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 г. Красноярске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101 (1,93)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63 (1,21%)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62 (1,37%)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2226 (29,96%)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2611 (33,16%)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30" y="4559391"/>
            <a:ext cx="1571945" cy="15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Picture 2" descr="C:\Users\komp\Desktop\шаблоны презентаций\Гиф картинки\earth_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713" y="1592495"/>
            <a:ext cx="3485508" cy="39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18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участников ОГЭ</a:t>
            </a:r>
            <a:br>
              <a:rPr lang="ru-RU" dirty="0" smtClean="0"/>
            </a:br>
            <a:r>
              <a:rPr lang="ru-RU" dirty="0" smtClean="0"/>
              <a:t>в г. Красноярске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35182"/>
              </p:ext>
            </p:extLst>
          </p:nvPr>
        </p:nvGraphicFramePr>
        <p:xfrm>
          <a:off x="691116" y="1825625"/>
          <a:ext cx="7824234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306"/>
                <a:gridCol w="2270589"/>
                <a:gridCol w="2556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Административный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участников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% от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общего числа участников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Кировский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28,40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Ленинский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584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50,52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Октябрьский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327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27,43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Свердловский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387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37,43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Советский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728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29,80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Центральный и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Железнодорожный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районы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345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28,65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702" y="4722946"/>
            <a:ext cx="1448655" cy="14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6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Количество участников </a:t>
            </a:r>
            <a:r>
              <a:rPr lang="ru-RU" sz="3600" dirty="0" smtClean="0"/>
              <a:t>ЕГЭ </a:t>
            </a:r>
            <a:br>
              <a:rPr lang="ru-RU" sz="3600" dirty="0" smtClean="0"/>
            </a:br>
            <a:r>
              <a:rPr lang="ru-RU" sz="3600" dirty="0" smtClean="0"/>
              <a:t>в Красноярске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78611"/>
              </p:ext>
            </p:extLst>
          </p:nvPr>
        </p:nvGraphicFramePr>
        <p:xfrm>
          <a:off x="713707" y="1751197"/>
          <a:ext cx="7760438" cy="37458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6048"/>
                <a:gridCol w="2270590"/>
                <a:gridCol w="22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Административный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Количество участников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% от общего количества участников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Кировский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1,70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371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Ленинский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1,71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Октябрьский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1,31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Свердловский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0,98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Советский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1,47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Центральный и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Железнодорожный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районы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1,12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073" y="5050061"/>
            <a:ext cx="1181527" cy="10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52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результаты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40515"/>
              </p:ext>
            </p:extLst>
          </p:nvPr>
        </p:nvGraphicFramePr>
        <p:xfrm>
          <a:off x="691116" y="1825625"/>
          <a:ext cx="7824234" cy="205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035"/>
                <a:gridCol w="1417833"/>
                <a:gridCol w="1304818"/>
                <a:gridCol w="1325367"/>
                <a:gridCol w="14261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2016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2017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2766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Средний балл по пятибалльной шкале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Первичный балл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Средний балл по пятибалльной шкале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Первичный балл</a:t>
                      </a:r>
                    </a:p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Красноярский край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3,16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16,47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3,63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20,07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Г. Красноярск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3,17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16,53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3,81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21,50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861" y="4569666"/>
            <a:ext cx="1571945" cy="15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9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69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результаты ОГЭ по районам г. Красноярска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83391"/>
              </p:ext>
            </p:extLst>
          </p:nvPr>
        </p:nvGraphicFramePr>
        <p:xfrm>
          <a:off x="649915" y="1336524"/>
          <a:ext cx="7886700" cy="4272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7017"/>
                <a:gridCol w="1530850"/>
                <a:gridCol w="1438382"/>
                <a:gridCol w="1376737"/>
                <a:gridCol w="1333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Муниципальные образования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Не преодолели минимальную границу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Средний первичный балл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Средний балл по 5-ти балльной шкале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Доля «4» и «5»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Красноярский край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5,49%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20,07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3,63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55,92%</a:t>
                      </a:r>
                      <a:endPara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Г. Красноярск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1,49%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21,50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3,81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66,49%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Кировский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0,42%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22,06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3,90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65,58%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Ленинский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0,68%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21,86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3,87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72,09%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Октябрьский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0,98%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22,11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3,89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68,20%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Свердловский район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2,07%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21,53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3,79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63,57%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Советский район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2,61%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20,66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3,71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61,26%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Центральный и Железнодорожный районы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1,16%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21,65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3,83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67,54%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530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Распределение участников ОГЭ по тестовым баллам</a:t>
            </a:r>
            <a:br>
              <a:rPr lang="ru-RU" sz="2400" dirty="0" smtClean="0"/>
            </a:br>
            <a:r>
              <a:rPr lang="en-US" sz="2400" dirty="0" smtClean="0"/>
              <a:t>max = 32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43262"/>
              </p:ext>
            </p:extLst>
          </p:nvPr>
        </p:nvGraphicFramePr>
        <p:xfrm>
          <a:off x="616449" y="1489753"/>
          <a:ext cx="7898901" cy="371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621" y="5167897"/>
            <a:ext cx="1017143" cy="9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Гистограмма количества участников (в процентах), набравших максимальный балл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31923"/>
              </p:ext>
            </p:extLst>
          </p:nvPr>
        </p:nvGraphicFramePr>
        <p:xfrm>
          <a:off x="398900" y="1538546"/>
          <a:ext cx="8383711" cy="421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48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результаты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3449"/>
              </p:ext>
            </p:extLst>
          </p:nvPr>
        </p:nvGraphicFramePr>
        <p:xfrm>
          <a:off x="691116" y="1825625"/>
          <a:ext cx="7824234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6434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Количество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В % к общему количеству участников ОГЭ по географии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Участников, набравших баллов ниже минимального значения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5,49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Участников, получивших «4» и «5»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5089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55,92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Участников, получивших  максимальный балл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0,26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komp\Desktop\шаблоны презентаций\Гиф картинки\IMAGE_ENVISION_0025-0802-2512-4183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30" y="4559391"/>
            <a:ext cx="1571945" cy="15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6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1402</Words>
  <Application>Microsoft Office PowerPoint</Application>
  <PresentationFormat>Экран (4:3)</PresentationFormat>
  <Paragraphs>282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Итоги государственной итоговой аттестации по географии выпускников ОО  г. Красноярска</vt:lpstr>
      <vt:lpstr>Количество участников ГИА по географии</vt:lpstr>
      <vt:lpstr>Количество участников ОГЭ в г. Красноярске</vt:lpstr>
      <vt:lpstr>Количество участников ЕГЭ  в Красноярске</vt:lpstr>
      <vt:lpstr>Основные результаты ОГЭ</vt:lpstr>
      <vt:lpstr>Основные результаты ОГЭ по районам г. Красноярска</vt:lpstr>
      <vt:lpstr>Распределение участников ОГЭ по тестовым баллам max = 32</vt:lpstr>
      <vt:lpstr>Гистограмма количества участников (в процентах), набравших максимальный балл</vt:lpstr>
      <vt:lpstr>Основные результаты</vt:lpstr>
      <vt:lpstr>Динамика результатов ЕГЭ за последние 3 года</vt:lpstr>
      <vt:lpstr>Основные результаты ЕГЭ</vt:lpstr>
      <vt:lpstr>Распределение участников ЕГЭ по тестовым баллам  max = 100</vt:lpstr>
      <vt:lpstr>Итоги ЕГЭ по видам образовательных  организаций</vt:lpstr>
      <vt:lpstr>Итоги ЕГЭ по видам образовательных  организаций</vt:lpstr>
      <vt:lpstr>Итоги ЕГЭ по видам образовательных  организаций</vt:lpstr>
      <vt:lpstr>Содержание и решаемость заданий ОГЭ, требующих развёрнутого ответа</vt:lpstr>
      <vt:lpstr>Выводы о качестве знаний выпускников по итогам ЕГЭ 2017 г.</vt:lpstr>
      <vt:lpstr>Рекомендации по подготовке  к ГИА-9 и ГИА-11 выпускников ОО</vt:lpstr>
      <vt:lpstr>Рекомендации по подготовке к ГИА-9 и ГИА-11 выпускников ОО</vt:lpstr>
      <vt:lpstr>Благодарю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RTF</cp:lastModifiedBy>
  <cp:revision>52</cp:revision>
  <dcterms:created xsi:type="dcterms:W3CDTF">2014-10-27T10:43:41Z</dcterms:created>
  <dcterms:modified xsi:type="dcterms:W3CDTF">2017-09-04T06:20:58Z</dcterms:modified>
</cp:coreProperties>
</file>