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6" r:id="rId3"/>
    <p:sldId id="280" r:id="rId4"/>
    <p:sldId id="270" r:id="rId5"/>
    <p:sldId id="269" r:id="rId6"/>
    <p:sldId id="281" r:id="rId7"/>
    <p:sldId id="275" r:id="rId8"/>
    <p:sldId id="276" r:id="rId9"/>
    <p:sldId id="271" r:id="rId10"/>
    <p:sldId id="272" r:id="rId11"/>
    <p:sldId id="273" r:id="rId12"/>
    <p:sldId id="274" r:id="rId13"/>
    <p:sldId id="277" r:id="rId14"/>
    <p:sldId id="278" r:id="rId15"/>
    <p:sldId id="282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79" r:id="rId25"/>
    <p:sldId id="283" r:id="rId26"/>
    <p:sldId id="284" r:id="rId27"/>
    <p:sldId id="285" r:id="rId28"/>
    <p:sldId id="288" r:id="rId29"/>
    <p:sldId id="289" r:id="rId30"/>
    <p:sldId id="290" r:id="rId31"/>
    <p:sldId id="291" r:id="rId32"/>
    <p:sldId id="293" r:id="rId33"/>
    <p:sldId id="292" r:id="rId34"/>
    <p:sldId id="295" r:id="rId35"/>
    <p:sldId id="265" r:id="rId36"/>
    <p:sldId id="28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48"/>
    <a:srgbClr val="003A39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E1226E-1AEF-4A70-A79C-73FBE93257F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9EEE89-266B-4ABC-8D20-FB29A706C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81997-6C12-4DD5-85A5-8909B8A269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E2754-4352-478B-BB0D-D624D67A34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B804B-1C23-4795-94E5-02CD5DB3F0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31DF-D698-4510-AB42-3D3EAEF5F605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B666-0BC2-43EB-B234-9A346237F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6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3D09-F3A6-48E3-92DB-7D132AF244C1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7ACC-7BA8-44FA-97BF-A3F17F9A7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7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1A3F-CD99-41EF-939B-B77717BF3C8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0FEA-99AF-41FF-AEDE-AA244BDCD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00AE-5494-46FF-A1BA-334E6FC20F8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BD3C-F8CF-43D8-B4B0-FC31C21F4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5B2C-AEC2-430B-9D4B-116E64BA641B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07C3-E5BE-41DB-BA57-AB1EEC551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6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5470-DF9D-497B-962D-9B5BB8E84C24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8916-27D2-4EC9-83EC-DB8CF357F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4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B256-9A23-44D8-A4CA-11ADFB8DB6EF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6F0A-9303-47E8-A14E-AE59AAB41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9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45D9-2597-4209-B1BA-A11CC97F5A71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DC1B-D7A0-4966-A7E4-428C1CB86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0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377F-BE20-40CE-991A-86EA59E47723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708D-3347-4DA2-843C-194164101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1E73-97C7-4856-8797-07D483FEF62A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B04C-C63F-4396-8DAF-7102976A7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5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289-7773-4333-9AA8-1CE27F79FBCF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83AB-8F53-44B6-8106-731495D9E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6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FB341-0EE9-4617-8D6B-492FF64F8A0F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9FE4B-9E39-4EF5-A653-DFEF2C7E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teachers/incredibleenglish/?cc=ru&amp;selLanguage=ru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t.oup.com/teachers/oxforddiscover/?cc=ru&amp;selLanguage=ru&amp;mode=hu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resspublishing.co.uk/ru/title-display/clil-readers-discover-our-amazing-world" TargetMode="External"/><Relationship Id="rId2" Type="http://schemas.openxmlformats.org/officeDocument/2006/relationships/hyperlink" Target="https://elt.oup.com/teachers/oxforddiscover/?cc=ru&amp;selLanguage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xpresspublishing.co.uk/ru/title-display/clil-readers-primary-explore-our-world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jaz.ru/" TargetMode="External"/><Relationship Id="rId3" Type="http://schemas.openxmlformats.org/officeDocument/2006/relationships/hyperlink" Target="http://www.onestopenglish.com/clil/what-is-clil/" TargetMode="External"/><Relationship Id="rId7" Type="http://schemas.openxmlformats.org/officeDocument/2006/relationships/hyperlink" Target="http://pandia.ru/text/78/211/3795.php" TargetMode="External"/><Relationship Id="rId2" Type="http://schemas.openxmlformats.org/officeDocument/2006/relationships/hyperlink" Target="https://www.youtube.com/watch?v=iEhk2hJTq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tsofessays.com/viewpaper/1709690.html" TargetMode="External"/><Relationship Id="rId5" Type="http://schemas.openxmlformats.org/officeDocument/2006/relationships/hyperlink" Target="http://proenglish-blog.ru/metody-i-metodiki/chto-takoe-clil-ili-poznaem-mir-cherez-anglijskij.html" TargetMode="External"/><Relationship Id="rId4" Type="http://schemas.openxmlformats.org/officeDocument/2006/relationships/hyperlink" Target="https://www.teachingenglish.org.uk/article/content-language-integrated-learni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500063"/>
            <a:ext cx="7772400" cy="10715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3A39"/>
                </a:solidFill>
              </a:rPr>
              <a:t>Диалог школьных предметов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1643063"/>
            <a:ext cx="6400800" cy="17573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4A48"/>
                </a:solidFill>
              </a:rPr>
              <a:t>Формирование метапредметной компетенции школьников на уроке английского языка</a:t>
            </a:r>
            <a:r>
              <a:rPr lang="en-US" altLang="ru-RU" sz="2800" smtClean="0">
                <a:solidFill>
                  <a:srgbClr val="004A48"/>
                </a:solidFill>
              </a:rPr>
              <a:t> </a:t>
            </a:r>
            <a:r>
              <a:rPr lang="ru-RU" altLang="ru-RU" sz="2800" smtClean="0">
                <a:solidFill>
                  <a:srgbClr val="004A48"/>
                </a:solidFill>
              </a:rPr>
              <a:t>и предметно-языковое интегрированное обучение</a:t>
            </a:r>
          </a:p>
        </p:txBody>
      </p:sp>
      <p:pic>
        <p:nvPicPr>
          <p:cNvPr id="2052" name="Рисунок 3" descr="dar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3786188"/>
            <a:ext cx="37925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ttps://www.expresspublishing.co.uk/assets/images/levels/lc14715403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18684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8" descr="http://www.eltbooks.com/cover/97801946444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3786188"/>
            <a:ext cx="18621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IMG_20160927_1412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1311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4" descr="IMG_20160927_1413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4714875"/>
            <a:ext cx="14605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IMG_20160927_1413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8259763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 descr="IMG_20160927_1413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4572000"/>
            <a:ext cx="14605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IMG_20160927_1415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358187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4" descr="IMG_20160927_1431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285750"/>
            <a:ext cx="15001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MG_20160927_143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46434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 descr="IMG_20160927_1430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357313"/>
            <a:ext cx="3824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IMG_20160927_1431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214313"/>
            <a:ext cx="150018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IMG_20160927_1431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71500"/>
            <a:ext cx="370205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00063" y="5857875"/>
            <a:ext cx="814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>
                <a:hlinkClick r:id="rId3"/>
              </a:rPr>
              <a:t>https://elt.oup.com/teachers/incredibleenglish/?cc=ru&amp;selLanguage=ru</a:t>
            </a:r>
            <a:r>
              <a:rPr lang="ru-RU" altLang="ru-RU"/>
              <a:t>        сайт для учителей по программе </a:t>
            </a:r>
            <a:r>
              <a:rPr lang="en-US" altLang="ru-RU"/>
              <a:t>Incredible English </a:t>
            </a:r>
            <a:endParaRPr lang="ru-RU" altLang="ru-RU"/>
          </a:p>
        </p:txBody>
      </p:sp>
      <p:pic>
        <p:nvPicPr>
          <p:cNvPr id="15364" name="Рисунок 6" descr="IMG_20160927_1413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500063"/>
            <a:ext cx="330041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4429125"/>
          </a:xfrm>
        </p:spPr>
        <p:txBody>
          <a:bodyPr/>
          <a:lstStyle/>
          <a:p>
            <a:r>
              <a:rPr lang="en-US" altLang="ru-RU" b="1" smtClean="0">
                <a:solidFill>
                  <a:srgbClr val="004A48"/>
                </a:solidFill>
              </a:rPr>
              <a:t>CLIL </a:t>
            </a:r>
            <a:r>
              <a:rPr lang="ru-RU" altLang="ru-RU" b="1" smtClean="0">
                <a:solidFill>
                  <a:srgbClr val="004A48"/>
                </a:solidFill>
              </a:rPr>
              <a:t>КАК МЕТОДОЛОГИЯ ОСНОВНОГО КУРСА –идеи для организации учебной деятельности, типы упражнений и источники вдохновения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7938" y="274638"/>
            <a:ext cx="2500312" cy="3582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Изучаем новые слова,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учимся строить определения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 Метапредметные результаты учебной деятельности \регулятивные 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7411" name="Picture 2" descr="\\WORK2\SharedDocs\РАБОЧАЯ\ОЮ\сканы\Письмо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57864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\\WORK2\SharedDocs\РАБОЧАЯ\ОЮ\сканы\Письмо 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5001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2643187" cy="594042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0033CC"/>
                </a:solidFill>
              </a:rPr>
              <a:t>Метапредметные результаты учебной деятельности \познавательные: работа с информацией</a:t>
            </a:r>
            <a:r>
              <a:rPr lang="ru-RU" altLang="ru-RU" sz="1800" b="1" smtClean="0">
                <a:solidFill>
                  <a:srgbClr val="002060"/>
                </a:solidFill>
              </a:rPr>
              <a:t/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/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33CC"/>
                </a:solidFill>
              </a:rPr>
              <a:t>Метапредметные результаты учебной деятельности \регулятивные </a:t>
            </a:r>
            <a:r>
              <a:rPr lang="ru-RU" altLang="ru-RU" sz="1800" b="1" smtClean="0">
                <a:solidFill>
                  <a:srgbClr val="002060"/>
                </a:solidFill>
              </a:rPr>
              <a:t>( управляем своими стратегиями чтения)</a:t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/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Учимся строить выводы на основе прочитанного</a:t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/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Учимся выводить значение слова из контекста</a:t>
            </a:r>
          </a:p>
        </p:txBody>
      </p:sp>
      <p:pic>
        <p:nvPicPr>
          <p:cNvPr id="18435" name="Picture 2" descr="\\WORK2\SharedDocs\РАБОЧАЯ\ОЮ\сканы\Письмо 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60007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\\WORK2\SharedDocs\РАБОЧАЯ\ОЮ\сканы\Письмо 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557212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2643187" cy="12255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33CC"/>
                </a:solidFill>
              </a:rPr>
              <a:t>Учимся строить умозаключения</a:t>
            </a:r>
          </a:p>
        </p:txBody>
      </p:sp>
      <p:pic>
        <p:nvPicPr>
          <p:cNvPr id="19459" name="Picture 2" descr="\\WORK2\SharedDocs\РАБОЧАЯ\ОЮ\сканы\Письмо 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5715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\\WORK2\SharedDocs\РАБОЧАЯ\ОЮ\сканы\Письмо 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857375"/>
            <a:ext cx="15001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214313" y="274638"/>
            <a:ext cx="2643187" cy="272573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33CC"/>
                </a:solidFill>
              </a:rPr>
              <a:t>Метапредметные результаты учебной деятельности \познавательные: работа с информацией</a:t>
            </a:r>
            <a:endParaRPr lang="ru-RU" altLang="ru-RU" sz="2400" smtClean="0"/>
          </a:p>
        </p:txBody>
      </p:sp>
      <p:pic>
        <p:nvPicPr>
          <p:cNvPr id="20483" name="Picture 2" descr="\\WORK2\SharedDocs\РАБОЧАЯ\ОЮ\сканы\Письмо 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0"/>
            <a:ext cx="58959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\\WORK2\SharedDocs\РАБОЧАЯ\ОЮ\сканы\Письмо 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3071813"/>
            <a:ext cx="15001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-libra.ru/files/books/2013/02/06/351868/clipboard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571500"/>
            <a:ext cx="3857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antiquehistory.ru/attachments/Image/02740629.jpg?template=gener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214312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ttp://img1.liveinternet.ru/images/attach/c/0/38/110/38110414_Sergey_Korolev_12_April_19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500063"/>
            <a:ext cx="3321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images.aif.ru/005/218/7da5ac29a2010b645badc7eb08695bb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2214563"/>
            <a:ext cx="27146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s://s14.stc.all.kpcdn.net/share/i/12/5623839/inx960x6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37861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WORK2\SharedDocs\РАБОЧАЯ\ОЮ\сканы\Письмо 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472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 rot="20439583">
            <a:off x="3536950" y="3117850"/>
            <a:ext cx="5430838" cy="128905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Условно-речевое упражнение  как подготовительный этап к </a:t>
            </a:r>
            <a:r>
              <a:rPr lang="ru-RU" b="1" dirty="0">
                <a:solidFill>
                  <a:srgbClr val="0033CC"/>
                </a:solidFill>
              </a:rPr>
              <a:t>рефлексии </a:t>
            </a:r>
          </a:p>
        </p:txBody>
      </p:sp>
      <p:pic>
        <p:nvPicPr>
          <p:cNvPr id="7" name="Picture 2" descr="\\WORK2\SharedDocs\РАБОЧАЯ\ОЮ\сканы\Письмо 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714375"/>
            <a:ext cx="79311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643563" y="4929188"/>
            <a:ext cx="3143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>
                <a:hlinkClick r:id="rId4"/>
              </a:rPr>
              <a:t>https://elt.oup.com/teachers/oxforddiscover/?cc=ru&amp;selLanguage=ru&amp;mode=hub</a:t>
            </a:r>
            <a:r>
              <a:rPr lang="en-US" altLang="ru-RU"/>
              <a:t>     </a:t>
            </a:r>
            <a:r>
              <a:rPr lang="ru-RU" altLang="ru-RU"/>
              <a:t>ссылка на ресурсы к программе </a:t>
            </a:r>
            <a:r>
              <a:rPr lang="en-US" altLang="ru-RU"/>
              <a:t>‘Oxford Discover’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582737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rgbClr val="0033CC"/>
                </a:solidFill>
              </a:rPr>
              <a:t>Регулятивные метапредметные результаты  обучения: инициативность и самостоятельность   </a:t>
            </a:r>
          </a:p>
        </p:txBody>
      </p:sp>
      <p:sp>
        <p:nvSpPr>
          <p:cNvPr id="5" name="Стрелка вправо 4"/>
          <p:cNvSpPr/>
          <p:nvPr/>
        </p:nvSpPr>
        <p:spPr>
          <a:xfrm rot="2268065">
            <a:off x="4260850" y="16065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3" y="1357313"/>
            <a:ext cx="3500437" cy="14144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33CC"/>
                </a:solidFill>
              </a:rPr>
              <a:t>Управление своей деятельностью при подготовке проектов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2357438"/>
            <a:ext cx="4572000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</a:rPr>
              <a:t>Идея для проекта: </a:t>
            </a:r>
            <a:r>
              <a:rPr lang="en-US" sz="2800" b="1" dirty="0">
                <a:solidFill>
                  <a:srgbClr val="0033CC"/>
                </a:solidFill>
              </a:rPr>
              <a:t>‘My favourite possession’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313" y="3500438"/>
            <a:ext cx="6286500" cy="285750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1"/>
                </a:solidFill>
              </a:rPr>
              <a:t>Даже у скучного материала есть шанс превратиться в  актуальный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</a:rPr>
              <a:t>Дано: отработка прилагательных, обозначающих цвет, материал, фактуру и способ производства</a:t>
            </a:r>
          </a:p>
        </p:txBody>
      </p:sp>
      <p:pic>
        <p:nvPicPr>
          <p:cNvPr id="23555" name="Picture 2" descr="J:\DCIM\Camera\IMG_20160923_1039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47863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J:\DCIM\Camera\IMG_20160923_103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071688"/>
            <a:ext cx="368935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Вещь, которая имеет для меня особое значение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579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</a:rPr>
              <a:t>Рефлексивный вопрос: почему?</a:t>
            </a:r>
          </a:p>
          <a:p>
            <a:pPr eaLnBrk="1" hangingPunct="1"/>
            <a:r>
              <a:rPr lang="en-US" altLang="ru-RU" b="1" smtClean="0">
                <a:solidFill>
                  <a:srgbClr val="002060"/>
                </a:solidFill>
              </a:rPr>
              <a:t>Useful tip: </a:t>
            </a:r>
            <a:r>
              <a:rPr lang="ru-RU" altLang="ru-RU" b="1" smtClean="0">
                <a:solidFill>
                  <a:srgbClr val="002060"/>
                </a:solidFill>
              </a:rPr>
              <a:t>не обязательно рассказывать лично о себе –можно сделать это от лица какого-то персонажа</a:t>
            </a:r>
          </a:p>
        </p:txBody>
      </p:sp>
      <p:pic>
        <p:nvPicPr>
          <p:cNvPr id="24580" name="Picture 2" descr="https://pp.vk.me/c319431/g43322748/a_125c2d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3643313"/>
            <a:ext cx="27860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\\WORK2\SharedDocs\РАБОЧАЯ\ОЮ\сканы\Письмо 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063" y="2643188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4" descr="IMG_20160927_1431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25" y="2214563"/>
            <a:ext cx="25606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s://pp.vk.me/c319431/g43322748/a_125c2d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000125"/>
            <a:ext cx="2786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r>
              <a:rPr lang="en-US" altLang="ru-RU" b="1" smtClean="0">
                <a:solidFill>
                  <a:srgbClr val="004A48"/>
                </a:solidFill>
              </a:rPr>
              <a:t>CLIL </a:t>
            </a:r>
            <a:r>
              <a:rPr lang="ru-RU" altLang="ru-RU" b="1" smtClean="0">
                <a:solidFill>
                  <a:srgbClr val="004A48"/>
                </a:solidFill>
              </a:rPr>
              <a:t>В ПРОГРАММАХ ВНЕУРОЧНОЙ ДЕЯТЕЛЬНОСТИ НА ИНОСТРАННОМ ЯЗЫКЕ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57188" y="285750"/>
            <a:ext cx="8286750" cy="62150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Под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внеурочной деятельностью </a:t>
            </a: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smtClean="0"/>
              <a:t>масштабах реализации ФГОС понимается </a:t>
            </a:r>
            <a:r>
              <a:rPr lang="ru-RU" b="1" dirty="0" smtClean="0">
                <a:solidFill>
                  <a:srgbClr val="C00000"/>
                </a:solidFill>
              </a:rPr>
              <a:t>образовательная работа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smtClean="0"/>
              <a:t>исполняемая в формах</a:t>
            </a:r>
            <a:r>
              <a:rPr lang="ru-RU" b="1" dirty="0" smtClean="0">
                <a:solidFill>
                  <a:srgbClr val="C00000"/>
                </a:solidFill>
              </a:rPr>
              <a:t>, отличных от классно-урочной, и нацеленная на достижение намечаемых результатов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личностных,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метапредметных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 предметных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>освоения основной образовательной программы.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«Очевидны и </a:t>
            </a:r>
            <a:r>
              <a:rPr lang="ru-RU" dirty="0" smtClean="0">
                <a:solidFill>
                  <a:srgbClr val="C00000"/>
                </a:solidFill>
              </a:rPr>
              <a:t>преимущества в использовании внеурочной деятельности</a:t>
            </a:r>
            <a:r>
              <a:rPr lang="ru-RU" dirty="0" smtClean="0"/>
              <a:t> для закрепления и практического использования отдельных аспектов содержания программ учебных предметов, курсов»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714375" y="928688"/>
            <a:ext cx="7786688" cy="5572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/>
              <a:t>Часть, формируемая участниками образовательного процесса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предусматривает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ru-RU" sz="2800" dirty="0" smtClean="0"/>
              <a:t>      учебные занятия для углубленного изучения отдельных обязательных учебных предметов;</a:t>
            </a:r>
          </a:p>
          <a:p>
            <a:pPr>
              <a:defRPr/>
            </a:pPr>
            <a:r>
              <a:rPr lang="ru-RU" sz="2800" dirty="0" smtClean="0"/>
              <a:t>      учебные занятия, обеспечивающие различные интересы обучающихся, в том числе этнокультурные.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</a:rPr>
              <a:t>реализацию индивидуальных проектов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внеурочную деятельность</a:t>
            </a:r>
            <a:endParaRPr lang="ru-RU" sz="1000" dirty="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1000" b="1" dirty="0" smtClean="0"/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/>
              <a:t>Осуществлена </a:t>
            </a:r>
            <a:r>
              <a:rPr lang="en-US" sz="2800" b="1" dirty="0" smtClean="0"/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интеграция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 учебной и внеурочной деятельности при реализации Образовательной Программы.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625" y="642938"/>
            <a:ext cx="8229600" cy="57150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004A48"/>
                </a:solidFill>
              </a:rPr>
              <a:t>Формирование основ алгоритма научного исследования при выполнении учебного проекта на иностранном языке –проекты, НПК и …адаптированные научно-популярные книги для чтения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8683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26269A"/>
                </a:solidFill>
              </a:rPr>
              <a:t>Что нам интересно ?</a:t>
            </a:r>
          </a:p>
        </p:txBody>
      </p:sp>
      <p:pic>
        <p:nvPicPr>
          <p:cNvPr id="30723" name="Рисунок 5" descr="Отсканировано 17.12.2013 16-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4000500"/>
            <a:ext cx="16430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2" descr="All About Ocean Lif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0725" name="AutoShape 4" descr="/UserFiles/Image/img3042_1782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0726" name="AutoShape 6" descr="data:image/jpeg;base64,/9j/4AAQSkZJRgABAQAAAQABAAD/2wCEAAkGBxQTEhUUExQWFRUXGRoZFxcYGBwbHRkeHRocGB4fGxkaHSggGSElGxwgJDEhJSkrLjEuFx8zODMsNygtLisBCgoKDg0OGxAQGywmICQsLCwsMSwsLCwsLCwsLCwsLCwsLCwsLCwsLCwsLCwsLCwsLCwsLCwsLCwsLCwsLCwsLP/AABEIAKwAoAMBEQACEQEDEQH/xAAcAAABBQEBAQAAAAAAAAAAAAAAAwQFBgcBAgj/xABGEAACAQIEAwUDBwgJBAMAAAABAhEAAwQSITEFQVEGEyJhcQcykUJScoGhscIIFCMzc8HS8BUkNFOSs8PR4RZisvFDgpP/xAAbAQACAwEBAQAAAAAAAAAAAAAABAEDBQIGB//EADMRAAICAQMDAwMCBQQDAQAAAAABAgMRBBIhBTFBEyJRFDJxM2EVFiOBoQaRscFC0fEk/9oADAMBAAIRAxEAPwDcaAOGgCm9tf1qfQ/eawOrPFkcfBKeFyiunnEaCdTFVaLQvUP9iuy2MFyce4gIVnAbWQZ6baTBmZ9R0Nb0elaeEfcJrVSb9mDp0+AMzIMjkdMwHMxWXrelqFbspfAzTc29su46TAsVzDUdOca/7H7KzIaeUo5TGPwe34bcBiAfOdNNDFT9NYS8sDw54JEGCw08pk/Z91T9PMjk43Drg3ESQoHqCf3Vy9NMDj4BwpYiABOp+z+elT9PL4A93OFuDAg6nbyjr6ij6aXwB4Xh1w7Lv5jnP+xrl6efhEiNyyQYMT67URrk7lCPk5lKKizPcbcD3LjDZnZh6FiRX1WiLjVFP4PJWvM2N4q45OUAX72O/wBqu/svxrWZ1P7I/k1Ol/fL8Gu1im0FABQBw0AZr7TuNNYxFtQitNuZOb5zDkRV1PSatZmVngQ1ernS0kV7gXGWvXGUgI2Rmt5ZksokAZp13OmugpmXTo6SrbV5FYX/AFEvcSPBbZYsqp4GR8pNsd2WAM57m6hdIjmTtSsqpKGLGmy3TT3eHgaHi3d4VmVRJuIEDaz4czzoNvDPKWPWrtNo8Zh48lKtSpc2uc8Ecval9u7SBtq/8VT/AC5pnym1k4/ilmOwtY7Ssd0QR5v/ABVw/wDTmm+WSuqWLukdbtGwE5E+L/xedSv9O6Xy2C6lY+yQn/1Rc3yJ8X/iqf5c03yyP4nZ8Hk9qH/u0+L/AMVT/Lmm+WC6nN9kH/VFz+7T4v8AxUfy5p/lkfxOfwH/AFQ/92nxf+KpX+nNN8sldUmvA0x/HLtxSuiqdCFnXyJJJinNH0ijTPclllNvULbO5FVppYQjkIqScnMtAZL57Hx/Wrv7I/8AmtZfU/sj+TV6V98vwa3WMbYUAFAHDQBk3tgtH84tNGndRPnmatXpk4pNSfJj9ShKUk0US0xUgqSCNQRuCNiPOtaUIvKZkqTXKJT+mWIOZFOb3oLKG+kqmDWY+lx37kx7+INcJDPFYlrhGbYCFA0AHl68+taNVKrE7L3PjwIxXfOCkVs2GYwN/wCfjVd2ojTHMhvSaO7UvFccls4R2ZKqxumG0hVOp9Ty9K8jr+v1Tltrkeu6TofQqe+KcmQ/FrCIWFlGZtzJmB8Kpp65fZJR8DNfTNPXY8R5ZEskE84JFe0rk7IKR4O+v07XB8YZyKtZR2CKAyGWuJSSOopy7CCYlCCcwABgzpXD1FaXJa6Zp4wRuK46imAM2upB+2BvSk9dGPYcp6dKXLIW5x66WJB8oA0jr60hLW2PyaS0VSXY0n8nzGPcx2IzsTFjT/8ARaWnZKf3MZqqhBe1G91WWhQAUAcNAGWe1O8wxtiSFtiw5JInUtB0+FJalyh7o9yifMkpdjPLDaspIYrGo2YHZh6/uNep6dq/qacvhmFr9KqJcdmLZa0k89hBy+DsVBzk6Fqc/JKYvg7AZhIBAMmfLnWfr61ZVho2Oj2XQvWzsu5cMTxfubIu38oVlWcgJIYmD9Wo1rwsOlwhbulH8Ht6ppxcin3+Phr4UJmGbW4pPhEwRAEtz+FPqMFLPYdnfUpJMSzWySLRlQYE6EaTqOW9er6depVNHznrFLjqJS8HIp7gx8nm5oCaiWcHdeHLBD45S6Kxbu2WZJkTHKKQtW5d8GrStjeFkq3e55za9I09PtrInLLNnbjsNmfpoKpwdJZ7nnPp050HRrH5N/8AbcT+w/1FqST6EoAKACgDhoAoftDuBbiyiN+jOrCYkn4A/urL1sN017scDdOnjdU93gy3ilspcJCquf3SRAb/AJ9K60OrlBcGFrunzT3d1/wewpivb02qyCZ5yeIywjoWrzk7kqGSvhiiOQCBoDvXM4Jsvq1FlUXCL4fcT40t+/bPd+LukByk+swuzQBMnaK8xrqNlu49l0zVKdSgn2RUFw2JuiRnI+cfCv8AzSPtznBryr2L/JP8Hsi2r5ioX3vMmB9h67VraLWQpg0eW6xV6tyUO4liOMqCQqnSNYn69wAPrqyfVZv7UZ8Om45kxK3jrztKjw7RlH27x6VxDUau37Tu2mivuR/F8axIVjkK8wRUW6i7GJltFCjmUeckJirBENmDDqPPy5Uo5GjB58YGDiN/hQXHkipA1z8m/wDtuJj+4H+YtAH0JQAUAFAHDQBT+2uIyuvUJI5czzNYPU4xndFN+B3SQjLiTwU+yExCuCFIMeAiRB5gep+6krE9PNRjLOfPwMzpUHjPBBYjhJVm7lDlEZlJJjf3OYHrW9oep26TEbHlPsYPUukbnurEbYmY5bivX6XUw1McpnlrKWpbJ8Cos1epHPp4DuanIbD3ZLIQyaNIAMTvv9lZ/UF6lexruzc6LCSnKx9kiA7Q8eu9/kN43SNeiqPNR7xP/ua8/PTxrk0meiVk9QlGLx8kXa4izZRcOUzJIEZVUSWj5x6naqZIQnp5LnHHySvCsMbrGAVAgkcxOw1+URqzb7U7oNLC17p9l/kQ1lzgsR7ktjCtoACJ5ARoOscwK343RisRjhGZLTNSznJW17OLdhnYIGJKTILeYUST6V53Ua2EZNJZNWqyzbiI3HBTaY9yAx1E3CQD/wDQr95qqN8Wslu5v9Qr3EcA1syVIneeR8uoq1TTL65qfCYxDdK6LDW/ybx/XcT+w/1FoJPoSgAoAKAOGgDPO3zqMbYBnW3p0JDNE1kdUreMr4Gaq24Oa8EHxDEhVC3JUZhr5E6ifrisnT6ZuDmaD06lDemGOxRQHKuU65SsSDGmvOudNH1Fx4OI07o5T5GHGsE0rdtyT5H3xvqDpPmK1um622ue1Gdqumx1MHt+5DYXcptrcGXPAnWNTH3n7a9Dp+r+pPa0eWs09lc9jRMPwkjTf0/9VrK5LudvTtEP2ozYawzn3josdSD9wBNK6y32ZG6FKK2L+5RFwiKl3O36Q28wPnqSPWPurHWLeTZolOEJbF34PGPsBPMAIWPTNr9dKxy+B2jUVvSxz3TJ2ypsu8sVbMCNCQykchPU/aK5jZZhSg8GdCdM8xlFvPYsmH4FbxyBs5tXACLeuZg2urToPQfGuLerWQeGyz+HRb3dl8EPdwz22YHNmBt5gNyiDxII/wAWm4NcOxS5Yns9PKGd/sxexdzIl+2kLIBkBjrOXKPmwR5HyNWwvhXH3IspqTl7u4hjezOPwqML9kX7RESHBgnY6wR6VbXqKrX7GTbo9ssrgpGOwpttB5iR/PrTaeTqDyjVPycP7biP2A/zFqTo+g6ACgAoA4aAM/8AaHdtJfRrll7jd3oRoohmOrSAD5b1kdRrsnNJPga0rXMG+Sk2eI/nCm7ct5lllBYcvLTpFIWQ2SUIsarrnY9sngXwTq4YjUBoUNqF0HX+dq4tU4SS7B6TjPa3g9YXFy7ogIAG0eHUkEgHTkOXOrXGVS3S8kWUuE+PI2uW0uN3TusgSqsMpnqCNjH766zOtb4nNuli/v7MncNxArbuM5zG2JO23Unb6hW3T1WSajMxdTpHTxHsVf2gYlbpwndkFGm5PLdVH3t9tN6qxNYKa087irW7dtkGec+h2nwlYM9DK8/neVISwom90iUpOdSjlsd2LRubpqqQyEgm7bGxU/OGtUSls5XZ/wDJn2aOVFnoy7iH5qGAzElgYt3JMgQPC0/VrXWZf+0O29OsoW/d2LP2NxLLfNpyElDsdGIECCOgHWkdXp96yu4vV1Xn3Lglu05DkHPbF1dgJzNzAgDfmDyn1rjRUSinCXZi2uvi0pRKlc4qSCVVrZEsGjK2YHkPkk/YZ6mm1XteGatOhjdp1Nd0SeI4ncxEd45KgSASYHOfABEedS4tdv8ABh6i6UZOtvkq/afha92WUagluvTNGpjQg7n76Zot3E1tp4LR+Tf/AG3E/sP9RacGz6EoAKACgDhoAyL2v8bazjLNqA1u5Z8SnTXvGGh9KXtqU5JCupbWGu5WcFxq0q5bWrSAV7zcDQwDInz0rP1OhkrPd/Y6o6hdFZsQljeJW0bu1LW2EZjMgjN57wDvVCqsed/Jrxm7698JZHuIvC2CwTxAGGHvCQDvzquEJWPBeqJSjnJ5xXEUy5VUCB77DmRuD686thS3wmVU1+o3FsfXEF3DFUaEcZRB32nQc9NapqrlGzc+CfRhJOEuGUntUuU20ts2QBz7uUiSu45CYP1mtXTSc1yxWuqvOP8Ac72eSwHQ3EuFTmFwjkJgxBzEruRpvpXVkW3jI3X1COmea+5Zsd2aXvEexfLBEZ1K66QDlBA8WsdN/KjYq44kc2XLXybljPyexwdlvIl1RbutB2lLikwdvdP+9Jzkq4Nx7f8AAhPVXUf/AJ3LKl2ZZ/6EsIi2yS0tGVjOU+R5R/MVmT10ptygu3ktj0qtQwvkr3FLV7Cu5tG5cN2NwpjoA0Ss7xrMU1pdVG+Ck+BPU6WVEcQ7EJhw0FWVSxI8M6CBsT5Akk/9wFOzSfJRVfOpNxZH3eLL35W1mj5WsZoEHKANAY501VHK57kPTqUPUkx5cIyBSoY5BmXkAVunfl4fuqhfe2c1xzDJK/k62CmOxII/+D8a1pY4yPJ5PoCgkKACgDhoAwr2/W1bGWFadbHL9o1VWScexZCtS5ZnvD+zLXM+Ri0CVhefKddB6VXO9ZR3VByzBo5gcZc7zubgW4V5HbTcTv5VMo+YkV6SDlti8P8AwT78TtvYCIZOilHbWANwec+dI+jJSycKy6me2xPHyc4TiVLPAyuqAZD06ift+quLq5NY/wAjOI54fHySmB4r48wAVmUhT1YEz5TEVXKvEcJl1tdaaknlDDtBxD3cwYklWA0ClWDKV111neOQpjTxwuCjVKvG5DfB37OfIrBm01nLmjaSP1dxdpEg1bODMq2Lj7vBIWuIHDOWDZRHulQc0mY7uY5alTB00qtTcuGP6TSSVbnW8IZ47tXcvXBed+7yEBVFs76Try90aVb6WIuMV3My6pqeW8tMuuB4531lSpBTN4j8pflTG++lefu03p2Nrg9BXqIWRyvu84E8RL98LP6SRmZWPu8oPruOmU0LhQdnAzbDbhTWUysdqL/c2WuJHiAthQI7vmR6lvjArX0OJy2v/wCmBqdJKNvtftKlwDC5n305noOZ/nrWjLOcLuV6lwjXtb5ZZUPed4BMMTsJIBGQQOZFtWMedTLTSrcFJfkXhLc0oF29h/EMO9/E2rIYBAzWyw1NtmQEH0ZB9TDpTUnHbhdxyKecmxVWWBQAUAFAGBflDsRjMOR/cH/MauJpMtr4WUUXsbjr35xCmJtvmJ2ACkyfQgVVZVFcl1dssvgcdmeJKjAXkVyxLK50IJ0I/nrVduVzEhVtPcL4nhuHYfoXKtE5XO+2xmq1KT7lkbLa3925fAz757AAbWZBQk6R5jaZ+yrEidRoaLUpQe1j3Ddo1VCjIcp5TIHkBFLy06b3LuU+ndVHE1lLyR3GOLm9dNwqNsqA6gDy6mmKK/TjgK7ozi1jlilnGWpUlc4Md5pt1yzzgacq7ecPH9hFRsrbrb4ZaMLgrFxc1u5maWm3c8WnKU3UwBtWc7Jqz+quP2NKnM6nXTPC+Bpcv5wqwyrb8RhlYCdPduag+U0wovPtMr6S9ZkllDvAXwSQL1o/OUqFOhnrBqm1Jd4sjSTtok/hktcwjfnAhoF1YKRlUgazPl5daQU81e5dmeg3PbGUXnBIYfBvDWrltbknMJgq40BBnY7b7z5VRPUVbvUi9qLp+jKXK5Yz4v2YUW3OGsx/2g8+kdJ567CKb0HWZVtKx5MXV9MhP3xbz8EdH5uyqhC3FAJciTJEiOmtegrvldmxvk9N0zpmnpoWFllu9lfDLSY27dtBRms5XC7TnQ6Dlzq2SRmdU0saWmvJqtcmSFABQBw0AYv7ceGJdxVoloYWYURp77Ekn7Prpa61xkkamg0buhKS8GeYOwLGAxN0E5rhFpZABjQmBJ3/AHVxuc5r4CyDri8kfxHg9+zkV0KkiV58p5bVbhpZ8CsJ7nhPP/RCWMJcue4rMSSNNdYk/YR8aubiUKEpNkzwe1ecFMhuawBqSNYIH1xS9kVncjve/skxy/C7iI022kEAkgws7A9Ca4b8sejq3GKhBOTGDoRpHrI0E/zvXSlkq9CGpbxmMkO+GWwrklSJjfUaddtPtHKiTysCWp090YNyWSSB/OXBtkKy9NwB1EeIeg+G1V42rDFknWueBPG2wA03BdYiCU5QQR1B+NTGMe7L69Xb9sewzw/BJ95x1k5QAP8AEda7VsF2J1S1Ea/UlDjwX7gPElW0touHKwVYax56xPpOxrE1mlU5b157nHT9Rti65vnwSy3ilzvEJhjlZTvrzXWBEbdOdKuSsr9N+PJuy1DlFNxPeKx1yxZYPux8DDU6+UaHX7+ld0Vaey31I/8Aiuw5GUW96XCGmL7MXHw2Z3/TLDAjp0Ycz5zXVXUsXtV9gnrZY9pK+yLg9yxiLxuKwJtxJ5w61raHVK6yWGZevtnZFSkzVq1DMCgAoA4aAMd9suO7nGWXiT3By6A652iQeX+1L3JOSN3pV0oVSSXn/ozTihuPgbdzMCvevMbhtNSNtf31XWsTwGre/D+D3wLGvicTYF28lsKRmZtBAiR5kjSrb9Q4U8LODPq039Rzh5/yTnHeH/0ff7qyhuC4pNg7lGIAYTzBAB+qs/T6j169z8dxmMdrK1wfiFywt0eHMWttnmTo+0cpIE+grXpoVqMrUTcbNyRbeyvElxN42bgAQs9xgGltF3mNBKk+WYVXKpKW3wOVamUK42LuxTiWDRcWVDM6dyJDR41gkQRppA5c6ougodjR0M5XW+pL/Y94Z0zAEDxiIidxGw3pWOcnoLavZ2KzhMHaa17yAnMdTBWBoPQx9tWTeHwYFyjZa1jgYf0kFZQiKdh4zJJ65tx9tWJJ5bM7U9PjuTi8Mt17hF1rffIASELZEJYt9EsCNh0kztSUbFv2k/1fRdM2mVu72oe2F8LgsJAJT0+YKb+n355M2WgnU4vyyY7L8VbGNlXMl20uaSZRgOvT/mldTUqI9sp8Gnp9TKUfTaJrid65dslh8jxaartyYb0vpK1S3HHEja0iwnHHcsGFx5fDKHBVnAWQQRJ899uVZarlp9Q5Q7C04yql9pb+yK5XK5nbw/KO0EcuW9PdGulbqJtpLgz9b7oqX7lqr05nBQAUAFAGPe21bLX7Kst17ptNlFsSYDeekb6+VUTrbY/ptR6dbX7mTXb73LyWSBbtKCcgOwiSWPM6VbDT5ePJVZq9slJ9hnf4U2aFO25qj1Yx4ZsWdNslL2Pg7jcReGRXdjl90zqvoeVc1qvlxXcW1Wnsg4xkcw9zMpULqNRG+n361ZzB7kyIuuyp1SXJO8DF/DvdvrazI9m5DHkPDmg9ZMRTMrfd7TKhHZiE/HYvPAFRrX51dA7xbNpbQbUEINf8Wq+UUbHYvtLITdbzBhi+CWHm4O8ttIjKw0nkNNNfhWZZp74z9sTZh1mThskRvE8Hg7eEtB7Qz9zeKsdTnzgrLD6/jTrjiHuM2Fsp28GaYga1TDkfvjh5LDZ4xdt20CYgxDSgEaTszBeYA9RUy08VyZkW528JEFi7mYDQSAAD6UQeB+9Zw/glsB2axCle8tvaRgMx0BymNcs67g61Y4tifrQpfK89y0cb4kuHvottWhUJJMzuoUkH659aXjKTW6Tzgaq6rNLtlft3Ivj3EFNojMpMgwp0n0piUYThuxybV91U6dxoHsTx7XLzgZjaWzGZjMvmXNA+T9e8CqaNOq5NryeRtu3z2rsjX6bOAoAKACgCidvMPGJs3Roe6uJP2gHyOtd1rPINvGDDOIG13kuWDaiEAnpGYsPhBruW5ZZRY4pe4f4q2yqhKMmYSAw10gHkJ36VjTaTfJ9C6dqoW6dckNxe3tI1XkdKtqaxhFHUcTSn8E32Y4eG/rCXFzLqLYUeFgDGYnbNHIfDSu5S2razAurWVJD7C4W/j2e8+SwhAhSSc+5mOcDr1q2p+nLb3yJan3rPklcQpQGyTly5AB56fdrWi4vCwJr9h5jcQO9sIuzHNp0Ujp1muG/K7Haz5K5x7h7suQI0tdhSRyCvAE7SddOlIai6KfDyaGhlFPkpuOwFxWyspB6Gqq7Iy5Q9e4vszxbuOEyFjEzHKfSu5T3EaahVpt9w4coa/bVvdZ1U+jED99dwh2KL7EaZ2w4Pext5bahyEUZm2BIEannty6U07oVMx57myljHqj3kuOLgFvuxnJY7sfCTtBA+NVOMZcoFXJOOzgbcBxGHRWbENJMqFChoGmsH91Vqly5Q3fq7o+2Jo3sGAGMxGRma33OjEFc0Ookg84qYRak8nEv0033NxqwqCgAoAKAKP27vq102Zh+47xec5WbYfH41ZWct4Kh7Jyj32RrYJgksdSemvlS2pit657gpJ8YLvxvj+Hw91rZsMzgDVUkc4mBSdk6otraM1VynlKWDI7PY3GcQuXbgTKpY6vI20ECKIc8pGtPVV01qD5eBvjezuI4cO7vLPeHQqNDpAHUnf405TKOeVyY2q1Em8RLJhuxOPuIGyqNNFYma7+oaztXAqo2PuTHs94C157rYxS5RoRj0EaaeZO9LK31JYjkakorsNOJ8CxK8RS+AFsByIPvMI0Cj+eVUeqqqXCWctnDLPx22b9+wTaZAuoUxLCQToNvSoqvgp+5eCU2uxBdsOzaYvFW1CMpYeMQASNxGm9MOxJNQjyWwseVkq/FvZw/fCzh5zMCR3mhUfVvv9lJU3ycsSibMuo1SqeFyQfab2YYvCWO9MOUJLFJ0Gn3RNaMbuyawYc5ObNg9nl8vwdXaSxttJO5OWqsRanl+TiXHBinAOwGMx7PdtqFTM3ibSTJ2AFWq5KO1Habi0Ne1/Yu5gHtW3OZ7gnNsAQQDAkkxO5+FX1W7u5U5fJtvsgwCpZzJoCpUiPmkR9/3VbME2aLVRIUAFABQBVu1ITvlLIrHJoSBIEnY1m627ZJL9gxkadmntrfyrbC5l0ygAdZ/d9dU6W7dbyycC/HeMqrXLS2ZeIz6cx6TU6i+tZjjkke4ABcGhzm2IkuBJ3q+naqM9iCL7S461dS0qeNg2hK7wNYPXbaldVqk0tvcCXsYv85SLbtauKNR09QRqKajN3wxB4YDHshdbPetsRoxJAHOYNVaHKcot8kkbiMRcuXkN75FyEERHiHx0FUWWylYt3ggfdq7+TEWmG6qSP8AFrV2sltnufgCabDK15L8+EIdfgQfgTTai3JWskguDo2JvXLwcoJgEATl1ga7aCkqo+tY34RBK9+lzDXsrs4CuJbfaelNJqVUuexJH8DA/MLoAAEMABsPCOVL6Z5obA8dmceiWxZYG3m9xgIBnp0M1GlvW3a+/hgMuPYPLfXv8t4ZTkLqCRrr9fnVV0pVT7gS3ZVlzsFUKApMAQNxyprR3b5vnwQyz1pEBQAUAFAFM7aH9Mn0PxGsHqr/AKi/B0iH4fxA2bgcJnIBETG/1Ulp73XPLRIlicU1249xgFLRoPKotu9SWSMDrhvGrtgZUhl+a3L0IqzTaudUduAE+KcVu32RmCrknKFnnG/wqb9W7GngB7c7VYgiAttT84TP21c+oyfZICMwOKuWmzo3iM5p1DT1pSvUTrm5ruwwL8Q4xdvPbd1Ud3qAJgnTf4Vdbq3Y02gPHE+I3MQ6s4VcoIhZ5+tV36iV3ICr8bvGz3AChYy5tZj+dKteul6ewBLh3EbmHM24IIgqdjH3VVTqp0tteQHuJ7T3nRk7tBmBBMnn5U1LXvY0l3AaYXi123ZayqqVIILEmdRFL16uUa3EMCvDePXrFsW1VGA2JmfsrunWyrjswGBpisXcuvnuEExAA0AHkKpv1M7JZaJJ7sWf0z/Q/EKd6U82S/BDLlW8chQAUAFAFM7a/rk+h+I1gdW/UX4OkRGAtAliVzADQdWJAA0pKmPO59iRT8yDEkMEUxAgk6iYAHQg1Z9MpSzHyB25wpgYLLm0ga89tYgE9D0olo2vJB3+ijEl1GuWNd8uaNt4qVopfIHh+HkaBgzaiApEkbhWIgn4US0jfaQHtrIRCCAzEOS0EgQBoDsee1dxrjCO3ySGHwSlVBnM4JUn3VAMSYFc00QaW7uwPeOwoJhAFKs4CwfFBGx2JgbTXU6FLGOH2IG1/BFROZSRuBPoYJENB6VRLTOCTyA6S1ZyFipGVUbRj4pOUzPQ9OtXxqqcMyXIHcTw9TokCGy5tTmgDkJkkzEfNNdT08JL28cgIJw06HOsN7pAJzR0AGm9UrS+JPhki+LwOhVQq5GEvrr4PiZYjSrbKI4xxgBtxLKMoVcoDONiCYCbzrzqq+KRBK9iv1z/AEPxCmekfqP8EMudb5AUAFABQBTO2v65PofiNYHVv1F+DpEPaxQVMpWTmLDXQnLlGYcwDrSlVsYrGCRY49cuUIwgkjxDmG020ALb1a9RDHCA8JxAgbEkZSfEIYr7pOk/VziuHqU+5B04/qHJmYkQWKlZ2keldLVRXcBVuK/NVgQzupzDQsI6cql6qtdkwELuMBWIbZwFkZVzRMHf6j8a4lqI7eCTljG5QAQWiQNRBB1IIIOk1FOoUUA4fi3NVYMHdxqIlhHTYVd9TBeCBtcxQysqrGbfbTUEwYmPKqXdHDA9YbFquXMpaMw0IiG/2JNRVbFr3AFnHZSIDQMsGRIZcxzbQZzHT01rv6lLsB18fKZcraZsviHygBJMbzrp1qXqVtwiTrY/SApgxm8Q+SABGnUTrNH1K2gI4y+HI97diS0CS2XkNPk1VdNSIJrsV+uf6H4hTnSf1JfghlzrfICgAoAKAKZ21/XJ9D8RrA6t+ovwdIr1ZTJCggKMAFH4AKP7gFABQAUAFHlAFHkAqMAFSAUMAoAsPYr9c/0PxCtXpP6kvwQy51vkBQAUAFAFM7a/rk+h+I1gdW/UX4OkV6sokKCAoAKACgAoAKACgAoAKACgAoAKACgCw9iv1z/Q/EK1ek/qS/BDLnW+Q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0727" name="Picture 8" descr="https://www.englishbooks.jp/catalog/images/97801946437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16875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http://www.eltbooks.com/cover/9780194644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3929063"/>
            <a:ext cx="178593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http://oxford.deboeck.com/img/cover/png-medium/97801946438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857625"/>
            <a:ext cx="1785938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4" descr="http://img2.imagesbn.com/p/9780194646079_p0_v1_s260x4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15430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6" descr="http://img1.imagesbn.com/p/9780194644976_p0_v1_s260x4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428750"/>
            <a:ext cx="16335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8" descr="http://www.eltbooks.com/cover/978019464627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1357313"/>
            <a:ext cx="1612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0" descr="http://www.eltbooks.com/cover/978019464682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1655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2" descr="https://elt.oup.com/covers/mediumw/9780194645997_mediumw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85750"/>
            <a:ext cx="1428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4" descr="https://www.englishbooks.jp/catalog/images/978019464688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357438"/>
            <a:ext cx="14573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28" descr="http://www.eltbooks.com/cover/9780194644433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643438"/>
            <a:ext cx="142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28" descr="http://www.eltbooks.com/cover/9780194644433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572000"/>
            <a:ext cx="142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4A48"/>
                </a:solidFill>
              </a:rPr>
              <a:t>Мы обсудим:</a:t>
            </a:r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143500"/>
          </a:xfrm>
        </p:spPr>
        <p:txBody>
          <a:bodyPr/>
          <a:lstStyle/>
          <a:p>
            <a:r>
              <a:rPr lang="ru-RU" altLang="ru-RU" b="1" smtClean="0">
                <a:solidFill>
                  <a:srgbClr val="004A48"/>
                </a:solidFill>
              </a:rPr>
              <a:t>От предмета -к мета предметности и обратно</a:t>
            </a:r>
          </a:p>
          <a:p>
            <a:r>
              <a:rPr lang="ru-RU" altLang="ru-RU" b="1" smtClean="0">
                <a:solidFill>
                  <a:srgbClr val="004A48"/>
                </a:solidFill>
              </a:rPr>
              <a:t>Навыки 21 века - наступил ли у нас 21 век?</a:t>
            </a:r>
          </a:p>
          <a:p>
            <a:r>
              <a:rPr lang="ru-RU" altLang="ru-RU" b="1" smtClean="0">
                <a:solidFill>
                  <a:srgbClr val="004A48"/>
                </a:solidFill>
              </a:rPr>
              <a:t>Бесконечный потенциал короткого урока</a:t>
            </a:r>
          </a:p>
          <a:p>
            <a:r>
              <a:rPr lang="ru-RU" altLang="ru-RU" b="1" smtClean="0">
                <a:solidFill>
                  <a:srgbClr val="004A48"/>
                </a:solidFill>
              </a:rPr>
              <a:t>Прогрессоры и регрессоры</a:t>
            </a:r>
          </a:p>
          <a:p>
            <a:r>
              <a:rPr lang="ru-RU" altLang="ru-RU" b="1" smtClean="0">
                <a:solidFill>
                  <a:srgbClr val="004A48"/>
                </a:solidFill>
              </a:rPr>
              <a:t>Аспектные программы обучения</a:t>
            </a:r>
          </a:p>
          <a:p>
            <a:r>
              <a:rPr lang="ru-RU" altLang="ru-RU" b="1" smtClean="0">
                <a:solidFill>
                  <a:srgbClr val="004A48"/>
                </a:solidFill>
              </a:rPr>
              <a:t>Основные и дополнительные программы обучения</a:t>
            </a:r>
          </a:p>
          <a:p>
            <a:r>
              <a:rPr lang="ru-RU" altLang="ru-RU" b="1" smtClean="0">
                <a:solidFill>
                  <a:srgbClr val="004A48"/>
                </a:solidFill>
              </a:rPr>
              <a:t>Программы внеурочной деятельности</a:t>
            </a:r>
          </a:p>
        </p:txBody>
      </p:sp>
      <p:pic>
        <p:nvPicPr>
          <p:cNvPr id="4100" name="Picture 8" descr="http://e-libra.ru/files/books/2013/02/06/351868/clipboard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428625"/>
            <a:ext cx="15335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6269A"/>
                </a:solidFill>
              </a:rPr>
              <a:t>В чём проблема?</a:t>
            </a:r>
            <a:br>
              <a:rPr lang="ru-RU" b="1" dirty="0" smtClean="0">
                <a:solidFill>
                  <a:srgbClr val="26269A"/>
                </a:solidFill>
              </a:rPr>
            </a:br>
            <a:r>
              <a:rPr lang="ru-RU" b="1" dirty="0" smtClean="0">
                <a:solidFill>
                  <a:srgbClr val="26269A"/>
                </a:solidFill>
              </a:rPr>
              <a:t>В чём вопрос?</a:t>
            </a:r>
            <a:endParaRPr lang="ru-RU" b="1" dirty="0">
              <a:solidFill>
                <a:srgbClr val="26269A"/>
              </a:solidFill>
            </a:endParaRPr>
          </a:p>
        </p:txBody>
      </p:sp>
      <p:pic>
        <p:nvPicPr>
          <p:cNvPr id="31747" name="Picture 2" descr="http://www.eltbooks.com/cover/97801946444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22129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6" descr="http://www.pdfbook.co.ke/images/books10/qxkgg87w7k36342408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428750"/>
            <a:ext cx="19716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286375" y="1000125"/>
            <a:ext cx="3214688" cy="17859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</a:rPr>
              <a:t>Как привлечь туристов в город?   (вопрос из сферы социальной практики)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8" y="4000500"/>
            <a:ext cx="4071937" cy="2571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</a:rPr>
              <a:t>Зачем рисовать, если можно фотографировать? И тем более  животных ? (вопрос из сферы теории искусства и познания)</a:t>
            </a:r>
          </a:p>
        </p:txBody>
      </p:sp>
      <p:pic>
        <p:nvPicPr>
          <p:cNvPr id="10" name="Picture 24" descr="https://www.englishbooks.jp/catalog/images/9780194646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857500"/>
            <a:ext cx="18081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Отсканировано 17.12.2013 16-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2857500"/>
            <a:ext cx="17335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www.eltbooks.com/cover/97801946468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214813"/>
            <a:ext cx="17859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66"/>
                </a:solidFill>
              </a:rPr>
              <a:t>Острова? Почему – острова? Что интересного в островах?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3" name="Рисунок 2" descr="Отсканировано 17.12.2013 16-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743075"/>
            <a:ext cx="32861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 descr="Отсканировано 17.12.2013 16-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25" y="5072063"/>
            <a:ext cx="108108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66"/>
                </a:solidFill>
              </a:rPr>
              <a:t>Начнём с определений</a:t>
            </a:r>
          </a:p>
        </p:txBody>
      </p:sp>
      <p:pic>
        <p:nvPicPr>
          <p:cNvPr id="33796" name="Рисунок 8" descr="Отсканировано 18.12.2013 16-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714375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s://encrypted-tbn0.gstatic.com/images?q=tbn:ANd9GcQ8saVmcGfF1vUY1jOTtUSAvL5TdQ8mzkThhFUj_TSTfvXTJHo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38" y="3286125"/>
            <a:ext cx="9842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4" descr="data:image/jpeg;base64,/9j/4AAQSkZJRgABAQAAAQABAAD/2wCEAAkGBxQTEhUUExQVFBUVFBcVFRgWGB0fIBccHB0WFxcYHxscICggGBolHBQXITMhJykrLi4uFx8zODMsNygtLisBCgoKDg0OGxAQGzQkICUsLDIvMjAsODQsLywsLywsLCwsLCwsLCwsLCwsLywsLCwsLCwsLDQsLCwsLCwsLCwsLP/AABEIANwAkAMBIgACEQEDEQH/xAAcAAABBQEBAQAAAAAAAAAAAAAFAAEDBAYHAgj/xABHEAACAQMCBAMFAwgGCQUBAAABAgMABBESIQUGMUETIlEyYXGBkRShwQcjQlKCkrHRFUNicnThFjQ1NqKywsPSJjNzxPAk/8QAGgEAAwEBAQEAAAAAAAAAAAAAAQIDBAAFBv/EADIRAAIBAgQDBgYCAgMAAAAAAAECAAMRBBIhMQUTQSJRYYGx0TJxkaHB8BRSFeEzNEL/2gAMAwEAAhEDEQA/AOT0qVeooyxCqCzE4CqCST6ADcmvcBmC0alRwcm3+P8AVJumcYGrH9zOr7qDTQsjFXVkYHBVgQR7iDuKKsDsYCCJ5pCmFPVBFj0qanphOip6NvyvMLI3oaJoQyodL5YMSBgjGxGRQSuVg204giKnFNRLgvAp7rxPAjMnhJrfBAwN/XqTg7e6nLAC5gAvtB1PTA0b4dyxLNbTXMbRFIF1Srr86jfHlx3wcb9qLMF1M4AnaBqVNT08WPSpqejOleuk3Uf9FcIgki8t3f5LS/pRxgatKH9HYqMj9YmubV1Hmtft3ArOeLzNZ/m51G5QaQjEjtjSh+BzXkVDqt9rzUnWcvU4bUCQ2dWoHfPXOrrnPetJfzy8TnEmArJboLiV2wo0DS0rH9EHbbqTWarW8F5OnkG8ohia1+1TnfyRBm0ZXbWzaCwHuqrlV1iLcyO55OP2SS7t7mG5jhIEoQMrJnuQw3FNwvkx57SS7WeALGQHVmIKZx7RxhcA571o+T5bc8M4wsCTDEERZ5XUl8+Np8iqBHjB7tnPXaqfLH+weJf/ADxfwjqfMex16j7ymRb+UoR8jNLA89tdW86xkCbdk8IH9JtY9nGTn3HGajj5M8WGWW1uobkwLrljQMrBd8sNQ8w2P0ol+Tz/AFDjP+Fi/wC/Uv5Gz+fux2NlLn37rTF3UMb7QBVNtN5LwGBZOXrhWkWJTfJl3zgbRHsCSaC3PI7m3a5tZ4byOPeURZDR990bfpv8jRDhf+7M/wDjY/4Q1P8AkXufDubh2OIVtXafPTAI05/4vvrszKGYHYziASAYKtOR2e1juvtVssTyCMszEBCc5ycbkHAwPWr3BOU5vGuYrXiEHkhJkMTt+cTGSNhuN8de9e0H/plP8b/OvX5G/wDWLr/BS/8ATTM75Ga+x7p2VQwEyfB+CvPG0uVigj0h5ZNlBPRBjd3/ALI/EVueU7GKPhnF2iuUn1QRBgEdCmnxsZD9QdRxj9U1T5gtc8v8OeLeNZGM2OzsGAJ+eR+0Kj5A/wBnca/w8H/2KNRy6Xv1GnnOChWt4QJFywVt47i5mS2jmz4IZWZpAMZYIgyFGRv7xVnjHJUkCROs0EyzjMARjql6DyIRknzD60b46Eu+HWEk7GzaJXgjLqWSdBoy66MlcaV6jfUcZ60Y5Q47bS3vDbSMl47SOXTI40mSVlG4U7qAA2M+tca9QC46XuOmnjBkXaY6z5N1zG2+1QLdbjwiGI1AZKeIBp1j091Zy7tnido5FKujFWU9QRsRWl4txUWl3KIrRY545nJlmdpX1aiQ6jCouc5HlPUVnL69eaRpZWLu5yzHqT0/CtVEudTtb926SThRoJQolwLj09m5e3kKFhhxgFXG+zKdmG5+pobRBOGYjWSVxEsmfDGCzMB1bA6LuN6wu6gWbrLqjN8Mvf6TDVq+xWOvrnwT19dOvTn5VZtee7xLiS41I7SxiKRXQFGQZ0rpGMAZPT1NA+I2PhaCHWRZF1Ky5Hcggg9CCOlVKKBHFxFcupsZp+H87SwCVYoLRI510yxCI6WG+M+bVtk43xvUVjzfNFbvbJHbeDIcyKYs6z2JOdyMD6VUteFo9rLMHcPEVBXAwdXTfr60JrqfLckAbHX5wuHQAnqIe4LzXNawyQxJAUlGmXXFqMg3wGOdwNR+tLl/muazMhgSAGTIYtHnynqgydk26UBp6vy1N9N5POZobLm+aKF4BFbNBJIZHiaLKkkKBgasqBoBGD3NVbzmCR4jCixQRMQXSBdIcjpqJJZsdgTjehNOhGd84746/LNMKajW0GYnS80Cc4TC2Fr4VsYAdWgxfpfrZ1e176i5d5omstXgLDl1Kszx6mKnquc9NulQcwcLWB0CMzB41kywAO+dtqF0tLl1UzKNDHqB6b5W3E0PBucbi28RYhF4Upy8DJmP02TPl6djVi156niWVIoLSNJlCuiQDScZ7EnJ3PXPWstTiqclDuJPO3fOocb4zdcMs7NbaQSQzxGZpHQModiCY0HsxqNWw69fSoeIcca64U9xdRxxXEdwgs5o10NIRhmx6hd8kbfMVieHcxXUCGOKd1jO+jYr+6wIHyqrf8QlnbVNI0jAYBY5wPQDoo9wqS4bvtvv1jmrD97zxPMB48NpO6jAklhBf5kEA/Ss7dXDSOztjUxycAAfIDYVDT1qSmq/CJIsTvIK1dm9veQRQyyeDNCCkbHowONt9j0G2xyNqyhoxfcNEgSSDQysi60DqDGwADAqxGxxnPvrxcSqtlubHoe4z0cOzLmsLjqO8RrvgU6Tx27dWOIz+iQTliPcOpFSSPaRSmIwtMqsVeQyEMSNmKqPKBnsfrRFuPLEbIMwlaDV4rKdWNQC6QejEAdvSh/GuFapXlgeOSJ2LgiRBpyckMGIIwSajSqOzBa2gsdRoCb+2stUpooJpam/XUgW95Z4CV+w3moMV1xZAIBPXAzjb44qK3tYLi3nZIjDLAofZ2YOpyN9Xfb+FScKQCyuULxapGQoPFTLBc5Iyenxrzy0AIbvU8amWFUjDSICxBbIwTkdR19aDErzHU65h+Iy65EYaZT+ZWexSCCKWRfEebJRCSFVRjLNpwWJyMDIr21hHNbPPEpjaEjxY9RZSD0ZSdx32JPSrF4RdW8ARlE9urRsjMq612wyknDez696hjkFvazxsymW40qVVg2hFzksVJAJ1Haqh6hW4PbzbeF/S3WTKIDa3Yy7+NvW8831ilssetPFlkTWQzMFjB9kYUgsx33J2x0puI8Oja2FzCCo1aJYyc6G7FSd9O42PqKucaIvFiliZTIsYSWMsqsCOjDURqXr0qC4mEdp9lVleWWTXJpYEJjGF1Z06th32opUcqpv279oeHXyttAyICwt2baHx9++S85+3B/ho/xrO1oecGDNCVdHCwIh0OrYYZyMA5+dZ6tnD/8Arr5+szY3/nb96R6VKlW4TJHpUhSpoI9PTCnphOkNHbTlGaW3Nyr23gqwVneYKEY48jZGzeYbe+gVb3hf+7d5/jo/+xXkMxAFprAmfg5RuJATAYLkqMstvOjuB66MhiPgDQ7hXC2nuI7caUeR9GZPKFPfOdwdunrtUFpevC6zRMUkjOtGHYjf6eo710z8pXDLeXiFlI+uNb6KMv4QXIdmRVbDbf1gyevlolypsYMoOonOuN8Ma2nlgcqzRNpJQ5B2B2PzqlWwvOSweJXNpE5WG3HiSSyblECqzMcAZOWwBtVCZeGGJ/DN6sqjMZk8MrIfQqoym3vqi1BYdYhUzPUbk5bkWxS91x+G8pjCBvMDuM4+IO3pvWl5ssLGLhtgYxOpmWeVTpjy7DwlzKc7YyAAu2M0Jk4Bb/0S16jzeIs6wsr6QoJALEY3IwRvntXCrcA7azsltJliKetTxDgMFkkIvPGeeWMSmKFkQRIfZ1MytlzvsBtim41y5DFBBexSSyWczFHyF8WJxnKHopPlO/Tb3iqiqsXIZl6etxzRy/w6xuFjle8kVokk8nhgrqzkksMHp7IHY70P5t5VW1vI4EmUxTKjxyykKAr7ZYjYAY64opWU28ZxpkTMUq2/LHLtheyvbRS3Qn8NmjkYII3K/wBjGtQfec0P/J/wCC+keOV5UcRPIpQLp8oHtZ36noB2603PUAk9IOWZmKetZw6w4XNLbRLNeL4p0O7CMBWOAhxj2WJx3xtSn5bhXin2Ei4x4gizmPVk7+J006NPm9djTCuu1jtedyzMnT1c4wkAlYWzSPEDhWk05bBI1DSNlPUd6pirKbi8mRaRV0jgnDJn5euo1idne8SRFCnLKPBywHUjynf3VzevXiH1P1NeSwvNghuy5UmLZuR9kgz+clmwuB3CqfNI/oFBo3xfjh4jxW2aCNvChkgjhXG4jR1Jcjt679ABWHbc5O59TSViOhI+FPlubmLe07N4ka8X4pBOwiF/CscEj7KxCAbHpuW/4cVy++5YvISwlt5F0Alm05XA6sHHlK+/NCWOepJ+NSSXLsNLO7KOiliQPkTijTpldjAzA7zoPMfCJrnhPCnt0aYQpMkoTcoWMeMgdB+bOflUUHD5Ty5MNDZa8EgGDumlBrx107Hf3VglmYAqGYKeoBOD8R0NMJD6n06miKRta/W8GcXvOh/lHtmv3iv7RWnjkhRJBGNRhdc5RlG6+11x2qrxlmh4RFw4qWupp2naJd2iXfQGA6O23l69axEE7ISUZkJ6lWIz9K8hjnOTnrnv9aZaRsBfQQZxe8335YrOQ3kZCMQ1tEi4GdTANlRjqw9KJc98H8a94bHMTDE9tBC8h6KwzlcnYP2we5Fcw8Q+p9RuaTMSMEkj0JorRIC67X+841BrO0cn281txdoFgFvaIHVMIMSDAEbGU+aRm3PX5bVmfyScLmivZVkjdClvLG+oYwxCgLk9z2rAvdOcZdzp9nLE6fhvt8qZ5mOSWYk9ck713INiL7gfadzBpGeB4/K6sjAAEEEEHHodwa6ZzDxSN7SLimoC5lt2siO/ijyvL8o9f7y1zzhkCyzIssqwox80j5IUYznbcnbGPfV/mW8hYxw2pY28AYIz7NIzkGSQjtqIUAdgoqrpmZR3ekAawJgYUqQpVpkZHSpqevLE1xU1PSpxFMalXrFMacGKRGpUqVOIkelSpUwgj09NSFMII9KmpxTidHpU1PTQRU9NT0YJFT06IT0GaK2PLs0nRcD37V5OYDebcpO0E0q3HD+R1O8kgA+P3VoOGcp2upkUFmTqSO/oNR93pU2xSCUFBjOUpEx6An4DNWU4ZKf0CPiQP4muq23AopE1Ksir5tm8pwpAJx8TU/8AQEathV6HG4pDjO6H+OBvOVx8Dc9WQfMn+AqxHy6T1k+kbfjWz/KNxBLK3iVQPFkYlRjoqjDMfmwA+fpWB4dzZcFssPEQbsAuCB8RUziah2PpBy1B0X1h205KaQEoZGA6nSox+8wqY8kY6+KP3PwNbFLRGhjnhlWVHAPoQT2Knf508dTNer/Y/vlENVF/8D985jTyYv68n7oryeSh2lb5pXQ7AJrHiZ05GcZ6d+lT8RRPEbwwdP6IOc9PfQFet/c/b2g56WvkH395y9+Sn/RlU/FSKqy8n3I9nQ/wbH8QK6pFZM1PdcMiUZcMM7Ar1J9M038vEprn+o9rR6TYeq2Upb5H3nG5+CXCe1C4+Az/AMuaospBwRg+h2rsC2pzIEd8x9VbfvpCjV1OfQ1HcWBaMmWJGOTlJFCkADJbLbAbdc0V4zUX4lB+R9/ebDwum3wsR8x7TkVPW9n5btJM4DwEEg7+XI6jfK/Q0Gv+TJ080RWZf7Jwfodj8jXoUuLYdzZjlPj77TJU4ZXUXUZh4e28IcBt18QIqLnA3PbO2T7vhWjOoLIrqA5iVtJG2zHByuNAyAB3OfdRWQx+HIIY40dw2twMNuOoPc7dKEXVyLpPb0CWMhiN8lWGN+pXqPXzV4rO17GbFVWGYaQVHfyR6MIAqkOCqsdGRoycsAVx2xvRGzuXOUkOlmLY8mA+DjOerAbHb1FWL63Rcwxjyq+Vx+lkltyfa7D6UP4TzE/j2ylNJS9eBtWPYIbJyentr7iVoExgotL1tfjEiyTCMxP4YQMAD7LZ3PUqeh6VcF+VOVfIPs7Zz8z1qzzdNGCkaQxlY3Dvgplc9DgtnSc+h6UHuEYg46np+FJUJsLGb+G4VKrMXGggPmKEXV0s8pDrGmhYyNu+CQdu9XeVeX4ovNGFy74OvJyDnC/AVXeDJHTDkEg987t8OhrYWt/bQKskcG5TUwB2XGFIAJ2GTnb0rlLdTGxmFFLVRvOX86cTcXQtbc4WM6cJtlj22xsNh9a1PK/2hQ63WfKFKMqk5JJDRk43xgHPvoL+UGzzdxT2kQiDRllCqMF1ySNtskH51fiubl0C+DGHlPkfWCFbSSSV3wDpxv3+NWZjYWnkDDq3YI1k/FOZnglyE1QK5R2B3GDhjjtv0q9+Ui/vTJCtqzESR6zL7JYjogJAxtg+/IrKQ2cpkewctPoTxGKHBbIDaMn2fMRk+gq/LzFNHAlvNgywZRXBO6gYxvsy7kbelI7MovGGHpDW2n5mn5H4vK9u8Vw4N0hTBLBfLJjQScYLA5GOuwra8RaPw0Gcl8e/OMDP171xaz4xIhDEKJDgahjJPUfIda3XDeKvJGviHzL5x2OMkduoOKlVrkgzqNKnzAFETSnw5GDMm6sDjcHc6um/sD9331Pxx2MA0652fXjOQxAUjOwBAGR/nQ+31ARq/iZeSPP9YfZJ8owcd9iNvdRxY3GnU4UhSM7E9VLbbYGkGs6qd7dfxPSLqCFJsSPUznHBOb51l8OZCY5dSjUpBRsHB36jpnP4UfhAREKpPE2CXIUEezn2BnUASNwKF83Xyx+Gz+ZjLqjC9MAY85PbLdO9XpL+UHVHIjJIrDUEPl0quoaVJI6j6VoTtC9t/pIuShyhtvrPcFySQc7jHT5Gpxw651h1g0RCVTktgMofPl+IOcUCtZjG5D5GdLDJxlSBp+NG+NycSJRmWT7KiKEEeckdd41OpicjOR2FaXXNMKtlmN4xDLJxNrdrpogJDpZjlY8eZAcEADp9RXQBBYquuW7gOqRJG0PnTKqhQQwGU6bjO9cp5kguzch5IZIWuTpQMunX7K4958y5+NHeK/k+uoIjMBGEWPM4Mo2x19xz2xvQNIHrCKpEI81+C7pNBcI3iOqyKqudZQhlOrACsAe+Ou2a10dqpjGjytjY7kH4771yrgXEFOuFY2YTmNEPeJgxKyfIMQfhXWo+B3KKuCQhHmZUZ/hhRuflSvTsQomihiSl2vAtzwaXGnAbqAVOMAgg9fjUvArOeNdE0alVBUOGGSrYyMDodh+FaeOKJesV9Iem0WM/yp57t1B+z8OmDdNUgU/82d/uphRZusetxDPqdYOmf7OuIlbDLnRpLY/tLsfWvfCrNp18sUqqukqJDpKkAgkggYH160atOKXsakLYOerH84GJJ9NT/cKCpzsJ3AlE0EgzojaGTSPQkFcF++TkDtXFABaZBiWZrgaz1Fyx4cxnCJHI2rWS7EuDj0yO3y2rJce4Wpl1FrMYHkEs+HA32KkYzkmtituXDEuZdWclXIO/XtsfhUN7as5XFtE2kEDWiHr17e6osARvHaqSvaH0mQg4fH3nsEBIJCS6ifu/GjCcGaNvFlCs4/NqqFiNGSQpBUeaj1lwaNpCJLaFEAyp8Fc529B86LyIocbAsx0o2PZOGJY43qJW4y986i4RuYF26QKSsEROFRyCWwBt7s+vrVF5dRyp2O4Px/yoJf8AE3LtlgwDHGpQds47/jUS8WcbAqO2yqPh2rQlREGUCZa2Br1X5jML+kLy8PRsl1DYHcZ/jQ6W2tzbCQsYwFGWjB3z7OdAz6Zqbh9zJPIkQwdbBen1J9wGa6Nc8Fs4I2JhUq2QQRnOdz1OB91NmBXTSBcPWp1AztczJ8PhnWGNTDEZEGMucgfA4zUthFxBZGkeSA5GFXDYQd8b7k7b+6iyVOlfNtxTEHqPpNAgviNncTgCT7O2lgwyG8pG4IPVTnfI9BVWTg91pIUwZbGS4Z846Z1E569KOy3iJ7TAe7O/0qhNzAg9lWb47D+dBcfiybj0lko1HFlEzacsXiuxP2aRGUqyHI1E4BZjjJNavh3FbqJAjWoYKMDw5egHxAoVNzA56aV+Ayaj+0XEnRZm/wCEfeRWgcQxW7EfSVGBKjtsBNEebNPt2k6/DSf+qpIub4m/qpR8Ux+NZkcOuT/Vgf3pP5A17HCLn0h/fb/xqw4qQNbQjD4cb1PtNX/pRH2Vvu/nUA49GZPEKebAAOfTP86zn9E3PpCf22/8a8mwuh/VRn+7L/NaU8Uc7WlVo4P+5/fKal+ZF7L9/wDlXhOYt9wMfH/Kssyzr7VvJ+yVb8RUL8QVfbWSP++jAfXGK7/IVjsB++cuuFwbbP8AebD+nl/UB+lBuPX7OoEUZGM+ywB37jHehkF7G/sOjfBhU9D/ACFQfEolxw6kdVaZC64fN1eN+/sDO1DdGDgh1/vLj+JroQNOWPx+O/8AGqjiandPvEPDCNnmP4De+FJrTUGAIBOPmds9q0fFr37THoZyVY5ZW6bdNx1GamktI29qND+yB/CvH2CPsGX4HP8AGlbFo+xtGXBslja8sz8dRdkBY+vQfzNDrjisr/pYHou3+dDhRvhvBGbeTyr6dz/KsJSnTFzI8ujQFzKFtCznCgsfd+PpRyz5e7yt+yv86M2sCoMKAB7v/wBvU9ZKmJJ+HSZK2NdtF0Er21lHH7CKvwG/161YpUgKzkkzESTvFSpyp9K85HqPqKYU2PSCPSpD5fUV60H0NcabDcTp5pUjSpIYOvuBW83/ALkMbH10gH94b0FuOTMb21zNCf1S2tfo2cVq6p8Z4oLaEy4yxOlB7+5x6Ab1rwz1WcIp3+kIqMmoMzlrwq9jbTO9uw6jTkMR647UYFkuOpBrOWvFQxMhfPdix+uTR+adlTUySKv6zIQB8e4+dfQPgF0uJqw/EahBu20hmg09DmoqKWHLrXHmnJji7DOGb3juvxrF8Za5s5XQlpI1byu66gyndSWHmU465B6Vmq8NYaqfrN1Di6nSoPOaXhfClj3bDN69h8P50YU7ZOwHUntXPo+ffGFw0C+HFbxeI8jjUzZYIqrGCAMk9SdvTtWNvZLi/wDFcXEkqRQ+MySDTg76o1VfKxAVjq7hT6UlLg9esb1Tlni1K5Y3Os6vxLneyg2aYO36sQ1n7th8zWYvvytL/U2x+Mrj/lX+dYpuVJBE03iJ4S2y3AbDeYEhTGB+upO/Ybeooi3IMomEPixlmR2BCsc6WjQrj1/Oqa9ihwXB0/j7R8f9TM1RztJrv8pN6/sskY/soP4tmhNxzTeSe1cyn9sj7hgUrLl7xDGBNHmR7lBgMR//ADqHY57qwIwfripv9F3AjYuumYosJVWYuWTxPZAyMAjPx2zXrUsPhaeioB5SDZz1g1r+Q9ZHPxY0luG/WP1qzxDhBiiikLq3iokiqAcgNq6+8afvqgDW5AhGgkWzDeX4Lxx+m31oracYmU7SuPma8Rcp3JKDSuJNIRtWx1CMqMjufFX7/Q0m4HPHD4zL5MgHfJUFUcMcbBSJF+tG1Ju6L2xNHZc03S9JSf72/wDGtBw/m6Q/+4it8Nqx1vwuUZ1aFKxiVgzAFUIBDEfBgfnRey4VMXkj0gPDjWCw2z0OehHv99ZK2DwtQdpRNCO4m8tOKxSeqH31PfWquEzhxlvf6Vk7SxmAJ0+z7Qzuvl8TBHrp3x7jRKDiDQv5lyRglT3yAfruK8huD4dWz09JqWoestTcCgjKXDIqCORSzHYYz1I7gHB92M9q1l1NEsWp8BQMsx6Y7+4gisvG5uCJGbUB0A6L7sdjVuLhkQxiNBjcbdPgOgoK2UZe6AKF2gjhfNCqiLMsilVAy2426bjPbHWrsPEI553MZDL4SA7ggnLfhiq3HLWKJdROGbZEHVz6KPx6CpeXuHmKM68a3Op8dB6D5CvO4pXXkkHcxkU38J86cN4hJCxaNsalKMCAQ6nqrKdiDVo8cn1KwfRoGECAKFGGXAAH6rMPmaFLXsV9IAJIwkvGZ9LL4raWXQy7YKnTkacY30Jn10j0qd+P3LMWaeQkqVJz2YgsB6ZKqTj9UelCRXsVUASZJhUcduNQbxTqDSMDhc5kwJT06tgZ9aVvxedM6ZXGSpO/dQQhGfZIBIBGMA4octexVQBJkmXpuJSuixs5KKFVRgbBc6RsM4Go7e+oBUYr2Ksukk0LW/H7hAoWVgE8LSNiB4RZotiP0S7EfGpG49cGMxGTKFdJGldxhFAzjPSNB+yKECva04Re6ISYYj49PgjXkFBG2VU6kAwFJIyQBtRKy5kuAzN4zln9ok5zvnGDsBnsNqzK1KjU/LU9IgcgzYQcxzDB8Q5BBzt1AABz3IAAzXuTi7MdTNk4A+QAA+4VlElNS6zil5KyorGaIcYIbUrFW/WUkH7uo+NWW5ruMY8d/lpz9dNY5pDXkymkODpsbkRv5JE1VhzI8MhlHnY+0ZPMSPTJ3FbngfNtvc+XPhSfqsdj8DXGmc14zWbF8Hw2JWzCx7xCuLZ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3799" name="AutoShape 6" descr="data:image/jpeg;base64,/9j/4AAQSkZJRgABAQAAAQABAAD/2wCEAAkGBxQTEhUUExQVFBUVFBcVFRgWGB0fIBccHB0WFxcYHxscICggGBolHBQXITMhJykrLi4uFx8zODMsNygtLisBCgoKDg0OGxAQGzQkICUsLDIvMjAsODQsLywsLywsLCwsLCwsLCwsLCwsLywsLCwsLCwsLDQsLCwsLCwsLCwsLP/AABEIANwAkAMBIgACEQEDEQH/xAAcAAABBQEBAQAAAAAAAAAAAAAFAAEDBAYHAgj/xABHEAACAQMCBAMFAwgGCQUBAAABAgMABBESIQUGMUETIlEyYXGBkRShwQcjQlKCkrHRFUNicnThFjQ1NqKywsPSJjNzxPAk/8QAGgEAAwEBAQEAAAAAAAAAAAAAAQIDBAAFBv/EADIRAAIBAgQDBgYCAgMAAAAAAAECAAMRBBIhMQUTQSJRYYGx0TJxkaHB8BRSFeEzNEL/2gAMAwEAAhEDEQA/AOT0qVeooyxCqCzE4CqCST6ADcmvcBmC0alRwcm3+P8AVJumcYGrH9zOr7qDTQsjFXVkYHBVgQR7iDuKKsDsYCCJ5pCmFPVBFj0qanphOip6NvyvMLI3oaJoQyodL5YMSBgjGxGRQSuVg204giKnFNRLgvAp7rxPAjMnhJrfBAwN/XqTg7e6nLAC5gAvtB1PTA0b4dyxLNbTXMbRFIF1Srr86jfHlx3wcb9qLMF1M4AnaBqVNT08WPSpqejOleuk3Uf9FcIgki8t3f5LS/pRxgatKH9HYqMj9YmubV1Hmtft3ArOeLzNZ/m51G5QaQjEjtjSh+BzXkVDqt9rzUnWcvU4bUCQ2dWoHfPXOrrnPetJfzy8TnEmArJboLiV2wo0DS0rH9EHbbqTWarW8F5OnkG8ohia1+1TnfyRBm0ZXbWzaCwHuqrlV1iLcyO55OP2SS7t7mG5jhIEoQMrJnuQw3FNwvkx57SS7WeALGQHVmIKZx7RxhcA571o+T5bc8M4wsCTDEERZ5XUl8+Np8iqBHjB7tnPXaqfLH+weJf/ADxfwjqfMex16j7ymRb+UoR8jNLA89tdW86xkCbdk8IH9JtY9nGTn3HGajj5M8WGWW1uobkwLrljQMrBd8sNQ8w2P0ol+Tz/AFDjP+Fi/wC/Uv5Gz+fux2NlLn37rTF3UMb7QBVNtN5LwGBZOXrhWkWJTfJl3zgbRHsCSaC3PI7m3a5tZ4byOPeURZDR990bfpv8jRDhf+7M/wDjY/4Q1P8AkXufDubh2OIVtXafPTAI05/4vvrszKGYHYziASAYKtOR2e1juvtVssTyCMszEBCc5ycbkHAwPWr3BOU5vGuYrXiEHkhJkMTt+cTGSNhuN8de9e0H/plP8b/OvX5G/wDWLr/BS/8ATTM75Ga+x7p2VQwEyfB+CvPG0uVigj0h5ZNlBPRBjd3/ALI/EVueU7GKPhnF2iuUn1QRBgEdCmnxsZD9QdRxj9U1T5gtc8v8OeLeNZGM2OzsGAJ+eR+0Kj5A/wBnca/w8H/2KNRy6Xv1GnnOChWt4QJFywVt47i5mS2jmz4IZWZpAMZYIgyFGRv7xVnjHJUkCROs0EyzjMARjql6DyIRknzD60b46Eu+HWEk7GzaJXgjLqWSdBoy66MlcaV6jfUcZ60Y5Q47bS3vDbSMl47SOXTI40mSVlG4U7qAA2M+tca9QC46XuOmnjBkXaY6z5N1zG2+1QLdbjwiGI1AZKeIBp1j091Zy7tnido5FKujFWU9QRsRWl4txUWl3KIrRY545nJlmdpX1aiQ6jCouc5HlPUVnL69eaRpZWLu5yzHqT0/CtVEudTtb926SThRoJQolwLj09m5e3kKFhhxgFXG+zKdmG5+pobRBOGYjWSVxEsmfDGCzMB1bA6LuN6wu6gWbrLqjN8Mvf6TDVq+xWOvrnwT19dOvTn5VZtee7xLiS41I7SxiKRXQFGQZ0rpGMAZPT1NA+I2PhaCHWRZF1Ky5Hcggg9CCOlVKKBHFxFcupsZp+H87SwCVYoLRI510yxCI6WG+M+bVtk43xvUVjzfNFbvbJHbeDIcyKYs6z2JOdyMD6VUteFo9rLMHcPEVBXAwdXTfr60JrqfLckAbHX5wuHQAnqIe4LzXNawyQxJAUlGmXXFqMg3wGOdwNR+tLl/muazMhgSAGTIYtHnynqgydk26UBp6vy1N9N5POZobLm+aKF4BFbNBJIZHiaLKkkKBgasqBoBGD3NVbzmCR4jCixQRMQXSBdIcjpqJJZsdgTjehNOhGd84746/LNMKajW0GYnS80Cc4TC2Fr4VsYAdWgxfpfrZ1e176i5d5omstXgLDl1Kszx6mKnquc9NulQcwcLWB0CMzB41kywAO+dtqF0tLl1UzKNDHqB6b5W3E0PBucbi28RYhF4Upy8DJmP02TPl6djVi156niWVIoLSNJlCuiQDScZ7EnJ3PXPWstTiqclDuJPO3fOocb4zdcMs7NbaQSQzxGZpHQModiCY0HsxqNWw69fSoeIcca64U9xdRxxXEdwgs5o10NIRhmx6hd8kbfMVieHcxXUCGOKd1jO+jYr+6wIHyqrf8QlnbVNI0jAYBY5wPQDoo9wqS4bvtvv1jmrD97zxPMB48NpO6jAklhBf5kEA/Ss7dXDSOztjUxycAAfIDYVDT1qSmq/CJIsTvIK1dm9veQRQyyeDNCCkbHowONt9j0G2xyNqyhoxfcNEgSSDQysi60DqDGwADAqxGxxnPvrxcSqtlubHoe4z0cOzLmsLjqO8RrvgU6Tx27dWOIz+iQTliPcOpFSSPaRSmIwtMqsVeQyEMSNmKqPKBnsfrRFuPLEbIMwlaDV4rKdWNQC6QejEAdvSh/GuFapXlgeOSJ2LgiRBpyckMGIIwSajSqOzBa2gsdRoCb+2stUpooJpam/XUgW95Z4CV+w3moMV1xZAIBPXAzjb44qK3tYLi3nZIjDLAofZ2YOpyN9Xfb+FScKQCyuULxapGQoPFTLBc5Iyenxrzy0AIbvU8amWFUjDSICxBbIwTkdR19aDErzHU65h+Iy65EYaZT+ZWexSCCKWRfEebJRCSFVRjLNpwWJyMDIr21hHNbPPEpjaEjxY9RZSD0ZSdx32JPSrF4RdW8ARlE9urRsjMq612wyknDez696hjkFvazxsymW40qVVg2hFzksVJAJ1Haqh6hW4PbzbeF/S3WTKIDa3Yy7+NvW8831ilssetPFlkTWQzMFjB9kYUgsx33J2x0puI8Oja2FzCCo1aJYyc6G7FSd9O42PqKucaIvFiliZTIsYSWMsqsCOjDURqXr0qC4mEdp9lVleWWTXJpYEJjGF1Z06th32opUcqpv279oeHXyttAyICwt2baHx9++S85+3B/ho/xrO1oecGDNCVdHCwIh0OrYYZyMA5+dZ6tnD/8Arr5+szY3/nb96R6VKlW4TJHpUhSpoI9PTCnphOkNHbTlGaW3Nyr23gqwVneYKEY48jZGzeYbe+gVb3hf+7d5/jo/+xXkMxAFprAmfg5RuJATAYLkqMstvOjuB66MhiPgDQ7hXC2nuI7caUeR9GZPKFPfOdwdunrtUFpevC6zRMUkjOtGHYjf6eo710z8pXDLeXiFlI+uNb6KMv4QXIdmRVbDbf1gyevlolypsYMoOonOuN8Ma2nlgcqzRNpJQ5B2B2PzqlWwvOSweJXNpE5WG3HiSSyblECqzMcAZOWwBtVCZeGGJ/DN6sqjMZk8MrIfQqoym3vqi1BYdYhUzPUbk5bkWxS91x+G8pjCBvMDuM4+IO3pvWl5ssLGLhtgYxOpmWeVTpjy7DwlzKc7YyAAu2M0Jk4Bb/0S16jzeIs6wsr6QoJALEY3IwRvntXCrcA7azsltJliKetTxDgMFkkIvPGeeWMSmKFkQRIfZ1MytlzvsBtim41y5DFBBexSSyWczFHyF8WJxnKHopPlO/Tb3iqiqsXIZl6etxzRy/w6xuFjle8kVokk8nhgrqzkksMHp7IHY70P5t5VW1vI4EmUxTKjxyykKAr7ZYjYAY64opWU28ZxpkTMUq2/LHLtheyvbRS3Qn8NmjkYII3K/wBjGtQfec0P/J/wCC+keOV5UcRPIpQLp8oHtZ36noB2603PUAk9IOWZmKetZw6w4XNLbRLNeL4p0O7CMBWOAhxj2WJx3xtSn5bhXin2Ei4x4gizmPVk7+J006NPm9djTCuu1jtedyzMnT1c4wkAlYWzSPEDhWk05bBI1DSNlPUd6pirKbi8mRaRV0jgnDJn5euo1idne8SRFCnLKPBywHUjynf3VzevXiH1P1NeSwvNghuy5UmLZuR9kgz+clmwuB3CqfNI/oFBo3xfjh4jxW2aCNvChkgjhXG4jR1Jcjt679ABWHbc5O59TSViOhI+FPlubmLe07N4ka8X4pBOwiF/CscEj7KxCAbHpuW/4cVy++5YvISwlt5F0Alm05XA6sHHlK+/NCWOepJ+NSSXLsNLO7KOiliQPkTijTpldjAzA7zoPMfCJrnhPCnt0aYQpMkoTcoWMeMgdB+bOflUUHD5Ty5MNDZa8EgGDumlBrx107Hf3VglmYAqGYKeoBOD8R0NMJD6n06miKRta/W8GcXvOh/lHtmv3iv7RWnjkhRJBGNRhdc5RlG6+11x2qrxlmh4RFw4qWupp2naJd2iXfQGA6O23l69axEE7ISUZkJ6lWIz9K8hjnOTnrnv9aZaRsBfQQZxe8335YrOQ3kZCMQ1tEi4GdTANlRjqw9KJc98H8a94bHMTDE9tBC8h6KwzlcnYP2we5Fcw8Q+p9RuaTMSMEkj0JorRIC67X+841BrO0cn281txdoFgFvaIHVMIMSDAEbGU+aRm3PX5bVmfyScLmivZVkjdClvLG+oYwxCgLk9z2rAvdOcZdzp9nLE6fhvt8qZ5mOSWYk9ck713INiL7gfadzBpGeB4/K6sjAAEEEEHHodwa6ZzDxSN7SLimoC5lt2siO/ijyvL8o9f7y1zzhkCyzIssqwox80j5IUYznbcnbGPfV/mW8hYxw2pY28AYIz7NIzkGSQjtqIUAdgoqrpmZR3ekAawJgYUqQpVpkZHSpqevLE1xU1PSpxFMalXrFMacGKRGpUqVOIkelSpUwgj09NSFMII9KmpxTidHpU1PTQRU9NT0YJFT06IT0GaK2PLs0nRcD37V5OYDebcpO0E0q3HD+R1O8kgA+P3VoOGcp2upkUFmTqSO/oNR93pU2xSCUFBjOUpEx6An4DNWU4ZKf0CPiQP4muq23AopE1Ksir5tm8pwpAJx8TU/8AQEathV6HG4pDjO6H+OBvOVx8Dc9WQfMn+AqxHy6T1k+kbfjWz/KNxBLK3iVQPFkYlRjoqjDMfmwA+fpWB4dzZcFssPEQbsAuCB8RUziah2PpBy1B0X1h205KaQEoZGA6nSox+8wqY8kY6+KP3PwNbFLRGhjnhlWVHAPoQT2Knf508dTNer/Y/vlENVF/8D985jTyYv68n7oryeSh2lb5pXQ7AJrHiZ05GcZ6d+lT8RRPEbwwdP6IOc9PfQFet/c/b2g56WvkH395y9+Sn/RlU/FSKqy8n3I9nQ/wbH8QK6pFZM1PdcMiUZcMM7Ar1J9M038vEprn+o9rR6TYeq2Upb5H3nG5+CXCe1C4+Az/AMuaospBwRg+h2rsC2pzIEd8x9VbfvpCjV1OfQ1HcWBaMmWJGOTlJFCkADJbLbAbdc0V4zUX4lB+R9/ebDwum3wsR8x7TkVPW9n5btJM4DwEEg7+XI6jfK/Q0Gv+TJ080RWZf7Jwfodj8jXoUuLYdzZjlPj77TJU4ZXUXUZh4e28IcBt18QIqLnA3PbO2T7vhWjOoLIrqA5iVtJG2zHByuNAyAB3OfdRWQx+HIIY40dw2twMNuOoPc7dKEXVyLpPb0CWMhiN8lWGN+pXqPXzV4rO17GbFVWGYaQVHfyR6MIAqkOCqsdGRoycsAVx2xvRGzuXOUkOlmLY8mA+DjOerAbHb1FWL63Rcwxjyq+Vx+lkltyfa7D6UP4TzE/j2ylNJS9eBtWPYIbJyentr7iVoExgotL1tfjEiyTCMxP4YQMAD7LZ3PUqeh6VcF+VOVfIPs7Zz8z1qzzdNGCkaQxlY3Dvgplc9DgtnSc+h6UHuEYg46np+FJUJsLGb+G4VKrMXGggPmKEXV0s8pDrGmhYyNu+CQdu9XeVeX4ovNGFy74OvJyDnC/AVXeDJHTDkEg987t8OhrYWt/bQKskcG5TUwB2XGFIAJ2GTnb0rlLdTGxmFFLVRvOX86cTcXQtbc4WM6cJtlj22xsNh9a1PK/2hQ63WfKFKMqk5JJDRk43xgHPvoL+UGzzdxT2kQiDRllCqMF1ySNtskH51fiubl0C+DGHlPkfWCFbSSSV3wDpxv3+NWZjYWnkDDq3YI1k/FOZnglyE1QK5R2B3GDhjjtv0q9+Ui/vTJCtqzESR6zL7JYjogJAxtg+/IrKQ2cpkewctPoTxGKHBbIDaMn2fMRk+gq/LzFNHAlvNgywZRXBO6gYxvsy7kbelI7MovGGHpDW2n5mn5H4vK9u8Vw4N0hTBLBfLJjQScYLA5GOuwra8RaPw0Gcl8e/OMDP171xaz4xIhDEKJDgahjJPUfIda3XDeKvJGviHzL5x2OMkduoOKlVrkgzqNKnzAFETSnw5GDMm6sDjcHc6um/sD9331Pxx2MA0652fXjOQxAUjOwBAGR/nQ+31ARq/iZeSPP9YfZJ8owcd9iNvdRxY3GnU4UhSM7E9VLbbYGkGs6qd7dfxPSLqCFJsSPUznHBOb51l8OZCY5dSjUpBRsHB36jpnP4UfhAREKpPE2CXIUEezn2BnUASNwKF83Xyx+Gz+ZjLqjC9MAY85PbLdO9XpL+UHVHIjJIrDUEPl0quoaVJI6j6VoTtC9t/pIuShyhtvrPcFySQc7jHT5Gpxw651h1g0RCVTktgMofPl+IOcUCtZjG5D5GdLDJxlSBp+NG+NycSJRmWT7KiKEEeckdd41OpicjOR2FaXXNMKtlmN4xDLJxNrdrpogJDpZjlY8eZAcEADp9RXQBBYquuW7gOqRJG0PnTKqhQQwGU6bjO9cp5kguzch5IZIWuTpQMunX7K4958y5+NHeK/k+uoIjMBGEWPM4Mo2x19xz2xvQNIHrCKpEI81+C7pNBcI3iOqyKqudZQhlOrACsAe+Ou2a10dqpjGjytjY7kH4771yrgXEFOuFY2YTmNEPeJgxKyfIMQfhXWo+B3KKuCQhHmZUZ/hhRuflSvTsQomihiSl2vAtzwaXGnAbqAVOMAgg9fjUvArOeNdE0alVBUOGGSrYyMDodh+FaeOKJesV9Iem0WM/yp57t1B+z8OmDdNUgU/82d/uphRZusetxDPqdYOmf7OuIlbDLnRpLY/tLsfWvfCrNp18sUqqukqJDpKkAgkggYH160atOKXsakLYOerH84GJJ9NT/cKCpzsJ3AlE0EgzojaGTSPQkFcF++TkDtXFABaZBiWZrgaz1Fyx4cxnCJHI2rWS7EuDj0yO3y2rJce4Wpl1FrMYHkEs+HA32KkYzkmtituXDEuZdWclXIO/XtsfhUN7as5XFtE2kEDWiHr17e6osARvHaqSvaH0mQg4fH3nsEBIJCS6ifu/GjCcGaNvFlCs4/NqqFiNGSQpBUeaj1lwaNpCJLaFEAyp8Fc529B86LyIocbAsx0o2PZOGJY43qJW4y986i4RuYF26QKSsEROFRyCWwBt7s+vrVF5dRyp2O4Px/yoJf8AE3LtlgwDHGpQds47/jUS8WcbAqO2yqPh2rQlREGUCZa2Br1X5jML+kLy8PRsl1DYHcZ/jQ6W2tzbCQsYwFGWjB3z7OdAz6Zqbh9zJPIkQwdbBen1J9wGa6Nc8Fs4I2JhUq2QQRnOdz1OB91NmBXTSBcPWp1AztczJ8PhnWGNTDEZEGMucgfA4zUthFxBZGkeSA5GFXDYQd8b7k7b+6iyVOlfNtxTEHqPpNAgviNncTgCT7O2lgwyG8pG4IPVTnfI9BVWTg91pIUwZbGS4Z846Z1E569KOy3iJ7TAe7O/0qhNzAg9lWb47D+dBcfiybj0lko1HFlEzacsXiuxP2aRGUqyHI1E4BZjjJNavh3FbqJAjWoYKMDw5egHxAoVNzA56aV+Ayaj+0XEnRZm/wCEfeRWgcQxW7EfSVGBKjtsBNEebNPt2k6/DSf+qpIub4m/qpR8Ux+NZkcOuT/Vgf3pP5A17HCLn0h/fb/xqw4qQNbQjD4cb1PtNX/pRH2Vvu/nUA49GZPEKebAAOfTP86zn9E3PpCf22/8a8mwuh/VRn+7L/NaU8Uc7WlVo4P+5/fKal+ZF7L9/wDlXhOYt9wMfH/Kssyzr7VvJ+yVb8RUL8QVfbWSP++jAfXGK7/IVjsB++cuuFwbbP8AebD+nl/UB+lBuPX7OoEUZGM+ywB37jHehkF7G/sOjfBhU9D/ACFQfEolxw6kdVaZC64fN1eN+/sDO1DdGDgh1/vLj+JroQNOWPx+O/8AGqjiandPvEPDCNnmP4De+FJrTUGAIBOPmds9q0fFr37THoZyVY5ZW6bdNx1GamktI29qND+yB/CvH2CPsGX4HP8AGlbFo+xtGXBslja8sz8dRdkBY+vQfzNDrjisr/pYHou3+dDhRvhvBGbeTyr6dz/KsJSnTFzI8ujQFzKFtCznCgsfd+PpRyz5e7yt+yv86M2sCoMKAB7v/wBvU9ZKmJJ+HSZK2NdtF0Er21lHH7CKvwG/161YpUgKzkkzESTvFSpyp9K85HqPqKYU2PSCPSpD5fUV60H0NcabDcTp5pUjSpIYOvuBW83/ALkMbH10gH94b0FuOTMb21zNCf1S2tfo2cVq6p8Z4oLaEy4yxOlB7+5x6Ab1rwz1WcIp3+kIqMmoMzlrwq9jbTO9uw6jTkMR647UYFkuOpBrOWvFQxMhfPdix+uTR+adlTUySKv6zIQB8e4+dfQPgF0uJqw/EahBu20hmg09DmoqKWHLrXHmnJji7DOGb3juvxrF8Za5s5XQlpI1byu66gyndSWHmU465B6Vmq8NYaqfrN1Di6nSoPOaXhfClj3bDN69h8P50YU7ZOwHUntXPo+ffGFw0C+HFbxeI8jjUzZYIqrGCAMk9SdvTtWNvZLi/wDFcXEkqRQ+MySDTg76o1VfKxAVjq7hT6UlLg9esb1Tlni1K5Y3Os6vxLneyg2aYO36sQ1n7th8zWYvvytL/U2x+Mrj/lX+dYpuVJBE03iJ4S2y3AbDeYEhTGB+upO/Ybeooi3IMomEPixlmR2BCsc6WjQrj1/Oqa9ihwXB0/j7R8f9TM1RztJrv8pN6/sskY/soP4tmhNxzTeSe1cyn9sj7hgUrLl7xDGBNHmR7lBgMR//ADqHY57qwIwfripv9F3AjYuumYosJVWYuWTxPZAyMAjPx2zXrUsPhaeioB5SDZz1g1r+Q9ZHPxY0luG/WP1qzxDhBiiikLq3iokiqAcgNq6+8afvqgDW5AhGgkWzDeX4Lxx+m31oracYmU7SuPma8Rcp3JKDSuJNIRtWx1CMqMjufFX7/Q0m4HPHD4zL5MgHfJUFUcMcbBSJF+tG1Ju6L2xNHZc03S9JSf72/wDGtBw/m6Q/+4it8Nqx1vwuUZ1aFKxiVgzAFUIBDEfBgfnRey4VMXkj0gPDjWCw2z0OehHv99ZK2DwtQdpRNCO4m8tOKxSeqH31PfWquEzhxlvf6Vk7SxmAJ0+z7Qzuvl8TBHrp3x7jRKDiDQv5lyRglT3yAfruK8huD4dWz09JqWoestTcCgjKXDIqCORSzHYYz1I7gHB92M9q1l1NEsWp8BQMsx6Y7+4gisvG5uCJGbUB0A6L7sdjVuLhkQxiNBjcbdPgOgoK2UZe6AKF2gjhfNCqiLMsilVAy2426bjPbHWrsPEI553MZDL4SA7ggnLfhiq3HLWKJdROGbZEHVz6KPx6CpeXuHmKM68a3Op8dB6D5CvO4pXXkkHcxkU38J86cN4hJCxaNsalKMCAQ6nqrKdiDVo8cn1KwfRoGECAKFGGXAAH6rMPmaFLXsV9IAJIwkvGZ9LL4raWXQy7YKnTkacY30Jn10j0qd+P3LMWaeQkqVJz2YgsB6ZKqTj9UelCRXsVUASZJhUcduNQbxTqDSMDhc5kwJT06tgZ9aVvxedM6ZXGSpO/dQQhGfZIBIBGMA4octexVQBJkmXpuJSuixs5KKFVRgbBc6RsM4Go7e+oBUYr2Ksukk0LW/H7hAoWVgE8LSNiB4RZotiP0S7EfGpG49cGMxGTKFdJGldxhFAzjPSNB+yKECva04Re6ISYYj49PgjXkFBG2VU6kAwFJIyQBtRKy5kuAzN4zln9ok5zvnGDsBnsNqzK1KjU/LU9IgcgzYQcxzDB8Q5BBzt1AABz3IAAzXuTi7MdTNk4A+QAA+4VlElNS6zil5KyorGaIcYIbUrFW/WUkH7uo+NWW5ruMY8d/lpz9dNY5pDXkymkODpsbkRv5JE1VhzI8MhlHnY+0ZPMSPTJ3FbngfNtvc+XPhSfqsdj8DXGmc14zWbF8Hw2JWzCx7xCuLZ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3800" name="AutoShape 8" descr="data:image/jpeg;base64,/9j/4AAQSkZJRgABAQAAAQABAAD/2wCEAAkGBxQTEhUUExQVFBUVFBcVFRgWGB0fIBccHB0WFxcYHxscICggGBolHBQXITMhJykrLi4uFx8zODMsNygtLisBCgoKDg0OGxAQGzQkICUsLDIvMjAsODQsLywsLywsLCwsLCwsLCwsLCwsLywsLCwsLCwsLDQsLCwsLCwsLCwsLP/AABEIANwAkAMBIgACEQEDEQH/xAAcAAABBQEBAQAAAAAAAAAAAAAFAAEDBAYHAgj/xABHEAACAQMCBAMFAwgGCQUBAAABAgMABBESIQUGMUETIlEyYXGBkRShwQcjQlKCkrHRFUNicnThFjQ1NqKywsPSJjNzxPAk/8QAGgEAAwEBAQEAAAAAAAAAAAAAAQIDBAAFBv/EADIRAAIBAgQDBgYCAgMAAAAAAAECAAMRBBIhMQUTQSJRYYGx0TJxkaHB8BRSFeEzNEL/2gAMAwEAAhEDEQA/AOT0qVeooyxCqCzE4CqCST6ADcmvcBmC0alRwcm3+P8AVJumcYGrH9zOr7qDTQsjFXVkYHBVgQR7iDuKKsDsYCCJ5pCmFPVBFj0qanphOip6NvyvMLI3oaJoQyodL5YMSBgjGxGRQSuVg204giKnFNRLgvAp7rxPAjMnhJrfBAwN/XqTg7e6nLAC5gAvtB1PTA0b4dyxLNbTXMbRFIF1Srr86jfHlx3wcb9qLMF1M4AnaBqVNT08WPSpqejOleuk3Uf9FcIgki8t3f5LS/pRxgatKH9HYqMj9YmubV1Hmtft3ArOeLzNZ/m51G5QaQjEjtjSh+BzXkVDqt9rzUnWcvU4bUCQ2dWoHfPXOrrnPetJfzy8TnEmArJboLiV2wo0DS0rH9EHbbqTWarW8F5OnkG8ohia1+1TnfyRBm0ZXbWzaCwHuqrlV1iLcyO55OP2SS7t7mG5jhIEoQMrJnuQw3FNwvkx57SS7WeALGQHVmIKZx7RxhcA571o+T5bc8M4wsCTDEERZ5XUl8+Np8iqBHjB7tnPXaqfLH+weJf/ADxfwjqfMex16j7ymRb+UoR8jNLA89tdW86xkCbdk8IH9JtY9nGTn3HGajj5M8WGWW1uobkwLrljQMrBd8sNQ8w2P0ol+Tz/AFDjP+Fi/wC/Uv5Gz+fux2NlLn37rTF3UMb7QBVNtN5LwGBZOXrhWkWJTfJl3zgbRHsCSaC3PI7m3a5tZ4byOPeURZDR990bfpv8jRDhf+7M/wDjY/4Q1P8AkXufDubh2OIVtXafPTAI05/4vvrszKGYHYziASAYKtOR2e1juvtVssTyCMszEBCc5ycbkHAwPWr3BOU5vGuYrXiEHkhJkMTt+cTGSNhuN8de9e0H/plP8b/OvX5G/wDWLr/BS/8ATTM75Ga+x7p2VQwEyfB+CvPG0uVigj0h5ZNlBPRBjd3/ALI/EVueU7GKPhnF2iuUn1QRBgEdCmnxsZD9QdRxj9U1T5gtc8v8OeLeNZGM2OzsGAJ+eR+0Kj5A/wBnca/w8H/2KNRy6Xv1GnnOChWt4QJFywVt47i5mS2jmz4IZWZpAMZYIgyFGRv7xVnjHJUkCROs0EyzjMARjql6DyIRknzD60b46Eu+HWEk7GzaJXgjLqWSdBoy66MlcaV6jfUcZ60Y5Q47bS3vDbSMl47SOXTI40mSVlG4U7qAA2M+tca9QC46XuOmnjBkXaY6z5N1zG2+1QLdbjwiGI1AZKeIBp1j091Zy7tnido5FKujFWU9QRsRWl4txUWl3KIrRY545nJlmdpX1aiQ6jCouc5HlPUVnL69eaRpZWLu5yzHqT0/CtVEudTtb926SThRoJQolwLj09m5e3kKFhhxgFXG+zKdmG5+pobRBOGYjWSVxEsmfDGCzMB1bA6LuN6wu6gWbrLqjN8Mvf6TDVq+xWOvrnwT19dOvTn5VZtee7xLiS41I7SxiKRXQFGQZ0rpGMAZPT1NA+I2PhaCHWRZF1Ky5Hcggg9CCOlVKKBHFxFcupsZp+H87SwCVYoLRI510yxCI6WG+M+bVtk43xvUVjzfNFbvbJHbeDIcyKYs6z2JOdyMD6VUteFo9rLMHcPEVBXAwdXTfr60JrqfLckAbHX5wuHQAnqIe4LzXNawyQxJAUlGmXXFqMg3wGOdwNR+tLl/muazMhgSAGTIYtHnynqgydk26UBp6vy1N9N5POZobLm+aKF4BFbNBJIZHiaLKkkKBgasqBoBGD3NVbzmCR4jCixQRMQXSBdIcjpqJJZsdgTjehNOhGd84746/LNMKajW0GYnS80Cc4TC2Fr4VsYAdWgxfpfrZ1e176i5d5omstXgLDl1Kszx6mKnquc9NulQcwcLWB0CMzB41kywAO+dtqF0tLl1UzKNDHqB6b5W3E0PBucbi28RYhF4Upy8DJmP02TPl6djVi156niWVIoLSNJlCuiQDScZ7EnJ3PXPWstTiqclDuJPO3fOocb4zdcMs7NbaQSQzxGZpHQModiCY0HsxqNWw69fSoeIcca64U9xdRxxXEdwgs5o10NIRhmx6hd8kbfMVieHcxXUCGOKd1jO+jYr+6wIHyqrf8QlnbVNI0jAYBY5wPQDoo9wqS4bvtvv1jmrD97zxPMB48NpO6jAklhBf5kEA/Ss7dXDSOztjUxycAAfIDYVDT1qSmq/CJIsTvIK1dm9veQRQyyeDNCCkbHowONt9j0G2xyNqyhoxfcNEgSSDQysi60DqDGwADAqxGxxnPvrxcSqtlubHoe4z0cOzLmsLjqO8RrvgU6Tx27dWOIz+iQTliPcOpFSSPaRSmIwtMqsVeQyEMSNmKqPKBnsfrRFuPLEbIMwlaDV4rKdWNQC6QejEAdvSh/GuFapXlgeOSJ2LgiRBpyckMGIIwSajSqOzBa2gsdRoCb+2stUpooJpam/XUgW95Z4CV+w3moMV1xZAIBPXAzjb44qK3tYLi3nZIjDLAofZ2YOpyN9Xfb+FScKQCyuULxapGQoPFTLBc5Iyenxrzy0AIbvU8amWFUjDSICxBbIwTkdR19aDErzHU65h+Iy65EYaZT+ZWexSCCKWRfEebJRCSFVRjLNpwWJyMDIr21hHNbPPEpjaEjxY9RZSD0ZSdx32JPSrF4RdW8ARlE9urRsjMq612wyknDez696hjkFvazxsymW40qVVg2hFzksVJAJ1Haqh6hW4PbzbeF/S3WTKIDa3Yy7+NvW8831ilssetPFlkTWQzMFjB9kYUgsx33J2x0puI8Oja2FzCCo1aJYyc6G7FSd9O42PqKucaIvFiliZTIsYSWMsqsCOjDURqXr0qC4mEdp9lVleWWTXJpYEJjGF1Z06th32opUcqpv279oeHXyttAyICwt2baHx9++S85+3B/ho/xrO1oecGDNCVdHCwIh0OrYYZyMA5+dZ6tnD/8Arr5+szY3/nb96R6VKlW4TJHpUhSpoI9PTCnphOkNHbTlGaW3Nyr23gqwVneYKEY48jZGzeYbe+gVb3hf+7d5/jo/+xXkMxAFprAmfg5RuJATAYLkqMstvOjuB66MhiPgDQ7hXC2nuI7caUeR9GZPKFPfOdwdunrtUFpevC6zRMUkjOtGHYjf6eo710z8pXDLeXiFlI+uNb6KMv4QXIdmRVbDbf1gyevlolypsYMoOonOuN8Ma2nlgcqzRNpJQ5B2B2PzqlWwvOSweJXNpE5WG3HiSSyblECqzMcAZOWwBtVCZeGGJ/DN6sqjMZk8MrIfQqoym3vqi1BYdYhUzPUbk5bkWxS91x+G8pjCBvMDuM4+IO3pvWl5ssLGLhtgYxOpmWeVTpjy7DwlzKc7YyAAu2M0Jk4Bb/0S16jzeIs6wsr6QoJALEY3IwRvntXCrcA7azsltJliKetTxDgMFkkIvPGeeWMSmKFkQRIfZ1MytlzvsBtim41y5DFBBexSSyWczFHyF8WJxnKHopPlO/Tb3iqiqsXIZl6etxzRy/w6xuFjle8kVokk8nhgrqzkksMHp7IHY70P5t5VW1vI4EmUxTKjxyykKAr7ZYjYAY64opWU28ZxpkTMUq2/LHLtheyvbRS3Qn8NmjkYII3K/wBjGtQfec0P/J/wCC+keOV5UcRPIpQLp8oHtZ36noB2603PUAk9IOWZmKetZw6w4XNLbRLNeL4p0O7CMBWOAhxj2WJx3xtSn5bhXin2Ei4x4gizmPVk7+J006NPm9djTCuu1jtedyzMnT1c4wkAlYWzSPEDhWk05bBI1DSNlPUd6pirKbi8mRaRV0jgnDJn5euo1idne8SRFCnLKPBywHUjynf3VzevXiH1P1NeSwvNghuy5UmLZuR9kgz+clmwuB3CqfNI/oFBo3xfjh4jxW2aCNvChkgjhXG4jR1Jcjt679ABWHbc5O59TSViOhI+FPlubmLe07N4ka8X4pBOwiF/CscEj7KxCAbHpuW/4cVy++5YvISwlt5F0Alm05XA6sHHlK+/NCWOepJ+NSSXLsNLO7KOiliQPkTijTpldjAzA7zoPMfCJrnhPCnt0aYQpMkoTcoWMeMgdB+bOflUUHD5Ty5MNDZa8EgGDumlBrx107Hf3VglmYAqGYKeoBOD8R0NMJD6n06miKRta/W8GcXvOh/lHtmv3iv7RWnjkhRJBGNRhdc5RlG6+11x2qrxlmh4RFw4qWupp2naJd2iXfQGA6O23l69axEE7ISUZkJ6lWIz9K8hjnOTnrnv9aZaRsBfQQZxe8335YrOQ3kZCMQ1tEi4GdTANlRjqw9KJc98H8a94bHMTDE9tBC8h6KwzlcnYP2we5Fcw8Q+p9RuaTMSMEkj0JorRIC67X+841BrO0cn281txdoFgFvaIHVMIMSDAEbGU+aRm3PX5bVmfyScLmivZVkjdClvLG+oYwxCgLk9z2rAvdOcZdzp9nLE6fhvt8qZ5mOSWYk9ck713INiL7gfadzBpGeB4/K6sjAAEEEEHHodwa6ZzDxSN7SLimoC5lt2siO/ijyvL8o9f7y1zzhkCyzIssqwox80j5IUYznbcnbGPfV/mW8hYxw2pY28AYIz7NIzkGSQjtqIUAdgoqrpmZR3ekAawJgYUqQpVpkZHSpqevLE1xU1PSpxFMalXrFMacGKRGpUqVOIkelSpUwgj09NSFMII9KmpxTidHpU1PTQRU9NT0YJFT06IT0GaK2PLs0nRcD37V5OYDebcpO0E0q3HD+R1O8kgA+P3VoOGcp2upkUFmTqSO/oNR93pU2xSCUFBjOUpEx6An4DNWU4ZKf0CPiQP4muq23AopE1Ksir5tm8pwpAJx8TU/8AQEathV6HG4pDjO6H+OBvOVx8Dc9WQfMn+AqxHy6T1k+kbfjWz/KNxBLK3iVQPFkYlRjoqjDMfmwA+fpWB4dzZcFssPEQbsAuCB8RUziah2PpBy1B0X1h205KaQEoZGA6nSox+8wqY8kY6+KP3PwNbFLRGhjnhlWVHAPoQT2Knf508dTNer/Y/vlENVF/8D985jTyYv68n7oryeSh2lb5pXQ7AJrHiZ05GcZ6d+lT8RRPEbwwdP6IOc9PfQFet/c/b2g56WvkH395y9+Sn/RlU/FSKqy8n3I9nQ/wbH8QK6pFZM1PdcMiUZcMM7Ar1J9M038vEprn+o9rR6TYeq2Upb5H3nG5+CXCe1C4+Az/AMuaospBwRg+h2rsC2pzIEd8x9VbfvpCjV1OfQ1HcWBaMmWJGOTlJFCkADJbLbAbdc0V4zUX4lB+R9/ebDwum3wsR8x7TkVPW9n5btJM4DwEEg7+XI6jfK/Q0Gv+TJ080RWZf7Jwfodj8jXoUuLYdzZjlPj77TJU4ZXUXUZh4e28IcBt18QIqLnA3PbO2T7vhWjOoLIrqA5iVtJG2zHByuNAyAB3OfdRWQx+HIIY40dw2twMNuOoPc7dKEXVyLpPb0CWMhiN8lWGN+pXqPXzV4rO17GbFVWGYaQVHfyR6MIAqkOCqsdGRoycsAVx2xvRGzuXOUkOlmLY8mA+DjOerAbHb1FWL63Rcwxjyq+Vx+lkltyfa7D6UP4TzE/j2ylNJS9eBtWPYIbJyentr7iVoExgotL1tfjEiyTCMxP4YQMAD7LZ3PUqeh6VcF+VOVfIPs7Zz8z1qzzdNGCkaQxlY3Dvgplc9DgtnSc+h6UHuEYg46np+FJUJsLGb+G4VKrMXGggPmKEXV0s8pDrGmhYyNu+CQdu9XeVeX4ovNGFy74OvJyDnC/AVXeDJHTDkEg987t8OhrYWt/bQKskcG5TUwB2XGFIAJ2GTnb0rlLdTGxmFFLVRvOX86cTcXQtbc4WM6cJtlj22xsNh9a1PK/2hQ63WfKFKMqk5JJDRk43xgHPvoL+UGzzdxT2kQiDRllCqMF1ySNtskH51fiubl0C+DGHlPkfWCFbSSSV3wDpxv3+NWZjYWnkDDq3YI1k/FOZnglyE1QK5R2B3GDhjjtv0q9+Ui/vTJCtqzESR6zL7JYjogJAxtg+/IrKQ2cpkewctPoTxGKHBbIDaMn2fMRk+gq/LzFNHAlvNgywZRXBO6gYxvsy7kbelI7MovGGHpDW2n5mn5H4vK9u8Vw4N0hTBLBfLJjQScYLA5GOuwra8RaPw0Gcl8e/OMDP171xaz4xIhDEKJDgahjJPUfIda3XDeKvJGviHzL5x2OMkduoOKlVrkgzqNKnzAFETSnw5GDMm6sDjcHc6um/sD9331Pxx2MA0652fXjOQxAUjOwBAGR/nQ+31ARq/iZeSPP9YfZJ8owcd9iNvdRxY3GnU4UhSM7E9VLbbYGkGs6qd7dfxPSLqCFJsSPUznHBOb51l8OZCY5dSjUpBRsHB36jpnP4UfhAREKpPE2CXIUEezn2BnUASNwKF83Xyx+Gz+ZjLqjC9MAY85PbLdO9XpL+UHVHIjJIrDUEPl0quoaVJI6j6VoTtC9t/pIuShyhtvrPcFySQc7jHT5Gpxw651h1g0RCVTktgMofPl+IOcUCtZjG5D5GdLDJxlSBp+NG+NycSJRmWT7KiKEEeckdd41OpicjOR2FaXXNMKtlmN4xDLJxNrdrpogJDpZjlY8eZAcEADp9RXQBBYquuW7gOqRJG0PnTKqhQQwGU6bjO9cp5kguzch5IZIWuTpQMunX7K4958y5+NHeK/k+uoIjMBGEWPM4Mo2x19xz2xvQNIHrCKpEI81+C7pNBcI3iOqyKqudZQhlOrACsAe+Ou2a10dqpjGjytjY7kH4771yrgXEFOuFY2YTmNEPeJgxKyfIMQfhXWo+B3KKuCQhHmZUZ/hhRuflSvTsQomihiSl2vAtzwaXGnAbqAVOMAgg9fjUvArOeNdE0alVBUOGGSrYyMDodh+FaeOKJesV9Iem0WM/yp57t1B+z8OmDdNUgU/82d/uphRZusetxDPqdYOmf7OuIlbDLnRpLY/tLsfWvfCrNp18sUqqukqJDpKkAgkggYH160atOKXsakLYOerH84GJJ9NT/cKCpzsJ3AlE0EgzojaGTSPQkFcF++TkDtXFABaZBiWZrgaz1Fyx4cxnCJHI2rWS7EuDj0yO3y2rJce4Wpl1FrMYHkEs+HA32KkYzkmtituXDEuZdWclXIO/XtsfhUN7as5XFtE2kEDWiHr17e6osARvHaqSvaH0mQg4fH3nsEBIJCS6ifu/GjCcGaNvFlCs4/NqqFiNGSQpBUeaj1lwaNpCJLaFEAyp8Fc529B86LyIocbAsx0o2PZOGJY43qJW4y986i4RuYF26QKSsEROFRyCWwBt7s+vrVF5dRyp2O4Px/yoJf8AE3LtlgwDHGpQds47/jUS8WcbAqO2yqPh2rQlREGUCZa2Br1X5jML+kLy8PRsl1DYHcZ/jQ6W2tzbCQsYwFGWjB3z7OdAz6Zqbh9zJPIkQwdbBen1J9wGa6Nc8Fs4I2JhUq2QQRnOdz1OB91NmBXTSBcPWp1AztczJ8PhnWGNTDEZEGMucgfA4zUthFxBZGkeSA5GFXDYQd8b7k7b+6iyVOlfNtxTEHqPpNAgviNncTgCT7O2lgwyG8pG4IPVTnfI9BVWTg91pIUwZbGS4Z846Z1E569KOy3iJ7TAe7O/0qhNzAg9lWb47D+dBcfiybj0lko1HFlEzacsXiuxP2aRGUqyHI1E4BZjjJNavh3FbqJAjWoYKMDw5egHxAoVNzA56aV+Ayaj+0XEnRZm/wCEfeRWgcQxW7EfSVGBKjtsBNEebNPt2k6/DSf+qpIub4m/qpR8Ux+NZkcOuT/Vgf3pP5A17HCLn0h/fb/xqw4qQNbQjD4cb1PtNX/pRH2Vvu/nUA49GZPEKebAAOfTP86zn9E3PpCf22/8a8mwuh/VRn+7L/NaU8Uc7WlVo4P+5/fKal+ZF7L9/wDlXhOYt9wMfH/Kssyzr7VvJ+yVb8RUL8QVfbWSP++jAfXGK7/IVjsB++cuuFwbbP8AebD+nl/UB+lBuPX7OoEUZGM+ywB37jHehkF7G/sOjfBhU9D/ACFQfEolxw6kdVaZC64fN1eN+/sDO1DdGDgh1/vLj+JroQNOWPx+O/8AGqjiandPvEPDCNnmP4De+FJrTUGAIBOPmds9q0fFr37THoZyVY5ZW6bdNx1GamktI29qND+yB/CvH2CPsGX4HP8AGlbFo+xtGXBslja8sz8dRdkBY+vQfzNDrjisr/pYHou3+dDhRvhvBGbeTyr6dz/KsJSnTFzI8ujQFzKFtCznCgsfd+PpRyz5e7yt+yv86M2sCoMKAB7v/wBvU9ZKmJJ+HSZK2NdtF0Er21lHH7CKvwG/161YpUgKzkkzESTvFSpyp9K85HqPqKYU2PSCPSpD5fUV60H0NcabDcTp5pUjSpIYOvuBW83/ALkMbH10gH94b0FuOTMb21zNCf1S2tfo2cVq6p8Z4oLaEy4yxOlB7+5x6Ab1rwz1WcIp3+kIqMmoMzlrwq9jbTO9uw6jTkMR647UYFkuOpBrOWvFQxMhfPdix+uTR+adlTUySKv6zIQB8e4+dfQPgF0uJqw/EahBu20hmg09DmoqKWHLrXHmnJji7DOGb3juvxrF8Za5s5XQlpI1byu66gyndSWHmU465B6Vmq8NYaqfrN1Di6nSoPOaXhfClj3bDN69h8P50YU7ZOwHUntXPo+ffGFw0C+HFbxeI8jjUzZYIqrGCAMk9SdvTtWNvZLi/wDFcXEkqRQ+MySDTg76o1VfKxAVjq7hT6UlLg9esb1Tlni1K5Y3Os6vxLneyg2aYO36sQ1n7th8zWYvvytL/U2x+Mrj/lX+dYpuVJBE03iJ4S2y3AbDeYEhTGB+upO/Ybeooi3IMomEPixlmR2BCsc6WjQrj1/Oqa9ihwXB0/j7R8f9TM1RztJrv8pN6/sskY/soP4tmhNxzTeSe1cyn9sj7hgUrLl7xDGBNHmR7lBgMR//ADqHY57qwIwfripv9F3AjYuumYosJVWYuWTxPZAyMAjPx2zXrUsPhaeioB5SDZz1g1r+Q9ZHPxY0luG/WP1qzxDhBiiikLq3iokiqAcgNq6+8afvqgDW5AhGgkWzDeX4Lxx+m31oracYmU7SuPma8Rcp3JKDSuJNIRtWx1CMqMjufFX7/Q0m4HPHD4zL5MgHfJUFUcMcbBSJF+tG1Ju6L2xNHZc03S9JSf72/wDGtBw/m6Q/+4it8Nqx1vwuUZ1aFKxiVgzAFUIBDEfBgfnRey4VMXkj0gPDjWCw2z0OehHv99ZK2DwtQdpRNCO4m8tOKxSeqH31PfWquEzhxlvf6Vk7SxmAJ0+z7Qzuvl8TBHrp3x7jRKDiDQv5lyRglT3yAfruK8huD4dWz09JqWoestTcCgjKXDIqCORSzHYYz1I7gHB92M9q1l1NEsWp8BQMsx6Y7+4gisvG5uCJGbUB0A6L7sdjVuLhkQxiNBjcbdPgOgoK2UZe6AKF2gjhfNCqiLMsilVAy2426bjPbHWrsPEI553MZDL4SA7ggnLfhiq3HLWKJdROGbZEHVz6KPx6CpeXuHmKM68a3Op8dB6D5CvO4pXXkkHcxkU38J86cN4hJCxaNsalKMCAQ6nqrKdiDVo8cn1KwfRoGECAKFGGXAAH6rMPmaFLXsV9IAJIwkvGZ9LL4raWXQy7YKnTkacY30Jn10j0qd+P3LMWaeQkqVJz2YgsB6ZKqTj9UelCRXsVUASZJhUcduNQbxTqDSMDhc5kwJT06tgZ9aVvxedM6ZXGSpO/dQQhGfZIBIBGMA4octexVQBJkmXpuJSuixs5KKFVRgbBc6RsM4Go7e+oBUYr2Ksukk0LW/H7hAoWVgE8LSNiB4RZotiP0S7EfGpG49cGMxGTKFdJGldxhFAzjPSNB+yKECva04Re6ISYYj49PgjXkFBG2VU6kAwFJIyQBtRKy5kuAzN4zln9ok5zvnGDsBnsNqzK1KjU/LU9IgcgzYQcxzDB8Q5BBzt1AABz3IAAzXuTi7MdTNk4A+QAA+4VlElNS6zil5KyorGaIcYIbUrFW/WUkH7uo+NWW5ruMY8d/lpz9dNY5pDXkymkODpsbkRv5JE1VhzI8MhlHnY+0ZPMSPTJ3FbngfNtvc+XPhSfqsdj8DXGmc14zWbF8Hw2JWzCx7xCuLZ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3801" name="Picture 10" descr="http://www.cambridge.org/servlet/file/store5/item5541611/version1/fileservice749/5541611_749_previe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1357313"/>
            <a:ext cx="10937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Отсканировано 17.12.2013 16-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25" y="5072063"/>
            <a:ext cx="108108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66"/>
                </a:solidFill>
              </a:rPr>
              <a:t>Это интересно! Классификации и характеристики объектов и процессов</a:t>
            </a:r>
          </a:p>
        </p:txBody>
      </p:sp>
      <p:pic>
        <p:nvPicPr>
          <p:cNvPr id="34820" name="Рисунок 6" descr="Отсканировано 18.12.2013 16-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728662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4A48"/>
                </a:solidFill>
              </a:rPr>
              <a:t>Бесплатные  ресурсы по адаптированным научно-популярным книгам для чтения</a:t>
            </a:r>
            <a:endParaRPr lang="ru-RU" altLang="ru-RU" sz="3200" smtClean="0">
              <a:solidFill>
                <a:srgbClr val="004A48"/>
              </a:solidFill>
            </a:endParaRPr>
          </a:p>
        </p:txBody>
      </p:sp>
      <p:sp>
        <p:nvSpPr>
          <p:cNvPr id="35843" name="Содержимое 3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357687"/>
          </a:xfrm>
        </p:spPr>
        <p:txBody>
          <a:bodyPr/>
          <a:lstStyle/>
          <a:p>
            <a:r>
              <a:rPr lang="en-US" altLang="ru-RU" b="1" smtClean="0">
                <a:hlinkClick r:id="rId2"/>
              </a:rPr>
              <a:t>https://elt.oup.com/teachers/oxforddiscover/?cc=ru&amp;selLanguage=ru</a:t>
            </a:r>
            <a:r>
              <a:rPr lang="ru-RU" altLang="ru-RU" b="1" smtClean="0"/>
              <a:t>   </a:t>
            </a:r>
            <a:endParaRPr lang="en-US" altLang="ru-RU" b="1" smtClean="0"/>
          </a:p>
          <a:p>
            <a:r>
              <a:rPr lang="en-US" altLang="ru-RU" b="1" smtClean="0">
                <a:hlinkClick r:id="rId3"/>
              </a:rPr>
              <a:t>https://www.expresspublishing.co.uk/ru/title-display/clil-readers-discover-our-amazing-world</a:t>
            </a:r>
            <a:r>
              <a:rPr lang="en-US" altLang="ru-RU" b="1" smtClean="0"/>
              <a:t> </a:t>
            </a:r>
          </a:p>
          <a:p>
            <a:r>
              <a:rPr lang="en-US" altLang="ru-RU" b="1" smtClean="0">
                <a:hlinkClick r:id="rId4"/>
              </a:rPr>
              <a:t>https://www.expresspublishing.co.uk/ru/title-display/clil-readers-primary-explore-our-world</a:t>
            </a:r>
            <a:r>
              <a:rPr lang="en-US" altLang="ru-RU" b="1" smtClean="0"/>
              <a:t> </a:t>
            </a:r>
            <a:endParaRPr lang="ru-RU" altLang="ru-RU" b="1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</a:rPr>
              <a:t>Ресурсы</a:t>
            </a:r>
          </a:p>
        </p:txBody>
      </p:sp>
      <p:sp>
        <p:nvSpPr>
          <p:cNvPr id="36867" name="Содержимое 5"/>
          <p:cNvSpPr>
            <a:spLocks noGrp="1"/>
          </p:cNvSpPr>
          <p:nvPr>
            <p:ph idx="1"/>
          </p:nvPr>
        </p:nvSpPr>
        <p:spPr>
          <a:xfrm>
            <a:off x="357188" y="714375"/>
            <a:ext cx="8572500" cy="5500688"/>
          </a:xfrm>
        </p:spPr>
        <p:txBody>
          <a:bodyPr/>
          <a:lstStyle/>
          <a:p>
            <a:pPr eaLnBrk="1" hangingPunct="1"/>
            <a:r>
              <a:rPr lang="en-US" altLang="ru-RU" sz="1600" smtClean="0">
                <a:hlinkClick r:id="rId2"/>
              </a:rPr>
              <a:t>http://multiurok.ru/teryaeva/files/mietapriedmietnyie-i-priedmietnyie-riezul-taty-obuchieniia-inostrannomu-iazyku.html</a:t>
            </a:r>
            <a:r>
              <a:rPr lang="ru-RU" altLang="ru-RU" sz="1600" smtClean="0">
                <a:hlinkClick r:id="rId2"/>
              </a:rPr>
              <a:t> </a:t>
            </a:r>
            <a:r>
              <a:rPr lang="ru-RU" altLang="ru-RU" sz="1600" b="1" smtClean="0"/>
              <a:t>Метапредметные и предметные результаты обучения иностранному языку</a:t>
            </a:r>
            <a:endParaRPr lang="en-US" altLang="ru-RU" sz="1600" b="1" smtClean="0"/>
          </a:p>
          <a:p>
            <a:pPr eaLnBrk="1" hangingPunct="1"/>
            <a:r>
              <a:rPr lang="ru-RU" altLang="ru-RU" sz="1600" smtClean="0"/>
              <a:t>Что такое </a:t>
            </a:r>
            <a:r>
              <a:rPr lang="en-US" altLang="ru-RU" sz="1600" smtClean="0"/>
              <a:t>CLIL? </a:t>
            </a:r>
            <a:r>
              <a:rPr lang="en-US" altLang="ru-RU" sz="1600" smtClean="0">
                <a:hlinkClick r:id="rId3"/>
              </a:rPr>
              <a:t>http://www.onestopenglish.com/clil/what-is-clil/</a:t>
            </a:r>
            <a:r>
              <a:rPr lang="en-US" altLang="ru-RU" sz="1600" smtClean="0"/>
              <a:t> </a:t>
            </a:r>
            <a:endParaRPr lang="ru-RU" altLang="ru-RU" sz="1600" smtClean="0"/>
          </a:p>
          <a:p>
            <a:pPr eaLnBrk="1" hangingPunct="1"/>
            <a:r>
              <a:rPr lang="ru-RU" altLang="ru-RU" sz="1600" smtClean="0"/>
              <a:t>Ещё раз о </a:t>
            </a:r>
            <a:r>
              <a:rPr lang="en-US" altLang="ru-RU" sz="1600" smtClean="0"/>
              <a:t>CLIL  </a:t>
            </a:r>
            <a:r>
              <a:rPr lang="en-US" altLang="ru-RU" sz="1600" smtClean="0">
                <a:hlinkClick r:id="rId4"/>
              </a:rPr>
              <a:t>https://www.teachingenglish.org.uk/article/content-language-integrated-learning</a:t>
            </a:r>
            <a:r>
              <a:rPr lang="en-US" altLang="ru-RU" sz="1600" smtClean="0"/>
              <a:t> </a:t>
            </a:r>
            <a:endParaRPr lang="ru-RU" altLang="ru-RU" sz="1600" smtClean="0"/>
          </a:p>
          <a:p>
            <a:pPr eaLnBrk="1" hangingPunct="1"/>
            <a:r>
              <a:rPr lang="en-US" altLang="ru-RU" sz="1600" smtClean="0"/>
              <a:t>CLIL </a:t>
            </a:r>
            <a:r>
              <a:rPr lang="ru-RU" altLang="ru-RU" sz="1600" smtClean="0"/>
              <a:t>как программа обучения, </a:t>
            </a:r>
            <a:r>
              <a:rPr lang="en-US" altLang="ru-RU" sz="1600" smtClean="0"/>
              <a:t>CLIL </a:t>
            </a:r>
            <a:r>
              <a:rPr lang="ru-RU" altLang="ru-RU" sz="1600" smtClean="0"/>
              <a:t>в учебниках </a:t>
            </a:r>
            <a:r>
              <a:rPr lang="en-US" altLang="ru-RU" sz="1600" smtClean="0">
                <a:hlinkClick r:id="rId5"/>
              </a:rPr>
              <a:t>http://proenglish-blog.ru/metody-i-metodiki/chto-takoe-clil-ili-poznaem-mir-cherez-anglijskij.html</a:t>
            </a:r>
            <a:endParaRPr lang="ru-RU" altLang="ru-RU" sz="1600" smtClean="0"/>
          </a:p>
          <a:p>
            <a:pPr eaLnBrk="1" hangingPunct="1"/>
            <a:r>
              <a:rPr lang="en-US" altLang="ru-RU" sz="1600" smtClean="0"/>
              <a:t>https://infourok.ru/prakticheskie-i-teoreticheskie-materialirazvitie-refleksii-mladshih-shkolnikov-282291.html   </a:t>
            </a:r>
            <a:r>
              <a:rPr lang="ru-RU" altLang="ru-RU" sz="1600" smtClean="0"/>
              <a:t>            рефлексия школьников</a:t>
            </a:r>
            <a:endParaRPr lang="en-US" altLang="ru-RU" sz="1600" smtClean="0">
              <a:hlinkClick r:id="rId2"/>
            </a:endParaRPr>
          </a:p>
          <a:p>
            <a:pPr eaLnBrk="1" hangingPunct="1"/>
            <a:r>
              <a:rPr lang="en-US" altLang="ru-RU" sz="1600" smtClean="0">
                <a:hlinkClick r:id="rId2"/>
              </a:rPr>
              <a:t>https://www.youtube.com/watch?v=iEhk2hJTqRs</a:t>
            </a:r>
            <a:r>
              <a:rPr lang="ru-RU" altLang="ru-RU" sz="1600" smtClean="0"/>
              <a:t>     видео –кандидат на экзамене рассуждает о </a:t>
            </a:r>
            <a:r>
              <a:rPr lang="en-US" altLang="ru-RU" sz="1600" smtClean="0"/>
              <a:t>‘My favourite possession’</a:t>
            </a:r>
          </a:p>
          <a:p>
            <a:pPr eaLnBrk="1" hangingPunct="1"/>
            <a:r>
              <a:rPr lang="en-US" altLang="ru-RU" sz="1600" smtClean="0"/>
              <a:t>https://books.google.ru/books?id=j44cu5HW-i8C&amp;pg=PA24&amp;lpg=PA24&amp;dq=describe+your+favourite+possession&amp;source=bl&amp;ots=4JdzyKwpDc&amp;sig=lsDs87euXdAQgJ_Y-rgIBXESshY&amp;hl=ru&amp;sa=X&amp;ved=0ahUKEwio45zc26TPAhVJVSwKHRaSB5I4ChDoAQg2MAQ#v=onepage&amp;q=describe%20your%20favourite%20possession&amp;f=false   </a:t>
            </a:r>
            <a:r>
              <a:rPr lang="ru-RU" altLang="ru-RU" sz="1600" smtClean="0"/>
              <a:t>раздаточный материал к уроку </a:t>
            </a:r>
            <a:r>
              <a:rPr lang="en-US" altLang="ru-RU" sz="1600" smtClean="0"/>
              <a:t>‘My favourite possession’ </a:t>
            </a:r>
            <a:endParaRPr lang="ru-RU" altLang="ru-RU" sz="1600" smtClean="0"/>
          </a:p>
          <a:p>
            <a:pPr eaLnBrk="1" hangingPunct="1"/>
            <a:r>
              <a:rPr lang="en-US" altLang="ru-RU" sz="1600" smtClean="0">
                <a:hlinkClick r:id="rId6"/>
              </a:rPr>
              <a:t>https://www.lotsofessays.com/viewpaper/1709690.html</a:t>
            </a:r>
            <a:r>
              <a:rPr lang="ru-RU" altLang="ru-RU" sz="1600" smtClean="0"/>
              <a:t>      эссе </a:t>
            </a:r>
            <a:r>
              <a:rPr lang="en-US" altLang="ru-RU" sz="1600" smtClean="0"/>
              <a:t>‘my favourite possession’</a:t>
            </a:r>
          </a:p>
          <a:p>
            <a:pPr eaLnBrk="1" hangingPunct="1"/>
            <a:r>
              <a:rPr lang="ru-RU" altLang="ru-RU" sz="1600" smtClean="0"/>
              <a:t>Рефлексия как элемент ключевой познавательной компетенции </a:t>
            </a:r>
            <a:r>
              <a:rPr lang="en-US" altLang="ru-RU" sz="1600" smtClean="0">
                <a:hlinkClick r:id="rId7"/>
              </a:rPr>
              <a:t>http://pandia.ru/text/78/211/3795.php</a:t>
            </a:r>
            <a:r>
              <a:rPr lang="ru-RU" altLang="ru-RU" sz="1600" smtClean="0"/>
              <a:t> </a:t>
            </a:r>
          </a:p>
          <a:p>
            <a:pPr algn="ctr" eaLnBrk="1" hangingPunct="1"/>
            <a:r>
              <a:rPr lang="en-US" altLang="ru-RU" sz="3600" b="1" smtClean="0">
                <a:hlinkClick r:id="rId8"/>
              </a:rPr>
              <a:t>www.injaz.ru</a:t>
            </a:r>
            <a:r>
              <a:rPr lang="en-US" altLang="ru-RU" sz="3600" b="1" smtClean="0"/>
              <a:t> </a:t>
            </a:r>
            <a:endParaRPr lang="ru-RU" alt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28675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786063"/>
            <a:ext cx="8429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6" descr="ИнЯз_лого (1)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3929063"/>
            <a:ext cx="2692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33CC"/>
                </a:solidFill>
              </a:rPr>
              <a:t>«Особенностью английского языка, как учебного предмета, является то, что он как бы «беспредметен».</a:t>
            </a:r>
            <a:br>
              <a:rPr lang="ru-RU" b="1" i="1" dirty="0" smtClean="0">
                <a:solidFill>
                  <a:srgbClr val="0033CC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И.А. Зимняя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" y="3071813"/>
            <a:ext cx="7929562" cy="3000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33CC"/>
                </a:solidFill>
              </a:rPr>
              <a:t>Метапредметный</a:t>
            </a:r>
            <a:r>
              <a:rPr lang="ru-RU" sz="2400" b="1" dirty="0">
                <a:solidFill>
                  <a:srgbClr val="0033CC"/>
                </a:solidFill>
              </a:rPr>
              <a:t> подход в образовании и, соответственно, метапредметные образовательные технологии были разработаны для того, чтобы решить проблему разобщенности, </a:t>
            </a:r>
            <a:r>
              <a:rPr lang="ru-RU" sz="2400" b="1" dirty="0" err="1">
                <a:solidFill>
                  <a:srgbClr val="0033CC"/>
                </a:solidFill>
              </a:rPr>
              <a:t>расколотости</a:t>
            </a:r>
            <a:r>
              <a:rPr lang="ru-RU" sz="2400" b="1" dirty="0">
                <a:solidFill>
                  <a:srgbClr val="0033CC"/>
                </a:solidFill>
              </a:rPr>
              <a:t>, оторванности друг от друга разных научных дисциплин и, как следствие, учебных предметов.</a:t>
            </a:r>
          </a:p>
        </p:txBody>
      </p:sp>
      <p:pic>
        <p:nvPicPr>
          <p:cNvPr id="5124" name="Рисунок 5" descr="IMG_20160927_1411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2071688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57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000066"/>
                </a:solidFill>
              </a:rPr>
              <a:t>Метапредметные</a:t>
            </a:r>
            <a:r>
              <a:rPr lang="ru-RU" sz="3600" b="1" dirty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</a:rPr>
              <a:t>результаты обучения ИЯ</a:t>
            </a:r>
            <a:r>
              <a:rPr lang="ru-RU" sz="3600" b="1" dirty="0" smtClean="0">
                <a:solidFill>
                  <a:srgbClr val="000066"/>
                </a:solidFill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143000"/>
            <a:ext cx="8139112" cy="50403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300" b="1" dirty="0" smtClean="0">
                <a:solidFill>
                  <a:srgbClr val="3333CC"/>
                </a:solidFill>
              </a:rPr>
              <a:t>Регулятивные</a:t>
            </a:r>
            <a:r>
              <a:rPr lang="ru-RU" sz="2300" b="1" dirty="0">
                <a:solidFill>
                  <a:srgbClr val="3333CC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300" b="1" dirty="0">
                <a:solidFill>
                  <a:srgbClr val="000066"/>
                </a:solidFill>
              </a:rPr>
              <a:t>управление своей деятельностью;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300" b="1" dirty="0">
                <a:solidFill>
                  <a:srgbClr val="000066"/>
                </a:solidFill>
              </a:rPr>
              <a:t>контроль и коррекция;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300" b="1" dirty="0">
                <a:solidFill>
                  <a:srgbClr val="000066"/>
                </a:solidFill>
              </a:rPr>
              <a:t>инициативность и самостоятельность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300" b="1" dirty="0">
                <a:solidFill>
                  <a:srgbClr val="3333CC"/>
                </a:solidFill>
              </a:rPr>
              <a:t>Коммуникативные: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300" b="1" dirty="0">
                <a:solidFill>
                  <a:srgbClr val="000066"/>
                </a:solidFill>
              </a:rPr>
              <a:t>речевая деятельность;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300" b="1" dirty="0">
                <a:solidFill>
                  <a:srgbClr val="000066"/>
                </a:solidFill>
              </a:rPr>
              <a:t>навыки сотрудничества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4600" b="1" u="sng" dirty="0">
                <a:solidFill>
                  <a:srgbClr val="3333CC"/>
                </a:solidFill>
              </a:rPr>
              <a:t>Познавательные: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800" b="1" dirty="0">
                <a:solidFill>
                  <a:srgbClr val="0033CC"/>
                </a:solidFill>
              </a:rPr>
              <a:t>работа с информацией;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800" b="1" dirty="0">
                <a:solidFill>
                  <a:srgbClr val="0033CC"/>
                </a:solidFill>
              </a:rPr>
              <a:t>работа с учебными моделями;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800" b="1" dirty="0">
                <a:solidFill>
                  <a:srgbClr val="0033CC"/>
                </a:solidFill>
              </a:rPr>
              <a:t>использование </a:t>
            </a:r>
            <a:r>
              <a:rPr lang="ru-RU" sz="3800" b="1" dirty="0" err="1">
                <a:solidFill>
                  <a:srgbClr val="0033CC"/>
                </a:solidFill>
              </a:rPr>
              <a:t>знако</a:t>
            </a:r>
            <a:r>
              <a:rPr lang="ru-RU" sz="3800" b="1" dirty="0">
                <a:solidFill>
                  <a:srgbClr val="0033CC"/>
                </a:solidFill>
              </a:rPr>
              <a:t> – символических  средств, общих схем решения;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600" b="1" dirty="0">
                <a:solidFill>
                  <a:srgbClr val="C00000"/>
                </a:solidFill>
              </a:rPr>
              <a:t>выполнение логических операций сравнения, анализа, обобщения, классификации, установления аналогий, подведения под понятие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600" dirty="0">
              <a:solidFill>
                <a:srgbClr val="3333CC"/>
              </a:solidFill>
            </a:endParaRPr>
          </a:p>
        </p:txBody>
      </p:sp>
      <p:pic>
        <p:nvPicPr>
          <p:cNvPr id="6148" name="Рисунок 3" descr="IMG_20160927_1411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1500188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 descr="IMG_20160927_1413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286000"/>
            <a:ext cx="8572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4A48"/>
                </a:solidFill>
              </a:rPr>
              <a:t>21 </a:t>
            </a:r>
            <a:r>
              <a:rPr lang="en-US" altLang="ru-RU" b="1" smtClean="0">
                <a:solidFill>
                  <a:srgbClr val="004A48"/>
                </a:solidFill>
              </a:rPr>
              <a:t>century skills</a:t>
            </a:r>
            <a:endParaRPr lang="ru-RU" altLang="ru-RU" b="1" smtClean="0">
              <a:solidFill>
                <a:srgbClr val="004A48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86550" cy="3757613"/>
          </a:xfrm>
        </p:spPr>
        <p:txBody>
          <a:bodyPr/>
          <a:lstStyle/>
          <a:p>
            <a:r>
              <a:rPr lang="en-US" altLang="ru-RU" sz="4000" b="1" smtClean="0">
                <a:solidFill>
                  <a:srgbClr val="004A48"/>
                </a:solidFill>
              </a:rPr>
              <a:t>Communication</a:t>
            </a:r>
          </a:p>
          <a:p>
            <a:r>
              <a:rPr lang="en-US" altLang="ru-RU" sz="4000" b="1" smtClean="0">
                <a:solidFill>
                  <a:srgbClr val="004A48"/>
                </a:solidFill>
              </a:rPr>
              <a:t>Collaboration</a:t>
            </a:r>
          </a:p>
          <a:p>
            <a:r>
              <a:rPr lang="en-US" altLang="ru-RU" sz="4000" b="1" smtClean="0">
                <a:solidFill>
                  <a:srgbClr val="004A48"/>
                </a:solidFill>
              </a:rPr>
              <a:t>Critical thinking</a:t>
            </a:r>
          </a:p>
          <a:p>
            <a:r>
              <a:rPr lang="en-US" altLang="ru-RU" sz="4000" b="1" smtClean="0">
                <a:solidFill>
                  <a:srgbClr val="004A48"/>
                </a:solidFill>
              </a:rPr>
              <a:t>Creativity </a:t>
            </a:r>
            <a:endParaRPr lang="ru-RU" altLang="ru-RU" sz="4000" b="1" smtClean="0">
              <a:solidFill>
                <a:srgbClr val="004A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004A48"/>
                </a:solidFill>
              </a:rPr>
              <a:t>CLIL – Content and Language Integrated Learning</a:t>
            </a:r>
            <a:endParaRPr lang="ru-RU" altLang="ru-RU" b="1" smtClean="0">
              <a:solidFill>
                <a:srgbClr val="004A48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45259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4A48"/>
                </a:solidFill>
              </a:rPr>
              <a:t>Термин </a:t>
            </a:r>
            <a:r>
              <a:rPr lang="en-US" altLang="ru-RU" b="1" smtClean="0">
                <a:solidFill>
                  <a:srgbClr val="004A48"/>
                </a:solidFill>
              </a:rPr>
              <a:t>CLIL </a:t>
            </a:r>
            <a:r>
              <a:rPr lang="ru-RU" altLang="ru-RU" b="1" smtClean="0">
                <a:solidFill>
                  <a:srgbClr val="004A48"/>
                </a:solidFill>
              </a:rPr>
              <a:t>был введён Дэвидом Маршем из Финляндии </a:t>
            </a:r>
            <a:r>
              <a:rPr lang="en-US" altLang="ru-RU" b="1" smtClean="0">
                <a:solidFill>
                  <a:srgbClr val="004A48"/>
                </a:solidFill>
              </a:rPr>
              <a:t>(1994): </a:t>
            </a:r>
            <a:r>
              <a:rPr lang="en-US" altLang="ru-RU" b="1" i="1" smtClean="0">
                <a:solidFill>
                  <a:srgbClr val="004A48"/>
                </a:solidFill>
              </a:rPr>
              <a:t>”</a:t>
            </a:r>
            <a:r>
              <a:rPr lang="ru-RU" altLang="ru-RU" b="1" i="1" smtClean="0">
                <a:solidFill>
                  <a:srgbClr val="004A48"/>
                </a:solidFill>
              </a:rPr>
              <a:t>Это метод обучения, в рамках которого изучаются самые разнообразные предметы программы посредством изучения иностранного языка» </a:t>
            </a:r>
          </a:p>
          <a:p>
            <a:pPr eaLnBrk="1" hangingPunct="1"/>
            <a:r>
              <a:rPr lang="en-US" altLang="ru-RU" b="1" smtClean="0">
                <a:solidFill>
                  <a:srgbClr val="008000"/>
                </a:solidFill>
              </a:rPr>
              <a:t>CLIL -</a:t>
            </a:r>
            <a:r>
              <a:rPr lang="ru-RU" altLang="ru-RU" b="1" smtClean="0">
                <a:solidFill>
                  <a:srgbClr val="008000"/>
                </a:solidFill>
              </a:rPr>
              <a:t>предметно-языковое интегрированное обучение          </a:t>
            </a:r>
            <a:r>
              <a:rPr lang="ru-RU" altLang="ru-RU" b="1" smtClean="0">
                <a:solidFill>
                  <a:srgbClr val="C00000"/>
                </a:solidFill>
              </a:rPr>
              <a:t>но </a:t>
            </a:r>
            <a:r>
              <a:rPr lang="ru-RU" altLang="ru-RU" b="1" u="sng" smtClean="0">
                <a:solidFill>
                  <a:srgbClr val="C00000"/>
                </a:solidFill>
              </a:rPr>
              <a:t>не обязательно изучение другого предмета на английском языке</a:t>
            </a:r>
          </a:p>
        </p:txBody>
      </p:sp>
      <p:pic>
        <p:nvPicPr>
          <p:cNvPr id="8196" name="Рисунок 3" descr="IMG_20160927_1413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3143250"/>
            <a:ext cx="10001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785812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4A48"/>
                </a:solidFill>
              </a:rPr>
              <a:t>Основные характеристики </a:t>
            </a:r>
            <a:r>
              <a:rPr lang="en-US" altLang="ru-RU" sz="3600" b="1" smtClean="0">
                <a:solidFill>
                  <a:srgbClr val="004A48"/>
                </a:solidFill>
              </a:rPr>
              <a:t>CLIL</a:t>
            </a:r>
            <a:endParaRPr lang="ru-RU" altLang="ru-RU" sz="3600" b="1" smtClean="0">
              <a:solidFill>
                <a:srgbClr val="004A4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070" y="955526"/>
            <a:ext cx="8655831" cy="5379491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4A48"/>
                </a:solidFill>
              </a:rPr>
              <a:t>Иностранный язык становится средством для освоения предметного или </a:t>
            </a:r>
            <a:r>
              <a:rPr lang="ru-RU" altLang="ru-RU" sz="2000" dirty="0" err="1" smtClean="0">
                <a:solidFill>
                  <a:srgbClr val="004A48"/>
                </a:solidFill>
              </a:rPr>
              <a:t>метапредметного</a:t>
            </a:r>
            <a:r>
              <a:rPr lang="ru-RU" altLang="ru-RU" sz="2000" dirty="0" smtClean="0">
                <a:solidFill>
                  <a:srgbClr val="004A48"/>
                </a:solidFill>
              </a:rPr>
              <a:t> содержания</a:t>
            </a:r>
            <a:endParaRPr lang="en-US" altLang="ru-RU" sz="2000" dirty="0" smtClean="0">
              <a:solidFill>
                <a:srgbClr val="004A48"/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4A48"/>
                </a:solidFill>
              </a:rPr>
              <a:t>Изучение иностранного языка интегрировано с другими предметами школьной программы и отраслями знания</a:t>
            </a:r>
            <a:endParaRPr lang="en-US" altLang="ru-RU" sz="2000" dirty="0" smtClean="0">
              <a:solidFill>
                <a:srgbClr val="004A48"/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4A48"/>
                </a:solidFill>
              </a:rPr>
              <a:t>Изучение иностранного языка становится более интересным. Так как параллельно с языковым содержанием появляется предметное и </a:t>
            </a:r>
            <a:r>
              <a:rPr lang="ru-RU" altLang="ru-RU" sz="2000" dirty="0" err="1" smtClean="0">
                <a:solidFill>
                  <a:srgbClr val="004A48"/>
                </a:solidFill>
              </a:rPr>
              <a:t>метапредметное</a:t>
            </a:r>
            <a:endParaRPr lang="en-US" altLang="ru-RU" sz="2000" dirty="0" smtClean="0">
              <a:solidFill>
                <a:srgbClr val="004A48"/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4A48"/>
                </a:solidFill>
              </a:rPr>
              <a:t>Иностранный язык предъявляется в реалистичных ситуациях и усвоение языковых навыков происходит естественно</a:t>
            </a:r>
            <a:endParaRPr lang="en-US" altLang="ru-RU" sz="2000" dirty="0" smtClean="0">
              <a:solidFill>
                <a:srgbClr val="004A48"/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4A48"/>
                </a:solidFill>
              </a:rPr>
              <a:t>Программы  изучения иностранного языка, основанные на </a:t>
            </a:r>
            <a:r>
              <a:rPr lang="en-US" altLang="ru-RU" sz="2000" dirty="0" smtClean="0">
                <a:solidFill>
                  <a:srgbClr val="004A48"/>
                </a:solidFill>
              </a:rPr>
              <a:t>CLIL</a:t>
            </a:r>
            <a:r>
              <a:rPr lang="ru-RU" altLang="ru-RU" sz="2000" dirty="0" smtClean="0">
                <a:solidFill>
                  <a:srgbClr val="004A48"/>
                </a:solidFill>
              </a:rPr>
              <a:t>, обычно долговременные – они интегрируются с развивающими программами (например, системой </a:t>
            </a:r>
            <a:r>
              <a:rPr lang="ru-RU" altLang="ru-RU" sz="2000" dirty="0" err="1" smtClean="0">
                <a:solidFill>
                  <a:srgbClr val="004A48"/>
                </a:solidFill>
              </a:rPr>
              <a:t>Монтессори</a:t>
            </a:r>
            <a:r>
              <a:rPr lang="ru-RU" altLang="ru-RU" sz="2000" dirty="0" smtClean="0">
                <a:solidFill>
                  <a:srgbClr val="004A48"/>
                </a:solidFill>
              </a:rPr>
              <a:t>) и программами по развитию критического мышления (см. </a:t>
            </a:r>
            <a:r>
              <a:rPr lang="en-US" altLang="ru-RU" sz="2000" dirty="0" smtClean="0">
                <a:solidFill>
                  <a:srgbClr val="004A48"/>
                </a:solidFill>
              </a:rPr>
              <a:t>Oxford Q skills) </a:t>
            </a:r>
          </a:p>
          <a:p>
            <a:pPr eaLnBrk="1" hangingPunct="1"/>
            <a:r>
              <a:rPr lang="ru-RU" altLang="ru-RU" sz="2000" dirty="0" smtClean="0">
                <a:solidFill>
                  <a:srgbClr val="004A48"/>
                </a:solidFill>
              </a:rPr>
              <a:t>В рамках этой системы развивается беглость речи. «Есть о чём поговорить» </a:t>
            </a:r>
            <a:endParaRPr lang="ru-RU" altLang="ru-RU" sz="2000" dirty="0" smtClean="0"/>
          </a:p>
        </p:txBody>
      </p:sp>
      <p:pic>
        <p:nvPicPr>
          <p:cNvPr id="9220" name="Picture 3" descr="\\WORK2\SharedDocs\РАБОЧАЯ\ОЮ\сканы\Письмо 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404664"/>
            <a:ext cx="8572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004A48"/>
                </a:solidFill>
              </a:rPr>
              <a:t>CLIL pages </a:t>
            </a:r>
            <a:r>
              <a:rPr lang="ru-RU" altLang="ru-RU" b="1" smtClean="0">
                <a:solidFill>
                  <a:srgbClr val="004A48"/>
                </a:solidFill>
              </a:rPr>
              <a:t>как аспектный компонент курса</a:t>
            </a:r>
          </a:p>
        </p:txBody>
      </p:sp>
      <p:pic>
        <p:nvPicPr>
          <p:cNvPr id="10243" name="Рисунок 3" descr="IMG_20160927_1411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785938"/>
            <a:ext cx="59293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4" descr="IMG_20160927_1413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25" y="428625"/>
            <a:ext cx="10271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760</Words>
  <Application>Microsoft Office PowerPoint</Application>
  <PresentationFormat>Экран (4:3)</PresentationFormat>
  <Paragraphs>94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 3</vt:lpstr>
      <vt:lpstr>Тема Office</vt:lpstr>
      <vt:lpstr>Диалог школьных предметов</vt:lpstr>
      <vt:lpstr>Презентация PowerPoint</vt:lpstr>
      <vt:lpstr>Мы обсудим:</vt:lpstr>
      <vt:lpstr>«Особенностью английского языка, как учебного предмета, является то, что он как бы «беспредметен». И.А. Зимняя </vt:lpstr>
      <vt:lpstr>Метапредметные результаты обучения ИЯ:</vt:lpstr>
      <vt:lpstr>21 century skills</vt:lpstr>
      <vt:lpstr>CLIL – Content and Language Integrated Learning</vt:lpstr>
      <vt:lpstr>Основные характеристики CLIL</vt:lpstr>
      <vt:lpstr>CLIL pages как аспектный компонент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CLIL КАК МЕТОДОЛОГИЯ ОСНОВНОГО КУРСА –идеи для организации учебной деятельности, типы упражнений и источники вдохновения</vt:lpstr>
      <vt:lpstr>Изучаем новые слова, учимся строить определения   Метапредметные результаты учебной деятельности \регулятивные </vt:lpstr>
      <vt:lpstr>Метапредметные результаты учебной деятельности \познавательные: работа с информацией  Метапредметные результаты учебной деятельности \регулятивные ( управляем своими стратегиями чтения)  Учимся строить выводы на основе прочитанного  Учимся выводить значение слова из контекста</vt:lpstr>
      <vt:lpstr>Учимся строить умозаключения</vt:lpstr>
      <vt:lpstr>Метапредметные результаты учебной деятельности \познавательные: работа с информацией</vt:lpstr>
      <vt:lpstr>Презентация PowerPoint</vt:lpstr>
      <vt:lpstr>Регулятивные метапредметные результаты  обучения: инициативность и самостоятельность   </vt:lpstr>
      <vt:lpstr>Дано: отработка прилагательных, обозначающих цвет, материал, фактуру и способ производства</vt:lpstr>
      <vt:lpstr>Вещь, которая имеет для меня особое значение</vt:lpstr>
      <vt:lpstr>Презентация PowerPoint</vt:lpstr>
      <vt:lpstr>CLIL В ПРОГРАММАХ ВНЕУРОЧНОЙ ДЕЯТЕЛЬНОСТИ НА ИНОСТРАННОМ ЯЗЫКЕ</vt:lpstr>
      <vt:lpstr>Презентация PowerPoint</vt:lpstr>
      <vt:lpstr>Презентация PowerPoint</vt:lpstr>
      <vt:lpstr>Формирование основ алгоритма научного исследования при выполнении учебного проекта на иностранном языке –проекты, НПК и …адаптированные научно-популярные книги для чтения</vt:lpstr>
      <vt:lpstr>Что нам интересно ?</vt:lpstr>
      <vt:lpstr>В чём проблема? В чём вопрос?</vt:lpstr>
      <vt:lpstr>Острова? Почему – острова? Что интересного в островах?</vt:lpstr>
      <vt:lpstr>Начнём с определений</vt:lpstr>
      <vt:lpstr>Это интересно! Классификации и характеристики объектов и процессов</vt:lpstr>
      <vt:lpstr>Бесплатные  ресурсы по адаптированным научно-популярным книгам для чтения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 школьных предметов на уроке иностранного языка</dc:title>
  <dc:creator>Ольга</dc:creator>
  <cp:lastModifiedBy>Татьяна Копылова</cp:lastModifiedBy>
  <cp:revision>30</cp:revision>
  <dcterms:created xsi:type="dcterms:W3CDTF">2016-09-23T03:21:28Z</dcterms:created>
  <dcterms:modified xsi:type="dcterms:W3CDTF">2017-11-01T03:13:26Z</dcterms:modified>
</cp:coreProperties>
</file>