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3" r:id="rId4"/>
    <p:sldId id="277" r:id="rId5"/>
    <p:sldId id="271" r:id="rId6"/>
    <p:sldId id="273" r:id="rId7"/>
    <p:sldId id="278" r:id="rId8"/>
    <p:sldId id="281" r:id="rId9"/>
    <p:sldId id="280" r:id="rId10"/>
    <p:sldId id="257" r:id="rId11"/>
    <p:sldId id="275" r:id="rId12"/>
    <p:sldId id="274" r:id="rId13"/>
    <p:sldId id="258" r:id="rId14"/>
    <p:sldId id="259" r:id="rId15"/>
    <p:sldId id="268" r:id="rId16"/>
    <p:sldId id="279" r:id="rId17"/>
    <p:sldId id="270" r:id="rId18"/>
    <p:sldId id="272" r:id="rId19"/>
    <p:sldId id="269" r:id="rId20"/>
    <p:sldId id="282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800000"/>
    <a:srgbClr val="FF3300"/>
    <a:srgbClr val="1D003A"/>
    <a:srgbClr val="3D007A"/>
    <a:srgbClr val="4B009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56704-17B2-409E-9405-2B234C542D73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BF2A-859C-4136-B0F2-F0A299FAF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2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3890-775D-4744-968A-70BA5A45052F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E063C-A9D6-4145-AA8F-D39FD922D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0C56-D213-4034-B2FF-9D5C13BDE73C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EEAC-A268-414B-B196-1B353BA98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0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D3A8-0751-443A-AB76-92A8FE796F53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E535-E537-445E-939C-C3F844382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1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A1FD7-977E-4799-A4C1-8F2236F34F07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A003-ADA1-41B7-9ED5-16BC7BA2F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4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2278-F048-4481-A438-1404D6726BEB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E857-A920-44F6-879A-C412649A4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5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540B-FFF7-46C7-839F-097111379D10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0E44-0D32-4515-BCD6-85E1F8111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A4CC-7377-4603-BAE1-2102A59F631F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EB52-CB6D-4F9B-AECD-DCA3007D1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6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28C4-9020-4EF7-86FE-C606B32AAD51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667A-3104-4CAA-9C70-7CDB88312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1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D853-B11B-462C-B86A-DE91CE7785D3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C2271-2545-4585-AE73-138889146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4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2542-8B74-4086-AD2A-66C9D1537FBD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DA34B-1132-4F6A-9050-D65E75500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9315BD-FB5B-4BE7-991F-902218A172B8}" type="datetimeFigureOut">
              <a:rPr lang="ru-RU"/>
              <a:pPr>
                <a:defRPr/>
              </a:pPr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A010F4-E446-4BEF-A724-A39A96B9D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njaz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injaz.ru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injaz.ru/jolly-phonics-1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ollyphonics.cpdcollege.com/cpdcol/cpdcoln_licensing_enrol.php?id=1" TargetMode="External"/><Relationship Id="rId2" Type="http://schemas.openxmlformats.org/officeDocument/2006/relationships/hyperlink" Target="http://www.jollyphonics.cpdcollege.com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jollylearning.co.uk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1D003A"/>
                </a:solidFill>
                <a:latin typeface="Monotype Corsiva" pitchFamily="66" charset="0"/>
              </a:rPr>
              <a:t>Тренинг по программе синтетической фоники </a:t>
            </a:r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>от авторов </a:t>
            </a:r>
            <a:r>
              <a:rPr lang="en-US" b="1" dirty="0" smtClean="0">
                <a:solidFill>
                  <a:srgbClr val="0033CC"/>
                </a:solidFill>
              </a:rPr>
              <a:t>‘Jolly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en-US" b="1" dirty="0" smtClean="0">
                <a:solidFill>
                  <a:srgbClr val="0033CC"/>
                </a:solidFill>
              </a:rPr>
              <a:t>Phonics’</a:t>
            </a:r>
            <a:br>
              <a:rPr lang="en-US" b="1" dirty="0" smtClean="0">
                <a:solidFill>
                  <a:srgbClr val="0033CC"/>
                </a:solidFill>
              </a:rPr>
            </a:br>
            <a:r>
              <a:rPr lang="en-US" b="1" dirty="0" smtClean="0">
                <a:solidFill>
                  <a:srgbClr val="0033CC"/>
                </a:solidFill>
              </a:rPr>
              <a:t>Sue </a:t>
            </a:r>
            <a:r>
              <a:rPr lang="en-US" b="1" dirty="0" err="1" smtClean="0">
                <a:solidFill>
                  <a:srgbClr val="0033CC"/>
                </a:solidFill>
              </a:rPr>
              <a:t>Lloid</a:t>
            </a:r>
            <a:r>
              <a:rPr lang="en-US" b="1" dirty="0" smtClean="0">
                <a:solidFill>
                  <a:srgbClr val="0033CC"/>
                </a:solidFill>
              </a:rPr>
              <a:t>, Sarah </a:t>
            </a:r>
            <a:r>
              <a:rPr lang="en-US" b="1" dirty="0" err="1" smtClean="0">
                <a:solidFill>
                  <a:srgbClr val="0033CC"/>
                </a:solidFill>
              </a:rPr>
              <a:t>Wernham</a:t>
            </a:r>
            <a:r>
              <a:rPr lang="en-US" b="1" dirty="0" smtClean="0">
                <a:solidFill>
                  <a:srgbClr val="0033CC"/>
                </a:solidFill>
              </a:rPr>
              <a:t>  </a:t>
            </a:r>
            <a:r>
              <a:rPr lang="ru-RU" b="1" dirty="0" smtClean="0">
                <a:solidFill>
                  <a:srgbClr val="0033CC"/>
                </a:solidFill>
              </a:rPr>
              <a:t>и </a:t>
            </a:r>
            <a:r>
              <a:rPr lang="en-US" b="1" dirty="0" smtClean="0">
                <a:solidFill>
                  <a:srgbClr val="0033CC"/>
                </a:solidFill>
              </a:rPr>
              <a:t>Chris Jolly</a:t>
            </a:r>
            <a:r>
              <a:rPr lang="ru-RU" b="1" dirty="0" smtClean="0">
                <a:solidFill>
                  <a:srgbClr val="0033CC"/>
                </a:solidFill>
              </a:rPr>
              <a:t> (Обзор)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4B0096"/>
                </a:solidFill>
              </a:rPr>
              <a:t>Чекчурина Ольга Юрьевна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4B0096"/>
                </a:solidFill>
              </a:rPr>
              <a:t>Заместитель директора по методической работе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4B0096"/>
                </a:solidFill>
              </a:rPr>
              <a:t>Группа компаний ИНЯЗ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>
                <a:hlinkClick r:id="rId2"/>
              </a:rPr>
              <a:t>www.injaz.ru</a:t>
            </a:r>
            <a:r>
              <a:rPr lang="en-US" sz="5100" b="1" dirty="0" smtClean="0"/>
              <a:t> </a:t>
            </a:r>
            <a:endParaRPr lang="ru-RU" sz="5100" b="1" dirty="0"/>
          </a:p>
        </p:txBody>
      </p:sp>
      <p:pic>
        <p:nvPicPr>
          <p:cNvPr id="2052" name="Picture 2" descr="http://content-jollyphonicsuk.cpdcollege.com/images/topRight_modu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5357813"/>
            <a:ext cx="3552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Картинки по запросу Sue Lloyd фото phonic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5500688"/>
            <a:ext cx="2714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9398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Разделы онлайн</a:t>
            </a:r>
            <a:r>
              <a:rPr lang="en-US" altLang="ru-RU" sz="3600" b="1" smtClean="0">
                <a:solidFill>
                  <a:srgbClr val="0000FF"/>
                </a:solidFill>
              </a:rPr>
              <a:t> </a:t>
            </a:r>
            <a:r>
              <a:rPr lang="ru-RU" altLang="ru-RU" sz="3600" b="1" smtClean="0">
                <a:solidFill>
                  <a:srgbClr val="0000FF"/>
                </a:solidFill>
              </a:rPr>
              <a:t>-тренинга </a:t>
            </a:r>
            <a:r>
              <a:rPr lang="en-US" altLang="ru-RU" sz="3600" b="1" smtClean="0">
                <a:solidFill>
                  <a:srgbClr val="0000FF"/>
                </a:solidFill>
              </a:rPr>
              <a:t>Jolly Phonics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t="19843" r="31593" b="7559"/>
          <a:stretch>
            <a:fillRect/>
          </a:stretch>
        </p:blipFill>
        <p:spPr bwMode="auto">
          <a:xfrm>
            <a:off x="2643188" y="1071563"/>
            <a:ext cx="56118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s://thumbs.ebaystatic.com/d/l225/m/mp5eszzF6bz4ctc9d7Zl6K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00250"/>
            <a:ext cx="2143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66"/>
                </a:solidFill>
              </a:rPr>
              <a:t>В какой форме предлагаются учебные материалы?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3" cy="50434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Модули с контрольными вопросами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Тексты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Видео материалы с уроков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Видео лекции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Интерактивные электронные задания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Архив семинаров от авторов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Блоги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Обсуждения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Посты других участников программы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Текущие и финальные контрольные задания </a:t>
            </a:r>
            <a:r>
              <a:rPr lang="en-US" sz="2400" b="1" dirty="0" smtClean="0">
                <a:solidFill>
                  <a:srgbClr val="000066"/>
                </a:solidFill>
              </a:rPr>
              <a:t>(Modular assignment /Reflective assignment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Final Assignment)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7559" r="2953" b="3780"/>
          <a:stretch>
            <a:fillRect/>
          </a:stretch>
        </p:blipFill>
        <p:spPr bwMode="auto">
          <a:xfrm>
            <a:off x="4500563" y="1643063"/>
            <a:ext cx="43386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</a:rPr>
              <a:t>Вы узнаете об истории обучения чтению взрослых и детей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22205" r="1181" b="39685"/>
          <a:stretch>
            <a:fillRect/>
          </a:stretch>
        </p:blipFill>
        <p:spPr bwMode="auto">
          <a:xfrm>
            <a:off x="285750" y="1714500"/>
            <a:ext cx="8501063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</a:rPr>
              <a:t>Как выглядят учебные разделы тренинга?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22205" r="1476" b="5197"/>
          <a:stretch>
            <a:fillRect/>
          </a:stretch>
        </p:blipFill>
        <p:spPr bwMode="auto">
          <a:xfrm>
            <a:off x="428625" y="1714500"/>
            <a:ext cx="79756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</a:rPr>
              <a:t>Уникальные ресурсы и новые термины по методике преподавания иностранных языков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63" y="2357438"/>
            <a:ext cx="5929312" cy="914400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D007A"/>
                </a:solidFill>
                <a:latin typeface="Monotype Corsiva" pitchFamily="66" charset="0"/>
              </a:rPr>
              <a:t>Что такое </a:t>
            </a:r>
            <a:r>
              <a:rPr lang="en-US" sz="3600" b="1" dirty="0">
                <a:solidFill>
                  <a:srgbClr val="3D007A"/>
                </a:solidFill>
                <a:latin typeface="Monotype Corsiva" pitchFamily="66" charset="0"/>
              </a:rPr>
              <a:t>   </a:t>
            </a:r>
            <a:r>
              <a:rPr lang="en-US" sz="3600" b="1" dirty="0">
                <a:solidFill>
                  <a:srgbClr val="1D003A"/>
                </a:solidFill>
              </a:rPr>
              <a:t>I.T.A.   ?</a:t>
            </a:r>
            <a:endParaRPr lang="ru-RU" sz="3600" b="1" dirty="0">
              <a:solidFill>
                <a:srgbClr val="1D003A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22205" b="28346"/>
          <a:stretch>
            <a:fillRect/>
          </a:stretch>
        </p:blipFill>
        <p:spPr bwMode="auto">
          <a:xfrm>
            <a:off x="285750" y="3525838"/>
            <a:ext cx="87312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Так выглядит выполненное модулярное задание в форме поста </a:t>
            </a:r>
            <a:br>
              <a:rPr lang="ru-RU" sz="2400" dirty="0" smtClean="0"/>
            </a:br>
            <a:r>
              <a:rPr lang="en-US" sz="2400" dirty="0" smtClean="0"/>
              <a:t>(Module Assignment) </a:t>
            </a:r>
            <a:endParaRPr lang="ru-RU" sz="2400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71625"/>
            <a:ext cx="75438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sue Lloid teac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523875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www.thegazette.com/storyimage/GA/20150505/ARTICLE/150509835/EP/1/5/EP-150509835.jpg&amp;MaxH=500&amp;MaxW=6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571750"/>
            <a:ext cx="614362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857750" y="5572125"/>
            <a:ext cx="3929063" cy="785813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hlinkClick r:id="rId2"/>
              </a:rPr>
              <a:t>www.injaz.ru</a:t>
            </a:r>
            <a:r>
              <a:rPr lang="en-US" altLang="ru-RU" b="1" smtClean="0"/>
              <a:t> </a:t>
            </a:r>
            <a:endParaRPr lang="ru-RU" altLang="ru-RU" b="1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8504" r="5020" b="4253"/>
          <a:stretch>
            <a:fillRect/>
          </a:stretch>
        </p:blipFill>
        <p:spPr bwMode="auto">
          <a:xfrm>
            <a:off x="500063" y="357188"/>
            <a:ext cx="83312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14375" y="5857875"/>
            <a:ext cx="4286250" cy="571500"/>
          </a:xfrm>
          <a:prstGeom prst="round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C000"/>
                </a:solidFill>
              </a:rPr>
              <a:t>(383) 254 00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</a:rPr>
              <a:t>Как получить код доступа к работе в программе тренинга?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61417" r="25394" b="5197"/>
          <a:stretch>
            <a:fillRect/>
          </a:stretch>
        </p:blipFill>
        <p:spPr bwMode="auto">
          <a:xfrm>
            <a:off x="285750" y="2214563"/>
            <a:ext cx="84963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Присоединяйтесь к сообществу участников тренинга!</a:t>
            </a:r>
            <a:endParaRPr lang="ru-RU" dirty="0"/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71500" y="5715000"/>
            <a:ext cx="814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>
                <a:latin typeface="Calibri" pitchFamily="34" charset="0"/>
                <a:hlinkClick r:id="rId2"/>
              </a:rPr>
              <a:t>https://www.injaz.ru/jolly-phonics-1</a:t>
            </a:r>
            <a:r>
              <a:rPr lang="ru-RU" altLang="ru-RU" sz="2400" b="1">
                <a:latin typeface="Calibri" pitchFamily="34" charset="0"/>
              </a:rPr>
              <a:t>   подробности -здесь!  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9448" r="36613" b="12283"/>
          <a:stretch>
            <a:fillRect/>
          </a:stretch>
        </p:blipFill>
        <p:spPr bwMode="auto">
          <a:xfrm>
            <a:off x="2857500" y="1571625"/>
            <a:ext cx="4071938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66"/>
                </a:solidFill>
              </a:rPr>
              <a:t>Что такое </a:t>
            </a:r>
            <a:r>
              <a:rPr lang="en-US" altLang="ru-RU" b="1" smtClean="0">
                <a:solidFill>
                  <a:srgbClr val="000066"/>
                </a:solidFill>
              </a:rPr>
              <a:t>‘Jolly Phonics’?</a:t>
            </a:r>
            <a:endParaRPr lang="ru-RU" altLang="ru-RU" b="1" smtClean="0">
              <a:solidFill>
                <a:srgbClr val="000066"/>
              </a:solidFill>
            </a:endParaRPr>
          </a:p>
        </p:txBody>
      </p:sp>
      <p:sp>
        <p:nvSpPr>
          <p:cNvPr id="3075" name="Содержимое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0066"/>
                </a:solidFill>
              </a:rPr>
              <a:t>Интенсивное обучение чтению, письму и фонетике на основе фонемно -графемных соответствий</a:t>
            </a:r>
          </a:p>
          <a:p>
            <a:pPr eaLnBrk="1" hangingPunct="1"/>
            <a:r>
              <a:rPr lang="ru-RU" altLang="ru-RU" sz="2400" b="1" smtClean="0">
                <a:solidFill>
                  <a:srgbClr val="000066"/>
                </a:solidFill>
              </a:rPr>
              <a:t>Активное использование </a:t>
            </a:r>
            <a:r>
              <a:rPr lang="en-US" altLang="ru-RU" sz="2400" b="1" smtClean="0">
                <a:solidFill>
                  <a:srgbClr val="000066"/>
                </a:solidFill>
              </a:rPr>
              <a:t>TPR</a:t>
            </a:r>
          </a:p>
          <a:p>
            <a:pPr eaLnBrk="1" hangingPunct="1"/>
            <a:r>
              <a:rPr lang="ru-RU" altLang="ru-RU" sz="2400" b="1" smtClean="0">
                <a:solidFill>
                  <a:srgbClr val="000066"/>
                </a:solidFill>
              </a:rPr>
              <a:t>Опора на правила чтения, адаптированные к возрастным возможностям детей 3-11 лет</a:t>
            </a:r>
          </a:p>
          <a:p>
            <a:pPr eaLnBrk="1" hangingPunct="1"/>
            <a:r>
              <a:rPr lang="ru-RU" altLang="ru-RU" sz="2400" b="1" smtClean="0">
                <a:solidFill>
                  <a:srgbClr val="000066"/>
                </a:solidFill>
              </a:rPr>
              <a:t>3 уровня программы по 42 занятия каждый</a:t>
            </a:r>
          </a:p>
          <a:p>
            <a:pPr eaLnBrk="1" hangingPunct="1"/>
            <a:r>
              <a:rPr lang="ru-RU" altLang="ru-RU" sz="2400" b="1" smtClean="0">
                <a:solidFill>
                  <a:srgbClr val="000066"/>
                </a:solidFill>
              </a:rPr>
              <a:t>Продолжение программы в синтетической методике </a:t>
            </a:r>
            <a:r>
              <a:rPr lang="en-US" altLang="ru-RU" sz="2400" b="1" smtClean="0">
                <a:solidFill>
                  <a:srgbClr val="000066"/>
                </a:solidFill>
              </a:rPr>
              <a:t>Jolly Grammar (6 </a:t>
            </a:r>
            <a:r>
              <a:rPr lang="ru-RU" altLang="ru-RU" sz="2400" b="1" smtClean="0">
                <a:solidFill>
                  <a:srgbClr val="000066"/>
                </a:solidFill>
              </a:rPr>
              <a:t>уровней) для основной школы и взрослых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076" name="Picture 2" descr="https://media.licdn.com/media/p/1/005/075/3b0/2fbc42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4857750"/>
            <a:ext cx="500062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-конечная звезда 6"/>
          <p:cNvSpPr/>
          <p:nvPr/>
        </p:nvSpPr>
        <p:spPr>
          <a:xfrm>
            <a:off x="1285875" y="714375"/>
            <a:ext cx="6143625" cy="3857625"/>
          </a:xfrm>
          <a:prstGeom prst="star6">
            <a:avLst>
              <a:gd name="adj" fmla="val 43404"/>
              <a:gd name="hf" fmla="val 115470"/>
            </a:avLst>
          </a:prstGeom>
          <a:blipFill>
            <a:blip r:embed="rId3" cstate="email">
              <a:lum brigh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0066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0066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</a:rPr>
              <a:t>Слоговое чтение  с занятия 2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FF"/>
                </a:solidFill>
              </a:rPr>
              <a:t>Как начать работу?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714375" y="1214438"/>
            <a:ext cx="8072438" cy="5078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Перейдите на сайт CPD Colledge по ссылке:  </a:t>
            </a:r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http://www.jollyphonics.cpdcollege.com</a:t>
            </a:r>
            <a:endParaRPr lang="en-IE" alt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Зарегистрируйтесь на сайте, кликнув «</a:t>
            </a:r>
            <a:r>
              <a:rPr lang="en-US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Create new account</a:t>
            </a:r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” .  В регистрационной форме необходимо указать  ваши личные контактные данные, включая e-</a:t>
            </a:r>
            <a:r>
              <a:rPr lang="en-US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alt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 и фамилию, имя, которые будут указаны в сертификате по окончанию курса.</a:t>
            </a:r>
            <a:endParaRPr lang="en-IE" altLang="ru-RU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latin typeface="Calibri" pitchFamily="34" charset="0"/>
                <a:ea typeface="Times New Roman" pitchFamily="18" charset="0"/>
                <a:cs typeface="Calibri" pitchFamily="34" charset="0"/>
              </a:rPr>
              <a:t>После регистрации на сайте,  вам придет на электронную почту письмо с просьбой подтвердить ваш новый аккаунт. Перейдите по указанной в письме ссылке. </a:t>
            </a:r>
            <a:endParaRPr lang="en-IE" altLang="ru-RU" b="1">
              <a:latin typeface="Calibri" pitchFamily="34" charset="0"/>
              <a:cs typeface="Times New Roman" pitchFamily="18" charset="0"/>
            </a:endParaRPr>
          </a:p>
          <a:p>
            <a:r>
              <a:rPr lang="ru-RU" altLang="ru-RU" b="1">
                <a:latin typeface="Calibri" pitchFamily="34" charset="0"/>
                <a:cs typeface="Calibri" pitchFamily="34" charset="0"/>
              </a:rPr>
              <a:t>Регистрация завершена! </a:t>
            </a:r>
            <a:endParaRPr lang="en-IE" altLang="ru-RU" b="1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latin typeface="Calibri" pitchFamily="34" charset="0"/>
                <a:cs typeface="Calibri" pitchFamily="34" charset="0"/>
              </a:rPr>
              <a:t>Войдите на сайт, используя созданный логин и пароль.</a:t>
            </a:r>
            <a:endParaRPr lang="en-IE" altLang="ru-RU" b="1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latin typeface="Calibri" pitchFamily="34" charset="0"/>
                <a:cs typeface="Calibri" pitchFamily="34" charset="0"/>
              </a:rPr>
              <a:t>Кликните</a:t>
            </a:r>
            <a:r>
              <a:rPr lang="en-US" altLang="ru-RU" b="1">
                <a:latin typeface="Calibri" pitchFamily="34" charset="0"/>
                <a:cs typeface="Calibri" pitchFamily="34" charset="0"/>
              </a:rPr>
              <a:t>:</a:t>
            </a:r>
            <a:endParaRPr lang="en-IE" altLang="ru-RU" b="1">
              <a:latin typeface="Calibri" pitchFamily="34" charset="0"/>
              <a:cs typeface="Times New Roman" pitchFamily="18" charset="0"/>
            </a:endParaRPr>
          </a:p>
          <a:p>
            <a:r>
              <a:rPr lang="ru-RU" altLang="ru-RU" b="1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 JOLLY PHONICS: BRITISH ENGLISH VERSION</a:t>
            </a:r>
            <a:endParaRPr lang="en-IE" altLang="ru-RU" b="1">
              <a:latin typeface="Calibri" pitchFamily="34" charset="0"/>
              <a:cs typeface="Times New Roman" pitchFamily="18" charset="0"/>
            </a:endParaRPr>
          </a:p>
          <a:p>
            <a:r>
              <a:rPr lang="en-US" altLang="ru-RU" b="1" u="sng">
                <a:latin typeface="Calibri" pitchFamily="34" charset="0"/>
                <a:cs typeface="Calibri" pitchFamily="34" charset="0"/>
              </a:rPr>
              <a:t> Login/start course </a:t>
            </a:r>
            <a:endParaRPr lang="en-IE" altLang="ru-RU" b="1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latin typeface="Calibri" pitchFamily="34" charset="0"/>
                <a:cs typeface="Calibri" pitchFamily="34" charset="0"/>
              </a:rPr>
              <a:t>В появившемся окне кликните на фразу:</a:t>
            </a:r>
            <a:endParaRPr lang="en-IE" altLang="ru-RU" b="1">
              <a:latin typeface="Calibri" pitchFamily="34" charset="0"/>
              <a:cs typeface="Times New Roman" pitchFamily="18" charset="0"/>
            </a:endParaRPr>
          </a:p>
          <a:p>
            <a:r>
              <a:rPr lang="en-IE" altLang="ru-RU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If you have a license number please click here</a:t>
            </a:r>
            <a:r>
              <a:rPr lang="en-US" altLang="ru-RU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en-IE" altLang="ru-RU" b="1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hlinkClick r:id="rId3" tooltip="Enrol using LICENSE NUMBER"/>
              </a:rPr>
              <a:t>Enrol using LICENSE NUMBER</a:t>
            </a:r>
            <a:endParaRPr lang="en-IE" altLang="ru-RU" b="1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Введите номер лицензии.</a:t>
            </a:r>
            <a:endParaRPr lang="en-IE" altLang="ru-RU" b="1">
              <a:latin typeface="Calibri" pitchFamily="34" charset="0"/>
              <a:cs typeface="Times New Roman" pitchFamily="18" charset="0"/>
            </a:endParaRPr>
          </a:p>
          <a:p>
            <a:r>
              <a:rPr lang="ru-RU" altLang="ru-RU" b="1">
                <a:latin typeface="Calibri" pitchFamily="34" charset="0"/>
                <a:cs typeface="Calibri" pitchFamily="34" charset="0"/>
              </a:rPr>
              <a:t>После регистрации лицензии у вас есть 90 дней, чтобы пройти курс!</a:t>
            </a:r>
            <a:endParaRPr lang="ru-RU" alt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343025"/>
            <a:ext cx="5554663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1071563" y="357188"/>
            <a:ext cx="7358062" cy="1143000"/>
          </a:xfrm>
        </p:spPr>
        <p:txBody>
          <a:bodyPr/>
          <a:lstStyle/>
          <a:p>
            <a:pPr eaLnBrk="1" hangingPunct="1"/>
            <a:r>
              <a:rPr lang="en-US" altLang="ru-RU" sz="5400" b="1" smtClean="0">
                <a:hlinkClick r:id="rId2"/>
              </a:rPr>
              <a:t>www.jollylearning.co.uk</a:t>
            </a:r>
            <a:r>
              <a:rPr lang="en-US" altLang="ru-RU" sz="5400" b="1" smtClean="0"/>
              <a:t> </a:t>
            </a:r>
            <a:r>
              <a:rPr lang="en-US" altLang="ru-RU" b="1" smtClean="0"/>
              <a:t> </a:t>
            </a:r>
            <a:endParaRPr lang="ru-RU" altLang="ru-RU" b="1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457325"/>
            <a:ext cx="6286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429375" y="2286000"/>
            <a:ext cx="2557463" cy="3286125"/>
          </a:xfrm>
          <a:prstGeom prst="round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</a:rPr>
              <a:t>Бесплатная</a:t>
            </a:r>
            <a:r>
              <a:rPr lang="ru-RU" b="1" dirty="0">
                <a:solidFill>
                  <a:srgbClr val="FFC000"/>
                </a:solidFill>
              </a:rPr>
              <a:t> интерактивная книга для учителя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</a:rPr>
              <a:t>-</a:t>
            </a:r>
            <a:r>
              <a:rPr lang="ru-RU" sz="2400" b="1" dirty="0">
                <a:solidFill>
                  <a:srgbClr val="FFC000"/>
                </a:solidFill>
              </a:rPr>
              <a:t>основы методики для Вас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</a:rPr>
              <a:t>в режиме онлайн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ollystar.ro/wp-content/uploads/2016/12/Demo-Lesson-Bucharest-Pilot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85750"/>
            <a:ext cx="35004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http://gracevilarphonics.weebly.com/uploads/2/7/4/7/2747378/4292811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775" y="428625"/>
            <a:ext cx="40782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http://jollyphonics.sk/wp-content/uploads/2017/05/123456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3429000"/>
            <a:ext cx="508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</a:rPr>
              <a:t>Что такое тренинг от </a:t>
            </a:r>
            <a:r>
              <a:rPr lang="en-US" b="1" dirty="0" smtClean="0">
                <a:solidFill>
                  <a:srgbClr val="0000FF"/>
                </a:solidFill>
              </a:rPr>
              <a:t>CPD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College?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864393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66"/>
                </a:solidFill>
              </a:rPr>
              <a:t>Авторы и соавторы курса:</a:t>
            </a:r>
            <a:br>
              <a:rPr lang="ru-RU" b="1" dirty="0" smtClean="0">
                <a:solidFill>
                  <a:srgbClr val="000066"/>
                </a:solidFill>
              </a:rPr>
            </a:b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66"/>
                </a:solidFill>
              </a:rPr>
              <a:t>Sue </a:t>
            </a:r>
            <a:r>
              <a:rPr lang="en-US" b="1" dirty="0" err="1" smtClean="0">
                <a:solidFill>
                  <a:srgbClr val="000066"/>
                </a:solidFill>
              </a:rPr>
              <a:t>Lloid</a:t>
            </a:r>
            <a:endParaRPr lang="en-US" b="1" dirty="0" smtClean="0">
              <a:solidFill>
                <a:srgbClr val="00006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66"/>
                </a:solidFill>
              </a:rPr>
              <a:t>Sarah </a:t>
            </a:r>
            <a:r>
              <a:rPr lang="en-US" b="1" dirty="0" err="1" smtClean="0">
                <a:solidFill>
                  <a:srgbClr val="000066"/>
                </a:solidFill>
              </a:rPr>
              <a:t>Wernham</a:t>
            </a:r>
            <a:endParaRPr lang="ru-RU" b="1" dirty="0" smtClean="0">
              <a:solidFill>
                <a:srgbClr val="00006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66"/>
                </a:solidFill>
              </a:rPr>
              <a:t>Chris Jolly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66"/>
                </a:solidFill>
              </a:rPr>
              <a:t>+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66"/>
                </a:solidFill>
              </a:rPr>
              <a:t>Experienced teachers from different countries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857250"/>
            <a:ext cx="25717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4572000"/>
            <a:ext cx="27860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3929063"/>
            <a:ext cx="18732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5" descr="http://jollylearning.co.uk/wordpress/wp-content/uploads/2010/09/Sara-Wernham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6" name="AutoShape 7" descr="http://jollylearning.co.uk/wordpress/wp-content/uploads/2010/09/Sara-Wernham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7" name="AutoShape 9" descr="http://jollylearning.co.uk/wordpress/wp-content/uploads/2010/09/Sara-Wernham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8" name="AutoShape 11" descr="http://jollylearning.co.uk/wordpress/wp-content/uploads/2010/09/Sara-Wernham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9" name="AutoShape 13" descr="http://jollylearning.co.uk/wordpress/wp-content/uploads/2010/09/Sara-Wernham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80" name="AutoShape 15" descr="http://jollylearning.co.uk/wordpress/wp-content/uploads/2010/09/Sara-Wernham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81" name="AutoShape 17" descr="http://jollylearning.co.uk/wordpress/wp-content/uploads/2010/09/Sara-Wernham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7182" name="Рисунок 13" descr="Sara-Wernham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928688"/>
            <a:ext cx="22860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AutoShape 19" descr="http://jollylearning.co.uk/wordpress/wp-content/uploads/2010/09/Sara-Wernham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7184" name="Рисунок 15" descr="chris joll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643188"/>
            <a:ext cx="3786187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FF"/>
                </a:solidFill>
              </a:rPr>
              <a:t>Цель тренинга: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16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i="1" smtClean="0">
                <a:solidFill>
                  <a:srgbClr val="000066"/>
                </a:solidFill>
              </a:rPr>
              <a:t>Освоить методику обучения </a:t>
            </a:r>
            <a:r>
              <a:rPr lang="en-US" altLang="ru-RU" b="1" i="1" smtClean="0">
                <a:solidFill>
                  <a:srgbClr val="000066"/>
                </a:solidFill>
              </a:rPr>
              <a:t>Jolly Phonics </a:t>
            </a:r>
            <a:r>
              <a:rPr lang="ru-RU" altLang="ru-RU" b="1" i="1" smtClean="0">
                <a:solidFill>
                  <a:srgbClr val="000066"/>
                </a:solidFill>
              </a:rPr>
              <a:t> в сравнении с альтернативными методами обучения чтению и письму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357188"/>
            <a:ext cx="75009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FF"/>
                </a:solidFill>
              </a:rPr>
              <a:t>Начало работы</a:t>
            </a:r>
          </a:p>
        </p:txBody>
      </p:sp>
      <p:pic>
        <p:nvPicPr>
          <p:cNvPr id="1024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1563"/>
            <a:ext cx="7500938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350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Тема Office</vt:lpstr>
      <vt:lpstr>Тренинг по программе синтетической фоники  от авторов ‘Jolly Phonics’ Sue Lloid, Sarah Wernham  и Chris Jolly (Обзор)</vt:lpstr>
      <vt:lpstr>Что такое ‘Jolly Phonics’?</vt:lpstr>
      <vt:lpstr>www.jollylearning.co.uk  </vt:lpstr>
      <vt:lpstr>Презентация PowerPoint</vt:lpstr>
      <vt:lpstr>Что такое тренинг от CPD College?</vt:lpstr>
      <vt:lpstr>Авторы и соавторы курса: </vt:lpstr>
      <vt:lpstr>Цель тренинга:</vt:lpstr>
      <vt:lpstr>Презентация PowerPoint</vt:lpstr>
      <vt:lpstr>Начало работы</vt:lpstr>
      <vt:lpstr>Разделы онлайн -тренинга Jolly Phonics</vt:lpstr>
      <vt:lpstr>В какой форме предлагаются учебные материалы?</vt:lpstr>
      <vt:lpstr>Вы узнаете об истории обучения чтению взрослых и детей</vt:lpstr>
      <vt:lpstr>Как выглядят учебные разделы тренинга?</vt:lpstr>
      <vt:lpstr>Уникальные ресурсы и новые термины по методике преподавания иностранных языков</vt:lpstr>
      <vt:lpstr>Так выглядит выполненное модулярное задание в форме поста  (Module Assignment) </vt:lpstr>
      <vt:lpstr>Презентация PowerPoint</vt:lpstr>
      <vt:lpstr>www.injaz.ru </vt:lpstr>
      <vt:lpstr>Как получить код доступа к работе в программе тренинга?</vt:lpstr>
      <vt:lpstr>Присоединяйтесь к сообществу участников тренинга!</vt:lpstr>
      <vt:lpstr>Как начать работу?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по программе синтетической фоники от авторов эО</dc:title>
  <dc:creator>Ольга</dc:creator>
  <cp:lastModifiedBy>Татьяна Копылова</cp:lastModifiedBy>
  <cp:revision>25</cp:revision>
  <dcterms:created xsi:type="dcterms:W3CDTF">2017-09-05T04:32:37Z</dcterms:created>
  <dcterms:modified xsi:type="dcterms:W3CDTF">2017-11-01T03:36:25Z</dcterms:modified>
</cp:coreProperties>
</file>