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89" r:id="rId1"/>
  </p:sldMasterIdLst>
  <p:sldIdLst>
    <p:sldId id="256" r:id="rId2"/>
    <p:sldId id="276" r:id="rId3"/>
    <p:sldId id="272" r:id="rId4"/>
    <p:sldId id="273" r:id="rId5"/>
    <p:sldId id="277" r:id="rId6"/>
    <p:sldId id="274" r:id="rId7"/>
    <p:sldId id="268" r:id="rId8"/>
    <p:sldId id="270" r:id="rId9"/>
    <p:sldId id="275" r:id="rId10"/>
    <p:sldId id="269" r:id="rId11"/>
    <p:sldId id="258" r:id="rId12"/>
    <p:sldId id="259" r:id="rId13"/>
    <p:sldId id="263" r:id="rId14"/>
    <p:sldId id="265" r:id="rId15"/>
    <p:sldId id="278" r:id="rId16"/>
    <p:sldId id="27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88" d="100"/>
          <a:sy n="88" d="100"/>
        </p:scale>
        <p:origin x="-138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346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66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5534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679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49653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941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692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948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64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5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7033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3353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13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22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46807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3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54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0" r:id="rId1"/>
    <p:sldLayoutId id="2147484291" r:id="rId2"/>
    <p:sldLayoutId id="2147484292" r:id="rId3"/>
    <p:sldLayoutId id="2147484293" r:id="rId4"/>
    <p:sldLayoutId id="2147484294" r:id="rId5"/>
    <p:sldLayoutId id="2147484295" r:id="rId6"/>
    <p:sldLayoutId id="2147484296" r:id="rId7"/>
    <p:sldLayoutId id="2147484297" r:id="rId8"/>
    <p:sldLayoutId id="2147484298" r:id="rId9"/>
    <p:sldLayoutId id="2147484299" r:id="rId10"/>
    <p:sldLayoutId id="2147484300" r:id="rId11"/>
    <p:sldLayoutId id="2147484301" r:id="rId12"/>
    <p:sldLayoutId id="2147484302" r:id="rId13"/>
    <p:sldLayoutId id="2147484303" r:id="rId14"/>
    <p:sldLayoutId id="2147484304" r:id="rId15"/>
    <p:sldLayoutId id="21474843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85.142.162.115/ege-i-gve-11/demoversii-specifikacii-kodifikatory" TargetMode="External"/><Relationship Id="rId2" Type="http://schemas.openxmlformats.org/officeDocument/2006/relationships/hyperlink" Target="http://85.142.162.115/oge-i-gve-9/demoversii-specifikacii-kodifikator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85.142.162.115/ege-i-gve-11/gve-11" TargetMode="External"/><Relationship Id="rId4" Type="http://schemas.openxmlformats.org/officeDocument/2006/relationships/hyperlink" Target="http://85.142.162.115/oge-i-gve-9/gve-9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930E21-6924-C145-8FB8-0F6F0D1FE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1498" y="1645920"/>
            <a:ext cx="9470572" cy="2447109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1.	Анализ результатов итоговой аттестации выпускников 9, 11 классов школ г. Красноярска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2018г. </a:t>
            </a:r>
            <a:endParaRPr lang="en-US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58B23E-3C74-7B4D-A4C9-44B20FDF9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5110480"/>
            <a:ext cx="8915399" cy="793182"/>
          </a:xfrm>
        </p:spPr>
        <p:txBody>
          <a:bodyPr/>
          <a:lstStyle/>
          <a:p>
            <a:pPr algn="r"/>
            <a:r>
              <a:rPr lang="ru-RU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Биктимирова</a:t>
            </a:r>
            <a:r>
              <a:rPr lang="ru-RU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Лидия Ивановна,</a:t>
            </a:r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ст. преподаватель КГАУ ДПО «ККИПКРО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689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3703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962540"/>
              </p:ext>
            </p:extLst>
          </p:nvPr>
        </p:nvGraphicFramePr>
        <p:xfrm>
          <a:off x="1867210" y="892626"/>
          <a:ext cx="9033018" cy="54864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033018">
                  <a:extLst>
                    <a:ext uri="{9D8B030D-6E8A-4147-A177-3AD203B41FA5}">
                      <a16:colId xmlns:a16="http://schemas.microsoft.com/office/drawing/2014/main" xmlns="" val="4163960780"/>
                    </a:ext>
                  </a:extLst>
                </a:gridCol>
              </a:tblGrid>
              <a:tr h="1058092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Содержание верного ответа и указания по оцениванию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(допускаются иные формулировки ответа, не искажающие его смысла)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06145966"/>
                  </a:ext>
                </a:extLst>
              </a:tr>
              <a:tr h="4232368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Элементы ответа:</a:t>
                      </a: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1) грудные плавники имеют сходство в строении  с конечностью наземного типа (пояс конечностей и свободная конечность их трёх отделов: плеча, предплечья, кисти);</a:t>
                      </a: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2) имеются рудиментарные  кости тазового пояса, свидетельствующие о наличии у предков задних конечностей;</a:t>
                      </a: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3) сходство с рыбами по форме тела и плавников;</a:t>
                      </a: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4) название процесса – конвергенция; это формирование сходных признаков у неродственных групп, обитающих в одинаковых условиях.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82733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663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5E7A0D-F3CE-764A-AF18-70B9D835C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01040"/>
            <a:ext cx="8915400" cy="5394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Вариант ответа ученика: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dirty="0">
                <a:solidFill>
                  <a:schemeClr val="tx1"/>
                </a:solidFill>
              </a:rPr>
              <a:t>В первом элемента ответа правильно назван «…пояс верхних конечностей», но ответ дан без доказательств и объяснений.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- В третьем элементе указано на сходство животного с рыбами, но объяснения нет. 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</a:rPr>
              <a:t>Вывод: элементы неполные, отсутствуют обоснования. В ответе можно выделить два неполных элемента, что приравниваются к одному элементу. Согласно критерию, за один элемент из 4-х  выставляется 0 баллов.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Добиваться </a:t>
            </a:r>
            <a:r>
              <a:rPr lang="ru-RU" sz="2000" dirty="0">
                <a:solidFill>
                  <a:schemeClr val="tx1"/>
                </a:solidFill>
              </a:rPr>
              <a:t>у </a:t>
            </a:r>
            <a:r>
              <a:rPr lang="ru-RU" sz="2000" dirty="0" smtClean="0">
                <a:solidFill>
                  <a:schemeClr val="tx1"/>
                </a:solidFill>
              </a:rPr>
              <a:t>детей  </a:t>
            </a:r>
            <a:r>
              <a:rPr lang="ru-RU" sz="2000" dirty="0">
                <a:solidFill>
                  <a:schemeClr val="tx1"/>
                </a:solidFill>
              </a:rPr>
              <a:t>полных доказательных ответов. </a:t>
            </a:r>
            <a:r>
              <a:rPr lang="ru-RU" sz="2000" dirty="0" err="1" smtClean="0">
                <a:solidFill>
                  <a:schemeClr val="tx1"/>
                </a:solidFill>
              </a:rPr>
              <a:t>Аазвал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>
                <a:solidFill>
                  <a:schemeClr val="tx1"/>
                </a:solidFill>
              </a:rPr>
              <a:t>признак, </a:t>
            </a:r>
            <a:r>
              <a:rPr lang="ru-RU" sz="2000" dirty="0" smtClean="0">
                <a:solidFill>
                  <a:schemeClr val="tx1"/>
                </a:solidFill>
              </a:rPr>
              <a:t>не значит </a:t>
            </a:r>
            <a:r>
              <a:rPr lang="ru-RU" sz="2000" dirty="0">
                <a:solidFill>
                  <a:schemeClr val="tx1"/>
                </a:solidFill>
              </a:rPr>
              <a:t>ответил. </a:t>
            </a:r>
            <a:r>
              <a:rPr lang="ru-RU" sz="2000" dirty="0" smtClean="0">
                <a:solidFill>
                  <a:schemeClr val="tx1"/>
                </a:solidFill>
              </a:rPr>
              <a:t> Хотя есть задания</a:t>
            </a:r>
            <a:r>
              <a:rPr lang="ru-RU" sz="2000" dirty="0">
                <a:solidFill>
                  <a:schemeClr val="tx1"/>
                </a:solidFill>
              </a:rPr>
              <a:t>, где достаточно указать одно ключевое слово, например, в задании 22 балл поставили за одно слово - "конкуренция", а также за термин "биологический способ" (борьбы с насекомыми-вредителями с/х культур).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342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8CE312-E76B-4A46-A88B-DAFDD6BF3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493490"/>
          </a:xfrm>
        </p:spPr>
        <p:txBody>
          <a:bodyPr>
            <a:normAutofit fontScale="90000"/>
          </a:bodyPr>
          <a:lstStyle/>
          <a:p>
            <a:r>
              <a:rPr lang="ru-RU" sz="3400" dirty="0" smtClean="0"/>
              <a:t>  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AADBE7-EED0-FA4E-8B53-2EB662CB8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17601"/>
            <a:ext cx="8915400" cy="50364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  <a:t>Задание 2016 г. </a:t>
            </a:r>
            <a:r>
              <a:rPr lang="ru-RU" sz="3000" b="1" dirty="0">
                <a:solidFill>
                  <a:schemeClr val="accent2">
                    <a:lumMod val="75000"/>
                  </a:schemeClr>
                </a:solidFill>
              </a:rPr>
              <a:t>Каковы особенности строения коралловых полипов, обеспечивающие их питание при прикреплённом образе жизни</a:t>
            </a:r>
            <a:r>
              <a:rPr lang="ru-RU" sz="3000" b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Элементы ответа</a:t>
            </a:r>
            <a:r>
              <a:rPr lang="ru-RU" sz="2200" dirty="0" smtClean="0">
                <a:solidFill>
                  <a:schemeClr val="tx1"/>
                </a:solidFill>
              </a:rPr>
              <a:t>: </a:t>
            </a:r>
            <a:endParaRPr lang="ru-RU" sz="2200" dirty="0">
              <a:solidFill>
                <a:schemeClr val="tx1"/>
              </a:solidFill>
            </a:endParaRPr>
          </a:p>
          <a:p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У коралловых полипов в эктодерме имеется стрекательные клетки, при раздражении которых выстреливает стрекательная нить и поражает добычу.</a:t>
            </a:r>
          </a:p>
          <a:p>
            <a:r>
              <a:rPr lang="ru-RU" sz="2200" dirty="0">
                <a:solidFill>
                  <a:schemeClr val="tx1"/>
                </a:solidFill>
              </a:rPr>
              <a:t>Многочисленные околоротовые щупальца помогает доставить питательные вещества в кишечную полость. В энтодерме захваченная пища обрабатывается пищеварительными сокам, которые выделяются железистыми клетками.</a:t>
            </a:r>
          </a:p>
          <a:p>
            <a:r>
              <a:rPr lang="ru-RU" sz="2200" dirty="0">
                <a:solidFill>
                  <a:schemeClr val="tx1"/>
                </a:solidFill>
              </a:rPr>
              <a:t>Образовавшаяся кашица </a:t>
            </a:r>
            <a:r>
              <a:rPr lang="ru-RU" sz="2200" dirty="0" err="1">
                <a:solidFill>
                  <a:schemeClr val="tx1"/>
                </a:solidFill>
              </a:rPr>
              <a:t>фагоцитируется</a:t>
            </a:r>
            <a:r>
              <a:rPr lang="ru-RU" sz="2200" dirty="0">
                <a:solidFill>
                  <a:schemeClr val="tx1"/>
                </a:solidFill>
              </a:rPr>
              <a:t> пищеварительными клетками. Переваренные остатки всасываются, а не переваренные — удаляются из организма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444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4321D9-1DA8-014E-93AF-D91D16C6B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612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7F8F0D-DBEE-EE41-853F-752051773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85371"/>
            <a:ext cx="9003348" cy="502585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900" dirty="0" smtClean="0">
                <a:solidFill>
                  <a:schemeClr val="tx1"/>
                </a:solidFill>
              </a:rPr>
              <a:t>В </a:t>
            </a:r>
            <a:r>
              <a:rPr lang="ru-RU" sz="2900" dirty="0">
                <a:solidFill>
                  <a:schemeClr val="tx1"/>
                </a:solidFill>
              </a:rPr>
              <a:t>эталоне описано строение полипа в связи с </a:t>
            </a:r>
            <a:r>
              <a:rPr lang="ru-RU" sz="2900" dirty="0" smtClean="0">
                <a:solidFill>
                  <a:schemeClr val="tx1"/>
                </a:solidFill>
              </a:rPr>
              <a:t>питанием вообще. </a:t>
            </a:r>
            <a:r>
              <a:rPr lang="ru-RU" sz="2900" dirty="0">
                <a:solidFill>
                  <a:schemeClr val="tx1"/>
                </a:solidFill>
              </a:rPr>
              <a:t>Какие-то особенности, связанные с прикреплённым образом жизни отсутствуют. </a:t>
            </a:r>
            <a:endParaRPr lang="ru-RU" sz="29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900" dirty="0" smtClean="0">
                <a:solidFill>
                  <a:schemeClr val="tx1"/>
                </a:solidFill>
              </a:rPr>
              <a:t>Это </a:t>
            </a:r>
            <a:r>
              <a:rPr lang="ru-RU" sz="2900" dirty="0">
                <a:solidFill>
                  <a:schemeClr val="tx1"/>
                </a:solidFill>
              </a:rPr>
              <a:t>задание </a:t>
            </a:r>
            <a:r>
              <a:rPr lang="ru-RU" sz="2900" dirty="0" smtClean="0">
                <a:solidFill>
                  <a:schemeClr val="tx1"/>
                </a:solidFill>
              </a:rPr>
              <a:t>- повод </a:t>
            </a:r>
            <a:r>
              <a:rPr lang="ru-RU" sz="2900" dirty="0">
                <a:solidFill>
                  <a:schemeClr val="tx1"/>
                </a:solidFill>
              </a:rPr>
              <a:t>обсудить, как готовить детей к некорректно сформулированным задачам и вопросам</a:t>
            </a:r>
            <a:r>
              <a:rPr lang="ru-RU" sz="29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900" dirty="0">
                <a:solidFill>
                  <a:schemeClr val="tx1"/>
                </a:solidFill>
              </a:rPr>
              <a:t>Ученика можно попросить акцентировать самые важные места </a:t>
            </a:r>
            <a:r>
              <a:rPr lang="ru-RU" sz="2900" dirty="0" smtClean="0">
                <a:solidFill>
                  <a:schemeClr val="tx1"/>
                </a:solidFill>
              </a:rPr>
              <a:t>вопроса: </a:t>
            </a:r>
            <a:endParaRPr lang="ru-RU" sz="2900" dirty="0">
              <a:solidFill>
                <a:schemeClr val="tx1"/>
              </a:solidFill>
            </a:endParaRPr>
          </a:p>
          <a:p>
            <a:r>
              <a:rPr lang="ru-RU" sz="2900" dirty="0" smtClean="0">
                <a:solidFill>
                  <a:schemeClr val="tx1"/>
                </a:solidFill>
              </a:rPr>
              <a:t>Сформулировать</a:t>
            </a:r>
            <a:r>
              <a:rPr lang="ru-RU" sz="2900" dirty="0">
                <a:solidFill>
                  <a:schemeClr val="tx1"/>
                </a:solidFill>
              </a:rPr>
              <a:t>, как он понимает, что у него хотят спросить.</a:t>
            </a:r>
          </a:p>
          <a:p>
            <a:r>
              <a:rPr lang="ru-RU" sz="2900" dirty="0" smtClean="0">
                <a:solidFill>
                  <a:schemeClr val="tx1"/>
                </a:solidFill>
              </a:rPr>
              <a:t>Есть </a:t>
            </a:r>
            <a:r>
              <a:rPr lang="ru-RU" sz="2900" dirty="0">
                <a:solidFill>
                  <a:schemeClr val="tx1"/>
                </a:solidFill>
              </a:rPr>
              <a:t>ли избыточная информация в самом вопросе.</a:t>
            </a:r>
          </a:p>
          <a:p>
            <a:r>
              <a:rPr lang="ru-RU" sz="2900" dirty="0" smtClean="0">
                <a:solidFill>
                  <a:schemeClr val="tx1"/>
                </a:solidFill>
              </a:rPr>
              <a:t>Есть </a:t>
            </a:r>
            <a:r>
              <a:rPr lang="ru-RU" sz="2900" dirty="0">
                <a:solidFill>
                  <a:schemeClr val="tx1"/>
                </a:solidFill>
              </a:rPr>
              <a:t>ли необходимые для ответа сведения в учебнике. Что нужно домыслить</a:t>
            </a:r>
            <a:r>
              <a:rPr lang="ru-RU" sz="2900" dirty="0" smtClean="0">
                <a:solidFill>
                  <a:schemeClr val="tx1"/>
                </a:solidFill>
              </a:rPr>
              <a:t>.</a:t>
            </a:r>
            <a:endParaRPr lang="ru-RU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011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4A2DE9-0BDE-2848-ABD0-D198D2974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537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Вывод: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CD921C-F92C-0D4C-9F1D-215E35D67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09486"/>
            <a:ext cx="8915400" cy="4401736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>
                <a:solidFill>
                  <a:schemeClr val="tx1"/>
                </a:solidFill>
              </a:rPr>
              <a:t>Чтобы «попасть в эталон», надо выкладывать </a:t>
            </a:r>
            <a:r>
              <a:rPr lang="ru-RU" sz="2400" dirty="0">
                <a:solidFill>
                  <a:schemeClr val="tx1"/>
                </a:solidFill>
              </a:rPr>
              <a:t>всё, что знаешь по заданному вопросу, только кратко</a:t>
            </a:r>
            <a:r>
              <a:rPr lang="ru-RU" sz="2400" dirty="0" smtClean="0">
                <a:solidFill>
                  <a:schemeClr val="tx1"/>
                </a:solidFill>
              </a:rPr>
              <a:t>, и в терминах.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602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5199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Проекты КИМ ЕГЭ, ОГЭ и ГВЭ 2019 г.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85109"/>
            <a:ext cx="8915400" cy="4226113"/>
          </a:xfrm>
        </p:spPr>
        <p:txBody>
          <a:bodyPr>
            <a:noAutofit/>
          </a:bodyPr>
          <a:lstStyle/>
          <a:p>
            <a:r>
              <a:rPr lang="ru-RU" sz="2400" dirty="0"/>
              <a:t>Федеральный институт педагогических измерений начал публикацию проектов документов, регламентирующих структуру и содержание контрольных измерительных материалов  </a:t>
            </a:r>
            <a:r>
              <a:rPr lang="ru-RU" sz="2400" u="sng" dirty="0" smtClean="0">
                <a:solidFill>
                  <a:srgbClr val="0071B3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ru-RU" sz="2400" u="sng" dirty="0">
                <a:solidFill>
                  <a:srgbClr val="0071B3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ОГЭ</a:t>
            </a:r>
            <a:r>
              <a:rPr lang="ru-RU" sz="2400" dirty="0">
                <a:solidFill>
                  <a:srgbClr val="3B3B3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 </a:t>
            </a:r>
            <a:r>
              <a:rPr lang="ru-RU" sz="2400" u="sng" dirty="0">
                <a:solidFill>
                  <a:srgbClr val="0071B3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ЕГЭ</a:t>
            </a:r>
            <a:r>
              <a:rPr lang="ru-RU" sz="2400" dirty="0">
                <a:solidFill>
                  <a:srgbClr val="3B3B3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и ГВЭ (</a:t>
            </a:r>
            <a:r>
              <a:rPr lang="ru-RU" sz="2400" u="sng" dirty="0">
                <a:solidFill>
                  <a:srgbClr val="0071B3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9</a:t>
            </a:r>
            <a:r>
              <a:rPr lang="ru-RU" sz="2400" dirty="0">
                <a:solidFill>
                  <a:srgbClr val="3B3B3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и </a:t>
            </a:r>
            <a:r>
              <a:rPr lang="ru-RU" sz="2400" u="sng" dirty="0">
                <a:solidFill>
                  <a:srgbClr val="0071B3"/>
                </a:solidFill>
                <a:latin typeface="Arial" panose="020B0604020202020204" pitchFamily="34" charset="0"/>
                <a:ea typeface="Times New Roman" panose="02020603050405020304" pitchFamily="18" charset="0"/>
                <a:hlinkClick r:id="rId5"/>
              </a:rPr>
              <a:t>11</a:t>
            </a:r>
            <a:r>
              <a:rPr lang="ru-RU" sz="2400" dirty="0">
                <a:solidFill>
                  <a:srgbClr val="3B3B3B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классы) 2019 г.</a:t>
            </a:r>
            <a:endParaRPr lang="ru-RU" sz="2400" dirty="0" smtClean="0"/>
          </a:p>
          <a:p>
            <a:r>
              <a:rPr lang="ru-RU" sz="2400" dirty="0"/>
              <a:t>ФИПИ приглашает экспертное и профессиональное сообщества принять участие в обсуждении проектов экзаменационных материалов 2019 года. Все замечания и предложения принимаются на электронный адрес: fipi@fipi.ru  до 01 октября 2018 г</a:t>
            </a:r>
          </a:p>
        </p:txBody>
      </p:sp>
    </p:spTree>
    <p:extLst>
      <p:ext uri="{BB962C8B-B14F-4D97-AF65-F5344CB8AC3E}">
        <p14:creationId xmlns:p14="http://schemas.microsoft.com/office/powerpoint/2010/main" val="477879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857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624110"/>
            <a:ext cx="8915400" cy="5287112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ЕГЭ хотят отдавать на проверку в «чужие» регионы ЕГЭ и ОГЭ.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В России запланировано перейти на проверку ЕГЭ по перекрёстной системе. Она заключается в том, что заполненные контрольные измерительные материалы учеников из одного региона проверяют специалисты из другого (например, работы школьников из Московской области могут оценивать в Калужской). Об этом «Известиям» рассказали в Федеральном институте педагогических измерений. Технологии перекрёстной проверки уже применялись в отдельных случаях в течение последних семи лет, но теперь речь идёт о стопроцентном переходе на новую модель. Она поможет повысить объективность оценки, объяснила директор ФИПИ Оксана Решетникова. Объёмы работ ЕГЭ, уходящих на перекрёстную проверку, постепенно наращиваются, рассказали «Известиям» в </a:t>
            </a:r>
            <a:r>
              <a:rPr lang="ru-RU" dirty="0" err="1">
                <a:solidFill>
                  <a:schemeClr val="tx1"/>
                </a:solidFill>
              </a:rPr>
              <a:t>Рособрнадзоре</a:t>
            </a:r>
            <a:r>
              <a:rPr lang="ru-RU" dirty="0">
                <a:solidFill>
                  <a:schemeClr val="tx1"/>
                </a:solidFill>
              </a:rPr>
              <a:t>. Однако требуется анализ целесообразности и возможных рисков полного перехода на новую систему, пояснили в службе. Читать далее: http://4ege.ru/ege-gia/56909-ege-hotyat-otdavat-na-proverku-v-chuzhie-regiony.html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38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9611" y="624109"/>
            <a:ext cx="9715001" cy="149207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На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августовском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педсовете 23.08.18г. Светлана Маковская отметила в своём докладе:  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9611" y="2285999"/>
            <a:ext cx="9715001" cy="4036423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«В этом году Президентом РФ Владимиром Путиным поставлены национальные цели, связанные с усилением глобальной конкурентоспособности российского образования и вхождением Российской Федерации в число 10 ведущих стран </a:t>
            </a:r>
            <a:r>
              <a:rPr lang="ru-RU" sz="2400" dirty="0" smtClean="0">
                <a:solidFill>
                  <a:schemeClr val="tx1"/>
                </a:solidFill>
              </a:rPr>
              <a:t>мира по </a:t>
            </a:r>
            <a:r>
              <a:rPr lang="ru-RU" sz="2400" dirty="0">
                <a:solidFill>
                  <a:schemeClr val="tx1"/>
                </a:solidFill>
              </a:rPr>
              <a:t>качеству общего образования. </a:t>
            </a: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Поэтому</a:t>
            </a:r>
            <a:r>
              <a:rPr lang="ru-RU" sz="2400" dirty="0">
                <a:solidFill>
                  <a:schemeClr val="tx1"/>
                </a:solidFill>
              </a:rPr>
              <a:t>, нам необходимо обсудить приоритетные направления, задачи и возможные конкурентные преимуществ краевой системы образования, которые позволят нам достичь поставленных федерацией целей</a:t>
            </a:r>
            <a:r>
              <a:rPr lang="ru-RU" sz="2400" dirty="0" smtClean="0">
                <a:solidFill>
                  <a:schemeClr val="tx1"/>
                </a:solidFill>
              </a:rPr>
              <a:t>»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24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9073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103087"/>
            <a:ext cx="8915400" cy="47316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О качестве образования традиционно судят по двум 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типам результатов:</a:t>
            </a:r>
          </a:p>
          <a:p>
            <a:pPr marL="0" indent="0">
              <a:buNone/>
            </a:pP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400" dirty="0" smtClean="0"/>
              <a:t> </a:t>
            </a:r>
            <a:r>
              <a:rPr lang="ru-RU" sz="2400" dirty="0">
                <a:solidFill>
                  <a:schemeClr val="tx1"/>
                </a:solidFill>
              </a:rPr>
              <a:t>академическим, анализируемым по итоговой </a:t>
            </a:r>
            <a:r>
              <a:rPr lang="ru-RU" sz="2400" dirty="0" smtClean="0">
                <a:solidFill>
                  <a:schemeClr val="tx1"/>
                </a:solidFill>
              </a:rPr>
              <a:t>аттестации выпускников </a:t>
            </a:r>
            <a:r>
              <a:rPr lang="ru-RU" sz="2400" dirty="0">
                <a:solidFill>
                  <a:schemeClr val="tx1"/>
                </a:solidFill>
              </a:rPr>
              <a:t>11-х и 9-х классов;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неакадемическим (или </a:t>
            </a:r>
            <a:r>
              <a:rPr lang="ru-RU" sz="2400" dirty="0" err="1">
                <a:solidFill>
                  <a:schemeClr val="tx1"/>
                </a:solidFill>
              </a:rPr>
              <a:t>метапредметным</a:t>
            </a:r>
            <a:r>
              <a:rPr lang="ru-RU" sz="2400" dirty="0">
                <a:solidFill>
                  <a:schemeClr val="tx1"/>
                </a:solidFill>
              </a:rPr>
              <a:t>), </a:t>
            </a:r>
            <a:r>
              <a:rPr lang="ru-RU" sz="2400" dirty="0" smtClean="0">
                <a:solidFill>
                  <a:schemeClr val="tx1"/>
                </a:solidFill>
              </a:rPr>
              <a:t>анализируемым по </a:t>
            </a:r>
            <a:r>
              <a:rPr lang="ru-RU" sz="2400" dirty="0">
                <a:solidFill>
                  <a:schemeClr val="tx1"/>
                </a:solidFill>
              </a:rPr>
              <a:t>результатам краевых мониторинговых процедур, </a:t>
            </a:r>
            <a:r>
              <a:rPr lang="ru-RU" sz="2400" dirty="0" smtClean="0">
                <a:solidFill>
                  <a:schemeClr val="tx1"/>
                </a:solidFill>
              </a:rPr>
              <a:t>проводимых Центром </a:t>
            </a:r>
            <a:r>
              <a:rPr lang="ru-RU" sz="2400" dirty="0">
                <a:solidFill>
                  <a:schemeClr val="tx1"/>
                </a:solidFill>
              </a:rPr>
              <a:t>оценки качества образования. 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950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9479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98171"/>
            <a:ext cx="8915400" cy="3802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Система информирования о результатах оценочных процедур позволяет муниципалитетам, школам, учителям использовать эти результаты для управления качеством образования, выявления профессиональных трудностей педагогов</a:t>
            </a:r>
            <a:r>
              <a:rPr lang="ru-RU" sz="32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37487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863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28914"/>
            <a:ext cx="8915400" cy="49823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ОСНОВНЫЕ РЕЗУЛЬТАТЫ ОГЭ ПО ПРЕДМЕТУ</a:t>
            </a:r>
          </a:p>
          <a:p>
            <a:r>
              <a:rPr lang="ru-RU" sz="2400" dirty="0">
                <a:solidFill>
                  <a:schemeClr val="tx1"/>
                </a:solidFill>
              </a:rPr>
              <a:t>В текущем году  средний балл ОГЭ по биологии в регионе по пятибалльной шкале – 3,40 (по первичному </a:t>
            </a:r>
            <a:r>
              <a:rPr lang="ru-RU" sz="2400" dirty="0" smtClean="0">
                <a:solidFill>
                  <a:schemeClr val="tx1"/>
                </a:solidFill>
              </a:rPr>
              <a:t>баллу </a:t>
            </a:r>
            <a:r>
              <a:rPr lang="ru-RU" sz="2400" dirty="0">
                <a:solidFill>
                  <a:schemeClr val="tx1"/>
                </a:solidFill>
              </a:rPr>
              <a:t>– 23,69).</a:t>
            </a:r>
          </a:p>
          <a:p>
            <a:r>
              <a:rPr lang="ru-RU" sz="2400" dirty="0">
                <a:solidFill>
                  <a:schemeClr val="tx1"/>
                </a:solidFill>
              </a:rPr>
              <a:t>В 2017 году средний балл ОГЭ по биологии в регионе по пятибалльной шкале – 3,28 (по первичному баллу – 22,07).</a:t>
            </a:r>
          </a:p>
          <a:p>
            <a:r>
              <a:rPr lang="ru-RU" sz="2400" dirty="0">
                <a:solidFill>
                  <a:schemeClr val="tx1"/>
                </a:solidFill>
              </a:rPr>
              <a:t>В 2016 году средний балл ОГЭ по биологии в регионе по пятибалльной шкале – 3,00 (по первичному баллу – 18,88).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Таким образом, можно отметить тенденцию к повышению качества подготовки учащихся по биологии.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200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1"/>
            <a:ext cx="8911687" cy="262709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  <a:t>Наиболее распространённые (массовые) ошибки в экзаменационных работах ОГЭ и ЕГЭ по биологии. Предполагаемые причины и способы их устранения.</a:t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396343"/>
            <a:ext cx="8915400" cy="2699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Об ошибках в экзаменационных работах ОГЭ информация размещена в приложении «</a:t>
            </a:r>
            <a:r>
              <a:rPr lang="ru-RU" sz="2400" dirty="0">
                <a:solidFill>
                  <a:schemeClr val="tx1"/>
                </a:solidFill>
              </a:rPr>
              <a:t>Р</a:t>
            </a:r>
            <a:r>
              <a:rPr lang="ru-RU" sz="2400" dirty="0" smtClean="0">
                <a:solidFill>
                  <a:schemeClr val="tx1"/>
                </a:solidFill>
              </a:rPr>
              <a:t>езультаты ГИА-9 2018».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Затруднения в некоторых заданиях ЕГЭ рассмотрим здесь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295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9657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Задание 22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. Почему для получения хорошего урожая густые всходы моркови и свёклы надо прореживать?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500178"/>
              </p:ext>
            </p:extLst>
          </p:nvPr>
        </p:nvGraphicFramePr>
        <p:xfrm>
          <a:off x="2592926" y="2220686"/>
          <a:ext cx="8911686" cy="435138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911686">
                  <a:extLst>
                    <a:ext uri="{9D8B030D-6E8A-4147-A177-3AD203B41FA5}">
                      <a16:colId xmlns:a16="http://schemas.microsoft.com/office/drawing/2014/main" xmlns="" val="2101373619"/>
                    </a:ext>
                  </a:extLst>
                </a:gridCol>
              </a:tblGrid>
              <a:tr h="159439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Содержание верного ответа и указания по оцениванию 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(допускаются иные формулировки ответа, не искажающие его смысла)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92928151"/>
                  </a:ext>
                </a:extLst>
              </a:tr>
              <a:tr h="275699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Элементы ответа:</a:t>
                      </a: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1) эти растения образуют корнеплоды, формирование которых требует значительного объёма почвы;</a:t>
                      </a: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2) прореживание растений ослабляет конкуренцию, способствует развитию корнеплода и проводит к повышению урожая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18818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03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2987"/>
          </a:xfrm>
        </p:spPr>
        <p:txBody>
          <a:bodyPr>
            <a:normAutofit/>
          </a:bodyPr>
          <a:lstStyle/>
          <a:p>
            <a:r>
              <a:rPr lang="ru-RU" sz="2400" dirty="0"/>
              <a:t> </a:t>
            </a:r>
            <a:r>
              <a:rPr lang="ru-RU" sz="2400" dirty="0" smtClean="0"/>
              <a:t> 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045029"/>
            <a:ext cx="8915400" cy="48661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Задание </a:t>
            </a:r>
            <a:r>
              <a:rPr lang="ru-RU" sz="2400" dirty="0">
                <a:solidFill>
                  <a:schemeClr val="tx1"/>
                </a:solidFill>
              </a:rPr>
              <a:t>направлено на  умение детального рассмотрения явлений</a:t>
            </a:r>
            <a:r>
              <a:rPr lang="ru-RU" sz="2400" dirty="0" smtClean="0">
                <a:solidFill>
                  <a:schemeClr val="tx1"/>
                </a:solidFill>
              </a:rPr>
              <a:t>. Ученики могут ответить одним </a:t>
            </a:r>
            <a:r>
              <a:rPr lang="ru-RU" sz="2400" dirty="0">
                <a:solidFill>
                  <a:schemeClr val="tx1"/>
                </a:solidFill>
              </a:rPr>
              <a:t>словом: чтобы избежать конкуренции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Надо </a:t>
            </a:r>
            <a:r>
              <a:rPr lang="ru-RU" sz="2400" dirty="0">
                <a:solidFill>
                  <a:schemeClr val="tx1"/>
                </a:solidFill>
              </a:rPr>
              <a:t>внимательно читать условие задания. В задании указаны конкретные растения: свёкла и </a:t>
            </a:r>
            <a:r>
              <a:rPr lang="ru-RU" sz="2400" dirty="0" smtClean="0">
                <a:solidFill>
                  <a:schemeClr val="tx1"/>
                </a:solidFill>
              </a:rPr>
              <a:t>морковь. Особенности </a:t>
            </a:r>
            <a:r>
              <a:rPr lang="ru-RU" sz="2400" dirty="0">
                <a:solidFill>
                  <a:schemeClr val="tx1"/>
                </a:solidFill>
              </a:rPr>
              <a:t>данных культур </a:t>
            </a:r>
            <a:r>
              <a:rPr lang="ru-RU" sz="2400" dirty="0" smtClean="0">
                <a:solidFill>
                  <a:schemeClr val="tx1"/>
                </a:solidFill>
              </a:rPr>
              <a:t>- </a:t>
            </a:r>
            <a:r>
              <a:rPr lang="ru-RU" sz="2400" dirty="0">
                <a:solidFill>
                  <a:schemeClr val="tx1"/>
                </a:solidFill>
              </a:rPr>
              <a:t>образуют корнеплоды. </a:t>
            </a:r>
            <a:r>
              <a:rPr lang="ru-RU" sz="2400" dirty="0" smtClean="0">
                <a:solidFill>
                  <a:schemeClr val="tx1"/>
                </a:solidFill>
              </a:rPr>
              <a:t> Навык рассматривать каждое явление конкретно обеспечит упоминание необходимого пространства для развития корнеплодных растений. Термин не подменять описанием </a:t>
            </a:r>
            <a:r>
              <a:rPr lang="ru-RU" sz="2400" dirty="0">
                <a:solidFill>
                  <a:schemeClr val="tx1"/>
                </a:solidFill>
              </a:rPr>
              <a:t>его содержания, то есть, обязательно употребить термин КОНКУРЕНЦИЯ и отметить её конкретное проявление в случае выращивания КОРНЕПЛОДОВ</a:t>
            </a:r>
            <a:r>
              <a:rPr lang="ru-RU" dirty="0"/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00481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36286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  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986971"/>
            <a:ext cx="8915400" cy="49958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Задание 23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Какие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особенности строения скелета позвоночного животного, изображённого на рисунке, доказывает его наземное происхождение? Приведете доказательства. С какой группой позвоночных животных у него проявляется сходство во внешнем строении? Как называется эволюционный процесс, в результате которого сформировалось это сходство? Ответ обоснуйте.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0448450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{97A55EBD-261A-8948-8E34-91986414D92A}tf10001069</Template>
  <TotalTime>1061</TotalTime>
  <Words>891</Words>
  <Application>Microsoft Office PowerPoint</Application>
  <PresentationFormat>Произвольный</PresentationFormat>
  <Paragraphs>68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Wisp</vt:lpstr>
      <vt:lpstr>1. Анализ результатов итоговой аттестации выпускников 9, 11 классов школ г. Красноярска  2018г. </vt:lpstr>
      <vt:lpstr>На августовском педсовете 23.08.18г. Светлана Маковская отметила в своём докладе:  </vt:lpstr>
      <vt:lpstr>   </vt:lpstr>
      <vt:lpstr>  </vt:lpstr>
      <vt:lpstr>   </vt:lpstr>
      <vt:lpstr>Наиболее распространённые (массовые) ошибки в экзаменационных работах ОГЭ и ЕГЭ по биологии. Предполагаемые причины и способы их устранения. </vt:lpstr>
      <vt:lpstr>Задание 22. Почему для получения хорошего урожая густые всходы моркови и свёклы надо прореживать?</vt:lpstr>
      <vt:lpstr>   </vt:lpstr>
      <vt:lpstr>  </vt:lpstr>
      <vt:lpstr>  </vt:lpstr>
      <vt:lpstr>Презентация PowerPoint</vt:lpstr>
      <vt:lpstr>  </vt:lpstr>
      <vt:lpstr>   </vt:lpstr>
      <vt:lpstr>Вывод:</vt:lpstr>
      <vt:lpstr>Проекты КИМ ЕГЭ, ОГЭ и ГВЭ 2019 г.</vt:lpstr>
      <vt:lpstr>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на уроке биологии. Интерактивные формы и методы в работе учителя биологии</dc:title>
  <dc:creator>Microsoft Office User</dc:creator>
  <cp:lastModifiedBy>Татьяна Копылова</cp:lastModifiedBy>
  <cp:revision>54</cp:revision>
  <dcterms:created xsi:type="dcterms:W3CDTF">2018-08-24T14:17:42Z</dcterms:created>
  <dcterms:modified xsi:type="dcterms:W3CDTF">2018-08-29T05:34:02Z</dcterms:modified>
</cp:coreProperties>
</file>