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</p:sldMasterIdLst>
  <p:notesMasterIdLst>
    <p:notesMasterId r:id="rId25"/>
  </p:notesMasterIdLst>
  <p:sldIdLst>
    <p:sldId id="257" r:id="rId4"/>
    <p:sldId id="281" r:id="rId5"/>
    <p:sldId id="258" r:id="rId6"/>
    <p:sldId id="259" r:id="rId7"/>
    <p:sldId id="286" r:id="rId8"/>
    <p:sldId id="288" r:id="rId9"/>
    <p:sldId id="289" r:id="rId10"/>
    <p:sldId id="283" r:id="rId11"/>
    <p:sldId id="285" r:id="rId12"/>
    <p:sldId id="284" r:id="rId13"/>
    <p:sldId id="290" r:id="rId14"/>
    <p:sldId id="260" r:id="rId15"/>
    <p:sldId id="291" r:id="rId16"/>
    <p:sldId id="292" r:id="rId17"/>
    <p:sldId id="261" r:id="rId18"/>
    <p:sldId id="293" r:id="rId19"/>
    <p:sldId id="294" r:id="rId20"/>
    <p:sldId id="262" r:id="rId21"/>
    <p:sldId id="295" r:id="rId22"/>
    <p:sldId id="296" r:id="rId23"/>
    <p:sldId id="297" r:id="rId24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0FC44-0FE3-4D3B-AB39-5BACEB1A7F25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E1F6B-132F-4F8F-96E5-21629598F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31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E1F6B-132F-4F8F-96E5-21629598FD7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60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E1F6B-132F-4F8F-96E5-21629598FD7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87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Рисунок 33"/>
          <p:cNvPicPr/>
          <p:nvPr/>
        </p:nvPicPr>
        <p:blipFill>
          <a:blip/>
          <a:stretch/>
        </p:blipFill>
        <p:spPr>
          <a:xfrm>
            <a:off x="457200" y="1604520"/>
            <a:ext cx="8229240" cy="397728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/>
          <a:stretch/>
        </p:blipFill>
        <p:spPr>
          <a:xfrm>
            <a:off x="457200" y="1604520"/>
            <a:ext cx="822924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Рисунок 69"/>
          <p:cNvPicPr/>
          <p:nvPr/>
        </p:nvPicPr>
        <p:blipFill>
          <a:blip/>
          <a:stretch/>
        </p:blipFill>
        <p:spPr>
          <a:xfrm>
            <a:off x="457200" y="1604520"/>
            <a:ext cx="8229240" cy="397728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/>
          <a:stretch/>
        </p:blipFill>
        <p:spPr>
          <a:xfrm>
            <a:off x="457200" y="1604520"/>
            <a:ext cx="822924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Рисунок 141"/>
          <p:cNvPicPr/>
          <p:nvPr/>
        </p:nvPicPr>
        <p:blipFill>
          <a:blip/>
          <a:stretch/>
        </p:blipFill>
        <p:spPr>
          <a:xfrm>
            <a:off x="457200" y="1604520"/>
            <a:ext cx="8229240" cy="3977280"/>
          </a:xfrm>
          <a:prstGeom prst="rect">
            <a:avLst/>
          </a:prstGeom>
          <a:ln>
            <a:noFill/>
          </a:ln>
        </p:spPr>
      </p:pic>
      <p:pic>
        <p:nvPicPr>
          <p:cNvPr id="143" name="Рисунок 142"/>
          <p:cNvPicPr/>
          <p:nvPr/>
        </p:nvPicPr>
        <p:blipFill>
          <a:blip/>
          <a:stretch/>
        </p:blipFill>
        <p:spPr>
          <a:xfrm>
            <a:off x="457200" y="1604520"/>
            <a:ext cx="822924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311760" y="966600"/>
            <a:ext cx="8519760" cy="195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PT Sans"/>
                <a:ea typeface="PT Sans"/>
              </a:rPr>
              <a:t>Красноярский стандарт </a:t>
            </a:r>
            <a:br>
              <a:rPr lang="ru-RU" sz="3600" b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PT Sans"/>
                <a:ea typeface="PT Sans"/>
              </a:rPr>
            </a:br>
            <a:r>
              <a:rPr lang="ru-RU" sz="3600" b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PT Sans"/>
                <a:ea typeface="PT Sans"/>
              </a:rPr>
              <a:t>качества образования: </a:t>
            </a:r>
            <a:br>
              <a:rPr lang="ru-RU" sz="3600" b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PT Sans"/>
                <a:ea typeface="PT Sans"/>
              </a:rPr>
            </a:br>
            <a:r>
              <a:rPr lang="ru-RU" sz="3600" b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PT Sans"/>
                <a:ea typeface="PT Sans"/>
              </a:rPr>
              <a:t>приоритеты управления</a:t>
            </a:r>
            <a:endParaRPr lang="ru-RU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8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149" name="Picture 3"/>
          <p:cNvPicPr/>
          <p:nvPr/>
        </p:nvPicPr>
        <p:blipFill>
          <a:blip r:embed="rId3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150" name="CustomShape 2"/>
          <p:cNvSpPr/>
          <p:nvPr/>
        </p:nvSpPr>
        <p:spPr>
          <a:xfrm>
            <a:off x="791640" y="3166920"/>
            <a:ext cx="7560000" cy="231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0" i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Дорожная карта реализации </a:t>
            </a:r>
            <a:br>
              <a:rPr lang="ru-RU" sz="3200" b="0" i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ru-RU" sz="3200" b="0" i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основных направлений развития муниципальной системы образования </a:t>
            </a:r>
          </a:p>
          <a:p>
            <a:pPr algn="ctr">
              <a:lnSpc>
                <a:spcPct val="100000"/>
              </a:lnSpc>
            </a:pPr>
            <a:r>
              <a:rPr lang="ru-RU" sz="3200" b="0" i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г. Красноярска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977766" y="5547600"/>
            <a:ext cx="7632000" cy="85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Совещание директоров образовательных учреждений 25.10.2018 г.</a:t>
            </a:r>
            <a:endParaRPr lang="ru-RU" sz="2400" b="1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200" name="Picture 3"/>
          <p:cNvPicPr/>
          <p:nvPr/>
        </p:nvPicPr>
        <p:blipFill>
          <a:blip r:embed="rId3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205" name="CustomShape 5"/>
          <p:cNvSpPr/>
          <p:nvPr/>
        </p:nvSpPr>
        <p:spPr>
          <a:xfrm>
            <a:off x="2145221" y="2473542"/>
            <a:ext cx="2702421" cy="2152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Выделение показателей образовательного процесса (обучения и воспитания), подтверждающие целенаправленность формирования приоритетно выделенных личностных, метапредметных и предметных результатов, заявленных на 2018-2019 учебный год</a:t>
            </a:r>
          </a:p>
        </p:txBody>
      </p:sp>
      <p:sp>
        <p:nvSpPr>
          <p:cNvPr id="7" name="Овал 6"/>
          <p:cNvSpPr/>
          <p:nvPr/>
        </p:nvSpPr>
        <p:spPr>
          <a:xfrm>
            <a:off x="252514" y="1269791"/>
            <a:ext cx="978757" cy="438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24.08</a:t>
            </a:r>
          </a:p>
        </p:txBody>
      </p:sp>
      <p:sp>
        <p:nvSpPr>
          <p:cNvPr id="47" name="CustomShape 5"/>
          <p:cNvSpPr/>
          <p:nvPr/>
        </p:nvSpPr>
        <p:spPr>
          <a:xfrm>
            <a:off x="137148" y="934531"/>
            <a:ext cx="1917990" cy="3234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Постановка задачи</a:t>
            </a:r>
            <a:endParaRPr lang="ru-RU" sz="16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2220391" y="1257358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__.11</a:t>
            </a:r>
          </a:p>
        </p:txBody>
      </p:sp>
      <p:cxnSp>
        <p:nvCxnSpPr>
          <p:cNvPr id="34" name="Прямая со стрелкой 33"/>
          <p:cNvCxnSpPr>
            <a:cxnSpLocks/>
            <a:stCxn id="7" idx="6"/>
            <a:endCxn id="49" idx="2"/>
          </p:cNvCxnSpPr>
          <p:nvPr/>
        </p:nvCxnSpPr>
        <p:spPr>
          <a:xfrm>
            <a:off x="1231271" y="1489086"/>
            <a:ext cx="989120" cy="1359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cxnSpLocks/>
            <a:stCxn id="49" idx="6"/>
            <a:endCxn id="45" idx="2"/>
          </p:cNvCxnSpPr>
          <p:nvPr/>
        </p:nvCxnSpPr>
        <p:spPr>
          <a:xfrm>
            <a:off x="3209647" y="1490445"/>
            <a:ext cx="843847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ustomShape 16"/>
          <p:cNvSpPr/>
          <p:nvPr/>
        </p:nvSpPr>
        <p:spPr>
          <a:xfrm>
            <a:off x="4992176" y="2286804"/>
            <a:ext cx="3195296" cy="3173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Предоставление в КИМЦ рефлексивно-аналитической справки: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процедурах и степени объективности оценивания образовательных результатов (качестве ВСОКО)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показателях образовательного процесса (обучения и воспитания), подтверждающих целенаправленность формирования </a:t>
            </a:r>
          </a:p>
          <a:p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примере приоритетно выделенных личностных, метапредметных и предметных результатов, заявленных на 2018-2019 учебный год.</a:t>
            </a:r>
          </a:p>
        </p:txBody>
      </p:sp>
      <p:sp>
        <p:nvSpPr>
          <p:cNvPr id="94" name="Овал 93"/>
          <p:cNvSpPr/>
          <p:nvPr/>
        </p:nvSpPr>
        <p:spPr>
          <a:xfrm>
            <a:off x="6088905" y="1273166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__.04</a:t>
            </a:r>
          </a:p>
        </p:txBody>
      </p:sp>
      <p:sp>
        <p:nvSpPr>
          <p:cNvPr id="45" name="Овал 44"/>
          <p:cNvSpPr/>
          <p:nvPr/>
        </p:nvSpPr>
        <p:spPr>
          <a:xfrm>
            <a:off x="4053494" y="1257358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__.01</a:t>
            </a:r>
          </a:p>
        </p:txBody>
      </p: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xmlns="" id="{713FF4F7-22C4-431F-80F8-643B232FAA40}"/>
              </a:ext>
            </a:extLst>
          </p:cNvPr>
          <p:cNvCxnSpPr>
            <a:cxnSpLocks/>
            <a:stCxn id="45" idx="6"/>
            <a:endCxn id="94" idx="2"/>
          </p:cNvCxnSpPr>
          <p:nvPr/>
        </p:nvCxnSpPr>
        <p:spPr>
          <a:xfrm>
            <a:off x="5042750" y="1490445"/>
            <a:ext cx="1046155" cy="15808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>
            <a:extLst>
              <a:ext uri="{FF2B5EF4-FFF2-40B4-BE49-F238E27FC236}">
                <a16:creationId xmlns:a16="http://schemas.microsoft.com/office/drawing/2014/main" xmlns="" id="{4DD34C7B-7CCD-4D42-A658-F5F7850559C0}"/>
              </a:ext>
            </a:extLst>
          </p:cNvPr>
          <p:cNvSpPr/>
          <p:nvPr/>
        </p:nvSpPr>
        <p:spPr>
          <a:xfrm>
            <a:off x="1903383" y="5195517"/>
            <a:ext cx="989256" cy="466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01.10</a:t>
            </a:r>
          </a:p>
        </p:txBody>
      </p: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xmlns="" id="{32B92E37-8E4E-4E86-BEFB-95967825E0ED}"/>
              </a:ext>
            </a:extLst>
          </p:cNvPr>
          <p:cNvCxnSpPr>
            <a:cxnSpLocks/>
            <a:stCxn id="69" idx="6"/>
            <a:endCxn id="71" idx="2"/>
          </p:cNvCxnSpPr>
          <p:nvPr/>
        </p:nvCxnSpPr>
        <p:spPr>
          <a:xfrm>
            <a:off x="2892639" y="5428604"/>
            <a:ext cx="434797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Овал 70">
            <a:extLst>
              <a:ext uri="{FF2B5EF4-FFF2-40B4-BE49-F238E27FC236}">
                <a16:creationId xmlns:a16="http://schemas.microsoft.com/office/drawing/2014/main" xmlns="" id="{74F3AAE9-5818-409B-8FF8-7D18FF8B2BEE}"/>
              </a:ext>
            </a:extLst>
          </p:cNvPr>
          <p:cNvSpPr/>
          <p:nvPr/>
        </p:nvSpPr>
        <p:spPr>
          <a:xfrm>
            <a:off x="7240617" y="5195517"/>
            <a:ext cx="989256" cy="466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30.05</a:t>
            </a:r>
          </a:p>
        </p:txBody>
      </p:sp>
      <p:sp>
        <p:nvSpPr>
          <p:cNvPr id="74" name="CustomShape 5">
            <a:extLst>
              <a:ext uri="{FF2B5EF4-FFF2-40B4-BE49-F238E27FC236}">
                <a16:creationId xmlns:a16="http://schemas.microsoft.com/office/drawing/2014/main" xmlns="" id="{80E5A1B1-AE3D-4932-A1FF-4BF3EC4D4230}"/>
              </a:ext>
            </a:extLst>
          </p:cNvPr>
          <p:cNvSpPr/>
          <p:nvPr/>
        </p:nvSpPr>
        <p:spPr>
          <a:xfrm>
            <a:off x="1161140" y="5437548"/>
            <a:ext cx="7831943" cy="11400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Контроль выполнения задач, поставленных перед ОО.</a:t>
            </a:r>
          </a:p>
          <a:p>
            <a:pPr algn="ctr">
              <a:lnSpc>
                <a:spcPct val="100000"/>
              </a:lnSpc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Анализ материалов образовательных организаций </a:t>
            </a:r>
            <a:b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об объективности оценивания образовательных результатов и </a:t>
            </a:r>
            <a:b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качестве мониторинга образовательного процесса </a:t>
            </a:r>
            <a:b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согласно ВСОКО.</a:t>
            </a:r>
          </a:p>
        </p:txBody>
      </p:sp>
      <p:sp>
        <p:nvSpPr>
          <p:cNvPr id="84" name="CustomShape 5">
            <a:extLst>
              <a:ext uri="{FF2B5EF4-FFF2-40B4-BE49-F238E27FC236}">
                <a16:creationId xmlns:a16="http://schemas.microsoft.com/office/drawing/2014/main" xmlns="" id="{0B2259DD-6044-4E45-BBEA-33CB9F7ECB3E}"/>
              </a:ext>
            </a:extLst>
          </p:cNvPr>
          <p:cNvSpPr/>
          <p:nvPr/>
        </p:nvSpPr>
        <p:spPr>
          <a:xfrm>
            <a:off x="2055137" y="933922"/>
            <a:ext cx="6836349" cy="4661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Рефлексивно-аналитические семинары по объективности оценивания</a:t>
            </a:r>
            <a:endParaRPr lang="ru-RU" sz="16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xmlns="" id="{22AE79F7-7B4B-4D3B-A09A-8FE007FBD824}"/>
              </a:ext>
            </a:extLst>
          </p:cNvPr>
          <p:cNvCxnSpPr>
            <a:cxnSpLocks/>
            <a:stCxn id="94" idx="6"/>
            <a:endCxn id="106" idx="2"/>
          </p:cNvCxnSpPr>
          <p:nvPr/>
        </p:nvCxnSpPr>
        <p:spPr>
          <a:xfrm flipV="1">
            <a:off x="7078161" y="1490445"/>
            <a:ext cx="657084" cy="15808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Овал 92">
            <a:extLst>
              <a:ext uri="{FF2B5EF4-FFF2-40B4-BE49-F238E27FC236}">
                <a16:creationId xmlns:a16="http://schemas.microsoft.com/office/drawing/2014/main" xmlns="" id="{888696CE-D474-46E2-8FAF-744090E073A9}"/>
              </a:ext>
            </a:extLst>
          </p:cNvPr>
          <p:cNvSpPr/>
          <p:nvPr/>
        </p:nvSpPr>
        <p:spPr>
          <a:xfrm>
            <a:off x="2244269" y="2030531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30.11</a:t>
            </a:r>
          </a:p>
        </p:txBody>
      </p:sp>
      <p:cxnSp>
        <p:nvCxnSpPr>
          <p:cNvPr id="97" name="Прямая со стрелкой 96">
            <a:extLst>
              <a:ext uri="{FF2B5EF4-FFF2-40B4-BE49-F238E27FC236}">
                <a16:creationId xmlns:a16="http://schemas.microsoft.com/office/drawing/2014/main" xmlns="" id="{9876697A-6E81-4F10-BF8B-095CA2BE48DD}"/>
              </a:ext>
            </a:extLst>
          </p:cNvPr>
          <p:cNvCxnSpPr>
            <a:cxnSpLocks/>
            <a:stCxn id="93" idx="6"/>
            <a:endCxn id="99" idx="2"/>
          </p:cNvCxnSpPr>
          <p:nvPr/>
        </p:nvCxnSpPr>
        <p:spPr>
          <a:xfrm>
            <a:off x="3233525" y="2263618"/>
            <a:ext cx="843847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Овал 98">
            <a:extLst>
              <a:ext uri="{FF2B5EF4-FFF2-40B4-BE49-F238E27FC236}">
                <a16:creationId xmlns:a16="http://schemas.microsoft.com/office/drawing/2014/main" xmlns="" id="{6A596CC3-F11F-49F8-B583-53E0FB83BC7E}"/>
              </a:ext>
            </a:extLst>
          </p:cNvPr>
          <p:cNvSpPr/>
          <p:nvPr/>
        </p:nvSpPr>
        <p:spPr>
          <a:xfrm>
            <a:off x="4077372" y="2030531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30.01</a:t>
            </a:r>
          </a:p>
        </p:txBody>
      </p:sp>
      <p:cxnSp>
        <p:nvCxnSpPr>
          <p:cNvPr id="100" name="Прямая со стрелкой 99">
            <a:extLst>
              <a:ext uri="{FF2B5EF4-FFF2-40B4-BE49-F238E27FC236}">
                <a16:creationId xmlns:a16="http://schemas.microsoft.com/office/drawing/2014/main" xmlns="" id="{D9FD0DD0-FAE6-4B60-9F7D-27D87E5EFF10}"/>
              </a:ext>
            </a:extLst>
          </p:cNvPr>
          <p:cNvCxnSpPr>
            <a:cxnSpLocks/>
            <a:stCxn id="7" idx="5"/>
            <a:endCxn id="93" idx="2"/>
          </p:cNvCxnSpPr>
          <p:nvPr/>
        </p:nvCxnSpPr>
        <p:spPr>
          <a:xfrm>
            <a:off x="1087935" y="1644151"/>
            <a:ext cx="1156334" cy="619467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>
            <a:extLst>
              <a:ext uri="{FF2B5EF4-FFF2-40B4-BE49-F238E27FC236}">
                <a16:creationId xmlns:a16="http://schemas.microsoft.com/office/drawing/2014/main" xmlns="" id="{BD175CCE-0390-419B-98B2-65CDA13AFA99}"/>
              </a:ext>
            </a:extLst>
          </p:cNvPr>
          <p:cNvCxnSpPr>
            <a:cxnSpLocks/>
            <a:stCxn id="99" idx="6"/>
            <a:endCxn id="94" idx="3"/>
          </p:cNvCxnSpPr>
          <p:nvPr/>
        </p:nvCxnSpPr>
        <p:spPr>
          <a:xfrm flipV="1">
            <a:off x="5066628" y="1671070"/>
            <a:ext cx="1167150" cy="592548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Овал 105">
            <a:extLst>
              <a:ext uri="{FF2B5EF4-FFF2-40B4-BE49-F238E27FC236}">
                <a16:creationId xmlns:a16="http://schemas.microsoft.com/office/drawing/2014/main" xmlns="" id="{10D7DD28-4DBC-4DA2-96DB-BAF58798507F}"/>
              </a:ext>
            </a:extLst>
          </p:cNvPr>
          <p:cNvSpPr/>
          <p:nvPr/>
        </p:nvSpPr>
        <p:spPr>
          <a:xfrm>
            <a:off x="7735245" y="1257358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__.06</a:t>
            </a:r>
          </a:p>
        </p:txBody>
      </p:sp>
      <p:cxnSp>
        <p:nvCxnSpPr>
          <p:cNvPr id="109" name="Прямая со стрелкой 108">
            <a:extLst>
              <a:ext uri="{FF2B5EF4-FFF2-40B4-BE49-F238E27FC236}">
                <a16:creationId xmlns:a16="http://schemas.microsoft.com/office/drawing/2014/main" xmlns="" id="{90F44991-3AC7-4030-9CA8-99A29EA20AD6}"/>
              </a:ext>
            </a:extLst>
          </p:cNvPr>
          <p:cNvCxnSpPr>
            <a:cxnSpLocks/>
            <a:stCxn id="45" idx="4"/>
            <a:endCxn id="99" idx="0"/>
          </p:cNvCxnSpPr>
          <p:nvPr/>
        </p:nvCxnSpPr>
        <p:spPr>
          <a:xfrm>
            <a:off x="4548122" y="1723532"/>
            <a:ext cx="23878" cy="306999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ustomShape 2">
            <a:extLst>
              <a:ext uri="{FF2B5EF4-FFF2-40B4-BE49-F238E27FC236}">
                <a16:creationId xmlns:a16="http://schemas.microsoft.com/office/drawing/2014/main" xmlns="" id="{E595606E-A32B-42FB-A9D3-CED5CC82D9E0}"/>
              </a:ext>
            </a:extLst>
          </p:cNvPr>
          <p:cNvSpPr/>
          <p:nvPr/>
        </p:nvSpPr>
        <p:spPr>
          <a:xfrm>
            <a:off x="3421127" y="172866"/>
            <a:ext cx="5570169" cy="72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ДОСТИЖЕНИЕ ОБРАЗОВАТЕЛЬНЫХ РЕЗУЛЬТАТОВ Общее образование. Задача 1.5.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284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49" grpId="0" animBg="1"/>
      <p:bldP spid="80" grpId="0"/>
      <p:bldP spid="94" grpId="0" animBg="1"/>
      <p:bldP spid="45" grpId="0" animBg="1"/>
      <p:bldP spid="69" grpId="0" animBg="1"/>
      <p:bldP spid="71" grpId="0" animBg="1"/>
      <p:bldP spid="74" grpId="0"/>
      <p:bldP spid="93" grpId="0" animBg="1"/>
      <p:bldP spid="99" grpId="0" animBg="1"/>
      <p:bldP spid="1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200" name="Picture 3"/>
          <p:cNvPicPr/>
          <p:nvPr/>
        </p:nvPicPr>
        <p:blipFill>
          <a:blip r:embed="rId3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205" name="CustomShape 5"/>
          <p:cNvSpPr/>
          <p:nvPr/>
        </p:nvSpPr>
        <p:spPr>
          <a:xfrm>
            <a:off x="1355602" y="2502025"/>
            <a:ext cx="4347978" cy="9269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Создание условий для проектно-ориентированной инициативы по исследованию истории образовательной организации </a:t>
            </a:r>
            <a:b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оформлением материалов на сайте ОО</a:t>
            </a:r>
          </a:p>
        </p:txBody>
      </p:sp>
      <p:sp>
        <p:nvSpPr>
          <p:cNvPr id="7" name="Овал 6"/>
          <p:cNvSpPr/>
          <p:nvPr/>
        </p:nvSpPr>
        <p:spPr>
          <a:xfrm>
            <a:off x="252514" y="1269791"/>
            <a:ext cx="978757" cy="438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24.08</a:t>
            </a:r>
          </a:p>
        </p:txBody>
      </p:sp>
      <p:sp>
        <p:nvSpPr>
          <p:cNvPr id="47" name="CustomShape 5"/>
          <p:cNvSpPr/>
          <p:nvPr/>
        </p:nvSpPr>
        <p:spPr>
          <a:xfrm>
            <a:off x="137148" y="934531"/>
            <a:ext cx="1917990" cy="3234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Постановка задачи</a:t>
            </a:r>
            <a:endParaRPr lang="ru-RU" sz="16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cxnSp>
        <p:nvCxnSpPr>
          <p:cNvPr id="34" name="Прямая со стрелкой 33"/>
          <p:cNvCxnSpPr>
            <a:cxnSpLocks/>
            <a:stCxn id="7" idx="6"/>
            <a:endCxn id="106" idx="2"/>
          </p:cNvCxnSpPr>
          <p:nvPr/>
        </p:nvCxnSpPr>
        <p:spPr>
          <a:xfrm flipV="1">
            <a:off x="1231271" y="1475945"/>
            <a:ext cx="6503974" cy="13141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ustomShape 16"/>
          <p:cNvSpPr/>
          <p:nvPr/>
        </p:nvSpPr>
        <p:spPr>
          <a:xfrm>
            <a:off x="5529811" y="2505064"/>
            <a:ext cx="1753813" cy="11421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Фестиваль </a:t>
            </a:r>
            <a:b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истории образовательных организаций МСО </a:t>
            </a:r>
            <a:b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 Красноярска</a:t>
            </a:r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xmlns="" id="{4DD34C7B-7CCD-4D42-A658-F5F7850559C0}"/>
              </a:ext>
            </a:extLst>
          </p:cNvPr>
          <p:cNvSpPr/>
          <p:nvPr/>
        </p:nvSpPr>
        <p:spPr>
          <a:xfrm>
            <a:off x="1903383" y="5413227"/>
            <a:ext cx="989256" cy="466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01.10</a:t>
            </a:r>
          </a:p>
        </p:txBody>
      </p: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xmlns="" id="{32B92E37-8E4E-4E86-BEFB-95967825E0ED}"/>
              </a:ext>
            </a:extLst>
          </p:cNvPr>
          <p:cNvCxnSpPr>
            <a:cxnSpLocks/>
            <a:stCxn id="69" idx="6"/>
            <a:endCxn id="71" idx="2"/>
          </p:cNvCxnSpPr>
          <p:nvPr/>
        </p:nvCxnSpPr>
        <p:spPr>
          <a:xfrm>
            <a:off x="2892639" y="5646314"/>
            <a:ext cx="434797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Овал 70">
            <a:extLst>
              <a:ext uri="{FF2B5EF4-FFF2-40B4-BE49-F238E27FC236}">
                <a16:creationId xmlns:a16="http://schemas.microsoft.com/office/drawing/2014/main" xmlns="" id="{74F3AAE9-5818-409B-8FF8-7D18FF8B2BEE}"/>
              </a:ext>
            </a:extLst>
          </p:cNvPr>
          <p:cNvSpPr/>
          <p:nvPr/>
        </p:nvSpPr>
        <p:spPr>
          <a:xfrm>
            <a:off x="7240617" y="5413227"/>
            <a:ext cx="989256" cy="466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30.05</a:t>
            </a:r>
          </a:p>
        </p:txBody>
      </p:sp>
      <p:sp>
        <p:nvSpPr>
          <p:cNvPr id="74" name="CustomShape 5">
            <a:extLst>
              <a:ext uri="{FF2B5EF4-FFF2-40B4-BE49-F238E27FC236}">
                <a16:creationId xmlns:a16="http://schemas.microsoft.com/office/drawing/2014/main" xmlns="" id="{80E5A1B1-AE3D-4932-A1FF-4BF3EC4D4230}"/>
              </a:ext>
            </a:extLst>
          </p:cNvPr>
          <p:cNvSpPr/>
          <p:nvPr/>
        </p:nvSpPr>
        <p:spPr>
          <a:xfrm>
            <a:off x="1408755" y="5639486"/>
            <a:ext cx="7402289" cy="922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Контроль выполнения задач, поставленных перед ОО.</a:t>
            </a:r>
          </a:p>
          <a:p>
            <a:pPr algn="ctr">
              <a:lnSpc>
                <a:spcPct val="100000"/>
              </a:lnSpc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Цикл встреч с </a:t>
            </a:r>
            <a:r>
              <a:rPr lang="ru-R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зам.директоров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 ОО и УДО о создании разнообразных форм проверки образовательных результатов в различных видах деятельности </a:t>
            </a:r>
            <a:b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на основе проявления инициативно-ответственного действия </a:t>
            </a: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xmlns="" id="{888696CE-D474-46E2-8FAF-744090E073A9}"/>
              </a:ext>
            </a:extLst>
          </p:cNvPr>
          <p:cNvSpPr/>
          <p:nvPr/>
        </p:nvSpPr>
        <p:spPr>
          <a:xfrm>
            <a:off x="1408755" y="2030531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30.09</a:t>
            </a:r>
          </a:p>
        </p:txBody>
      </p:sp>
      <p:cxnSp>
        <p:nvCxnSpPr>
          <p:cNvPr id="97" name="Прямая со стрелкой 96">
            <a:extLst>
              <a:ext uri="{FF2B5EF4-FFF2-40B4-BE49-F238E27FC236}">
                <a16:creationId xmlns:a16="http://schemas.microsoft.com/office/drawing/2014/main" xmlns="" id="{9876697A-6E81-4F10-BF8B-095CA2BE48DD}"/>
              </a:ext>
            </a:extLst>
          </p:cNvPr>
          <p:cNvCxnSpPr>
            <a:cxnSpLocks/>
            <a:stCxn id="93" idx="6"/>
            <a:endCxn id="99" idx="2"/>
          </p:cNvCxnSpPr>
          <p:nvPr/>
        </p:nvCxnSpPr>
        <p:spPr>
          <a:xfrm>
            <a:off x="2398011" y="2263618"/>
            <a:ext cx="3532891" cy="84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Овал 98">
            <a:extLst>
              <a:ext uri="{FF2B5EF4-FFF2-40B4-BE49-F238E27FC236}">
                <a16:creationId xmlns:a16="http://schemas.microsoft.com/office/drawing/2014/main" xmlns="" id="{6A596CC3-F11F-49F8-B583-53E0FB83BC7E}"/>
              </a:ext>
            </a:extLst>
          </p:cNvPr>
          <p:cNvSpPr/>
          <p:nvPr/>
        </p:nvSpPr>
        <p:spPr>
          <a:xfrm>
            <a:off x="5930902" y="2031371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__.04</a:t>
            </a:r>
          </a:p>
        </p:txBody>
      </p:sp>
      <p:cxnSp>
        <p:nvCxnSpPr>
          <p:cNvPr id="100" name="Прямая со стрелкой 99">
            <a:extLst>
              <a:ext uri="{FF2B5EF4-FFF2-40B4-BE49-F238E27FC236}">
                <a16:creationId xmlns:a16="http://schemas.microsoft.com/office/drawing/2014/main" xmlns="" id="{D9FD0DD0-FAE6-4B60-9F7D-27D87E5EFF10}"/>
              </a:ext>
            </a:extLst>
          </p:cNvPr>
          <p:cNvCxnSpPr>
            <a:cxnSpLocks/>
            <a:stCxn id="7" idx="5"/>
            <a:endCxn id="93" idx="2"/>
          </p:cNvCxnSpPr>
          <p:nvPr/>
        </p:nvCxnSpPr>
        <p:spPr>
          <a:xfrm>
            <a:off x="1087935" y="1644151"/>
            <a:ext cx="320820" cy="619467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Овал 105">
            <a:extLst>
              <a:ext uri="{FF2B5EF4-FFF2-40B4-BE49-F238E27FC236}">
                <a16:creationId xmlns:a16="http://schemas.microsoft.com/office/drawing/2014/main" xmlns="" id="{10D7DD28-4DBC-4DA2-96DB-BAF58798507F}"/>
              </a:ext>
            </a:extLst>
          </p:cNvPr>
          <p:cNvSpPr/>
          <p:nvPr/>
        </p:nvSpPr>
        <p:spPr>
          <a:xfrm>
            <a:off x="7735245" y="1242858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30.06</a:t>
            </a:r>
          </a:p>
        </p:txBody>
      </p:sp>
      <p:sp>
        <p:nvSpPr>
          <p:cNvPr id="112" name="CustomShape 2">
            <a:extLst>
              <a:ext uri="{FF2B5EF4-FFF2-40B4-BE49-F238E27FC236}">
                <a16:creationId xmlns:a16="http://schemas.microsoft.com/office/drawing/2014/main" xmlns="" id="{E595606E-A32B-42FB-A9D3-CED5CC82D9E0}"/>
              </a:ext>
            </a:extLst>
          </p:cNvPr>
          <p:cNvSpPr/>
          <p:nvPr/>
        </p:nvSpPr>
        <p:spPr>
          <a:xfrm>
            <a:off x="3323771" y="172866"/>
            <a:ext cx="5798152" cy="72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ДОСТИЖЕНИЕ ОБРАЗОВАТЕЛЬНЫХ РЕЗУЛЬТАТОВ </a:t>
            </a:r>
          </a:p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Общее и дополнительное образование</a:t>
            </a:r>
            <a:r>
              <a:rPr lang="ru-RU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r>
              <a:rPr lang="ru-RU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Задача 1.6., 1.7. </a:t>
            </a: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CustomShape 5">
            <a:extLst>
              <a:ext uri="{FF2B5EF4-FFF2-40B4-BE49-F238E27FC236}">
                <a16:creationId xmlns:a16="http://schemas.microsoft.com/office/drawing/2014/main" xmlns="" id="{CC5C1A9B-1647-4082-B73D-84EFC1C4DF65}"/>
              </a:ext>
            </a:extLst>
          </p:cNvPr>
          <p:cNvSpPr/>
          <p:nvPr/>
        </p:nvSpPr>
        <p:spPr>
          <a:xfrm>
            <a:off x="1280758" y="1487441"/>
            <a:ext cx="6461770" cy="5552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Создание условий для инициативно-ответственного действия в различных видах деятельности для проверки формируемых образовательных результатов</a:t>
            </a:r>
          </a:p>
        </p:txBody>
      </p:sp>
      <p:sp>
        <p:nvSpPr>
          <p:cNvPr id="43" name="CustomShape 5">
            <a:extLst>
              <a:ext uri="{FF2B5EF4-FFF2-40B4-BE49-F238E27FC236}">
                <a16:creationId xmlns:a16="http://schemas.microsoft.com/office/drawing/2014/main" xmlns="" id="{6D7356C9-A5D3-4ED2-B6AC-999C0EEBA431}"/>
              </a:ext>
            </a:extLst>
          </p:cNvPr>
          <p:cNvSpPr/>
          <p:nvPr/>
        </p:nvSpPr>
        <p:spPr>
          <a:xfrm>
            <a:off x="741893" y="3741860"/>
            <a:ext cx="7707718" cy="7921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Увеличение охвата детей с инвалидностью и ОВЗ </a:t>
            </a:r>
            <a:b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возрасте от 5 до 18 лет программами дополнительного образования.</a:t>
            </a:r>
          </a:p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Организация 100% охвата обучающихся с инвалидностью и ОВЗ работой по профориентации.</a:t>
            </a: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xmlns="" id="{E763772A-5766-4ED8-AE69-33A321B5A9B9}"/>
              </a:ext>
            </a:extLst>
          </p:cNvPr>
          <p:cNvSpPr/>
          <p:nvPr/>
        </p:nvSpPr>
        <p:spPr>
          <a:xfrm>
            <a:off x="1425275" y="3503324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30.09</a:t>
            </a:r>
          </a:p>
        </p:txBody>
      </p: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xmlns="" id="{452D9478-7194-48FE-9812-389115B458AE}"/>
              </a:ext>
            </a:extLst>
          </p:cNvPr>
          <p:cNvCxnSpPr>
            <a:cxnSpLocks/>
            <a:stCxn id="7" idx="4"/>
            <a:endCxn id="44" idx="2"/>
          </p:cNvCxnSpPr>
          <p:nvPr/>
        </p:nvCxnSpPr>
        <p:spPr>
          <a:xfrm>
            <a:off x="741893" y="1708381"/>
            <a:ext cx="683382" cy="202803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8E35EED1-6D74-469D-A7C5-5EE299D9AE1B}"/>
              </a:ext>
            </a:extLst>
          </p:cNvPr>
          <p:cNvSpPr/>
          <p:nvPr/>
        </p:nvSpPr>
        <p:spPr>
          <a:xfrm>
            <a:off x="7180895" y="3493078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30.05</a:t>
            </a:r>
          </a:p>
        </p:txBody>
      </p: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xmlns="" id="{81CD44EF-E5E0-4FC3-AF56-C1A23F6BCD21}"/>
              </a:ext>
            </a:extLst>
          </p:cNvPr>
          <p:cNvCxnSpPr>
            <a:cxnSpLocks/>
            <a:stCxn id="44" idx="6"/>
            <a:endCxn id="61" idx="2"/>
          </p:cNvCxnSpPr>
          <p:nvPr/>
        </p:nvCxnSpPr>
        <p:spPr>
          <a:xfrm flipV="1">
            <a:off x="2414531" y="3726165"/>
            <a:ext cx="4766364" cy="10246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8321F482-979B-4E29-81FD-D98F19ADB009}"/>
              </a:ext>
            </a:extLst>
          </p:cNvPr>
          <p:cNvSpPr/>
          <p:nvPr/>
        </p:nvSpPr>
        <p:spPr>
          <a:xfrm>
            <a:off x="972906" y="4420026"/>
            <a:ext cx="989256" cy="466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30.09</a:t>
            </a: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xmlns="" id="{9D7FAF71-EAEF-4566-BDA4-A41BE9AE0CDB}"/>
              </a:ext>
            </a:extLst>
          </p:cNvPr>
          <p:cNvSpPr/>
          <p:nvPr/>
        </p:nvSpPr>
        <p:spPr>
          <a:xfrm>
            <a:off x="7180895" y="4425821"/>
            <a:ext cx="989256" cy="466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30.05</a:t>
            </a:r>
          </a:p>
        </p:txBody>
      </p: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xmlns="" id="{3500F8A1-F9D0-4D3A-BE82-43FB8F391024}"/>
              </a:ext>
            </a:extLst>
          </p:cNvPr>
          <p:cNvCxnSpPr>
            <a:cxnSpLocks/>
            <a:stCxn id="68" idx="6"/>
            <a:endCxn id="72" idx="2"/>
          </p:cNvCxnSpPr>
          <p:nvPr/>
        </p:nvCxnSpPr>
        <p:spPr>
          <a:xfrm>
            <a:off x="1962162" y="4653113"/>
            <a:ext cx="5218733" cy="579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ustomShape 5">
            <a:extLst>
              <a:ext uri="{FF2B5EF4-FFF2-40B4-BE49-F238E27FC236}">
                <a16:creationId xmlns:a16="http://schemas.microsoft.com/office/drawing/2014/main" xmlns="" id="{CF19CADA-6DEF-4F89-86BD-43933B7BE0F2}"/>
              </a:ext>
            </a:extLst>
          </p:cNvPr>
          <p:cNvSpPr/>
          <p:nvPr/>
        </p:nvSpPr>
        <p:spPr>
          <a:xfrm>
            <a:off x="785435" y="4667394"/>
            <a:ext cx="7707718" cy="922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Завершение разработки концепции развития доп. образования, </a:t>
            </a:r>
            <a:b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с созданием образовательной среды при использовании ресурса городских организаций </a:t>
            </a:r>
            <a:b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для достижения результатов ФГОС и удовлетворения образовательных потребностей </a:t>
            </a:r>
            <a:b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детей школьного и дошкольного возраста </a:t>
            </a:r>
          </a:p>
        </p:txBody>
      </p:sp>
    </p:spTree>
    <p:extLst>
      <p:ext uri="{BB962C8B-B14F-4D97-AF65-F5344CB8AC3E}">
        <p14:creationId xmlns:p14="http://schemas.microsoft.com/office/powerpoint/2010/main" val="145902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80" grpId="0"/>
      <p:bldP spid="69" grpId="0" animBg="1"/>
      <p:bldP spid="71" grpId="0" animBg="1"/>
      <p:bldP spid="74" grpId="0"/>
      <p:bldP spid="93" grpId="0" animBg="1"/>
      <p:bldP spid="99" grpId="0" animBg="1"/>
      <p:bldP spid="106" grpId="0" animBg="1"/>
      <p:bldP spid="38" grpId="0"/>
      <p:bldP spid="43" grpId="0"/>
      <p:bldP spid="44" grpId="0" animBg="1"/>
      <p:bldP spid="61" grpId="0" animBg="1"/>
      <p:bldP spid="68" grpId="0" animBg="1"/>
      <p:bldP spid="72" grpId="0" animBg="1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311760" y="923040"/>
            <a:ext cx="8519760" cy="77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217283" y="963588"/>
            <a:ext cx="8925997" cy="59078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538163" indent="-538163" algn="just">
              <a:lnSpc>
                <a:spcPct val="115000"/>
              </a:lnSpc>
              <a:buClr>
                <a:srgbClr val="000000"/>
              </a:buClr>
            </a:pPr>
            <a:r>
              <a:rPr lang="ru-R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Дошкольное, общее и дополнительное образование</a:t>
            </a:r>
          </a:p>
          <a:p>
            <a:pPr marL="442913" indent="-442913">
              <a:buClr>
                <a:srgbClr val="000000"/>
              </a:buClr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2.1.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Повысить квалификацию и профессиональное мастерство в освоении и применении педагогических средств, позволяющих эффективно достигать планируемые образовательные результаты, осваивая новые позиции, задаваемые технологией организации образования.</a:t>
            </a:r>
          </a:p>
          <a:p>
            <a:pPr marL="442913" indent="-442913">
              <a:buClr>
                <a:srgbClr val="000000"/>
              </a:buClr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2.2. Расширить арсенал владения цифровыми технологиями для образовательного процесса.</a:t>
            </a:r>
          </a:p>
          <a:p>
            <a:pPr marL="442913" indent="-442913">
              <a:buClr>
                <a:srgbClr val="000000"/>
              </a:buClr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2.3. Продолжить разработку программ персонифицированного профессионального развития педагогических и управленческих кадров на основе выявления дефицитов образовательной деятельности и в соответствии с требованиями профессиональных стандартов и национальной системы учительского роста.</a:t>
            </a:r>
          </a:p>
          <a:p>
            <a:pPr marL="442913" indent="-442913">
              <a:buClr>
                <a:srgbClr val="000000"/>
              </a:buClr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2.4. Активизировать выявление обучающихся, склонных к педагогической деятельности, с организацией различных форм их подготовки к профессии педагога при использовании ресурса образовательной организации и проектов межведомственного сотрудничества.</a:t>
            </a:r>
          </a:p>
          <a:p>
            <a:pPr marL="442913" indent="-442913">
              <a:buClr>
                <a:srgbClr val="000000"/>
              </a:buClr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2.5. Организовать предъявление педагогическому сообществу города успешного опыта образовательных организаций, имеющих статус базовых краевых и городских площадок по решению актуальных проблем и задач развития образования.</a:t>
            </a:r>
          </a:p>
          <a:p>
            <a:pPr marL="442913" indent="-442913">
              <a:buClr>
                <a:srgbClr val="000000"/>
              </a:buClr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3" indent="-442913">
              <a:lnSpc>
                <a:spcPct val="115000"/>
              </a:lnSpc>
              <a:buClr>
                <a:srgbClr val="000000"/>
              </a:buClr>
            </a:pP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3" name="Picture 2"/>
          <p:cNvPicPr/>
          <p:nvPr/>
        </p:nvPicPr>
        <p:blipFill>
          <a:blip r:embed="rId2"/>
          <a:stretch/>
        </p:blipFill>
        <p:spPr>
          <a:xfrm>
            <a:off x="0" y="15571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164" name="Picture 3"/>
          <p:cNvPicPr/>
          <p:nvPr/>
        </p:nvPicPr>
        <p:blipFill>
          <a:blip r:embed="rId3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165" name="CustomShape 3"/>
          <p:cNvSpPr/>
          <p:nvPr/>
        </p:nvSpPr>
        <p:spPr>
          <a:xfrm>
            <a:off x="3512457" y="218430"/>
            <a:ext cx="5631543" cy="6897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КАДРОВОЕ ОБЕСПЕЧЕНИЕ </a:t>
            </a:r>
            <a:br>
              <a:rPr lang="ru-RU" sz="2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ru-RU" sz="2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ДОСТИЖЕНИЯ ОБРАЗОВАТЕЛЬНЫХ РЕЗУЛЬТАТОВ</a:t>
            </a:r>
            <a:endParaRPr lang="ru-RU" sz="2000" b="1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200" name="Picture 3"/>
          <p:cNvPicPr/>
          <p:nvPr/>
        </p:nvPicPr>
        <p:blipFill>
          <a:blip r:embed="rId3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205" name="CustomShape 5"/>
          <p:cNvSpPr/>
          <p:nvPr/>
        </p:nvSpPr>
        <p:spPr>
          <a:xfrm>
            <a:off x="1104993" y="1514154"/>
            <a:ext cx="3598401" cy="1421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Выявление образовательных технологий, способов и приёмов педагогической деятельности, позволяющих эффективно достигать планируемые (заявленные) образовательные результаты в условиях конкретной образовательной организации</a:t>
            </a:r>
          </a:p>
        </p:txBody>
      </p:sp>
      <p:sp>
        <p:nvSpPr>
          <p:cNvPr id="7" name="Овал 6"/>
          <p:cNvSpPr/>
          <p:nvPr/>
        </p:nvSpPr>
        <p:spPr>
          <a:xfrm>
            <a:off x="252514" y="1269791"/>
            <a:ext cx="978757" cy="438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24.08</a:t>
            </a:r>
          </a:p>
        </p:txBody>
      </p:sp>
      <p:sp>
        <p:nvSpPr>
          <p:cNvPr id="47" name="CustomShape 5"/>
          <p:cNvSpPr/>
          <p:nvPr/>
        </p:nvSpPr>
        <p:spPr>
          <a:xfrm>
            <a:off x="137148" y="934531"/>
            <a:ext cx="1917990" cy="3234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Постановка задачи</a:t>
            </a:r>
            <a:endParaRPr lang="ru-RU" sz="16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cxnSp>
        <p:nvCxnSpPr>
          <p:cNvPr id="34" name="Прямая со стрелкой 33"/>
          <p:cNvCxnSpPr>
            <a:cxnSpLocks/>
            <a:stCxn id="7" idx="6"/>
            <a:endCxn id="45" idx="2"/>
          </p:cNvCxnSpPr>
          <p:nvPr/>
        </p:nvCxnSpPr>
        <p:spPr>
          <a:xfrm>
            <a:off x="1231271" y="1489086"/>
            <a:ext cx="3068961" cy="1359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ustomShape 16"/>
          <p:cNvSpPr/>
          <p:nvPr/>
        </p:nvSpPr>
        <p:spPr>
          <a:xfrm>
            <a:off x="5804276" y="4145888"/>
            <a:ext cx="3092982" cy="18534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Предоставление в КИМЦ </a:t>
            </a:r>
            <a:b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рефлексивно-аналитической справки </a:t>
            </a:r>
            <a:b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 арсенале цифровых технологий </a:t>
            </a:r>
            <a:b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(приёмов и способов), эффективно используемых педагогами </a:t>
            </a:r>
            <a:b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образовательном процессе</a:t>
            </a:r>
            <a:b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достижения выделенных образовательных результатов</a:t>
            </a:r>
          </a:p>
        </p:txBody>
      </p:sp>
      <p:sp>
        <p:nvSpPr>
          <p:cNvPr id="45" name="Овал 44"/>
          <p:cNvSpPr/>
          <p:nvPr/>
        </p:nvSpPr>
        <p:spPr>
          <a:xfrm>
            <a:off x="4300232" y="1257358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30.12</a:t>
            </a:r>
          </a:p>
        </p:txBody>
      </p: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xmlns="" id="{713FF4F7-22C4-431F-80F8-643B232FAA40}"/>
              </a:ext>
            </a:extLst>
          </p:cNvPr>
          <p:cNvCxnSpPr>
            <a:cxnSpLocks/>
            <a:stCxn id="45" idx="6"/>
            <a:endCxn id="106" idx="2"/>
          </p:cNvCxnSpPr>
          <p:nvPr/>
        </p:nvCxnSpPr>
        <p:spPr>
          <a:xfrm>
            <a:off x="5289488" y="1490445"/>
            <a:ext cx="2633541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>
            <a:extLst>
              <a:ext uri="{FF2B5EF4-FFF2-40B4-BE49-F238E27FC236}">
                <a16:creationId xmlns:a16="http://schemas.microsoft.com/office/drawing/2014/main" xmlns="" id="{4DD34C7B-7CCD-4D42-A658-F5F7850559C0}"/>
              </a:ext>
            </a:extLst>
          </p:cNvPr>
          <p:cNvSpPr/>
          <p:nvPr/>
        </p:nvSpPr>
        <p:spPr>
          <a:xfrm>
            <a:off x="1903383" y="5935743"/>
            <a:ext cx="989256" cy="466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01.10</a:t>
            </a:r>
          </a:p>
        </p:txBody>
      </p: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xmlns="" id="{32B92E37-8E4E-4E86-BEFB-95967825E0ED}"/>
              </a:ext>
            </a:extLst>
          </p:cNvPr>
          <p:cNvCxnSpPr>
            <a:cxnSpLocks/>
            <a:stCxn id="69" idx="6"/>
            <a:endCxn id="71" idx="2"/>
          </p:cNvCxnSpPr>
          <p:nvPr/>
        </p:nvCxnSpPr>
        <p:spPr>
          <a:xfrm>
            <a:off x="2892639" y="6168830"/>
            <a:ext cx="434797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Овал 70">
            <a:extLst>
              <a:ext uri="{FF2B5EF4-FFF2-40B4-BE49-F238E27FC236}">
                <a16:creationId xmlns:a16="http://schemas.microsoft.com/office/drawing/2014/main" xmlns="" id="{74F3AAE9-5818-409B-8FF8-7D18FF8B2BEE}"/>
              </a:ext>
            </a:extLst>
          </p:cNvPr>
          <p:cNvSpPr/>
          <p:nvPr/>
        </p:nvSpPr>
        <p:spPr>
          <a:xfrm>
            <a:off x="7240617" y="5935743"/>
            <a:ext cx="989256" cy="466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30.05</a:t>
            </a:r>
          </a:p>
        </p:txBody>
      </p:sp>
      <p:sp>
        <p:nvSpPr>
          <p:cNvPr id="74" name="CustomShape 5">
            <a:extLst>
              <a:ext uri="{FF2B5EF4-FFF2-40B4-BE49-F238E27FC236}">
                <a16:creationId xmlns:a16="http://schemas.microsoft.com/office/drawing/2014/main" xmlns="" id="{80E5A1B1-AE3D-4932-A1FF-4BF3EC4D4230}"/>
              </a:ext>
            </a:extLst>
          </p:cNvPr>
          <p:cNvSpPr/>
          <p:nvPr/>
        </p:nvSpPr>
        <p:spPr>
          <a:xfrm>
            <a:off x="1161140" y="6177774"/>
            <a:ext cx="7831943" cy="3088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Контроль выполнения задач, поставленных перед ОО.</a:t>
            </a: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xmlns="" id="{888696CE-D474-46E2-8FAF-744090E073A9}"/>
              </a:ext>
            </a:extLst>
          </p:cNvPr>
          <p:cNvSpPr/>
          <p:nvPr/>
        </p:nvSpPr>
        <p:spPr>
          <a:xfrm>
            <a:off x="371353" y="2852615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30.09</a:t>
            </a:r>
          </a:p>
        </p:txBody>
      </p:sp>
      <p:cxnSp>
        <p:nvCxnSpPr>
          <p:cNvPr id="97" name="Прямая со стрелкой 96">
            <a:extLst>
              <a:ext uri="{FF2B5EF4-FFF2-40B4-BE49-F238E27FC236}">
                <a16:creationId xmlns:a16="http://schemas.microsoft.com/office/drawing/2014/main" xmlns="" id="{9876697A-6E81-4F10-BF8B-095CA2BE48DD}"/>
              </a:ext>
            </a:extLst>
          </p:cNvPr>
          <p:cNvCxnSpPr>
            <a:cxnSpLocks/>
            <a:stCxn id="93" idx="6"/>
            <a:endCxn id="44" idx="2"/>
          </p:cNvCxnSpPr>
          <p:nvPr/>
        </p:nvCxnSpPr>
        <p:spPr>
          <a:xfrm>
            <a:off x="1360609" y="3085702"/>
            <a:ext cx="2979685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Овал 98">
            <a:extLst>
              <a:ext uri="{FF2B5EF4-FFF2-40B4-BE49-F238E27FC236}">
                <a16:creationId xmlns:a16="http://schemas.microsoft.com/office/drawing/2014/main" xmlns="" id="{6A596CC3-F11F-49F8-B583-53E0FB83BC7E}"/>
              </a:ext>
            </a:extLst>
          </p:cNvPr>
          <p:cNvSpPr/>
          <p:nvPr/>
        </p:nvSpPr>
        <p:spPr>
          <a:xfrm>
            <a:off x="6237084" y="3709000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30.04</a:t>
            </a:r>
          </a:p>
        </p:txBody>
      </p:sp>
      <p:cxnSp>
        <p:nvCxnSpPr>
          <p:cNvPr id="100" name="Прямая со стрелкой 99">
            <a:extLst>
              <a:ext uri="{FF2B5EF4-FFF2-40B4-BE49-F238E27FC236}">
                <a16:creationId xmlns:a16="http://schemas.microsoft.com/office/drawing/2014/main" xmlns="" id="{D9FD0DD0-FAE6-4B60-9F7D-27D87E5EFF10}"/>
              </a:ext>
            </a:extLst>
          </p:cNvPr>
          <p:cNvCxnSpPr>
            <a:cxnSpLocks/>
            <a:stCxn id="7" idx="4"/>
            <a:endCxn id="93" idx="0"/>
          </p:cNvCxnSpPr>
          <p:nvPr/>
        </p:nvCxnSpPr>
        <p:spPr>
          <a:xfrm>
            <a:off x="741893" y="1708381"/>
            <a:ext cx="124088" cy="1144234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Овал 105">
            <a:extLst>
              <a:ext uri="{FF2B5EF4-FFF2-40B4-BE49-F238E27FC236}">
                <a16:creationId xmlns:a16="http://schemas.microsoft.com/office/drawing/2014/main" xmlns="" id="{10D7DD28-4DBC-4DA2-96DB-BAF58798507F}"/>
              </a:ext>
            </a:extLst>
          </p:cNvPr>
          <p:cNvSpPr/>
          <p:nvPr/>
        </p:nvSpPr>
        <p:spPr>
          <a:xfrm>
            <a:off x="7923029" y="1257358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30.06</a:t>
            </a:r>
          </a:p>
        </p:txBody>
      </p:sp>
      <p:sp>
        <p:nvSpPr>
          <p:cNvPr id="28" name="CustomShape 3">
            <a:extLst>
              <a:ext uri="{FF2B5EF4-FFF2-40B4-BE49-F238E27FC236}">
                <a16:creationId xmlns:a16="http://schemas.microsoft.com/office/drawing/2014/main" xmlns="" id="{2400EBC5-5346-4D02-991F-7AD7F6BF3A56}"/>
              </a:ext>
            </a:extLst>
          </p:cNvPr>
          <p:cNvSpPr/>
          <p:nvPr/>
        </p:nvSpPr>
        <p:spPr>
          <a:xfrm>
            <a:off x="3512457" y="218431"/>
            <a:ext cx="5631543" cy="7128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КАДРОВОЕ ОБЕСПЕЧЕНИЕ </a:t>
            </a:r>
            <a:r>
              <a:rPr lang="ru-RU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(задачи 2.1., 2.2.)</a:t>
            </a:r>
            <a:r>
              <a:rPr lang="ru-RU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ru-RU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ru-RU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ДОСТИЖЕНИЯ ОБРАЗОВАТЕЛЬНЫХ РЕЗУЛЬТАТОВ</a:t>
            </a:r>
            <a:endParaRPr lang="ru-RU" sz="20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CustomShape 5">
            <a:extLst>
              <a:ext uri="{FF2B5EF4-FFF2-40B4-BE49-F238E27FC236}">
                <a16:creationId xmlns:a16="http://schemas.microsoft.com/office/drawing/2014/main" xmlns="" id="{CC3B8DCC-51FB-4F8E-ABEF-8E6B32BD9E22}"/>
              </a:ext>
            </a:extLst>
          </p:cNvPr>
          <p:cNvSpPr/>
          <p:nvPr/>
        </p:nvSpPr>
        <p:spPr>
          <a:xfrm>
            <a:off x="5186052" y="1499830"/>
            <a:ext cx="3598401" cy="13670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Освоение педагогических позиций, задаваемых образовательными технологиями, способов и приёмов, </a:t>
            </a:r>
            <a:b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новых для педагогов данной организации, для достижения планируемых (заявленных) образовательных результатов</a:t>
            </a: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xmlns="" id="{AE2E300A-185D-4A85-BD9D-C0E74C94C4A1}"/>
              </a:ext>
            </a:extLst>
          </p:cNvPr>
          <p:cNvSpPr/>
          <p:nvPr/>
        </p:nvSpPr>
        <p:spPr>
          <a:xfrm>
            <a:off x="4340294" y="2852615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30.12</a:t>
            </a:r>
          </a:p>
        </p:txBody>
      </p: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xmlns="" id="{7314A2F2-8F3A-45F4-AEF9-A766307038EA}"/>
              </a:ext>
            </a:extLst>
          </p:cNvPr>
          <p:cNvCxnSpPr>
            <a:cxnSpLocks/>
            <a:stCxn id="44" idx="6"/>
            <a:endCxn id="65" idx="2"/>
          </p:cNvCxnSpPr>
          <p:nvPr/>
        </p:nvCxnSpPr>
        <p:spPr>
          <a:xfrm>
            <a:off x="5329550" y="3085702"/>
            <a:ext cx="2593479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ustomShape 5">
            <a:extLst>
              <a:ext uri="{FF2B5EF4-FFF2-40B4-BE49-F238E27FC236}">
                <a16:creationId xmlns:a16="http://schemas.microsoft.com/office/drawing/2014/main" xmlns="" id="{D664AAD5-2BC3-4771-994B-9B6B0EA14E79}"/>
              </a:ext>
            </a:extLst>
          </p:cNvPr>
          <p:cNvSpPr/>
          <p:nvPr/>
        </p:nvSpPr>
        <p:spPr>
          <a:xfrm>
            <a:off x="1230355" y="3092842"/>
            <a:ext cx="3414983" cy="1421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87313" indent="-87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Определение возможной перспективы использования цифровых технологий.</a:t>
            </a:r>
          </a:p>
          <a:p>
            <a:pPr marL="87313" indent="-87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Выявление образовательных дефицитов </a:t>
            </a:r>
            <a:b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педагогов во владении цифровыми технологиями для обеспечения образовательного процесса</a:t>
            </a:r>
          </a:p>
        </p:txBody>
      </p:sp>
      <p:sp>
        <p:nvSpPr>
          <p:cNvPr id="63" name="CustomShape 5">
            <a:extLst>
              <a:ext uri="{FF2B5EF4-FFF2-40B4-BE49-F238E27FC236}">
                <a16:creationId xmlns:a16="http://schemas.microsoft.com/office/drawing/2014/main" xmlns="" id="{CFBD8A11-3D35-4AC0-A218-A9449804913C}"/>
              </a:ext>
            </a:extLst>
          </p:cNvPr>
          <p:cNvSpPr/>
          <p:nvPr/>
        </p:nvSpPr>
        <p:spPr>
          <a:xfrm>
            <a:off x="5333033" y="3094123"/>
            <a:ext cx="3793871" cy="5386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Освоение ИКТ, необходимых </a:t>
            </a:r>
            <a:b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обеспечения образовательного процесса</a:t>
            </a: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5AB0A90E-5A94-40BF-AD48-C03BD798B507}"/>
              </a:ext>
            </a:extLst>
          </p:cNvPr>
          <p:cNvSpPr/>
          <p:nvPr/>
        </p:nvSpPr>
        <p:spPr>
          <a:xfrm>
            <a:off x="7923029" y="2852615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30.06</a:t>
            </a:r>
          </a:p>
        </p:txBody>
      </p: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xmlns="" id="{62DE0DF5-26F1-4F96-9045-B792A2BB1CE5}"/>
              </a:ext>
            </a:extLst>
          </p:cNvPr>
          <p:cNvCxnSpPr>
            <a:cxnSpLocks/>
            <a:endCxn id="99" idx="0"/>
          </p:cNvCxnSpPr>
          <p:nvPr/>
        </p:nvCxnSpPr>
        <p:spPr>
          <a:xfrm>
            <a:off x="6731712" y="3092842"/>
            <a:ext cx="0" cy="61615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Овал 75">
            <a:extLst>
              <a:ext uri="{FF2B5EF4-FFF2-40B4-BE49-F238E27FC236}">
                <a16:creationId xmlns:a16="http://schemas.microsoft.com/office/drawing/2014/main" xmlns="" id="{C032B4EA-AD51-49A2-9E57-0E1BD91C25A0}"/>
              </a:ext>
            </a:extLst>
          </p:cNvPr>
          <p:cNvSpPr/>
          <p:nvPr/>
        </p:nvSpPr>
        <p:spPr>
          <a:xfrm>
            <a:off x="6677137" y="2983579"/>
            <a:ext cx="137044" cy="169919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80" grpId="0"/>
      <p:bldP spid="45" grpId="0" animBg="1"/>
      <p:bldP spid="69" grpId="0" animBg="1"/>
      <p:bldP spid="71" grpId="0" animBg="1"/>
      <p:bldP spid="74" grpId="0"/>
      <p:bldP spid="93" grpId="0" animBg="1"/>
      <p:bldP spid="99" grpId="0" animBg="1"/>
      <p:bldP spid="106" grpId="0" animBg="1"/>
      <p:bldP spid="33" grpId="0"/>
      <p:bldP spid="44" grpId="0" animBg="1"/>
      <p:bldP spid="55" grpId="0"/>
      <p:bldP spid="63" grpId="0"/>
      <p:bldP spid="65" grpId="0" animBg="1"/>
      <p:bldP spid="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200" name="Picture 3"/>
          <p:cNvPicPr/>
          <p:nvPr/>
        </p:nvPicPr>
        <p:blipFill>
          <a:blip r:embed="rId3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205" name="CustomShape 5"/>
          <p:cNvSpPr/>
          <p:nvPr/>
        </p:nvSpPr>
        <p:spPr>
          <a:xfrm>
            <a:off x="732212" y="1920520"/>
            <a:ext cx="2563549" cy="9861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Выявление </a:t>
            </a:r>
            <a:b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образовательных дефицитов педагогической деятельности образовательной организации</a:t>
            </a:r>
          </a:p>
        </p:txBody>
      </p:sp>
      <p:sp>
        <p:nvSpPr>
          <p:cNvPr id="7" name="Овал 6"/>
          <p:cNvSpPr/>
          <p:nvPr/>
        </p:nvSpPr>
        <p:spPr>
          <a:xfrm>
            <a:off x="252514" y="1400417"/>
            <a:ext cx="978757" cy="438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24.08</a:t>
            </a:r>
          </a:p>
        </p:txBody>
      </p:sp>
      <p:sp>
        <p:nvSpPr>
          <p:cNvPr id="47" name="CustomShape 5"/>
          <p:cNvSpPr/>
          <p:nvPr/>
        </p:nvSpPr>
        <p:spPr>
          <a:xfrm>
            <a:off x="137148" y="1065157"/>
            <a:ext cx="1917990" cy="3234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Постановка задачи</a:t>
            </a:r>
            <a:endParaRPr lang="ru-RU" sz="16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cxnSp>
        <p:nvCxnSpPr>
          <p:cNvPr id="34" name="Прямая со стрелкой 33"/>
          <p:cNvCxnSpPr>
            <a:cxnSpLocks/>
            <a:stCxn id="7" idx="5"/>
            <a:endCxn id="45" idx="2"/>
          </p:cNvCxnSpPr>
          <p:nvPr/>
        </p:nvCxnSpPr>
        <p:spPr>
          <a:xfrm>
            <a:off x="1087935" y="1774777"/>
            <a:ext cx="1312893" cy="150525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ustomShape 16"/>
          <p:cNvSpPr/>
          <p:nvPr/>
        </p:nvSpPr>
        <p:spPr>
          <a:xfrm>
            <a:off x="6925460" y="4597004"/>
            <a:ext cx="2207758" cy="7591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Предоставление в КИМЦ </a:t>
            </a:r>
            <a:b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информации об учащихся - будущих педагогов</a:t>
            </a:r>
          </a:p>
        </p:txBody>
      </p:sp>
      <p:sp>
        <p:nvSpPr>
          <p:cNvPr id="45" name="Овал 44"/>
          <p:cNvSpPr/>
          <p:nvPr/>
        </p:nvSpPr>
        <p:spPr>
          <a:xfrm>
            <a:off x="2400828" y="1692215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30.11</a:t>
            </a:r>
          </a:p>
        </p:txBody>
      </p: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xmlns="" id="{713FF4F7-22C4-431F-80F8-643B232FAA40}"/>
              </a:ext>
            </a:extLst>
          </p:cNvPr>
          <p:cNvCxnSpPr>
            <a:cxnSpLocks/>
            <a:stCxn id="7" idx="6"/>
            <a:endCxn id="106" idx="2"/>
          </p:cNvCxnSpPr>
          <p:nvPr/>
        </p:nvCxnSpPr>
        <p:spPr>
          <a:xfrm>
            <a:off x="1231271" y="1619712"/>
            <a:ext cx="6691758" cy="1359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>
            <a:extLst>
              <a:ext uri="{FF2B5EF4-FFF2-40B4-BE49-F238E27FC236}">
                <a16:creationId xmlns:a16="http://schemas.microsoft.com/office/drawing/2014/main" xmlns="" id="{4DD34C7B-7CCD-4D42-A658-F5F7850559C0}"/>
              </a:ext>
            </a:extLst>
          </p:cNvPr>
          <p:cNvSpPr/>
          <p:nvPr/>
        </p:nvSpPr>
        <p:spPr>
          <a:xfrm>
            <a:off x="1903383" y="5935743"/>
            <a:ext cx="989256" cy="466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01.10</a:t>
            </a:r>
          </a:p>
        </p:txBody>
      </p: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xmlns="" id="{32B92E37-8E4E-4E86-BEFB-95967825E0ED}"/>
              </a:ext>
            </a:extLst>
          </p:cNvPr>
          <p:cNvCxnSpPr>
            <a:cxnSpLocks/>
            <a:stCxn id="69" idx="6"/>
            <a:endCxn id="71" idx="2"/>
          </p:cNvCxnSpPr>
          <p:nvPr/>
        </p:nvCxnSpPr>
        <p:spPr>
          <a:xfrm>
            <a:off x="2892639" y="6168830"/>
            <a:ext cx="434797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Овал 70">
            <a:extLst>
              <a:ext uri="{FF2B5EF4-FFF2-40B4-BE49-F238E27FC236}">
                <a16:creationId xmlns:a16="http://schemas.microsoft.com/office/drawing/2014/main" xmlns="" id="{74F3AAE9-5818-409B-8FF8-7D18FF8B2BEE}"/>
              </a:ext>
            </a:extLst>
          </p:cNvPr>
          <p:cNvSpPr/>
          <p:nvPr/>
        </p:nvSpPr>
        <p:spPr>
          <a:xfrm>
            <a:off x="7240617" y="5935743"/>
            <a:ext cx="989256" cy="466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30.05</a:t>
            </a:r>
          </a:p>
        </p:txBody>
      </p:sp>
      <p:sp>
        <p:nvSpPr>
          <p:cNvPr id="74" name="CustomShape 5">
            <a:extLst>
              <a:ext uri="{FF2B5EF4-FFF2-40B4-BE49-F238E27FC236}">
                <a16:creationId xmlns:a16="http://schemas.microsoft.com/office/drawing/2014/main" xmlns="" id="{80E5A1B1-AE3D-4932-A1FF-4BF3EC4D4230}"/>
              </a:ext>
            </a:extLst>
          </p:cNvPr>
          <p:cNvSpPr/>
          <p:nvPr/>
        </p:nvSpPr>
        <p:spPr>
          <a:xfrm>
            <a:off x="1161140" y="6177774"/>
            <a:ext cx="7831943" cy="3088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Контроль выполнения задач, поставленных перед ОО.</a:t>
            </a:r>
          </a:p>
        </p:txBody>
      </p:sp>
      <p:cxnSp>
        <p:nvCxnSpPr>
          <p:cNvPr id="97" name="Прямая со стрелкой 96">
            <a:extLst>
              <a:ext uri="{FF2B5EF4-FFF2-40B4-BE49-F238E27FC236}">
                <a16:creationId xmlns:a16="http://schemas.microsoft.com/office/drawing/2014/main" xmlns="" id="{9876697A-6E81-4F10-BF8B-095CA2BE48DD}"/>
              </a:ext>
            </a:extLst>
          </p:cNvPr>
          <p:cNvCxnSpPr>
            <a:cxnSpLocks/>
            <a:stCxn id="45" idx="6"/>
            <a:endCxn id="44" idx="2"/>
          </p:cNvCxnSpPr>
          <p:nvPr/>
        </p:nvCxnSpPr>
        <p:spPr>
          <a:xfrm>
            <a:off x="3390084" y="1925302"/>
            <a:ext cx="344084" cy="3836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Овал 98">
            <a:extLst>
              <a:ext uri="{FF2B5EF4-FFF2-40B4-BE49-F238E27FC236}">
                <a16:creationId xmlns:a16="http://schemas.microsoft.com/office/drawing/2014/main" xmlns="" id="{6A596CC3-F11F-49F8-B583-53E0FB83BC7E}"/>
              </a:ext>
            </a:extLst>
          </p:cNvPr>
          <p:cNvSpPr/>
          <p:nvPr/>
        </p:nvSpPr>
        <p:spPr>
          <a:xfrm>
            <a:off x="7240617" y="5360589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30.05</a:t>
            </a:r>
          </a:p>
        </p:txBody>
      </p:sp>
      <p:sp>
        <p:nvSpPr>
          <p:cNvPr id="106" name="Овал 105">
            <a:extLst>
              <a:ext uri="{FF2B5EF4-FFF2-40B4-BE49-F238E27FC236}">
                <a16:creationId xmlns:a16="http://schemas.microsoft.com/office/drawing/2014/main" xmlns="" id="{10D7DD28-4DBC-4DA2-96DB-BAF58798507F}"/>
              </a:ext>
            </a:extLst>
          </p:cNvPr>
          <p:cNvSpPr/>
          <p:nvPr/>
        </p:nvSpPr>
        <p:spPr>
          <a:xfrm>
            <a:off x="7923029" y="1387984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30.06</a:t>
            </a:r>
          </a:p>
        </p:txBody>
      </p:sp>
      <p:sp>
        <p:nvSpPr>
          <p:cNvPr id="28" name="CustomShape 3">
            <a:extLst>
              <a:ext uri="{FF2B5EF4-FFF2-40B4-BE49-F238E27FC236}">
                <a16:creationId xmlns:a16="http://schemas.microsoft.com/office/drawing/2014/main" xmlns="" id="{2400EBC5-5346-4D02-991F-7AD7F6BF3A56}"/>
              </a:ext>
            </a:extLst>
          </p:cNvPr>
          <p:cNvSpPr/>
          <p:nvPr/>
        </p:nvSpPr>
        <p:spPr>
          <a:xfrm>
            <a:off x="3512457" y="218431"/>
            <a:ext cx="5631543" cy="7128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КАДРОВОЕ ОБЕСПЕЧЕНИЕ </a:t>
            </a:r>
            <a:r>
              <a:rPr lang="ru-RU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(задачи 2.3., 2.4., 2.5.)</a:t>
            </a:r>
            <a:r>
              <a:rPr lang="ru-RU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ru-RU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ru-RU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ДОСТИЖЕНИЯ ОБРАЗОВАТЕЛЬНЫХ РЕЗУЛЬТАТОВ</a:t>
            </a:r>
            <a:endParaRPr lang="ru-RU" sz="20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CustomShape 5">
            <a:extLst>
              <a:ext uri="{FF2B5EF4-FFF2-40B4-BE49-F238E27FC236}">
                <a16:creationId xmlns:a16="http://schemas.microsoft.com/office/drawing/2014/main" xmlns="" id="{CC3B8DCC-51FB-4F8E-ABEF-8E6B32BD9E22}"/>
              </a:ext>
            </a:extLst>
          </p:cNvPr>
          <p:cNvSpPr/>
          <p:nvPr/>
        </p:nvSpPr>
        <p:spPr>
          <a:xfrm>
            <a:off x="2309775" y="917638"/>
            <a:ext cx="6668029" cy="7128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Формирование персонифицированных программ профессионального развития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Обеспечение профессионального развития в соответствии с программой педагогов и задач развития образовательной организации в логике ФГОС ОО</a:t>
            </a:r>
          </a:p>
          <a:p>
            <a:pPr>
              <a:lnSpc>
                <a:spcPct val="100000"/>
              </a:lnSpc>
            </a:pP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xmlns="" id="{AE2E300A-185D-4A85-BD9D-C0E74C94C4A1}"/>
              </a:ext>
            </a:extLst>
          </p:cNvPr>
          <p:cNvSpPr/>
          <p:nvPr/>
        </p:nvSpPr>
        <p:spPr>
          <a:xfrm>
            <a:off x="3734168" y="1696051"/>
            <a:ext cx="989256" cy="466174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8000"/>
                </a:solidFill>
              </a:rPr>
              <a:t>__.12</a:t>
            </a:r>
          </a:p>
        </p:txBody>
      </p:sp>
      <p:sp>
        <p:nvSpPr>
          <p:cNvPr id="55" name="CustomShape 5">
            <a:extLst>
              <a:ext uri="{FF2B5EF4-FFF2-40B4-BE49-F238E27FC236}">
                <a16:creationId xmlns:a16="http://schemas.microsoft.com/office/drawing/2014/main" xmlns="" id="{D664AAD5-2BC3-4771-994B-9B6B0EA14E79}"/>
              </a:ext>
            </a:extLst>
          </p:cNvPr>
          <p:cNvSpPr/>
          <p:nvPr/>
        </p:nvSpPr>
        <p:spPr>
          <a:xfrm>
            <a:off x="3653745" y="2178329"/>
            <a:ext cx="1266602" cy="17327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Городской методический форум новых практик старшей школы «День ФГОС СОО: в начале пути»</a:t>
            </a:r>
          </a:p>
        </p:txBody>
      </p:sp>
      <p:sp>
        <p:nvSpPr>
          <p:cNvPr id="43" name="CustomShape 5">
            <a:extLst>
              <a:ext uri="{FF2B5EF4-FFF2-40B4-BE49-F238E27FC236}">
                <a16:creationId xmlns:a16="http://schemas.microsoft.com/office/drawing/2014/main" xmlns="" id="{411B6BBD-E669-4552-8668-F5941885279A}"/>
              </a:ext>
            </a:extLst>
          </p:cNvPr>
          <p:cNvSpPr/>
          <p:nvPr/>
        </p:nvSpPr>
        <p:spPr>
          <a:xfrm>
            <a:off x="4918469" y="2178688"/>
            <a:ext cx="1266602" cy="20427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4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Городской методический форум новых практик основной школы «День ФГОС ООО: первые итоги»</a:t>
            </a:r>
          </a:p>
        </p:txBody>
      </p:sp>
      <p:sp>
        <p:nvSpPr>
          <p:cNvPr id="48" name="CustomShape 5">
            <a:extLst>
              <a:ext uri="{FF2B5EF4-FFF2-40B4-BE49-F238E27FC236}">
                <a16:creationId xmlns:a16="http://schemas.microsoft.com/office/drawing/2014/main" xmlns="" id="{DE73452D-1316-4F9F-B1DA-6B2BAAC847B2}"/>
              </a:ext>
            </a:extLst>
          </p:cNvPr>
          <p:cNvSpPr/>
          <p:nvPr/>
        </p:nvSpPr>
        <p:spPr>
          <a:xfrm>
            <a:off x="6117450" y="2173002"/>
            <a:ext cx="1266602" cy="2042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Городской методический форум новых практик начальной школы «День ФГОС НОО: успешный опыт»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1C3A458D-AF08-4A3F-B409-61457A61B32D}"/>
              </a:ext>
            </a:extLst>
          </p:cNvPr>
          <p:cNvSpPr/>
          <p:nvPr/>
        </p:nvSpPr>
        <p:spPr>
          <a:xfrm>
            <a:off x="5034585" y="1691455"/>
            <a:ext cx="989256" cy="466174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8000"/>
                </a:solidFill>
              </a:rPr>
              <a:t>__.02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xmlns="" id="{D7E1AA57-E54A-4AFF-A726-11C72DB9CDE3}"/>
              </a:ext>
            </a:extLst>
          </p:cNvPr>
          <p:cNvSpPr/>
          <p:nvPr/>
        </p:nvSpPr>
        <p:spPr>
          <a:xfrm>
            <a:off x="6038481" y="1691455"/>
            <a:ext cx="989256" cy="466174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8000"/>
                </a:solidFill>
              </a:rPr>
              <a:t>__.03</a:t>
            </a:r>
          </a:p>
        </p:txBody>
      </p: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xmlns="" id="{6EDD3971-7332-42D2-A112-35C44E6E9120}"/>
              </a:ext>
            </a:extLst>
          </p:cNvPr>
          <p:cNvCxnSpPr>
            <a:cxnSpLocks/>
            <a:stCxn id="44" idx="6"/>
            <a:endCxn id="50" idx="2"/>
          </p:cNvCxnSpPr>
          <p:nvPr/>
        </p:nvCxnSpPr>
        <p:spPr>
          <a:xfrm flipV="1">
            <a:off x="4723424" y="1924542"/>
            <a:ext cx="311161" cy="4596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055AAB92-4975-492F-9043-BB5BA57F8F10}"/>
              </a:ext>
            </a:extLst>
          </p:cNvPr>
          <p:cNvSpPr/>
          <p:nvPr/>
        </p:nvSpPr>
        <p:spPr>
          <a:xfrm>
            <a:off x="4852161" y="4196721"/>
            <a:ext cx="989256" cy="466174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8000"/>
                </a:solidFill>
              </a:rPr>
              <a:t>__.02</a:t>
            </a:r>
          </a:p>
        </p:txBody>
      </p:sp>
      <p:sp>
        <p:nvSpPr>
          <p:cNvPr id="61" name="CustomShape 5">
            <a:extLst>
              <a:ext uri="{FF2B5EF4-FFF2-40B4-BE49-F238E27FC236}">
                <a16:creationId xmlns:a16="http://schemas.microsoft.com/office/drawing/2014/main" xmlns="" id="{4E7C6604-D725-423C-894B-9198B2DB0D10}"/>
              </a:ext>
            </a:extLst>
          </p:cNvPr>
          <p:cNvSpPr/>
          <p:nvPr/>
        </p:nvSpPr>
        <p:spPr>
          <a:xfrm>
            <a:off x="3432474" y="4671883"/>
            <a:ext cx="3691066" cy="566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4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Городской фестиваль успешных практик реализации профессионального стандарта</a:t>
            </a:r>
          </a:p>
        </p:txBody>
      </p: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xmlns="" id="{73AEBE27-BC4B-45B4-9645-4FB9FB90F1FD}"/>
              </a:ext>
            </a:extLst>
          </p:cNvPr>
          <p:cNvCxnSpPr>
            <a:cxnSpLocks/>
          </p:cNvCxnSpPr>
          <p:nvPr/>
        </p:nvCxnSpPr>
        <p:spPr>
          <a:xfrm>
            <a:off x="724167" y="1839007"/>
            <a:ext cx="0" cy="3754669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5109DD1F-C96D-4C4A-9BE9-274874FB2136}"/>
              </a:ext>
            </a:extLst>
          </p:cNvPr>
          <p:cNvSpPr/>
          <p:nvPr/>
        </p:nvSpPr>
        <p:spPr>
          <a:xfrm>
            <a:off x="6862719" y="4140229"/>
            <a:ext cx="989256" cy="46617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7030A0"/>
                </a:solidFill>
              </a:rPr>
              <a:t>__.04</a:t>
            </a:r>
          </a:p>
        </p:txBody>
      </p:sp>
      <p:sp>
        <p:nvSpPr>
          <p:cNvPr id="67" name="CustomShape 16">
            <a:extLst>
              <a:ext uri="{FF2B5EF4-FFF2-40B4-BE49-F238E27FC236}">
                <a16:creationId xmlns:a16="http://schemas.microsoft.com/office/drawing/2014/main" xmlns="" id="{21F47414-9E1C-4A2D-A33B-17BD98A00FB7}"/>
              </a:ext>
            </a:extLst>
          </p:cNvPr>
          <p:cNvSpPr/>
          <p:nvPr/>
        </p:nvSpPr>
        <p:spPr>
          <a:xfrm>
            <a:off x="7817598" y="3748315"/>
            <a:ext cx="1316982" cy="9443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Всероссийская конференция «Практики развития»</a:t>
            </a:r>
          </a:p>
        </p:txBody>
      </p: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xmlns="" id="{18427296-C3A5-4610-AD45-9CCF2993D2C3}"/>
              </a:ext>
            </a:extLst>
          </p:cNvPr>
          <p:cNvCxnSpPr>
            <a:cxnSpLocks/>
            <a:stCxn id="75" idx="6"/>
            <a:endCxn id="99" idx="2"/>
          </p:cNvCxnSpPr>
          <p:nvPr/>
        </p:nvCxnSpPr>
        <p:spPr>
          <a:xfrm>
            <a:off x="2807348" y="5581641"/>
            <a:ext cx="4433269" cy="12035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ustomShape 5">
            <a:extLst>
              <a:ext uri="{FF2B5EF4-FFF2-40B4-BE49-F238E27FC236}">
                <a16:creationId xmlns:a16="http://schemas.microsoft.com/office/drawing/2014/main" xmlns="" id="{D85389A4-D8EB-4481-A6A4-35AE37005960}"/>
              </a:ext>
            </a:extLst>
          </p:cNvPr>
          <p:cNvSpPr/>
          <p:nvPr/>
        </p:nvSpPr>
        <p:spPr>
          <a:xfrm>
            <a:off x="2840372" y="5596417"/>
            <a:ext cx="4869739" cy="7786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Организация различных форм регулярного вовлечения обучающихся в педагогическую деятельность</a:t>
            </a: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xmlns="" id="{7F6D500E-EA5C-497E-BCCE-8C4A8774F488}"/>
              </a:ext>
            </a:extLst>
          </p:cNvPr>
          <p:cNvSpPr/>
          <p:nvPr/>
        </p:nvSpPr>
        <p:spPr>
          <a:xfrm>
            <a:off x="1818092" y="5348554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01.10</a:t>
            </a:r>
          </a:p>
        </p:txBody>
      </p: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xmlns="" id="{A531DF3E-1624-4CF4-8BC7-9D8F040DCF0E}"/>
              </a:ext>
            </a:extLst>
          </p:cNvPr>
          <p:cNvCxnSpPr>
            <a:cxnSpLocks/>
            <a:endCxn id="75" idx="2"/>
          </p:cNvCxnSpPr>
          <p:nvPr/>
        </p:nvCxnSpPr>
        <p:spPr>
          <a:xfrm>
            <a:off x="754743" y="5573486"/>
            <a:ext cx="1063349" cy="8155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41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80" grpId="0"/>
      <p:bldP spid="45" grpId="0" animBg="1"/>
      <p:bldP spid="69" grpId="0" animBg="1"/>
      <p:bldP spid="71" grpId="0" animBg="1"/>
      <p:bldP spid="74" grpId="0"/>
      <p:bldP spid="99" grpId="0" animBg="1"/>
      <p:bldP spid="106" grpId="0" animBg="1"/>
      <p:bldP spid="33" grpId="0"/>
      <p:bldP spid="44" grpId="0" animBg="1"/>
      <p:bldP spid="55" grpId="0"/>
      <p:bldP spid="43" grpId="0"/>
      <p:bldP spid="48" grpId="0"/>
      <p:bldP spid="50" grpId="0" animBg="1"/>
      <p:bldP spid="51" grpId="0" animBg="1"/>
      <p:bldP spid="60" grpId="0" animBg="1"/>
      <p:bldP spid="61" grpId="0"/>
      <p:bldP spid="66" grpId="0" animBg="1"/>
      <p:bldP spid="67" grpId="0"/>
      <p:bldP spid="73" grpId="0"/>
      <p:bldP spid="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0" y="923040"/>
            <a:ext cx="9143280" cy="77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298764" y="954000"/>
            <a:ext cx="8844516" cy="559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442913" indent="-442913">
              <a:buClr>
                <a:srgbClr val="000000"/>
              </a:buClr>
            </a:pPr>
            <a:r>
              <a:rPr lang="ru-R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Дошкольное, общее и дополнительное образование</a:t>
            </a:r>
          </a:p>
          <a:p>
            <a:pPr marL="442913" indent="-442913">
              <a:lnSpc>
                <a:spcPct val="100000"/>
              </a:lnSpc>
              <a:buClr>
                <a:srgbClr val="000000"/>
              </a:buClr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3.1. Гарантировать в МДОУ и в организациях, оказывающих услуги в рамках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муниципально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-частного партнёрства, доступность и равные возможности получения полноценного дошкольного образования с повышением его качества.</a:t>
            </a:r>
          </a:p>
          <a:p>
            <a:pPr marL="442913" indent="-442913">
              <a:lnSpc>
                <a:spcPct val="100000"/>
              </a:lnSpc>
              <a:buClr>
                <a:srgbClr val="000000"/>
              </a:buClr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3.2. Обеспечить в развивающей предметно-пространственной среде ДОУ полноту проживания раннего и дошкольного периода детства с учётом возрастных и индивидуальных особенностей ребёнка.</a:t>
            </a:r>
          </a:p>
          <a:p>
            <a:pPr marL="442913" indent="-442913">
              <a:lnSpc>
                <a:spcPct val="100000"/>
              </a:lnSpc>
              <a:buClr>
                <a:srgbClr val="000000"/>
              </a:buClr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3.3. Продолжить поиск и реализацию моделей управления и эффективного хозяйствования муниципальной системы образования (МСО).</a:t>
            </a:r>
          </a:p>
          <a:p>
            <a:pPr marL="442913" indent="-442913">
              <a:lnSpc>
                <a:spcPct val="100000"/>
              </a:lnSpc>
              <a:buClr>
                <a:srgbClr val="000000"/>
              </a:buClr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3.4. Придать муниципальному мониторингу деятельности общеобразовательных организаций формирующий характер, побуждающий к необходимым преобразованиям в логике становления «Красноярского стандарта качества образования» по направлениям развития МСО.</a:t>
            </a:r>
          </a:p>
          <a:p>
            <a:pPr marL="442913" indent="-442913">
              <a:lnSpc>
                <a:spcPct val="100000"/>
              </a:lnSpc>
              <a:buClr>
                <a:srgbClr val="000000"/>
              </a:buClr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3.5. Разработать муниципальный мониторинг деятельности ДОУ и УДО.</a:t>
            </a:r>
          </a:p>
          <a:p>
            <a:pPr marL="442913" indent="-442913">
              <a:lnSpc>
                <a:spcPct val="100000"/>
              </a:lnSpc>
              <a:buClr>
                <a:srgbClr val="000000"/>
              </a:buClr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3.6. Осуществлять инфраструктурные изменения посредством проектов, направленных на повышение качества образовательного процесса.</a:t>
            </a:r>
          </a:p>
          <a:p>
            <a:pPr marL="442913" indent="-442913">
              <a:lnSpc>
                <a:spcPct val="100000"/>
              </a:lnSpc>
              <a:buClr>
                <a:srgbClr val="000000"/>
              </a:buClr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3.7. Расширить диапазон возможностей системы дополнительного образования в современных формах, выделяя в приоритете сетевую организацию использования и предоставления образовательного ресурса (в т.ч. электронного) различным категориям детей школьного и дошкольного возраста, а также жителям города.</a:t>
            </a:r>
          </a:p>
        </p:txBody>
      </p:sp>
      <p:pic>
        <p:nvPicPr>
          <p:cNvPr id="168" name="Picture 2"/>
          <p:cNvPicPr/>
          <p:nvPr/>
        </p:nvPicPr>
        <p:blipFill>
          <a:blip r:embed="rId2"/>
          <a:stretch/>
        </p:blipFill>
        <p:spPr>
          <a:xfrm>
            <a:off x="0" y="540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169" name="Picture 3"/>
          <p:cNvPicPr/>
          <p:nvPr/>
        </p:nvPicPr>
        <p:blipFill>
          <a:blip r:embed="rId3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7" name="CustomShape 3">
            <a:extLst>
              <a:ext uri="{FF2B5EF4-FFF2-40B4-BE49-F238E27FC236}">
                <a16:creationId xmlns:a16="http://schemas.microsoft.com/office/drawing/2014/main" xmlns="" id="{0FBB91F8-CD96-4705-AC39-7E49A923A8A3}"/>
              </a:ext>
            </a:extLst>
          </p:cNvPr>
          <p:cNvSpPr/>
          <p:nvPr/>
        </p:nvSpPr>
        <p:spPr>
          <a:xfrm>
            <a:off x="3512457" y="218430"/>
            <a:ext cx="5631543" cy="6897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ИНФРАСТРУКТУРНОЕ ОБЕСПЕЧЕНИЕ </a:t>
            </a:r>
            <a:br>
              <a:rPr lang="ru-RU" sz="2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ru-RU" sz="2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ДОСТИЖЕНИЯ ОБРАЗОВАТЕЛЬНЫХ РЕЗУЛЬТАТОВ</a:t>
            </a:r>
            <a:endParaRPr lang="ru-RU" sz="2000" b="1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200" name="Picture 3"/>
          <p:cNvPicPr/>
          <p:nvPr/>
        </p:nvPicPr>
        <p:blipFill>
          <a:blip r:embed="rId3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205" name="CustomShape 5"/>
          <p:cNvSpPr/>
          <p:nvPr/>
        </p:nvSpPr>
        <p:spPr>
          <a:xfrm>
            <a:off x="848912" y="1511745"/>
            <a:ext cx="1844639" cy="561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Создание раздела «КСКО» на сайте ОО</a:t>
            </a:r>
          </a:p>
        </p:txBody>
      </p:sp>
      <p:sp>
        <p:nvSpPr>
          <p:cNvPr id="7" name="Овал 6"/>
          <p:cNvSpPr/>
          <p:nvPr/>
        </p:nvSpPr>
        <p:spPr>
          <a:xfrm>
            <a:off x="252514" y="1269791"/>
            <a:ext cx="978757" cy="438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24.08</a:t>
            </a:r>
          </a:p>
        </p:txBody>
      </p:sp>
      <p:sp>
        <p:nvSpPr>
          <p:cNvPr id="47" name="CustomShape 5"/>
          <p:cNvSpPr/>
          <p:nvPr/>
        </p:nvSpPr>
        <p:spPr>
          <a:xfrm>
            <a:off x="108120" y="949045"/>
            <a:ext cx="1917990" cy="3234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Постановка задачи</a:t>
            </a:r>
            <a:endParaRPr lang="ru-RU" sz="16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2613160" y="1272115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30.11</a:t>
            </a:r>
          </a:p>
        </p:txBody>
      </p: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xmlns="" id="{713FF4F7-22C4-431F-80F8-643B232FAA40}"/>
              </a:ext>
            </a:extLst>
          </p:cNvPr>
          <p:cNvCxnSpPr>
            <a:cxnSpLocks/>
            <a:stCxn id="49" idx="6"/>
            <a:endCxn id="106" idx="2"/>
          </p:cNvCxnSpPr>
          <p:nvPr/>
        </p:nvCxnSpPr>
        <p:spPr>
          <a:xfrm flipV="1">
            <a:off x="6891747" y="1505202"/>
            <a:ext cx="1010483" cy="365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xmlns="" id="{32B92E37-8E4E-4E86-BEFB-95967825E0ED}"/>
              </a:ext>
            </a:extLst>
          </p:cNvPr>
          <p:cNvCxnSpPr>
            <a:cxnSpLocks/>
            <a:stCxn id="88" idx="6"/>
            <a:endCxn id="89" idx="2"/>
          </p:cNvCxnSpPr>
          <p:nvPr/>
        </p:nvCxnSpPr>
        <p:spPr>
          <a:xfrm>
            <a:off x="2892639" y="5514116"/>
            <a:ext cx="43108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ustomShape 5">
            <a:extLst>
              <a:ext uri="{FF2B5EF4-FFF2-40B4-BE49-F238E27FC236}">
                <a16:creationId xmlns:a16="http://schemas.microsoft.com/office/drawing/2014/main" xmlns="" id="{80E5A1B1-AE3D-4932-A1FF-4BF3EC4D4230}"/>
              </a:ext>
            </a:extLst>
          </p:cNvPr>
          <p:cNvSpPr/>
          <p:nvPr/>
        </p:nvSpPr>
        <p:spPr>
          <a:xfrm>
            <a:off x="1177074" y="5530298"/>
            <a:ext cx="7831943" cy="10166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Контроль выполнения задач, поставленных перед ОО.</a:t>
            </a:r>
          </a:p>
          <a:p>
            <a:pPr algn="ctr">
              <a:lnSpc>
                <a:spcPct val="100000"/>
              </a:lnSpc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Рассмотрение аналитических материалов мониторинга раздела «КСКО».</a:t>
            </a:r>
          </a:p>
          <a:p>
            <a:pPr algn="ctr">
              <a:lnSpc>
                <a:spcPct val="100000"/>
              </a:lnSpc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Проведение систематического правового просвещения команд ОО, а также обучения должностных лиц образовательных организаций по актуальным правовым вопросам закупочной деятельности.</a:t>
            </a:r>
          </a:p>
        </p:txBody>
      </p:sp>
      <p:sp>
        <p:nvSpPr>
          <p:cNvPr id="106" name="Овал 105">
            <a:extLst>
              <a:ext uri="{FF2B5EF4-FFF2-40B4-BE49-F238E27FC236}">
                <a16:creationId xmlns:a16="http://schemas.microsoft.com/office/drawing/2014/main" xmlns="" id="{10D7DD28-4DBC-4DA2-96DB-BAF58798507F}"/>
              </a:ext>
            </a:extLst>
          </p:cNvPr>
          <p:cNvSpPr/>
          <p:nvPr/>
        </p:nvSpPr>
        <p:spPr>
          <a:xfrm>
            <a:off x="7902230" y="1272115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30.06</a:t>
            </a:r>
          </a:p>
        </p:txBody>
      </p:sp>
      <p:sp>
        <p:nvSpPr>
          <p:cNvPr id="28" name="CustomShape 3">
            <a:extLst>
              <a:ext uri="{FF2B5EF4-FFF2-40B4-BE49-F238E27FC236}">
                <a16:creationId xmlns:a16="http://schemas.microsoft.com/office/drawing/2014/main" xmlns="" id="{2400EBC5-5346-4D02-991F-7AD7F6BF3A56}"/>
              </a:ext>
            </a:extLst>
          </p:cNvPr>
          <p:cNvSpPr/>
          <p:nvPr/>
        </p:nvSpPr>
        <p:spPr>
          <a:xfrm>
            <a:off x="3396343" y="218431"/>
            <a:ext cx="5747657" cy="7128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ИНФРАСТРУКТУРНОЕ ОБЕСПЕЧЕНИЕ </a:t>
            </a:r>
            <a:r>
              <a:rPr lang="ru-RU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(задачи 3.1.-3.3.)</a:t>
            </a:r>
            <a:r>
              <a:rPr lang="ru-RU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ru-RU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ru-RU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ДОСТИЖЕНИЯ ОБРАЗОВАТЕЛЬНЫХ РЕЗУЛЬТАТОВ</a:t>
            </a:r>
            <a:endParaRPr lang="ru-RU" sz="20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CustomShape 5">
            <a:extLst>
              <a:ext uri="{FF2B5EF4-FFF2-40B4-BE49-F238E27FC236}">
                <a16:creationId xmlns:a16="http://schemas.microsoft.com/office/drawing/2014/main" xmlns="" id="{CC3B8DCC-51FB-4F8E-ABEF-8E6B32BD9E22}"/>
              </a:ext>
            </a:extLst>
          </p:cNvPr>
          <p:cNvSpPr/>
          <p:nvPr/>
        </p:nvSpPr>
        <p:spPr>
          <a:xfrm>
            <a:off x="252514" y="2963731"/>
            <a:ext cx="8849898" cy="23023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Реализация современных образовательных программ дошкольного образования, предоставляющих:</a:t>
            </a:r>
          </a:p>
          <a:p>
            <a:pPr marL="261938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равные возможности, доступность и гарантии полноценного образования в соответствии с ФГОС ДО</a:t>
            </a:r>
          </a:p>
          <a:p>
            <a:pPr marL="261938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полноту проживания раннего и дошкольного периода детства, с учётом возрастных и индивидуальных особенностей ребёнка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Соблюдение порядка формирования МЗ на очередной финансовый год и плановый период.</a:t>
            </a:r>
          </a:p>
          <a:p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Совершенствование локально-нормативных актов, регулирующих уставную деятельность организаций.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Оценивание эффективности перехода на аутсорсинг выполнения непрофильных функций.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по повышению эффективности управленческо-организационных механизмов организаций.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по становлению норм корпоративного стандарта, разработанного ОО с требованиями к квалификации и владению современными технологиями обучения и воспитания в соответствии с миссией и стратегией развития.</a:t>
            </a:r>
          </a:p>
        </p:txBody>
      </p: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xmlns="" id="{73AEBE27-BC4B-45B4-9645-4FB9FB90F1FD}"/>
              </a:ext>
            </a:extLst>
          </p:cNvPr>
          <p:cNvCxnSpPr>
            <a:cxnSpLocks/>
            <a:stCxn id="7" idx="4"/>
          </p:cNvCxnSpPr>
          <p:nvPr/>
        </p:nvCxnSpPr>
        <p:spPr>
          <a:xfrm flipH="1">
            <a:off x="741892" y="1708381"/>
            <a:ext cx="1" cy="1174854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xmlns="" id="{18427296-C3A5-4610-AD45-9CCF2993D2C3}"/>
              </a:ext>
            </a:extLst>
          </p:cNvPr>
          <p:cNvCxnSpPr>
            <a:cxnSpLocks/>
            <a:endCxn id="82" idx="2"/>
          </p:cNvCxnSpPr>
          <p:nvPr/>
        </p:nvCxnSpPr>
        <p:spPr>
          <a:xfrm>
            <a:off x="756407" y="2876579"/>
            <a:ext cx="7174850" cy="6656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68BEBEAE-E70B-4A96-B27D-80D30C4529D4}"/>
              </a:ext>
            </a:extLst>
          </p:cNvPr>
          <p:cNvCxnSpPr>
            <a:cxnSpLocks/>
            <a:stCxn id="7" idx="6"/>
            <a:endCxn id="45" idx="2"/>
          </p:cNvCxnSpPr>
          <p:nvPr/>
        </p:nvCxnSpPr>
        <p:spPr>
          <a:xfrm>
            <a:off x="1231271" y="1489086"/>
            <a:ext cx="1381889" cy="16116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7D9B9888-F650-4F55-B062-0F381101B6FD}"/>
              </a:ext>
            </a:extLst>
          </p:cNvPr>
          <p:cNvSpPr/>
          <p:nvPr/>
        </p:nvSpPr>
        <p:spPr>
          <a:xfrm>
            <a:off x="4130767" y="1272480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15.01</a:t>
            </a: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xmlns="" id="{9C69420E-A77D-476F-821F-D70E67BA227E}"/>
              </a:ext>
            </a:extLst>
          </p:cNvPr>
          <p:cNvSpPr/>
          <p:nvPr/>
        </p:nvSpPr>
        <p:spPr>
          <a:xfrm>
            <a:off x="5902491" y="1272480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30.03</a:t>
            </a:r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xmlns="" id="{E66A137D-7216-4287-9214-AC86E5ECB077}"/>
              </a:ext>
            </a:extLst>
          </p:cNvPr>
          <p:cNvCxnSpPr>
            <a:cxnSpLocks/>
            <a:stCxn id="46" idx="6"/>
            <a:endCxn id="49" idx="2"/>
          </p:cNvCxnSpPr>
          <p:nvPr/>
        </p:nvCxnSpPr>
        <p:spPr>
          <a:xfrm>
            <a:off x="5120023" y="1505567"/>
            <a:ext cx="782468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xmlns="" id="{F1645DC6-9D53-4D80-92A3-1BFCF6CECF9C}"/>
              </a:ext>
            </a:extLst>
          </p:cNvPr>
          <p:cNvCxnSpPr>
            <a:cxnSpLocks/>
            <a:stCxn id="45" idx="6"/>
            <a:endCxn id="46" idx="2"/>
          </p:cNvCxnSpPr>
          <p:nvPr/>
        </p:nvCxnSpPr>
        <p:spPr>
          <a:xfrm>
            <a:off x="3602416" y="1505202"/>
            <a:ext cx="528351" cy="365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ustomShape 5">
            <a:extLst>
              <a:ext uri="{FF2B5EF4-FFF2-40B4-BE49-F238E27FC236}">
                <a16:creationId xmlns:a16="http://schemas.microsoft.com/office/drawing/2014/main" xmlns="" id="{A3C5D04E-38C9-4116-8202-DC3DE5E83FF8}"/>
              </a:ext>
            </a:extLst>
          </p:cNvPr>
          <p:cNvSpPr/>
          <p:nvPr/>
        </p:nvSpPr>
        <p:spPr>
          <a:xfrm>
            <a:off x="3890256" y="1715830"/>
            <a:ext cx="1477245" cy="9861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Мониторинг</a:t>
            </a:r>
          </a:p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раздела «КСКО» на сайте ОО </a:t>
            </a:r>
          </a:p>
        </p:txBody>
      </p:sp>
      <p:sp>
        <p:nvSpPr>
          <p:cNvPr id="76" name="CustomShape 5">
            <a:extLst>
              <a:ext uri="{FF2B5EF4-FFF2-40B4-BE49-F238E27FC236}">
                <a16:creationId xmlns:a16="http://schemas.microsoft.com/office/drawing/2014/main" xmlns="" id="{4744AA1A-ED48-4635-9054-280E16299D08}"/>
              </a:ext>
            </a:extLst>
          </p:cNvPr>
          <p:cNvSpPr/>
          <p:nvPr/>
        </p:nvSpPr>
        <p:spPr>
          <a:xfrm>
            <a:off x="5725441" y="1715830"/>
            <a:ext cx="1477245" cy="9861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Мониторинг</a:t>
            </a:r>
          </a:p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раздела «КСКО» на сайте ОО </a:t>
            </a:r>
          </a:p>
        </p:txBody>
      </p:sp>
      <p:sp>
        <p:nvSpPr>
          <p:cNvPr id="77" name="CustomShape 5">
            <a:extLst>
              <a:ext uri="{FF2B5EF4-FFF2-40B4-BE49-F238E27FC236}">
                <a16:creationId xmlns:a16="http://schemas.microsoft.com/office/drawing/2014/main" xmlns="" id="{F6B5F293-A388-422C-9E99-8458D4D5187A}"/>
              </a:ext>
            </a:extLst>
          </p:cNvPr>
          <p:cNvSpPr/>
          <p:nvPr/>
        </p:nvSpPr>
        <p:spPr>
          <a:xfrm>
            <a:off x="7625171" y="1731327"/>
            <a:ext cx="1477245" cy="9861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Мониторинг</a:t>
            </a:r>
          </a:p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раздела «КСКО» на сайте ОО </a:t>
            </a:r>
          </a:p>
        </p:txBody>
      </p:sp>
      <p:sp>
        <p:nvSpPr>
          <p:cNvPr id="79" name="CustomShape 5">
            <a:extLst>
              <a:ext uri="{FF2B5EF4-FFF2-40B4-BE49-F238E27FC236}">
                <a16:creationId xmlns:a16="http://schemas.microsoft.com/office/drawing/2014/main" xmlns="" id="{046D78DF-AB99-4311-81DC-37176AFA7F6B}"/>
              </a:ext>
            </a:extLst>
          </p:cNvPr>
          <p:cNvSpPr/>
          <p:nvPr/>
        </p:nvSpPr>
        <p:spPr>
          <a:xfrm>
            <a:off x="2026110" y="944767"/>
            <a:ext cx="7076306" cy="387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Размещение на сайте ОО информации о деятельности по 4 направлениям развития МСО </a:t>
            </a:r>
          </a:p>
        </p:txBody>
      </p:sp>
      <p:sp>
        <p:nvSpPr>
          <p:cNvPr id="81" name="CustomShape 5">
            <a:extLst>
              <a:ext uri="{FF2B5EF4-FFF2-40B4-BE49-F238E27FC236}">
                <a16:creationId xmlns:a16="http://schemas.microsoft.com/office/drawing/2014/main" xmlns="" id="{23602F50-CFD0-46C3-9003-93043CAB4AFA}"/>
              </a:ext>
            </a:extLst>
          </p:cNvPr>
          <p:cNvSpPr/>
          <p:nvPr/>
        </p:nvSpPr>
        <p:spPr>
          <a:xfrm>
            <a:off x="2256174" y="1744832"/>
            <a:ext cx="1844624" cy="11906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Размещение </a:t>
            </a:r>
            <a:b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плана мероприятий на 2018-2019 </a:t>
            </a:r>
            <a:r>
              <a:rPr lang="ru-RU" sz="1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уч.год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 4 направлениям развития МСО</a:t>
            </a: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xmlns="" id="{3FADE4D6-284F-4DFF-B25F-A820C2930424}"/>
              </a:ext>
            </a:extLst>
          </p:cNvPr>
          <p:cNvSpPr/>
          <p:nvPr/>
        </p:nvSpPr>
        <p:spPr>
          <a:xfrm>
            <a:off x="7931257" y="2650148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30.06</a:t>
            </a: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xmlns="" id="{21D554F3-9282-4E39-BF3C-49409C0D928E}"/>
              </a:ext>
            </a:extLst>
          </p:cNvPr>
          <p:cNvSpPr/>
          <p:nvPr/>
        </p:nvSpPr>
        <p:spPr>
          <a:xfrm>
            <a:off x="1903383" y="5281029"/>
            <a:ext cx="989256" cy="466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01.10</a:t>
            </a:r>
          </a:p>
        </p:txBody>
      </p:sp>
      <p:sp>
        <p:nvSpPr>
          <p:cNvPr id="89" name="Овал 88">
            <a:extLst>
              <a:ext uri="{FF2B5EF4-FFF2-40B4-BE49-F238E27FC236}">
                <a16:creationId xmlns:a16="http://schemas.microsoft.com/office/drawing/2014/main" xmlns="" id="{1704AC54-6B71-4809-ABBF-5F50B03D3055}"/>
              </a:ext>
            </a:extLst>
          </p:cNvPr>
          <p:cNvSpPr/>
          <p:nvPr/>
        </p:nvSpPr>
        <p:spPr>
          <a:xfrm>
            <a:off x="7203531" y="5281029"/>
            <a:ext cx="989256" cy="466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30.05</a:t>
            </a:r>
          </a:p>
        </p:txBody>
      </p:sp>
    </p:spTree>
    <p:extLst>
      <p:ext uri="{BB962C8B-B14F-4D97-AF65-F5344CB8AC3E}">
        <p14:creationId xmlns:p14="http://schemas.microsoft.com/office/powerpoint/2010/main" val="60616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45" grpId="0" animBg="1"/>
      <p:bldP spid="74" grpId="0"/>
      <p:bldP spid="106" grpId="0" animBg="1"/>
      <p:bldP spid="33" grpId="0"/>
      <p:bldP spid="46" grpId="0" animBg="1"/>
      <p:bldP spid="49" grpId="0" animBg="1"/>
      <p:bldP spid="68" grpId="0"/>
      <p:bldP spid="76" grpId="0"/>
      <p:bldP spid="77" grpId="0"/>
      <p:bldP spid="79" grpId="0"/>
      <p:bldP spid="81" grpId="0"/>
      <p:bldP spid="82" grpId="0" animBg="1"/>
      <p:bldP spid="88" grpId="0" animBg="1"/>
      <p:bldP spid="8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200" name="Picture 3"/>
          <p:cNvPicPr/>
          <p:nvPr/>
        </p:nvPicPr>
        <p:blipFill>
          <a:blip r:embed="rId3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205" name="CustomShape 5"/>
          <p:cNvSpPr/>
          <p:nvPr/>
        </p:nvSpPr>
        <p:spPr>
          <a:xfrm>
            <a:off x="961802" y="2566472"/>
            <a:ext cx="2153050" cy="7791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Создание раздела «Проектное управление» на сайте ОО</a:t>
            </a:r>
          </a:p>
        </p:txBody>
      </p:sp>
      <p:sp>
        <p:nvSpPr>
          <p:cNvPr id="7" name="Овал 6"/>
          <p:cNvSpPr/>
          <p:nvPr/>
        </p:nvSpPr>
        <p:spPr>
          <a:xfrm>
            <a:off x="252514" y="1269791"/>
            <a:ext cx="978757" cy="438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24.08</a:t>
            </a:r>
          </a:p>
        </p:txBody>
      </p:sp>
      <p:sp>
        <p:nvSpPr>
          <p:cNvPr id="47" name="CustomShape 5"/>
          <p:cNvSpPr/>
          <p:nvPr/>
        </p:nvSpPr>
        <p:spPr>
          <a:xfrm>
            <a:off x="108120" y="949045"/>
            <a:ext cx="1917990" cy="3234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Постановка задачи</a:t>
            </a:r>
            <a:endParaRPr lang="ru-RU" sz="16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2613160" y="1272115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__.11</a:t>
            </a:r>
          </a:p>
        </p:txBody>
      </p: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xmlns="" id="{713FF4F7-22C4-431F-80F8-643B232FAA40}"/>
              </a:ext>
            </a:extLst>
          </p:cNvPr>
          <p:cNvCxnSpPr>
            <a:cxnSpLocks/>
            <a:stCxn id="49" idx="6"/>
            <a:endCxn id="106" idx="2"/>
          </p:cNvCxnSpPr>
          <p:nvPr/>
        </p:nvCxnSpPr>
        <p:spPr>
          <a:xfrm>
            <a:off x="6891747" y="1505567"/>
            <a:ext cx="1010483" cy="2206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xmlns="" id="{32B92E37-8E4E-4E86-BEFB-95967825E0ED}"/>
              </a:ext>
            </a:extLst>
          </p:cNvPr>
          <p:cNvCxnSpPr>
            <a:cxnSpLocks/>
            <a:stCxn id="32" idx="6"/>
            <a:endCxn id="34" idx="2"/>
          </p:cNvCxnSpPr>
          <p:nvPr/>
        </p:nvCxnSpPr>
        <p:spPr>
          <a:xfrm>
            <a:off x="2892639" y="5993086"/>
            <a:ext cx="43108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ustomShape 5">
            <a:extLst>
              <a:ext uri="{FF2B5EF4-FFF2-40B4-BE49-F238E27FC236}">
                <a16:creationId xmlns:a16="http://schemas.microsoft.com/office/drawing/2014/main" xmlns="" id="{80E5A1B1-AE3D-4932-A1FF-4BF3EC4D4230}"/>
              </a:ext>
            </a:extLst>
          </p:cNvPr>
          <p:cNvSpPr/>
          <p:nvPr/>
        </p:nvSpPr>
        <p:spPr>
          <a:xfrm>
            <a:off x="1204051" y="6015738"/>
            <a:ext cx="7831943" cy="5237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Контроль выполнения задач, поставленных перед ОО.</a:t>
            </a:r>
          </a:p>
          <a:p>
            <a:pPr algn="ctr">
              <a:lnSpc>
                <a:spcPct val="100000"/>
              </a:lnSpc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Рассмотрение аналитических материалов мониторинга раздела «Проектное управление».</a:t>
            </a:r>
          </a:p>
        </p:txBody>
      </p:sp>
      <p:sp>
        <p:nvSpPr>
          <p:cNvPr id="106" name="Овал 105">
            <a:extLst>
              <a:ext uri="{FF2B5EF4-FFF2-40B4-BE49-F238E27FC236}">
                <a16:creationId xmlns:a16="http://schemas.microsoft.com/office/drawing/2014/main" xmlns="" id="{10D7DD28-4DBC-4DA2-96DB-BAF58798507F}"/>
              </a:ext>
            </a:extLst>
          </p:cNvPr>
          <p:cNvSpPr/>
          <p:nvPr/>
        </p:nvSpPr>
        <p:spPr>
          <a:xfrm>
            <a:off x="7902230" y="1277257"/>
            <a:ext cx="989256" cy="46103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__.06</a:t>
            </a:r>
          </a:p>
        </p:txBody>
      </p:sp>
      <p:sp>
        <p:nvSpPr>
          <p:cNvPr id="28" name="CustomShape 3">
            <a:extLst>
              <a:ext uri="{FF2B5EF4-FFF2-40B4-BE49-F238E27FC236}">
                <a16:creationId xmlns:a16="http://schemas.microsoft.com/office/drawing/2014/main" xmlns="" id="{2400EBC5-5346-4D02-991F-7AD7F6BF3A56}"/>
              </a:ext>
            </a:extLst>
          </p:cNvPr>
          <p:cNvSpPr/>
          <p:nvPr/>
        </p:nvSpPr>
        <p:spPr>
          <a:xfrm>
            <a:off x="3396343" y="218431"/>
            <a:ext cx="5747657" cy="7128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ИНФРАСТРУКТУРНОЕ ОБЕСПЕЧЕНИЕ </a:t>
            </a:r>
            <a:r>
              <a:rPr lang="ru-RU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(задачи 3.4.-3.</a:t>
            </a:r>
            <a:r>
              <a:rPr lang="en-U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</a:t>
            </a:r>
            <a:r>
              <a:rPr lang="ru-RU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.)</a:t>
            </a:r>
            <a:r>
              <a:rPr lang="ru-RU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ru-RU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ru-RU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ДОСТИЖЕНИЯ ОБРАЗОВАТЕЛЬНЫХ РЕЗУЛЬТАТОВ</a:t>
            </a:r>
            <a:endParaRPr lang="ru-RU" sz="20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xmlns="" id="{73AEBE27-BC4B-45B4-9645-4FB9FB90F1FD}"/>
              </a:ext>
            </a:extLst>
          </p:cNvPr>
          <p:cNvCxnSpPr>
            <a:cxnSpLocks/>
            <a:stCxn id="7" idx="5"/>
            <a:endCxn id="39" idx="1"/>
          </p:cNvCxnSpPr>
          <p:nvPr/>
        </p:nvCxnSpPr>
        <p:spPr>
          <a:xfrm>
            <a:off x="1087935" y="1644151"/>
            <a:ext cx="680842" cy="523974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xmlns="" id="{18427296-C3A5-4610-AD45-9CCF2993D2C3}"/>
              </a:ext>
            </a:extLst>
          </p:cNvPr>
          <p:cNvCxnSpPr>
            <a:cxnSpLocks/>
            <a:endCxn id="82" idx="2"/>
          </p:cNvCxnSpPr>
          <p:nvPr/>
        </p:nvCxnSpPr>
        <p:spPr>
          <a:xfrm>
            <a:off x="2613160" y="2317189"/>
            <a:ext cx="5318097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68BEBEAE-E70B-4A96-B27D-80D30C4529D4}"/>
              </a:ext>
            </a:extLst>
          </p:cNvPr>
          <p:cNvCxnSpPr>
            <a:cxnSpLocks/>
            <a:stCxn id="7" idx="6"/>
            <a:endCxn id="45" idx="2"/>
          </p:cNvCxnSpPr>
          <p:nvPr/>
        </p:nvCxnSpPr>
        <p:spPr>
          <a:xfrm>
            <a:off x="1231271" y="1489086"/>
            <a:ext cx="1381889" cy="16116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7D9B9888-F650-4F55-B062-0F381101B6FD}"/>
              </a:ext>
            </a:extLst>
          </p:cNvPr>
          <p:cNvSpPr/>
          <p:nvPr/>
        </p:nvSpPr>
        <p:spPr>
          <a:xfrm>
            <a:off x="4130767" y="1272480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__.01</a:t>
            </a: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xmlns="" id="{9C69420E-A77D-476F-821F-D70E67BA227E}"/>
              </a:ext>
            </a:extLst>
          </p:cNvPr>
          <p:cNvSpPr/>
          <p:nvPr/>
        </p:nvSpPr>
        <p:spPr>
          <a:xfrm>
            <a:off x="5902491" y="1272480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__.03</a:t>
            </a:r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xmlns="" id="{E66A137D-7216-4287-9214-AC86E5ECB077}"/>
              </a:ext>
            </a:extLst>
          </p:cNvPr>
          <p:cNvCxnSpPr>
            <a:cxnSpLocks/>
            <a:stCxn id="46" idx="6"/>
            <a:endCxn id="49" idx="2"/>
          </p:cNvCxnSpPr>
          <p:nvPr/>
        </p:nvCxnSpPr>
        <p:spPr>
          <a:xfrm>
            <a:off x="5120023" y="1505567"/>
            <a:ext cx="782468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xmlns="" id="{F1645DC6-9D53-4D80-92A3-1BFCF6CECF9C}"/>
              </a:ext>
            </a:extLst>
          </p:cNvPr>
          <p:cNvCxnSpPr>
            <a:cxnSpLocks/>
            <a:stCxn id="45" idx="6"/>
            <a:endCxn id="46" idx="2"/>
          </p:cNvCxnSpPr>
          <p:nvPr/>
        </p:nvCxnSpPr>
        <p:spPr>
          <a:xfrm>
            <a:off x="3602416" y="1505202"/>
            <a:ext cx="528351" cy="365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ustomShape 5">
            <a:extLst>
              <a:ext uri="{FF2B5EF4-FFF2-40B4-BE49-F238E27FC236}">
                <a16:creationId xmlns:a16="http://schemas.microsoft.com/office/drawing/2014/main" xmlns="" id="{046D78DF-AB99-4311-81DC-37176AFA7F6B}"/>
              </a:ext>
            </a:extLst>
          </p:cNvPr>
          <p:cNvSpPr/>
          <p:nvPr/>
        </p:nvSpPr>
        <p:spPr>
          <a:xfrm>
            <a:off x="2634753" y="2340001"/>
            <a:ext cx="5518717" cy="70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Размещение в разделе «Проектное управление» на сайте ОО информации о реализации проектов развития ОО </a:t>
            </a:r>
            <a:b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логике развития МСО </a:t>
            </a:r>
          </a:p>
        </p:txBody>
      </p:sp>
      <p:sp>
        <p:nvSpPr>
          <p:cNvPr id="81" name="CustomShape 5">
            <a:extLst>
              <a:ext uri="{FF2B5EF4-FFF2-40B4-BE49-F238E27FC236}">
                <a16:creationId xmlns:a16="http://schemas.microsoft.com/office/drawing/2014/main" xmlns="" id="{23602F50-CFD0-46C3-9003-93043CAB4AFA}"/>
              </a:ext>
            </a:extLst>
          </p:cNvPr>
          <p:cNvSpPr/>
          <p:nvPr/>
        </p:nvSpPr>
        <p:spPr>
          <a:xfrm>
            <a:off x="2892639" y="1788775"/>
            <a:ext cx="5646054" cy="5045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Рефлексивно-аналитические семинары управленческих команд ОО </a:t>
            </a:r>
            <a:b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материалам муниципального мониторинга</a:t>
            </a: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xmlns="" id="{3FADE4D6-284F-4DFF-B25F-A820C2930424}"/>
              </a:ext>
            </a:extLst>
          </p:cNvPr>
          <p:cNvSpPr/>
          <p:nvPr/>
        </p:nvSpPr>
        <p:spPr>
          <a:xfrm>
            <a:off x="7931257" y="2084102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30.06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392ADA5A-32C6-462F-A82C-2E90E4EAF691}"/>
              </a:ext>
            </a:extLst>
          </p:cNvPr>
          <p:cNvSpPr/>
          <p:nvPr/>
        </p:nvSpPr>
        <p:spPr>
          <a:xfrm>
            <a:off x="1903383" y="5759999"/>
            <a:ext cx="989256" cy="466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01.10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1E5737FF-C5F0-4433-91EF-6E65805DF5D6}"/>
              </a:ext>
            </a:extLst>
          </p:cNvPr>
          <p:cNvSpPr/>
          <p:nvPr/>
        </p:nvSpPr>
        <p:spPr>
          <a:xfrm>
            <a:off x="7203531" y="5759999"/>
            <a:ext cx="989256" cy="466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30.05</a:t>
            </a: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0DEEE7B2-FD6F-4044-975E-EF92CFDF32C9}"/>
              </a:ext>
            </a:extLst>
          </p:cNvPr>
          <p:cNvSpPr/>
          <p:nvPr/>
        </p:nvSpPr>
        <p:spPr>
          <a:xfrm>
            <a:off x="1623904" y="2099855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15.11</a:t>
            </a:r>
          </a:p>
        </p:txBody>
      </p:sp>
      <p:sp>
        <p:nvSpPr>
          <p:cNvPr id="42" name="CustomShape 5">
            <a:extLst>
              <a:ext uri="{FF2B5EF4-FFF2-40B4-BE49-F238E27FC236}">
                <a16:creationId xmlns:a16="http://schemas.microsoft.com/office/drawing/2014/main" xmlns="" id="{DA138AD8-EBD0-49AE-9214-5272678CFF4C}"/>
              </a:ext>
            </a:extLst>
          </p:cNvPr>
          <p:cNvSpPr/>
          <p:nvPr/>
        </p:nvSpPr>
        <p:spPr>
          <a:xfrm>
            <a:off x="1818778" y="5217457"/>
            <a:ext cx="5687696" cy="5114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Организация работы творческой группы </a:t>
            </a:r>
            <a:b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по разработке мониторинга деятельности ДОУ и УДО</a:t>
            </a: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xmlns="" id="{658CD160-BF10-41A4-8FFA-0D0C6FD2D07B}"/>
              </a:ext>
            </a:extLst>
          </p:cNvPr>
          <p:cNvSpPr/>
          <p:nvPr/>
        </p:nvSpPr>
        <p:spPr>
          <a:xfrm>
            <a:off x="1903383" y="4963425"/>
            <a:ext cx="989256" cy="466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01.10</a:t>
            </a: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xmlns="" id="{36AD5874-DA8E-45FD-A934-BEB86B55D1E3}"/>
              </a:ext>
            </a:extLst>
          </p:cNvPr>
          <p:cNvSpPr/>
          <p:nvPr/>
        </p:nvSpPr>
        <p:spPr>
          <a:xfrm>
            <a:off x="6407732" y="4963425"/>
            <a:ext cx="989256" cy="466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30.04</a:t>
            </a:r>
          </a:p>
        </p:txBody>
      </p: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xmlns="" id="{755787C6-F950-4514-8226-4C5FB420AE1E}"/>
              </a:ext>
            </a:extLst>
          </p:cNvPr>
          <p:cNvCxnSpPr>
            <a:cxnSpLocks/>
            <a:stCxn id="43" idx="6"/>
            <a:endCxn id="44" idx="2"/>
          </p:cNvCxnSpPr>
          <p:nvPr/>
        </p:nvCxnSpPr>
        <p:spPr>
          <a:xfrm>
            <a:off x="2892639" y="5196512"/>
            <a:ext cx="351509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xmlns="" id="{4FFD2072-A258-4EA3-AD75-03D0F8E73DD9}"/>
              </a:ext>
            </a:extLst>
          </p:cNvPr>
          <p:cNvCxnSpPr>
            <a:cxnSpLocks/>
            <a:stCxn id="56" idx="6"/>
            <a:endCxn id="55" idx="2"/>
          </p:cNvCxnSpPr>
          <p:nvPr/>
        </p:nvCxnSpPr>
        <p:spPr>
          <a:xfrm>
            <a:off x="1586549" y="3484726"/>
            <a:ext cx="6315681" cy="8042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ustomShape 5">
            <a:extLst>
              <a:ext uri="{FF2B5EF4-FFF2-40B4-BE49-F238E27FC236}">
                <a16:creationId xmlns:a16="http://schemas.microsoft.com/office/drawing/2014/main" xmlns="" id="{BC027ABB-A4F9-4661-8638-122A29C89BE7}"/>
              </a:ext>
            </a:extLst>
          </p:cNvPr>
          <p:cNvSpPr/>
          <p:nvPr/>
        </p:nvSpPr>
        <p:spPr>
          <a:xfrm>
            <a:off x="1586548" y="3501066"/>
            <a:ext cx="7078481" cy="10051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Организация современных форм дополнительного образования (в т.ч. сетевых):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использованию образовательного ресурса, в т.ч. электронного;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раннему физическому развитию детей (в т.ч. в социальном партнерстве);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Сотрудничество с частными спортивными организациями на основе арендных отношений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F4E6F82F-B54F-49CD-B78E-A3B9D2D6BFB0}"/>
              </a:ext>
            </a:extLst>
          </p:cNvPr>
          <p:cNvSpPr/>
          <p:nvPr/>
        </p:nvSpPr>
        <p:spPr>
          <a:xfrm>
            <a:off x="7902230" y="3259681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30.06</a:t>
            </a: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xmlns="" id="{CC1ADD41-B00C-4FF7-99D3-B8894782A663}"/>
              </a:ext>
            </a:extLst>
          </p:cNvPr>
          <p:cNvSpPr/>
          <p:nvPr/>
        </p:nvSpPr>
        <p:spPr>
          <a:xfrm>
            <a:off x="597293" y="3251639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01.09</a:t>
            </a:r>
          </a:p>
        </p:txBody>
      </p: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xmlns="" id="{43961B59-71DB-4F75-BF73-23730109A259}"/>
              </a:ext>
            </a:extLst>
          </p:cNvPr>
          <p:cNvCxnSpPr>
            <a:cxnSpLocks/>
            <a:stCxn id="7" idx="4"/>
            <a:endCxn id="56" idx="0"/>
          </p:cNvCxnSpPr>
          <p:nvPr/>
        </p:nvCxnSpPr>
        <p:spPr>
          <a:xfrm>
            <a:off x="741893" y="1708381"/>
            <a:ext cx="350028" cy="1543258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71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45" grpId="0" animBg="1"/>
      <p:bldP spid="74" grpId="0"/>
      <p:bldP spid="106" grpId="0" animBg="1"/>
      <p:bldP spid="46" grpId="0" animBg="1"/>
      <p:bldP spid="49" grpId="0" animBg="1"/>
      <p:bldP spid="79" grpId="0"/>
      <p:bldP spid="81" grpId="0"/>
      <p:bldP spid="82" grpId="0" animBg="1"/>
      <p:bldP spid="32" grpId="0" animBg="1"/>
      <p:bldP spid="34" grpId="0" animBg="1"/>
      <p:bldP spid="39" grpId="0" animBg="1"/>
      <p:bldP spid="42" grpId="0"/>
      <p:bldP spid="43" grpId="0" animBg="1"/>
      <p:bldP spid="44" grpId="0" animBg="1"/>
      <p:bldP spid="51" grpId="0"/>
      <p:bldP spid="55" grpId="0" animBg="1"/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311760" y="923040"/>
            <a:ext cx="8519760" cy="77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226337" y="943471"/>
            <a:ext cx="8320134" cy="495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442913" indent="-442913">
              <a:buClr>
                <a:srgbClr val="000000"/>
              </a:buClr>
            </a:pPr>
            <a:r>
              <a:rPr lang="ru-R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Дошкольное, общее и дополнительное образование</a:t>
            </a:r>
          </a:p>
          <a:p>
            <a:pPr marL="442913" indent="-442913">
              <a:buClr>
                <a:srgbClr val="000000"/>
              </a:buClr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4.1. Повысить эффективность межведомственного взаимодействия и выстраивания партнёрских отношений в достижении планируемых образовательных результатов посредством использования ресурса научной, производственной и социальной сфер, как города Красноярска, так и имеющегося за его пределами</a:t>
            </a:r>
          </a:p>
          <a:p>
            <a:pPr marL="442913" indent="-442913">
              <a:buClr>
                <a:srgbClr val="000000"/>
              </a:buClr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4.2. Усилить практическую направленность в научно-технической, эколого-образовательной и социально-значимой деятельности, организуемой для решения задач образования во взаимодействии с учреждениями высшего и среднего профессионального образования, с различными структурами социальной сферы города и других ведомств («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Кванториум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», заповедник «Столбы», парк «Роев ручей», «Российское движение школьников», «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Юнармия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» и т.п.)</a:t>
            </a:r>
          </a:p>
          <a:p>
            <a:pPr marL="442913" indent="-442913">
              <a:buClr>
                <a:srgbClr val="000000"/>
              </a:buClr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4.3. Развивать различные формы взаимодействия с общественностью и родителями для обеспечения информационной открытости образовательных организаций, для решения актуальных проблем и задач развития муниципальной системы образования</a:t>
            </a:r>
          </a:p>
        </p:txBody>
      </p:sp>
      <p:pic>
        <p:nvPicPr>
          <p:cNvPr id="173" name="Picture 2"/>
          <p:cNvPicPr/>
          <p:nvPr/>
        </p:nvPicPr>
        <p:blipFill>
          <a:blip r:embed="rId2"/>
          <a:stretch/>
        </p:blipFill>
        <p:spPr>
          <a:xfrm>
            <a:off x="0" y="540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174" name="Picture 3"/>
          <p:cNvPicPr/>
          <p:nvPr/>
        </p:nvPicPr>
        <p:blipFill>
          <a:blip r:embed="rId3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7" name="CustomShape 3">
            <a:extLst>
              <a:ext uri="{FF2B5EF4-FFF2-40B4-BE49-F238E27FC236}">
                <a16:creationId xmlns:a16="http://schemas.microsoft.com/office/drawing/2014/main" xmlns="" id="{B6F24DA9-F745-4C48-BC25-95B30AA401B5}"/>
              </a:ext>
            </a:extLst>
          </p:cNvPr>
          <p:cNvSpPr/>
          <p:nvPr/>
        </p:nvSpPr>
        <p:spPr>
          <a:xfrm>
            <a:off x="3512457" y="218430"/>
            <a:ext cx="5631543" cy="6897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ОБРАЗОВАТЕЛЬНОЕ ПАРТНЁРСТВО</a:t>
            </a:r>
            <a:endParaRPr lang="ru-RU" sz="2000" b="1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200" name="Picture 3"/>
          <p:cNvPicPr/>
          <p:nvPr/>
        </p:nvPicPr>
        <p:blipFill>
          <a:blip r:embed="rId3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7" name="Овал 6"/>
          <p:cNvSpPr/>
          <p:nvPr/>
        </p:nvSpPr>
        <p:spPr>
          <a:xfrm>
            <a:off x="252514" y="1269791"/>
            <a:ext cx="978757" cy="438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24.08</a:t>
            </a:r>
          </a:p>
        </p:txBody>
      </p:sp>
      <p:sp>
        <p:nvSpPr>
          <p:cNvPr id="47" name="CustomShape 5"/>
          <p:cNvSpPr/>
          <p:nvPr/>
        </p:nvSpPr>
        <p:spPr>
          <a:xfrm>
            <a:off x="108120" y="949045"/>
            <a:ext cx="1917990" cy="3234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Постановка задачи</a:t>
            </a:r>
            <a:endParaRPr lang="ru-RU" sz="16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xmlns="" id="{713FF4F7-22C4-431F-80F8-643B232FAA40}"/>
              </a:ext>
            </a:extLst>
          </p:cNvPr>
          <p:cNvCxnSpPr>
            <a:cxnSpLocks/>
            <a:stCxn id="46" idx="6"/>
            <a:endCxn id="106" idx="2"/>
          </p:cNvCxnSpPr>
          <p:nvPr/>
        </p:nvCxnSpPr>
        <p:spPr>
          <a:xfrm>
            <a:off x="4685228" y="1505567"/>
            <a:ext cx="3217002" cy="2206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xmlns="" id="{32B92E37-8E4E-4E86-BEFB-95967825E0ED}"/>
              </a:ext>
            </a:extLst>
          </p:cNvPr>
          <p:cNvCxnSpPr>
            <a:cxnSpLocks/>
            <a:stCxn id="32" idx="6"/>
            <a:endCxn id="34" idx="2"/>
          </p:cNvCxnSpPr>
          <p:nvPr/>
        </p:nvCxnSpPr>
        <p:spPr>
          <a:xfrm>
            <a:off x="2892639" y="6181768"/>
            <a:ext cx="43108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ustomShape 5">
            <a:extLst>
              <a:ext uri="{FF2B5EF4-FFF2-40B4-BE49-F238E27FC236}">
                <a16:creationId xmlns:a16="http://schemas.microsoft.com/office/drawing/2014/main" xmlns="" id="{80E5A1B1-AE3D-4932-A1FF-4BF3EC4D4230}"/>
              </a:ext>
            </a:extLst>
          </p:cNvPr>
          <p:cNvSpPr/>
          <p:nvPr/>
        </p:nvSpPr>
        <p:spPr>
          <a:xfrm>
            <a:off x="1204051" y="6204420"/>
            <a:ext cx="7831943" cy="5237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Контроль выполнения задач, поставленных перед ОО.</a:t>
            </a:r>
          </a:p>
        </p:txBody>
      </p:sp>
      <p:sp>
        <p:nvSpPr>
          <p:cNvPr id="106" name="Овал 105">
            <a:extLst>
              <a:ext uri="{FF2B5EF4-FFF2-40B4-BE49-F238E27FC236}">
                <a16:creationId xmlns:a16="http://schemas.microsoft.com/office/drawing/2014/main" xmlns="" id="{10D7DD28-4DBC-4DA2-96DB-BAF58798507F}"/>
              </a:ext>
            </a:extLst>
          </p:cNvPr>
          <p:cNvSpPr/>
          <p:nvPr/>
        </p:nvSpPr>
        <p:spPr>
          <a:xfrm>
            <a:off x="7902230" y="1277257"/>
            <a:ext cx="989256" cy="461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30.06</a:t>
            </a:r>
          </a:p>
        </p:txBody>
      </p:sp>
      <p:sp>
        <p:nvSpPr>
          <p:cNvPr id="28" name="CustomShape 3">
            <a:extLst>
              <a:ext uri="{FF2B5EF4-FFF2-40B4-BE49-F238E27FC236}">
                <a16:creationId xmlns:a16="http://schemas.microsoft.com/office/drawing/2014/main" xmlns="" id="{2400EBC5-5346-4D02-991F-7AD7F6BF3A56}"/>
              </a:ext>
            </a:extLst>
          </p:cNvPr>
          <p:cNvSpPr/>
          <p:nvPr/>
        </p:nvSpPr>
        <p:spPr>
          <a:xfrm>
            <a:off x="3396343" y="218431"/>
            <a:ext cx="5747657" cy="7128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ОБРАЗОВАТЕЛЬНОЕ ПАРТНЁРСТВО </a:t>
            </a:r>
            <a:r>
              <a:rPr lang="ru-RU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(задачи </a:t>
            </a:r>
            <a:r>
              <a:rPr lang="en-U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r>
            <a:r>
              <a:rPr lang="ru-RU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.1.-4.3.)</a:t>
            </a:r>
            <a:endParaRPr lang="ru-RU" sz="20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68BEBEAE-E70B-4A96-B27D-80D30C4529D4}"/>
              </a:ext>
            </a:extLst>
          </p:cNvPr>
          <p:cNvCxnSpPr>
            <a:cxnSpLocks/>
            <a:stCxn id="7" idx="6"/>
            <a:endCxn id="46" idx="2"/>
          </p:cNvCxnSpPr>
          <p:nvPr/>
        </p:nvCxnSpPr>
        <p:spPr>
          <a:xfrm>
            <a:off x="1231271" y="1489086"/>
            <a:ext cx="2464701" cy="16481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7D9B9888-F650-4F55-B062-0F381101B6FD}"/>
              </a:ext>
            </a:extLst>
          </p:cNvPr>
          <p:cNvSpPr/>
          <p:nvPr/>
        </p:nvSpPr>
        <p:spPr>
          <a:xfrm>
            <a:off x="3695972" y="1272480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30.01</a:t>
            </a:r>
          </a:p>
        </p:txBody>
      </p:sp>
      <p:sp>
        <p:nvSpPr>
          <p:cNvPr id="81" name="CustomShape 5">
            <a:extLst>
              <a:ext uri="{FF2B5EF4-FFF2-40B4-BE49-F238E27FC236}">
                <a16:creationId xmlns:a16="http://schemas.microsoft.com/office/drawing/2014/main" xmlns="" id="{23602F50-CFD0-46C3-9003-93043CAB4AFA}"/>
              </a:ext>
            </a:extLst>
          </p:cNvPr>
          <p:cNvSpPr/>
          <p:nvPr/>
        </p:nvSpPr>
        <p:spPr>
          <a:xfrm>
            <a:off x="787440" y="1512780"/>
            <a:ext cx="3421709" cy="14992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Организация мест проверки </a:t>
            </a:r>
            <a:b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рамках проектной, исследовательской, научно-технической и другой значимо полезной деятельности, осуществляемой во взаимодействии с организациями социальной и производственной сферы 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392ADA5A-32C6-462F-A82C-2E90E4EAF691}"/>
              </a:ext>
            </a:extLst>
          </p:cNvPr>
          <p:cNvSpPr/>
          <p:nvPr/>
        </p:nvSpPr>
        <p:spPr>
          <a:xfrm>
            <a:off x="1903383" y="5948681"/>
            <a:ext cx="989256" cy="466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01.10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1E5737FF-C5F0-4433-91EF-6E65805DF5D6}"/>
              </a:ext>
            </a:extLst>
          </p:cNvPr>
          <p:cNvSpPr/>
          <p:nvPr/>
        </p:nvSpPr>
        <p:spPr>
          <a:xfrm>
            <a:off x="7203531" y="5948681"/>
            <a:ext cx="989256" cy="466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30.05</a:t>
            </a:r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xmlns="" id="{4FFD2072-A258-4EA3-AD75-03D0F8E73DD9}"/>
              </a:ext>
            </a:extLst>
          </p:cNvPr>
          <p:cNvCxnSpPr>
            <a:cxnSpLocks/>
            <a:stCxn id="56" idx="6"/>
            <a:endCxn id="55" idx="2"/>
          </p:cNvCxnSpPr>
          <p:nvPr/>
        </p:nvCxnSpPr>
        <p:spPr>
          <a:xfrm flipV="1">
            <a:off x="1468227" y="3365751"/>
            <a:ext cx="6434003" cy="3696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ustomShape 5">
            <a:extLst>
              <a:ext uri="{FF2B5EF4-FFF2-40B4-BE49-F238E27FC236}">
                <a16:creationId xmlns:a16="http://schemas.microsoft.com/office/drawing/2014/main" xmlns="" id="{BC027ABB-A4F9-4661-8638-122A29C89BE7}"/>
              </a:ext>
            </a:extLst>
          </p:cNvPr>
          <p:cNvSpPr/>
          <p:nvPr/>
        </p:nvSpPr>
        <p:spPr>
          <a:xfrm>
            <a:off x="1407664" y="3400476"/>
            <a:ext cx="6547906" cy="6930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Реализация межотраслевых проектов по экологическому образованию, культурно-досуговых и эколого-просветительских мероприятий с применением предметно-деятельностных форм на основе практико-ориентированного подхода.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F4E6F82F-B54F-49CD-B78E-A3B9D2D6BFB0}"/>
              </a:ext>
            </a:extLst>
          </p:cNvPr>
          <p:cNvSpPr/>
          <p:nvPr/>
        </p:nvSpPr>
        <p:spPr>
          <a:xfrm>
            <a:off x="7902230" y="3132664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30.06</a:t>
            </a: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xmlns="" id="{CC1ADD41-B00C-4FF7-99D3-B8894782A663}"/>
              </a:ext>
            </a:extLst>
          </p:cNvPr>
          <p:cNvSpPr/>
          <p:nvPr/>
        </p:nvSpPr>
        <p:spPr>
          <a:xfrm>
            <a:off x="478971" y="3136360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01.09</a:t>
            </a:r>
          </a:p>
        </p:txBody>
      </p: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xmlns="" id="{43961B59-71DB-4F75-BF73-23730109A259}"/>
              </a:ext>
            </a:extLst>
          </p:cNvPr>
          <p:cNvCxnSpPr>
            <a:cxnSpLocks/>
            <a:stCxn id="7" idx="4"/>
            <a:endCxn id="56" idx="0"/>
          </p:cNvCxnSpPr>
          <p:nvPr/>
        </p:nvCxnSpPr>
        <p:spPr>
          <a:xfrm>
            <a:off x="741893" y="1708381"/>
            <a:ext cx="231706" cy="1427979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stomShape 5">
            <a:extLst>
              <a:ext uri="{FF2B5EF4-FFF2-40B4-BE49-F238E27FC236}">
                <a16:creationId xmlns:a16="http://schemas.microsoft.com/office/drawing/2014/main" xmlns="" id="{7182E5A6-51C8-4CB6-812C-90B035455DD6}"/>
              </a:ext>
            </a:extLst>
          </p:cNvPr>
          <p:cNvSpPr/>
          <p:nvPr/>
        </p:nvSpPr>
        <p:spPr>
          <a:xfrm>
            <a:off x="4674729" y="1496211"/>
            <a:ext cx="2721860" cy="5407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Организация процедур проверки </a:t>
            </a:r>
            <a:b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практической применимости</a:t>
            </a:r>
          </a:p>
        </p:txBody>
      </p:sp>
      <p:sp>
        <p:nvSpPr>
          <p:cNvPr id="41" name="CustomShape 16">
            <a:extLst>
              <a:ext uri="{FF2B5EF4-FFF2-40B4-BE49-F238E27FC236}">
                <a16:creationId xmlns:a16="http://schemas.microsoft.com/office/drawing/2014/main" xmlns="" id="{901E2138-6F5D-4A24-9815-4CB0475CC890}"/>
              </a:ext>
            </a:extLst>
          </p:cNvPr>
          <p:cNvSpPr/>
          <p:nvPr/>
        </p:nvSpPr>
        <p:spPr>
          <a:xfrm>
            <a:off x="5728749" y="1733558"/>
            <a:ext cx="3421710" cy="1387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/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Предоставление в КИМЦ </a:t>
            </a:r>
            <a:b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рефлексивно-аналитической справки </a:t>
            </a:r>
            <a:b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местах, формах, способах и результатах проверки практической применимости приоритетно выделенных образовательных результатов</a:t>
            </a:r>
          </a:p>
        </p:txBody>
      </p:sp>
      <p:sp>
        <p:nvSpPr>
          <p:cNvPr id="58" name="CustomShape 5">
            <a:extLst>
              <a:ext uri="{FF2B5EF4-FFF2-40B4-BE49-F238E27FC236}">
                <a16:creationId xmlns:a16="http://schemas.microsoft.com/office/drawing/2014/main" xmlns="" id="{3C0E27AE-3E32-409A-9C13-BF09151E449E}"/>
              </a:ext>
            </a:extLst>
          </p:cNvPr>
          <p:cNvSpPr/>
          <p:nvPr/>
        </p:nvSpPr>
        <p:spPr>
          <a:xfrm>
            <a:off x="2330157" y="946436"/>
            <a:ext cx="6619385" cy="2858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Организация проверки практической применимости образовательных результатов</a:t>
            </a: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xmlns="" id="{00998806-BDFF-444D-A675-8B16467100DA}"/>
              </a:ext>
            </a:extLst>
          </p:cNvPr>
          <p:cNvSpPr/>
          <p:nvPr/>
        </p:nvSpPr>
        <p:spPr>
          <a:xfrm>
            <a:off x="7902230" y="4929240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30.06</a:t>
            </a: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2A947E8E-6966-4772-A75D-93B4E2AC5AF0}"/>
              </a:ext>
            </a:extLst>
          </p:cNvPr>
          <p:cNvSpPr/>
          <p:nvPr/>
        </p:nvSpPr>
        <p:spPr>
          <a:xfrm>
            <a:off x="478971" y="4907525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01.09</a:t>
            </a:r>
          </a:p>
        </p:txBody>
      </p: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xmlns="" id="{87A52345-C277-4350-974F-821E02E6B70B}"/>
              </a:ext>
            </a:extLst>
          </p:cNvPr>
          <p:cNvCxnSpPr>
            <a:cxnSpLocks/>
            <a:stCxn id="60" idx="6"/>
            <a:endCxn id="59" idx="2"/>
          </p:cNvCxnSpPr>
          <p:nvPr/>
        </p:nvCxnSpPr>
        <p:spPr>
          <a:xfrm>
            <a:off x="1468227" y="5140612"/>
            <a:ext cx="6434003" cy="21715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ustomShape 5">
            <a:extLst>
              <a:ext uri="{FF2B5EF4-FFF2-40B4-BE49-F238E27FC236}">
                <a16:creationId xmlns:a16="http://schemas.microsoft.com/office/drawing/2014/main" xmlns="" id="{085F1A62-C0D0-4F45-A8A5-0CADB7144120}"/>
              </a:ext>
            </a:extLst>
          </p:cNvPr>
          <p:cNvSpPr/>
          <p:nvPr/>
        </p:nvSpPr>
        <p:spPr>
          <a:xfrm>
            <a:off x="1392043" y="5143269"/>
            <a:ext cx="6547906" cy="690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Организация и проведение общественного контроля за оказанием клининговых услуг, организацией питания, безопасности, при приёмке образовательной организации к новому учебному году.</a:t>
            </a:r>
          </a:p>
          <a:p>
            <a:pPr>
              <a:lnSpc>
                <a:spcPct val="100000"/>
              </a:lnSpc>
            </a:pP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CustomShape 5">
            <a:extLst>
              <a:ext uri="{FF2B5EF4-FFF2-40B4-BE49-F238E27FC236}">
                <a16:creationId xmlns:a16="http://schemas.microsoft.com/office/drawing/2014/main" xmlns="" id="{90285D91-E109-4418-A8F7-042B57CDD037}"/>
              </a:ext>
            </a:extLst>
          </p:cNvPr>
          <p:cNvSpPr/>
          <p:nvPr/>
        </p:nvSpPr>
        <p:spPr>
          <a:xfrm>
            <a:off x="1392043" y="4430243"/>
            <a:ext cx="6547906" cy="481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Организация мероприятий по правовым вопросам и профилактике правонарушений с участием представителей прокуратуры.</a:t>
            </a:r>
          </a:p>
          <a:p>
            <a:pPr>
              <a:lnSpc>
                <a:spcPct val="100000"/>
              </a:lnSpc>
            </a:pP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22F2F58B-A0AB-4EEA-B571-28EC122FEDD7}"/>
              </a:ext>
            </a:extLst>
          </p:cNvPr>
          <p:cNvSpPr/>
          <p:nvPr/>
        </p:nvSpPr>
        <p:spPr>
          <a:xfrm>
            <a:off x="7902230" y="4182723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30.06</a:t>
            </a:r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58EAD913-3A5F-4289-AF43-08CB1DACFA90}"/>
              </a:ext>
            </a:extLst>
          </p:cNvPr>
          <p:cNvSpPr/>
          <p:nvPr/>
        </p:nvSpPr>
        <p:spPr>
          <a:xfrm>
            <a:off x="516690" y="4152630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01.09</a:t>
            </a:r>
          </a:p>
        </p:txBody>
      </p: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xmlns="" id="{959E699C-8468-4C2E-ADD9-9E37136265B6}"/>
              </a:ext>
            </a:extLst>
          </p:cNvPr>
          <p:cNvCxnSpPr>
            <a:cxnSpLocks/>
            <a:stCxn id="68" idx="6"/>
            <a:endCxn id="67" idx="2"/>
          </p:cNvCxnSpPr>
          <p:nvPr/>
        </p:nvCxnSpPr>
        <p:spPr>
          <a:xfrm>
            <a:off x="1505946" y="4385717"/>
            <a:ext cx="6396284" cy="30093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05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106" grpId="0" animBg="1"/>
      <p:bldP spid="46" grpId="0" animBg="1"/>
      <p:bldP spid="81" grpId="0"/>
      <p:bldP spid="32" grpId="0" animBg="1"/>
      <p:bldP spid="34" grpId="0" animBg="1"/>
      <p:bldP spid="51" grpId="0"/>
      <p:bldP spid="55" grpId="0" animBg="1"/>
      <p:bldP spid="56" grpId="0" animBg="1"/>
      <p:bldP spid="40" grpId="0"/>
      <p:bldP spid="41" grpId="0"/>
      <p:bldP spid="58" grpId="0"/>
      <p:bldP spid="59" grpId="0" animBg="1"/>
      <p:bldP spid="60" grpId="0" animBg="1"/>
      <p:bldP spid="64" grpId="0"/>
      <p:bldP spid="66" grpId="0"/>
      <p:bldP spid="67" grpId="0" animBg="1"/>
      <p:bldP spid="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132080" y="1047880"/>
            <a:ext cx="8900160" cy="92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PT Sans"/>
                <a:ea typeface="PT Sans"/>
              </a:rPr>
              <a:t>2017-2018 учебный год</a:t>
            </a:r>
          </a:p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PT Sans"/>
                <a:ea typeface="PT Sans"/>
              </a:rPr>
              <a:t>Красноярский стандарт качества образования: </a:t>
            </a:r>
            <a:br>
              <a:rPr lang="ru-RU" sz="2200" b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PT Sans"/>
                <a:ea typeface="PT Sans"/>
              </a:rPr>
            </a:br>
            <a:r>
              <a:rPr lang="ru-RU" sz="2200" b="1" strike="noStrike" spc="-1" dirty="0">
                <a:solidFill>
                  <a:srgbClr val="17375E"/>
                </a:solidFill>
                <a:uFill>
                  <a:solidFill>
                    <a:srgbClr val="FFFFFF"/>
                  </a:solidFill>
                </a:uFill>
                <a:latin typeface="PT Sans"/>
                <a:ea typeface="PT Sans"/>
              </a:rPr>
              <a:t>выбор и самоопределение</a:t>
            </a:r>
            <a:endParaRPr lang="ru-RU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8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149" name="Picture 3"/>
          <p:cNvPicPr/>
          <p:nvPr/>
        </p:nvPicPr>
        <p:blipFill>
          <a:blip r:embed="rId3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151" name="CustomShape 3"/>
          <p:cNvSpPr/>
          <p:nvPr/>
        </p:nvSpPr>
        <p:spPr>
          <a:xfrm>
            <a:off x="132080" y="6126966"/>
            <a:ext cx="8940800" cy="50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Чтобы найти новый путь, нужно уйти со старой дороги!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40991" t="19829" r="11581" b="30274"/>
          <a:stretch/>
        </p:blipFill>
        <p:spPr bwMode="auto">
          <a:xfrm>
            <a:off x="467000" y="2098046"/>
            <a:ext cx="8280760" cy="4018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671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2"/>
          <p:cNvPicPr/>
          <p:nvPr/>
        </p:nvPicPr>
        <p:blipFill>
          <a:blip r:embed="rId3"/>
          <a:stretch/>
        </p:blipFill>
        <p:spPr>
          <a:xfrm>
            <a:off x="0" y="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154" name="Picture 3"/>
          <p:cNvPicPr/>
          <p:nvPr/>
        </p:nvPicPr>
        <p:blipFill>
          <a:blip r:embed="rId4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6" name="Полилиния 5"/>
          <p:cNvSpPr/>
          <p:nvPr/>
        </p:nvSpPr>
        <p:spPr>
          <a:xfrm>
            <a:off x="242423" y="5415467"/>
            <a:ext cx="4378465" cy="848990"/>
          </a:xfrm>
          <a:custGeom>
            <a:avLst/>
            <a:gdLst>
              <a:gd name="connsiteX0" fmla="*/ 141501 w 4378465"/>
              <a:gd name="connsiteY0" fmla="*/ 0 h 848990"/>
              <a:gd name="connsiteX1" fmla="*/ 4378465 w 4378465"/>
              <a:gd name="connsiteY1" fmla="*/ 0 h 848990"/>
              <a:gd name="connsiteX2" fmla="*/ 4378465 w 4378465"/>
              <a:gd name="connsiteY2" fmla="*/ 0 h 848990"/>
              <a:gd name="connsiteX3" fmla="*/ 4378465 w 4378465"/>
              <a:gd name="connsiteY3" fmla="*/ 707489 h 848990"/>
              <a:gd name="connsiteX4" fmla="*/ 4236964 w 4378465"/>
              <a:gd name="connsiteY4" fmla="*/ 848990 h 848990"/>
              <a:gd name="connsiteX5" fmla="*/ 0 w 4378465"/>
              <a:gd name="connsiteY5" fmla="*/ 848990 h 848990"/>
              <a:gd name="connsiteX6" fmla="*/ 0 w 4378465"/>
              <a:gd name="connsiteY6" fmla="*/ 848990 h 848990"/>
              <a:gd name="connsiteX7" fmla="*/ 0 w 4378465"/>
              <a:gd name="connsiteY7" fmla="*/ 141501 h 848990"/>
              <a:gd name="connsiteX8" fmla="*/ 141501 w 4378465"/>
              <a:gd name="connsiteY8" fmla="*/ 0 h 84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8465" h="848990">
                <a:moveTo>
                  <a:pt x="141501" y="0"/>
                </a:moveTo>
                <a:lnTo>
                  <a:pt x="4378465" y="0"/>
                </a:lnTo>
                <a:lnTo>
                  <a:pt x="4378465" y="0"/>
                </a:lnTo>
                <a:lnTo>
                  <a:pt x="4378465" y="707489"/>
                </a:lnTo>
                <a:cubicBezTo>
                  <a:pt x="4378465" y="785638"/>
                  <a:pt x="4315113" y="848990"/>
                  <a:pt x="4236964" y="848990"/>
                </a:cubicBezTo>
                <a:lnTo>
                  <a:pt x="0" y="848990"/>
                </a:lnTo>
                <a:lnTo>
                  <a:pt x="0" y="848990"/>
                </a:lnTo>
                <a:lnTo>
                  <a:pt x="0" y="141501"/>
                </a:lnTo>
                <a:cubicBezTo>
                  <a:pt x="0" y="63352"/>
                  <a:pt x="63352" y="0"/>
                  <a:pt x="141501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6684" tIns="56684" rIns="56684" bIns="5668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b="1" kern="1200" dirty="0">
                <a:solidFill>
                  <a:schemeClr val="tx2"/>
                </a:solidFill>
              </a:rPr>
              <a:t>Достоверность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000" kern="1200" dirty="0">
                <a:solidFill>
                  <a:schemeClr val="tx2"/>
                </a:solidFill>
              </a:rPr>
              <a:t>образовательных результатов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256446" y="4432777"/>
            <a:ext cx="4378465" cy="885829"/>
          </a:xfrm>
          <a:custGeom>
            <a:avLst/>
            <a:gdLst>
              <a:gd name="connsiteX0" fmla="*/ 147641 w 4422312"/>
              <a:gd name="connsiteY0" fmla="*/ 0 h 885829"/>
              <a:gd name="connsiteX1" fmla="*/ 4422312 w 4422312"/>
              <a:gd name="connsiteY1" fmla="*/ 0 h 885829"/>
              <a:gd name="connsiteX2" fmla="*/ 4422312 w 4422312"/>
              <a:gd name="connsiteY2" fmla="*/ 0 h 885829"/>
              <a:gd name="connsiteX3" fmla="*/ 4422312 w 4422312"/>
              <a:gd name="connsiteY3" fmla="*/ 738188 h 885829"/>
              <a:gd name="connsiteX4" fmla="*/ 4274671 w 4422312"/>
              <a:gd name="connsiteY4" fmla="*/ 885829 h 885829"/>
              <a:gd name="connsiteX5" fmla="*/ 0 w 4422312"/>
              <a:gd name="connsiteY5" fmla="*/ 885829 h 885829"/>
              <a:gd name="connsiteX6" fmla="*/ 0 w 4422312"/>
              <a:gd name="connsiteY6" fmla="*/ 885829 h 885829"/>
              <a:gd name="connsiteX7" fmla="*/ 0 w 4422312"/>
              <a:gd name="connsiteY7" fmla="*/ 147641 h 885829"/>
              <a:gd name="connsiteX8" fmla="*/ 147641 w 4422312"/>
              <a:gd name="connsiteY8" fmla="*/ 0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2312" h="885829">
                <a:moveTo>
                  <a:pt x="147641" y="0"/>
                </a:moveTo>
                <a:lnTo>
                  <a:pt x="4422312" y="0"/>
                </a:lnTo>
                <a:lnTo>
                  <a:pt x="4422312" y="0"/>
                </a:lnTo>
                <a:lnTo>
                  <a:pt x="4422312" y="738188"/>
                </a:lnTo>
                <a:cubicBezTo>
                  <a:pt x="4422312" y="819728"/>
                  <a:pt x="4356211" y="885829"/>
                  <a:pt x="4274671" y="885829"/>
                </a:cubicBezTo>
                <a:lnTo>
                  <a:pt x="0" y="885829"/>
                </a:lnTo>
                <a:lnTo>
                  <a:pt x="0" y="885829"/>
                </a:lnTo>
                <a:lnTo>
                  <a:pt x="0" y="147641"/>
                </a:lnTo>
                <a:cubicBezTo>
                  <a:pt x="0" y="66101"/>
                  <a:pt x="66101" y="0"/>
                  <a:pt x="147641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8483" tIns="58483" rIns="58483" bIns="5848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b="1" kern="1200" dirty="0">
                <a:solidFill>
                  <a:schemeClr val="tx2"/>
                </a:solidFill>
              </a:rPr>
              <a:t>Эффективность</a:t>
            </a:r>
            <a:r>
              <a:rPr lang="ru-RU" sz="1600" kern="1200" dirty="0">
                <a:solidFill>
                  <a:schemeClr val="tx2"/>
                </a:solidFill>
              </a:rPr>
              <a:t> 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000" kern="1200" dirty="0">
                <a:solidFill>
                  <a:schemeClr val="tx2"/>
                </a:solidFill>
              </a:rPr>
              <a:t>использования инфраструктуры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265543" y="3378011"/>
            <a:ext cx="4378465" cy="930894"/>
          </a:xfrm>
          <a:custGeom>
            <a:avLst/>
            <a:gdLst>
              <a:gd name="connsiteX0" fmla="*/ 147641 w 4429122"/>
              <a:gd name="connsiteY0" fmla="*/ 0 h 885829"/>
              <a:gd name="connsiteX1" fmla="*/ 4429122 w 4429122"/>
              <a:gd name="connsiteY1" fmla="*/ 0 h 885829"/>
              <a:gd name="connsiteX2" fmla="*/ 4429122 w 4429122"/>
              <a:gd name="connsiteY2" fmla="*/ 0 h 885829"/>
              <a:gd name="connsiteX3" fmla="*/ 4429122 w 4429122"/>
              <a:gd name="connsiteY3" fmla="*/ 738188 h 885829"/>
              <a:gd name="connsiteX4" fmla="*/ 4281481 w 4429122"/>
              <a:gd name="connsiteY4" fmla="*/ 885829 h 885829"/>
              <a:gd name="connsiteX5" fmla="*/ 0 w 4429122"/>
              <a:gd name="connsiteY5" fmla="*/ 885829 h 885829"/>
              <a:gd name="connsiteX6" fmla="*/ 0 w 4429122"/>
              <a:gd name="connsiteY6" fmla="*/ 885829 h 885829"/>
              <a:gd name="connsiteX7" fmla="*/ 0 w 4429122"/>
              <a:gd name="connsiteY7" fmla="*/ 147641 h 885829"/>
              <a:gd name="connsiteX8" fmla="*/ 147641 w 4429122"/>
              <a:gd name="connsiteY8" fmla="*/ 0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9122" h="885829">
                <a:moveTo>
                  <a:pt x="147641" y="0"/>
                </a:moveTo>
                <a:lnTo>
                  <a:pt x="4429122" y="0"/>
                </a:lnTo>
                <a:lnTo>
                  <a:pt x="4429122" y="0"/>
                </a:lnTo>
                <a:lnTo>
                  <a:pt x="4429122" y="738188"/>
                </a:lnTo>
                <a:cubicBezTo>
                  <a:pt x="4429122" y="819728"/>
                  <a:pt x="4363021" y="885829"/>
                  <a:pt x="4281481" y="885829"/>
                </a:cubicBezTo>
                <a:lnTo>
                  <a:pt x="0" y="885829"/>
                </a:lnTo>
                <a:lnTo>
                  <a:pt x="0" y="885829"/>
                </a:lnTo>
                <a:lnTo>
                  <a:pt x="0" y="147641"/>
                </a:lnTo>
                <a:cubicBezTo>
                  <a:pt x="0" y="66101"/>
                  <a:pt x="66101" y="0"/>
                  <a:pt x="147641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8483" tIns="58483" rIns="58483" bIns="5848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b="1" kern="1200" dirty="0">
                <a:solidFill>
                  <a:schemeClr val="tx2"/>
                </a:solidFill>
              </a:rPr>
              <a:t>Конкурентоспособность</a:t>
            </a:r>
            <a:r>
              <a:rPr lang="ru-RU" sz="1400" kern="1200" dirty="0">
                <a:solidFill>
                  <a:schemeClr val="tx2"/>
                </a:solidFill>
              </a:rPr>
              <a:t> 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000" kern="1200" dirty="0">
                <a:solidFill>
                  <a:schemeClr val="tx2"/>
                </a:solidFill>
              </a:rPr>
              <a:t>применяемых технологий обучения</a:t>
            </a:r>
          </a:p>
        </p:txBody>
      </p:sp>
      <p:sp>
        <p:nvSpPr>
          <p:cNvPr id="9" name="Полилиния 23">
            <a:extLst>
              <a:ext uri="{FF2B5EF4-FFF2-40B4-BE49-F238E27FC236}">
                <a16:creationId xmlns:a16="http://schemas.microsoft.com/office/drawing/2014/main" xmlns="" id="{2C9BA624-50CA-4AAA-9712-4D18F5C072F5}"/>
              </a:ext>
            </a:extLst>
          </p:cNvPr>
          <p:cNvSpPr/>
          <p:nvPr/>
        </p:nvSpPr>
        <p:spPr>
          <a:xfrm>
            <a:off x="5451194" y="4640976"/>
            <a:ext cx="3441286" cy="759139"/>
          </a:xfrm>
          <a:custGeom>
            <a:avLst/>
            <a:gdLst>
              <a:gd name="connsiteX0" fmla="*/ 147641 w 4429122"/>
              <a:gd name="connsiteY0" fmla="*/ 0 h 885829"/>
              <a:gd name="connsiteX1" fmla="*/ 4429122 w 4429122"/>
              <a:gd name="connsiteY1" fmla="*/ 0 h 885829"/>
              <a:gd name="connsiteX2" fmla="*/ 4429122 w 4429122"/>
              <a:gd name="connsiteY2" fmla="*/ 0 h 885829"/>
              <a:gd name="connsiteX3" fmla="*/ 4429122 w 4429122"/>
              <a:gd name="connsiteY3" fmla="*/ 738188 h 885829"/>
              <a:gd name="connsiteX4" fmla="*/ 4281481 w 4429122"/>
              <a:gd name="connsiteY4" fmla="*/ 885829 h 885829"/>
              <a:gd name="connsiteX5" fmla="*/ 0 w 4429122"/>
              <a:gd name="connsiteY5" fmla="*/ 885829 h 885829"/>
              <a:gd name="connsiteX6" fmla="*/ 0 w 4429122"/>
              <a:gd name="connsiteY6" fmla="*/ 885829 h 885829"/>
              <a:gd name="connsiteX7" fmla="*/ 0 w 4429122"/>
              <a:gd name="connsiteY7" fmla="*/ 147641 h 885829"/>
              <a:gd name="connsiteX8" fmla="*/ 147641 w 4429122"/>
              <a:gd name="connsiteY8" fmla="*/ 0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9122" h="885829">
                <a:moveTo>
                  <a:pt x="147641" y="0"/>
                </a:moveTo>
                <a:lnTo>
                  <a:pt x="4429122" y="0"/>
                </a:lnTo>
                <a:lnTo>
                  <a:pt x="4429122" y="0"/>
                </a:lnTo>
                <a:lnTo>
                  <a:pt x="4429122" y="738188"/>
                </a:lnTo>
                <a:cubicBezTo>
                  <a:pt x="4429122" y="819728"/>
                  <a:pt x="4363021" y="885829"/>
                  <a:pt x="4281481" y="885829"/>
                </a:cubicBezTo>
                <a:lnTo>
                  <a:pt x="0" y="885829"/>
                </a:lnTo>
                <a:lnTo>
                  <a:pt x="0" y="885829"/>
                </a:lnTo>
                <a:lnTo>
                  <a:pt x="0" y="147641"/>
                </a:lnTo>
                <a:cubicBezTo>
                  <a:pt x="0" y="66101"/>
                  <a:pt x="66101" y="0"/>
                  <a:pt x="147641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8483" tIns="58483" rIns="58483" bIns="5848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b="1" i="1" kern="1200" dirty="0">
                <a:solidFill>
                  <a:schemeClr val="tx2"/>
                </a:solidFill>
              </a:rPr>
              <a:t>Инфраструктурные изменения</a:t>
            </a:r>
            <a:endParaRPr lang="ru-RU" sz="2000" i="1" kern="1200" dirty="0">
              <a:solidFill>
                <a:schemeClr val="tx2"/>
              </a:solidFill>
            </a:endParaRPr>
          </a:p>
        </p:txBody>
      </p:sp>
      <p:sp>
        <p:nvSpPr>
          <p:cNvPr id="10" name="Полилиния 23">
            <a:extLst>
              <a:ext uri="{FF2B5EF4-FFF2-40B4-BE49-F238E27FC236}">
                <a16:creationId xmlns:a16="http://schemas.microsoft.com/office/drawing/2014/main" xmlns="" id="{ECBFAC27-08FF-4726-99B6-A5FB9F64DE35}"/>
              </a:ext>
            </a:extLst>
          </p:cNvPr>
          <p:cNvSpPr/>
          <p:nvPr/>
        </p:nvSpPr>
        <p:spPr>
          <a:xfrm>
            <a:off x="5451194" y="5528756"/>
            <a:ext cx="3441286" cy="759139"/>
          </a:xfrm>
          <a:custGeom>
            <a:avLst/>
            <a:gdLst>
              <a:gd name="connsiteX0" fmla="*/ 147641 w 4429122"/>
              <a:gd name="connsiteY0" fmla="*/ 0 h 885829"/>
              <a:gd name="connsiteX1" fmla="*/ 4429122 w 4429122"/>
              <a:gd name="connsiteY1" fmla="*/ 0 h 885829"/>
              <a:gd name="connsiteX2" fmla="*/ 4429122 w 4429122"/>
              <a:gd name="connsiteY2" fmla="*/ 0 h 885829"/>
              <a:gd name="connsiteX3" fmla="*/ 4429122 w 4429122"/>
              <a:gd name="connsiteY3" fmla="*/ 738188 h 885829"/>
              <a:gd name="connsiteX4" fmla="*/ 4281481 w 4429122"/>
              <a:gd name="connsiteY4" fmla="*/ 885829 h 885829"/>
              <a:gd name="connsiteX5" fmla="*/ 0 w 4429122"/>
              <a:gd name="connsiteY5" fmla="*/ 885829 h 885829"/>
              <a:gd name="connsiteX6" fmla="*/ 0 w 4429122"/>
              <a:gd name="connsiteY6" fmla="*/ 885829 h 885829"/>
              <a:gd name="connsiteX7" fmla="*/ 0 w 4429122"/>
              <a:gd name="connsiteY7" fmla="*/ 147641 h 885829"/>
              <a:gd name="connsiteX8" fmla="*/ 147641 w 4429122"/>
              <a:gd name="connsiteY8" fmla="*/ 0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9122" h="885829">
                <a:moveTo>
                  <a:pt x="147641" y="0"/>
                </a:moveTo>
                <a:lnTo>
                  <a:pt x="4429122" y="0"/>
                </a:lnTo>
                <a:lnTo>
                  <a:pt x="4429122" y="0"/>
                </a:lnTo>
                <a:lnTo>
                  <a:pt x="4429122" y="738188"/>
                </a:lnTo>
                <a:cubicBezTo>
                  <a:pt x="4429122" y="819728"/>
                  <a:pt x="4363021" y="885829"/>
                  <a:pt x="4281481" y="885829"/>
                </a:cubicBezTo>
                <a:lnTo>
                  <a:pt x="0" y="885829"/>
                </a:lnTo>
                <a:lnTo>
                  <a:pt x="0" y="885829"/>
                </a:lnTo>
                <a:lnTo>
                  <a:pt x="0" y="147641"/>
                </a:lnTo>
                <a:cubicBezTo>
                  <a:pt x="0" y="66101"/>
                  <a:pt x="66101" y="0"/>
                  <a:pt x="147641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8483" tIns="58483" rIns="58483" bIns="5848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b="1" i="1" kern="1200" dirty="0">
                <a:solidFill>
                  <a:schemeClr val="tx2"/>
                </a:solidFill>
              </a:rPr>
              <a:t>Партнёрское взаимодействие</a:t>
            </a:r>
            <a:endParaRPr lang="ru-RU" sz="2000" i="1" kern="1200" dirty="0">
              <a:solidFill>
                <a:schemeClr val="tx2"/>
              </a:solidFill>
            </a:endParaRPr>
          </a:p>
        </p:txBody>
      </p:sp>
      <p:sp>
        <p:nvSpPr>
          <p:cNvPr id="11" name="Полилиния 23">
            <a:extLst>
              <a:ext uri="{FF2B5EF4-FFF2-40B4-BE49-F238E27FC236}">
                <a16:creationId xmlns:a16="http://schemas.microsoft.com/office/drawing/2014/main" xmlns="" id="{9B4F94C9-2C2B-4180-9870-9A1CA27851FD}"/>
              </a:ext>
            </a:extLst>
          </p:cNvPr>
          <p:cNvSpPr/>
          <p:nvPr/>
        </p:nvSpPr>
        <p:spPr>
          <a:xfrm>
            <a:off x="5451194" y="2842285"/>
            <a:ext cx="3441286" cy="759139"/>
          </a:xfrm>
          <a:custGeom>
            <a:avLst/>
            <a:gdLst>
              <a:gd name="connsiteX0" fmla="*/ 147641 w 4429122"/>
              <a:gd name="connsiteY0" fmla="*/ 0 h 885829"/>
              <a:gd name="connsiteX1" fmla="*/ 4429122 w 4429122"/>
              <a:gd name="connsiteY1" fmla="*/ 0 h 885829"/>
              <a:gd name="connsiteX2" fmla="*/ 4429122 w 4429122"/>
              <a:gd name="connsiteY2" fmla="*/ 0 h 885829"/>
              <a:gd name="connsiteX3" fmla="*/ 4429122 w 4429122"/>
              <a:gd name="connsiteY3" fmla="*/ 738188 h 885829"/>
              <a:gd name="connsiteX4" fmla="*/ 4281481 w 4429122"/>
              <a:gd name="connsiteY4" fmla="*/ 885829 h 885829"/>
              <a:gd name="connsiteX5" fmla="*/ 0 w 4429122"/>
              <a:gd name="connsiteY5" fmla="*/ 885829 h 885829"/>
              <a:gd name="connsiteX6" fmla="*/ 0 w 4429122"/>
              <a:gd name="connsiteY6" fmla="*/ 885829 h 885829"/>
              <a:gd name="connsiteX7" fmla="*/ 0 w 4429122"/>
              <a:gd name="connsiteY7" fmla="*/ 147641 h 885829"/>
              <a:gd name="connsiteX8" fmla="*/ 147641 w 4429122"/>
              <a:gd name="connsiteY8" fmla="*/ 0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9122" h="885829">
                <a:moveTo>
                  <a:pt x="147641" y="0"/>
                </a:moveTo>
                <a:lnTo>
                  <a:pt x="4429122" y="0"/>
                </a:lnTo>
                <a:lnTo>
                  <a:pt x="4429122" y="0"/>
                </a:lnTo>
                <a:lnTo>
                  <a:pt x="4429122" y="738188"/>
                </a:lnTo>
                <a:cubicBezTo>
                  <a:pt x="4429122" y="819728"/>
                  <a:pt x="4363021" y="885829"/>
                  <a:pt x="4281481" y="885829"/>
                </a:cubicBezTo>
                <a:lnTo>
                  <a:pt x="0" y="885829"/>
                </a:lnTo>
                <a:lnTo>
                  <a:pt x="0" y="885829"/>
                </a:lnTo>
                <a:lnTo>
                  <a:pt x="0" y="147641"/>
                </a:lnTo>
                <a:cubicBezTo>
                  <a:pt x="0" y="66101"/>
                  <a:pt x="66101" y="0"/>
                  <a:pt x="147641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8483" tIns="58483" rIns="58483" bIns="5848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b="1" i="1" kern="1200" dirty="0">
                <a:solidFill>
                  <a:schemeClr val="tx2"/>
                </a:solidFill>
              </a:rPr>
              <a:t>Образовательные результаты</a:t>
            </a:r>
            <a:endParaRPr lang="ru-RU" sz="2000" i="1" kern="1200" dirty="0">
              <a:solidFill>
                <a:schemeClr val="tx2"/>
              </a:solidFill>
            </a:endParaRPr>
          </a:p>
        </p:txBody>
      </p:sp>
      <p:sp>
        <p:nvSpPr>
          <p:cNvPr id="12" name="Полилиния 23">
            <a:extLst>
              <a:ext uri="{FF2B5EF4-FFF2-40B4-BE49-F238E27FC236}">
                <a16:creationId xmlns:a16="http://schemas.microsoft.com/office/drawing/2014/main" xmlns="" id="{3509388C-09D0-4701-B094-BD7A0361A988}"/>
              </a:ext>
            </a:extLst>
          </p:cNvPr>
          <p:cNvSpPr/>
          <p:nvPr/>
        </p:nvSpPr>
        <p:spPr>
          <a:xfrm>
            <a:off x="5451194" y="3749123"/>
            <a:ext cx="3441286" cy="759139"/>
          </a:xfrm>
          <a:custGeom>
            <a:avLst/>
            <a:gdLst>
              <a:gd name="connsiteX0" fmla="*/ 147641 w 4429122"/>
              <a:gd name="connsiteY0" fmla="*/ 0 h 885829"/>
              <a:gd name="connsiteX1" fmla="*/ 4429122 w 4429122"/>
              <a:gd name="connsiteY1" fmla="*/ 0 h 885829"/>
              <a:gd name="connsiteX2" fmla="*/ 4429122 w 4429122"/>
              <a:gd name="connsiteY2" fmla="*/ 0 h 885829"/>
              <a:gd name="connsiteX3" fmla="*/ 4429122 w 4429122"/>
              <a:gd name="connsiteY3" fmla="*/ 738188 h 885829"/>
              <a:gd name="connsiteX4" fmla="*/ 4281481 w 4429122"/>
              <a:gd name="connsiteY4" fmla="*/ 885829 h 885829"/>
              <a:gd name="connsiteX5" fmla="*/ 0 w 4429122"/>
              <a:gd name="connsiteY5" fmla="*/ 885829 h 885829"/>
              <a:gd name="connsiteX6" fmla="*/ 0 w 4429122"/>
              <a:gd name="connsiteY6" fmla="*/ 885829 h 885829"/>
              <a:gd name="connsiteX7" fmla="*/ 0 w 4429122"/>
              <a:gd name="connsiteY7" fmla="*/ 147641 h 885829"/>
              <a:gd name="connsiteX8" fmla="*/ 147641 w 4429122"/>
              <a:gd name="connsiteY8" fmla="*/ 0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9122" h="885829">
                <a:moveTo>
                  <a:pt x="147641" y="0"/>
                </a:moveTo>
                <a:lnTo>
                  <a:pt x="4429122" y="0"/>
                </a:lnTo>
                <a:lnTo>
                  <a:pt x="4429122" y="0"/>
                </a:lnTo>
                <a:lnTo>
                  <a:pt x="4429122" y="738188"/>
                </a:lnTo>
                <a:cubicBezTo>
                  <a:pt x="4429122" y="819728"/>
                  <a:pt x="4363021" y="885829"/>
                  <a:pt x="4281481" y="885829"/>
                </a:cubicBezTo>
                <a:lnTo>
                  <a:pt x="0" y="885829"/>
                </a:lnTo>
                <a:lnTo>
                  <a:pt x="0" y="885829"/>
                </a:lnTo>
                <a:lnTo>
                  <a:pt x="0" y="147641"/>
                </a:lnTo>
                <a:cubicBezTo>
                  <a:pt x="0" y="66101"/>
                  <a:pt x="66101" y="0"/>
                  <a:pt x="147641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8483" tIns="58483" rIns="58483" bIns="5848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b="1" i="1" kern="1200" dirty="0">
                <a:solidFill>
                  <a:schemeClr val="tx2"/>
                </a:solidFill>
              </a:rPr>
              <a:t>Кадровое обеспечение</a:t>
            </a:r>
            <a:endParaRPr lang="ru-RU" sz="2000" i="1" kern="1200" dirty="0">
              <a:solidFill>
                <a:schemeClr val="tx2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3650948C-7A9B-43B5-BFBC-B8460D55FD8C}"/>
              </a:ext>
            </a:extLst>
          </p:cNvPr>
          <p:cNvSpPr/>
          <p:nvPr/>
        </p:nvSpPr>
        <p:spPr>
          <a:xfrm>
            <a:off x="4893244" y="3763517"/>
            <a:ext cx="714697" cy="720643"/>
          </a:xfrm>
          <a:prstGeom prst="ellipse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5E7E6A50-EE4C-4DE0-B939-C2EF01E72B09}"/>
              </a:ext>
            </a:extLst>
          </p:cNvPr>
          <p:cNvSpPr/>
          <p:nvPr/>
        </p:nvSpPr>
        <p:spPr>
          <a:xfrm>
            <a:off x="4893245" y="4686688"/>
            <a:ext cx="714697" cy="720643"/>
          </a:xfrm>
          <a:prstGeom prst="ellipse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33D52BD6-3FCF-4D76-87F9-EEF319782F3E}"/>
              </a:ext>
            </a:extLst>
          </p:cNvPr>
          <p:cNvSpPr/>
          <p:nvPr/>
        </p:nvSpPr>
        <p:spPr>
          <a:xfrm>
            <a:off x="4893244" y="5572111"/>
            <a:ext cx="714697" cy="720643"/>
          </a:xfrm>
          <a:prstGeom prst="ellipse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Овал 15"/>
          <p:cNvSpPr/>
          <p:nvPr/>
        </p:nvSpPr>
        <p:spPr>
          <a:xfrm>
            <a:off x="4893244" y="2891176"/>
            <a:ext cx="714697" cy="720643"/>
          </a:xfrm>
          <a:prstGeom prst="ellipse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970112" y="271861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Формула КЭД: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F90DD32-2FB5-4AFE-A127-FA2ACB8EF7EC}"/>
              </a:ext>
            </a:extLst>
          </p:cNvPr>
          <p:cNvSpPr txBox="1"/>
          <p:nvPr/>
        </p:nvSpPr>
        <p:spPr>
          <a:xfrm>
            <a:off x="35136" y="1061063"/>
            <a:ext cx="9073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2400" b="1" i="1" dirty="0">
                <a:solidFill>
                  <a:schemeClr val="tx2"/>
                </a:solidFill>
              </a:rPr>
              <a:t>Из образа Будущего – к пониманию Настоящего </a:t>
            </a:r>
            <a:br>
              <a:rPr lang="ru" sz="2400" b="1" i="1" dirty="0">
                <a:solidFill>
                  <a:schemeClr val="tx2"/>
                </a:solidFill>
              </a:rPr>
            </a:br>
            <a:r>
              <a:rPr lang="ru-RU" sz="2400" b="1" i="1" dirty="0">
                <a:solidFill>
                  <a:schemeClr val="tx2"/>
                </a:solidFill>
              </a:rPr>
              <a:t>для нового шага развития!</a:t>
            </a:r>
            <a:endParaRPr lang="ru-RU" sz="2400" b="1" i="1" dirty="0">
              <a:ln>
                <a:solidFill>
                  <a:srgbClr val="002060"/>
                </a:solidFill>
              </a:ln>
              <a:solidFill>
                <a:schemeClr val="tx2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F90DD32-2FB5-4AFE-A127-FA2ACB8EF7EC}"/>
              </a:ext>
            </a:extLst>
          </p:cNvPr>
          <p:cNvSpPr txBox="1"/>
          <p:nvPr/>
        </p:nvSpPr>
        <p:spPr>
          <a:xfrm>
            <a:off x="20420" y="1996556"/>
            <a:ext cx="9073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Задачи педагогической конференции (24 августа 2018)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00A148B-9B71-46C9-883E-265E1C5E4143}"/>
              </a:ext>
            </a:extLst>
          </p:cNvPr>
          <p:cNvSpPr txBox="1"/>
          <p:nvPr/>
        </p:nvSpPr>
        <p:spPr>
          <a:xfrm>
            <a:off x="3334215" y="231337"/>
            <a:ext cx="5809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КРАСНОЯРСКИЙ СТАНДАРТ </a:t>
            </a:r>
            <a:br>
              <a:rPr lang="ru-RU" sz="2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ru-RU" sz="2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КАЧЕСТВА </a:t>
            </a:r>
            <a:r>
              <a:rPr lang="ru-RU" sz="20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ОБРАЗОВАНИЯ: приоритеты управления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3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200" name="Picture 3"/>
          <p:cNvPicPr/>
          <p:nvPr/>
        </p:nvPicPr>
        <p:blipFill>
          <a:blip r:embed="rId3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47" name="CustomShape 5"/>
          <p:cNvSpPr/>
          <p:nvPr/>
        </p:nvSpPr>
        <p:spPr>
          <a:xfrm>
            <a:off x="7761" y="949045"/>
            <a:ext cx="1917990" cy="3234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Постановка задачи</a:t>
            </a:r>
            <a:endParaRPr lang="ru-RU" sz="16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106" name="Овал 105">
            <a:extLst>
              <a:ext uri="{FF2B5EF4-FFF2-40B4-BE49-F238E27FC236}">
                <a16:creationId xmlns:a16="http://schemas.microsoft.com/office/drawing/2014/main" xmlns="" id="{10D7DD28-4DBC-4DA2-96DB-BAF58798507F}"/>
              </a:ext>
            </a:extLst>
          </p:cNvPr>
          <p:cNvSpPr/>
          <p:nvPr/>
        </p:nvSpPr>
        <p:spPr>
          <a:xfrm>
            <a:off x="7946834" y="1489126"/>
            <a:ext cx="989256" cy="461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30.06</a:t>
            </a:r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68BEBEAE-E70B-4A96-B27D-80D30C4529D4}"/>
              </a:ext>
            </a:extLst>
          </p:cNvPr>
          <p:cNvCxnSpPr>
            <a:cxnSpLocks/>
            <a:stCxn id="77" idx="6"/>
            <a:endCxn id="83" idx="2"/>
          </p:cNvCxnSpPr>
          <p:nvPr/>
        </p:nvCxnSpPr>
        <p:spPr>
          <a:xfrm>
            <a:off x="961084" y="1711256"/>
            <a:ext cx="91781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stomShape 16">
            <a:extLst>
              <a:ext uri="{FF2B5EF4-FFF2-40B4-BE49-F238E27FC236}">
                <a16:creationId xmlns:a16="http://schemas.microsoft.com/office/drawing/2014/main" xmlns="" id="{901E2138-6F5D-4A24-9815-4CB0475CC890}"/>
              </a:ext>
            </a:extLst>
          </p:cNvPr>
          <p:cNvSpPr/>
          <p:nvPr/>
        </p:nvSpPr>
        <p:spPr>
          <a:xfrm>
            <a:off x="7532028" y="1954201"/>
            <a:ext cx="1586599" cy="32906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/>
            <a:r>
              <a:rPr lang="ru-RU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Рефлексивно-аналитическая справка </a:t>
            </a: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местах, </a:t>
            </a:r>
            <a:r>
              <a:rPr lang="ru-RU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формах</a:t>
            </a: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способах </a:t>
            </a: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результатах проверки практической применимости приоритетно выделенных образовательных результатов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00A148B-9B71-46C9-883E-265E1C5E4143}"/>
              </a:ext>
            </a:extLst>
          </p:cNvPr>
          <p:cNvSpPr txBox="1"/>
          <p:nvPr/>
        </p:nvSpPr>
        <p:spPr>
          <a:xfrm>
            <a:off x="3334215" y="231337"/>
            <a:ext cx="5809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КРАСНОЯРСКИЙ СТАНДАРТ </a:t>
            </a:r>
            <a:br>
              <a:rPr lang="ru-RU" sz="2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ru-RU" sz="2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КАЧЕСТВА </a:t>
            </a:r>
            <a:r>
              <a:rPr lang="ru-RU" sz="20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ОБРАЗОВАНИЯ: приоритеты управления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4" name="CustomShape 5">
            <a:extLst>
              <a:ext uri="{FF2B5EF4-FFF2-40B4-BE49-F238E27FC236}">
                <a16:creationId xmlns:a16="http://schemas.microsoft.com/office/drawing/2014/main" xmlns="" id="{23602F50-CFD0-46C3-9003-93043CAB4AFA}"/>
              </a:ext>
            </a:extLst>
          </p:cNvPr>
          <p:cNvSpPr/>
          <p:nvPr/>
        </p:nvSpPr>
        <p:spPr>
          <a:xfrm>
            <a:off x="1903383" y="940723"/>
            <a:ext cx="7132611" cy="5667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Размещение </a:t>
            </a:r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сайте ОО в разделе «КСКО» плана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мероприятий на 2018-2019 </a:t>
            </a:r>
            <a:r>
              <a:rPr lang="ru-RU" sz="1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уч.год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его реализацию по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направлениям развития МСО</a:t>
            </a:r>
          </a:p>
        </p:txBody>
      </p:sp>
      <p:sp>
        <p:nvSpPr>
          <p:cNvPr id="45" name="CustomShape 16"/>
          <p:cNvSpPr/>
          <p:nvPr/>
        </p:nvSpPr>
        <p:spPr>
          <a:xfrm>
            <a:off x="6805872" y="1871470"/>
            <a:ext cx="1213870" cy="1116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4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Информация </a:t>
            </a:r>
            <a:r>
              <a:rPr lang="ru-RU" sz="1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 учащихся - будущих педагогов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6A596CC3-F11F-49F8-B583-53E0FB83BC7E}"/>
              </a:ext>
            </a:extLst>
          </p:cNvPr>
          <p:cNvSpPr/>
          <p:nvPr/>
        </p:nvSpPr>
        <p:spPr>
          <a:xfrm>
            <a:off x="6936351" y="1478169"/>
            <a:ext cx="989256" cy="46617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7030A0"/>
                </a:solidFill>
              </a:rPr>
              <a:t>30.05</a:t>
            </a:r>
          </a:p>
        </p:txBody>
      </p:sp>
      <p:sp>
        <p:nvSpPr>
          <p:cNvPr id="49" name="CustomShape 16"/>
          <p:cNvSpPr/>
          <p:nvPr/>
        </p:nvSpPr>
        <p:spPr>
          <a:xfrm>
            <a:off x="5704834" y="1974543"/>
            <a:ext cx="1384704" cy="25861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Рефлексивно-аналитическая справка </a:t>
            </a: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 арсенале цифровых технологий </a:t>
            </a:r>
            <a:b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(приёмов и способов), эффективно используемых </a:t>
            </a:r>
            <a:r>
              <a:rPr lang="ru-RU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педагогами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CustomShape 16"/>
          <p:cNvSpPr/>
          <p:nvPr/>
        </p:nvSpPr>
        <p:spPr>
          <a:xfrm>
            <a:off x="4688733" y="1921768"/>
            <a:ext cx="1173829" cy="9113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Фестиваль </a:t>
            </a:r>
            <a:br>
              <a:rPr lang="ru-RU" sz="1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истории МСО</a:t>
            </a:r>
            <a:endParaRPr lang="ru-RU" sz="14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CustomShape 16"/>
          <p:cNvSpPr/>
          <p:nvPr/>
        </p:nvSpPr>
        <p:spPr>
          <a:xfrm>
            <a:off x="3281097" y="1973838"/>
            <a:ext cx="2673656" cy="39525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ru-RU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ефлексивно-</a:t>
            </a:r>
            <a:br>
              <a:rPr lang="ru-RU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аналитическая </a:t>
            </a:r>
            <a:br>
              <a:rPr lang="ru-RU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справка: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</a:t>
            </a:r>
            <a:r>
              <a:rPr lang="ru-RU" sz="14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качестве </a:t>
            </a:r>
            <a:r>
              <a:rPr lang="ru-RU" sz="1400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ВСОКО </a:t>
            </a:r>
            <a:r>
              <a:rPr lang="ru-RU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процедурах </a:t>
            </a:r>
            <a:br>
              <a:rPr lang="ru-RU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степени объективности оценивания </a:t>
            </a:r>
            <a:r>
              <a:rPr lang="ru-RU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образовательных результатов); 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</a:t>
            </a:r>
            <a:r>
              <a:rPr lang="ru-RU" sz="14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показателях</a:t>
            </a: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образовательного процесса (обучения и воспитания), подтверждающих </a:t>
            </a: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целенаправленность формирования </a:t>
            </a:r>
          </a:p>
          <a:p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примере приоритетно выделенных личностных, </a:t>
            </a:r>
            <a:r>
              <a:rPr lang="ru-RU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метапредметных</a:t>
            </a: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предметных результатов, заявленных на 2018-2019 учебный год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CustomShape 16"/>
          <p:cNvSpPr/>
          <p:nvPr/>
        </p:nvSpPr>
        <p:spPr>
          <a:xfrm>
            <a:off x="567649" y="2052446"/>
            <a:ext cx="2758974" cy="30936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Предоставление в КИМЦ скорректированной системы личностных и метапредметных результатов с ожидаемой степенью их достижения и способами формирования.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Размещение на сайте ОО плана мероприятий по обеспечению формирования системы приоритетно выделенных личностных и метапредметных результатов, </a:t>
            </a:r>
            <a:r>
              <a:rPr lang="ru-RU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утверждённого </a:t>
            </a:r>
            <a:br>
              <a:rPr lang="ru-RU" sz="1400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14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методическом совете</a:t>
            </a: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7" name="Овал 76"/>
          <p:cNvSpPr/>
          <p:nvPr/>
        </p:nvSpPr>
        <p:spPr>
          <a:xfrm>
            <a:off x="226045" y="1357158"/>
            <a:ext cx="735039" cy="7081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24.08</a:t>
            </a:r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xmlns="" id="{6A596CC3-F11F-49F8-B583-53E0FB83BC7E}"/>
              </a:ext>
            </a:extLst>
          </p:cNvPr>
          <p:cNvSpPr/>
          <p:nvPr/>
        </p:nvSpPr>
        <p:spPr>
          <a:xfrm>
            <a:off x="5927368" y="1485692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30.04</a:t>
            </a:r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xmlns="" id="{6A596CC3-F11F-49F8-B583-53E0FB83BC7E}"/>
              </a:ext>
            </a:extLst>
          </p:cNvPr>
          <p:cNvSpPr/>
          <p:nvPr/>
        </p:nvSpPr>
        <p:spPr>
          <a:xfrm>
            <a:off x="4911304" y="1484946"/>
            <a:ext cx="989256" cy="46617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7030A0"/>
                </a:solidFill>
              </a:rPr>
              <a:t>__.04</a:t>
            </a: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xmlns="" id="{6A596CC3-F11F-49F8-B583-53E0FB83BC7E}"/>
              </a:ext>
            </a:extLst>
          </p:cNvPr>
          <p:cNvSpPr/>
          <p:nvPr/>
        </p:nvSpPr>
        <p:spPr>
          <a:xfrm>
            <a:off x="3375523" y="1483815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30.01</a:t>
            </a:r>
          </a:p>
        </p:txBody>
      </p:sp>
      <p:sp>
        <p:nvSpPr>
          <p:cNvPr id="83" name="Овал 82"/>
          <p:cNvSpPr/>
          <p:nvPr/>
        </p:nvSpPr>
        <p:spPr>
          <a:xfrm>
            <a:off x="1878899" y="1478169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30.11</a:t>
            </a:r>
          </a:p>
        </p:txBody>
      </p: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xmlns="" id="{68BEBEAE-E70B-4A96-B27D-80D30C4529D4}"/>
              </a:ext>
            </a:extLst>
          </p:cNvPr>
          <p:cNvCxnSpPr>
            <a:cxnSpLocks/>
            <a:stCxn id="83" idx="6"/>
            <a:endCxn id="82" idx="2"/>
          </p:cNvCxnSpPr>
          <p:nvPr/>
        </p:nvCxnSpPr>
        <p:spPr>
          <a:xfrm>
            <a:off x="2868155" y="1711256"/>
            <a:ext cx="507368" cy="564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xmlns="" id="{68BEBEAE-E70B-4A96-B27D-80D30C4529D4}"/>
              </a:ext>
            </a:extLst>
          </p:cNvPr>
          <p:cNvCxnSpPr>
            <a:cxnSpLocks/>
            <a:stCxn id="82" idx="6"/>
            <a:endCxn id="80" idx="2"/>
          </p:cNvCxnSpPr>
          <p:nvPr/>
        </p:nvCxnSpPr>
        <p:spPr>
          <a:xfrm>
            <a:off x="4364779" y="1716902"/>
            <a:ext cx="546525" cy="113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52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41" grpId="0"/>
      <p:bldP spid="44" grpId="0"/>
      <p:bldP spid="45" grpId="0"/>
      <p:bldP spid="48" grpId="0" animBg="1"/>
      <p:bldP spid="49" grpId="0"/>
      <p:bldP spid="54" grpId="0"/>
      <p:bldP spid="63" grpId="0"/>
      <p:bldP spid="76" grpId="0"/>
      <p:bldP spid="79" grpId="0" animBg="1"/>
      <p:bldP spid="80" grpId="0" animBg="1"/>
      <p:bldP spid="82" grpId="0" animBg="1"/>
      <p:bldP spid="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2"/>
          <p:cNvPicPr/>
          <p:nvPr/>
        </p:nvPicPr>
        <p:blipFill>
          <a:blip r:embed="rId3"/>
          <a:stretch/>
        </p:blipFill>
        <p:spPr>
          <a:xfrm>
            <a:off x="0" y="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154" name="Picture 3"/>
          <p:cNvPicPr/>
          <p:nvPr/>
        </p:nvPicPr>
        <p:blipFill>
          <a:blip r:embed="rId4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6" name="Полилиния 5"/>
          <p:cNvSpPr/>
          <p:nvPr/>
        </p:nvSpPr>
        <p:spPr>
          <a:xfrm>
            <a:off x="242423" y="5415467"/>
            <a:ext cx="4378465" cy="848990"/>
          </a:xfrm>
          <a:custGeom>
            <a:avLst/>
            <a:gdLst>
              <a:gd name="connsiteX0" fmla="*/ 141501 w 4378465"/>
              <a:gd name="connsiteY0" fmla="*/ 0 h 848990"/>
              <a:gd name="connsiteX1" fmla="*/ 4378465 w 4378465"/>
              <a:gd name="connsiteY1" fmla="*/ 0 h 848990"/>
              <a:gd name="connsiteX2" fmla="*/ 4378465 w 4378465"/>
              <a:gd name="connsiteY2" fmla="*/ 0 h 848990"/>
              <a:gd name="connsiteX3" fmla="*/ 4378465 w 4378465"/>
              <a:gd name="connsiteY3" fmla="*/ 707489 h 848990"/>
              <a:gd name="connsiteX4" fmla="*/ 4236964 w 4378465"/>
              <a:gd name="connsiteY4" fmla="*/ 848990 h 848990"/>
              <a:gd name="connsiteX5" fmla="*/ 0 w 4378465"/>
              <a:gd name="connsiteY5" fmla="*/ 848990 h 848990"/>
              <a:gd name="connsiteX6" fmla="*/ 0 w 4378465"/>
              <a:gd name="connsiteY6" fmla="*/ 848990 h 848990"/>
              <a:gd name="connsiteX7" fmla="*/ 0 w 4378465"/>
              <a:gd name="connsiteY7" fmla="*/ 141501 h 848990"/>
              <a:gd name="connsiteX8" fmla="*/ 141501 w 4378465"/>
              <a:gd name="connsiteY8" fmla="*/ 0 h 84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8465" h="848990">
                <a:moveTo>
                  <a:pt x="141501" y="0"/>
                </a:moveTo>
                <a:lnTo>
                  <a:pt x="4378465" y="0"/>
                </a:lnTo>
                <a:lnTo>
                  <a:pt x="4378465" y="0"/>
                </a:lnTo>
                <a:lnTo>
                  <a:pt x="4378465" y="707489"/>
                </a:lnTo>
                <a:cubicBezTo>
                  <a:pt x="4378465" y="785638"/>
                  <a:pt x="4315113" y="848990"/>
                  <a:pt x="4236964" y="848990"/>
                </a:cubicBezTo>
                <a:lnTo>
                  <a:pt x="0" y="848990"/>
                </a:lnTo>
                <a:lnTo>
                  <a:pt x="0" y="848990"/>
                </a:lnTo>
                <a:lnTo>
                  <a:pt x="0" y="141501"/>
                </a:lnTo>
                <a:cubicBezTo>
                  <a:pt x="0" y="63352"/>
                  <a:pt x="63352" y="0"/>
                  <a:pt x="141501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6684" tIns="56684" rIns="56684" bIns="5668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b="1" kern="1200" dirty="0">
                <a:solidFill>
                  <a:schemeClr val="tx2"/>
                </a:solidFill>
              </a:rPr>
              <a:t>Достоверность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000" kern="1200" dirty="0">
                <a:solidFill>
                  <a:schemeClr val="tx2"/>
                </a:solidFill>
              </a:rPr>
              <a:t>образовательных результатов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256446" y="4432777"/>
            <a:ext cx="4378465" cy="885829"/>
          </a:xfrm>
          <a:custGeom>
            <a:avLst/>
            <a:gdLst>
              <a:gd name="connsiteX0" fmla="*/ 147641 w 4422312"/>
              <a:gd name="connsiteY0" fmla="*/ 0 h 885829"/>
              <a:gd name="connsiteX1" fmla="*/ 4422312 w 4422312"/>
              <a:gd name="connsiteY1" fmla="*/ 0 h 885829"/>
              <a:gd name="connsiteX2" fmla="*/ 4422312 w 4422312"/>
              <a:gd name="connsiteY2" fmla="*/ 0 h 885829"/>
              <a:gd name="connsiteX3" fmla="*/ 4422312 w 4422312"/>
              <a:gd name="connsiteY3" fmla="*/ 738188 h 885829"/>
              <a:gd name="connsiteX4" fmla="*/ 4274671 w 4422312"/>
              <a:gd name="connsiteY4" fmla="*/ 885829 h 885829"/>
              <a:gd name="connsiteX5" fmla="*/ 0 w 4422312"/>
              <a:gd name="connsiteY5" fmla="*/ 885829 h 885829"/>
              <a:gd name="connsiteX6" fmla="*/ 0 w 4422312"/>
              <a:gd name="connsiteY6" fmla="*/ 885829 h 885829"/>
              <a:gd name="connsiteX7" fmla="*/ 0 w 4422312"/>
              <a:gd name="connsiteY7" fmla="*/ 147641 h 885829"/>
              <a:gd name="connsiteX8" fmla="*/ 147641 w 4422312"/>
              <a:gd name="connsiteY8" fmla="*/ 0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2312" h="885829">
                <a:moveTo>
                  <a:pt x="147641" y="0"/>
                </a:moveTo>
                <a:lnTo>
                  <a:pt x="4422312" y="0"/>
                </a:lnTo>
                <a:lnTo>
                  <a:pt x="4422312" y="0"/>
                </a:lnTo>
                <a:lnTo>
                  <a:pt x="4422312" y="738188"/>
                </a:lnTo>
                <a:cubicBezTo>
                  <a:pt x="4422312" y="819728"/>
                  <a:pt x="4356211" y="885829"/>
                  <a:pt x="4274671" y="885829"/>
                </a:cubicBezTo>
                <a:lnTo>
                  <a:pt x="0" y="885829"/>
                </a:lnTo>
                <a:lnTo>
                  <a:pt x="0" y="885829"/>
                </a:lnTo>
                <a:lnTo>
                  <a:pt x="0" y="147641"/>
                </a:lnTo>
                <a:cubicBezTo>
                  <a:pt x="0" y="66101"/>
                  <a:pt x="66101" y="0"/>
                  <a:pt x="147641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8483" tIns="58483" rIns="58483" bIns="5848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b="1" kern="1200" dirty="0">
                <a:solidFill>
                  <a:schemeClr val="tx2"/>
                </a:solidFill>
              </a:rPr>
              <a:t>Эффективность</a:t>
            </a:r>
            <a:r>
              <a:rPr lang="ru-RU" sz="1600" kern="1200" dirty="0">
                <a:solidFill>
                  <a:schemeClr val="tx2"/>
                </a:solidFill>
              </a:rPr>
              <a:t> 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000" kern="1200" dirty="0">
                <a:solidFill>
                  <a:schemeClr val="tx2"/>
                </a:solidFill>
              </a:rPr>
              <a:t>использования инфраструктуры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265543" y="3378011"/>
            <a:ext cx="4378465" cy="930894"/>
          </a:xfrm>
          <a:custGeom>
            <a:avLst/>
            <a:gdLst>
              <a:gd name="connsiteX0" fmla="*/ 147641 w 4429122"/>
              <a:gd name="connsiteY0" fmla="*/ 0 h 885829"/>
              <a:gd name="connsiteX1" fmla="*/ 4429122 w 4429122"/>
              <a:gd name="connsiteY1" fmla="*/ 0 h 885829"/>
              <a:gd name="connsiteX2" fmla="*/ 4429122 w 4429122"/>
              <a:gd name="connsiteY2" fmla="*/ 0 h 885829"/>
              <a:gd name="connsiteX3" fmla="*/ 4429122 w 4429122"/>
              <a:gd name="connsiteY3" fmla="*/ 738188 h 885829"/>
              <a:gd name="connsiteX4" fmla="*/ 4281481 w 4429122"/>
              <a:gd name="connsiteY4" fmla="*/ 885829 h 885829"/>
              <a:gd name="connsiteX5" fmla="*/ 0 w 4429122"/>
              <a:gd name="connsiteY5" fmla="*/ 885829 h 885829"/>
              <a:gd name="connsiteX6" fmla="*/ 0 w 4429122"/>
              <a:gd name="connsiteY6" fmla="*/ 885829 h 885829"/>
              <a:gd name="connsiteX7" fmla="*/ 0 w 4429122"/>
              <a:gd name="connsiteY7" fmla="*/ 147641 h 885829"/>
              <a:gd name="connsiteX8" fmla="*/ 147641 w 4429122"/>
              <a:gd name="connsiteY8" fmla="*/ 0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9122" h="885829">
                <a:moveTo>
                  <a:pt x="147641" y="0"/>
                </a:moveTo>
                <a:lnTo>
                  <a:pt x="4429122" y="0"/>
                </a:lnTo>
                <a:lnTo>
                  <a:pt x="4429122" y="0"/>
                </a:lnTo>
                <a:lnTo>
                  <a:pt x="4429122" y="738188"/>
                </a:lnTo>
                <a:cubicBezTo>
                  <a:pt x="4429122" y="819728"/>
                  <a:pt x="4363021" y="885829"/>
                  <a:pt x="4281481" y="885829"/>
                </a:cubicBezTo>
                <a:lnTo>
                  <a:pt x="0" y="885829"/>
                </a:lnTo>
                <a:lnTo>
                  <a:pt x="0" y="885829"/>
                </a:lnTo>
                <a:lnTo>
                  <a:pt x="0" y="147641"/>
                </a:lnTo>
                <a:cubicBezTo>
                  <a:pt x="0" y="66101"/>
                  <a:pt x="66101" y="0"/>
                  <a:pt x="147641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8483" tIns="58483" rIns="58483" bIns="5848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b="1" kern="1200" dirty="0">
                <a:solidFill>
                  <a:schemeClr val="tx2"/>
                </a:solidFill>
              </a:rPr>
              <a:t>Конкурентоспособность</a:t>
            </a:r>
            <a:r>
              <a:rPr lang="ru-RU" sz="1400" kern="1200" dirty="0">
                <a:solidFill>
                  <a:schemeClr val="tx2"/>
                </a:solidFill>
              </a:rPr>
              <a:t> 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000" kern="1200" dirty="0">
                <a:solidFill>
                  <a:schemeClr val="tx2"/>
                </a:solidFill>
              </a:rPr>
              <a:t>применяемых технологий обучения</a:t>
            </a:r>
          </a:p>
        </p:txBody>
      </p:sp>
      <p:sp>
        <p:nvSpPr>
          <p:cNvPr id="9" name="Полилиния 23">
            <a:extLst>
              <a:ext uri="{FF2B5EF4-FFF2-40B4-BE49-F238E27FC236}">
                <a16:creationId xmlns:a16="http://schemas.microsoft.com/office/drawing/2014/main" xmlns="" id="{2C9BA624-50CA-4AAA-9712-4D18F5C072F5}"/>
              </a:ext>
            </a:extLst>
          </p:cNvPr>
          <p:cNvSpPr/>
          <p:nvPr/>
        </p:nvSpPr>
        <p:spPr>
          <a:xfrm>
            <a:off x="5451194" y="4640976"/>
            <a:ext cx="3441286" cy="759139"/>
          </a:xfrm>
          <a:custGeom>
            <a:avLst/>
            <a:gdLst>
              <a:gd name="connsiteX0" fmla="*/ 147641 w 4429122"/>
              <a:gd name="connsiteY0" fmla="*/ 0 h 885829"/>
              <a:gd name="connsiteX1" fmla="*/ 4429122 w 4429122"/>
              <a:gd name="connsiteY1" fmla="*/ 0 h 885829"/>
              <a:gd name="connsiteX2" fmla="*/ 4429122 w 4429122"/>
              <a:gd name="connsiteY2" fmla="*/ 0 h 885829"/>
              <a:gd name="connsiteX3" fmla="*/ 4429122 w 4429122"/>
              <a:gd name="connsiteY3" fmla="*/ 738188 h 885829"/>
              <a:gd name="connsiteX4" fmla="*/ 4281481 w 4429122"/>
              <a:gd name="connsiteY4" fmla="*/ 885829 h 885829"/>
              <a:gd name="connsiteX5" fmla="*/ 0 w 4429122"/>
              <a:gd name="connsiteY5" fmla="*/ 885829 h 885829"/>
              <a:gd name="connsiteX6" fmla="*/ 0 w 4429122"/>
              <a:gd name="connsiteY6" fmla="*/ 885829 h 885829"/>
              <a:gd name="connsiteX7" fmla="*/ 0 w 4429122"/>
              <a:gd name="connsiteY7" fmla="*/ 147641 h 885829"/>
              <a:gd name="connsiteX8" fmla="*/ 147641 w 4429122"/>
              <a:gd name="connsiteY8" fmla="*/ 0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9122" h="885829">
                <a:moveTo>
                  <a:pt x="147641" y="0"/>
                </a:moveTo>
                <a:lnTo>
                  <a:pt x="4429122" y="0"/>
                </a:lnTo>
                <a:lnTo>
                  <a:pt x="4429122" y="0"/>
                </a:lnTo>
                <a:lnTo>
                  <a:pt x="4429122" y="738188"/>
                </a:lnTo>
                <a:cubicBezTo>
                  <a:pt x="4429122" y="819728"/>
                  <a:pt x="4363021" y="885829"/>
                  <a:pt x="4281481" y="885829"/>
                </a:cubicBezTo>
                <a:lnTo>
                  <a:pt x="0" y="885829"/>
                </a:lnTo>
                <a:lnTo>
                  <a:pt x="0" y="885829"/>
                </a:lnTo>
                <a:lnTo>
                  <a:pt x="0" y="147641"/>
                </a:lnTo>
                <a:cubicBezTo>
                  <a:pt x="0" y="66101"/>
                  <a:pt x="66101" y="0"/>
                  <a:pt x="147641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8483" tIns="58483" rIns="58483" bIns="5848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b="1" i="1" kern="1200" dirty="0">
                <a:solidFill>
                  <a:schemeClr val="tx2"/>
                </a:solidFill>
              </a:rPr>
              <a:t>Инфраструктурные изменения</a:t>
            </a:r>
            <a:endParaRPr lang="ru-RU" sz="2000" i="1" kern="1200" dirty="0">
              <a:solidFill>
                <a:schemeClr val="tx2"/>
              </a:solidFill>
            </a:endParaRPr>
          </a:p>
        </p:txBody>
      </p:sp>
      <p:sp>
        <p:nvSpPr>
          <p:cNvPr id="10" name="Полилиния 23">
            <a:extLst>
              <a:ext uri="{FF2B5EF4-FFF2-40B4-BE49-F238E27FC236}">
                <a16:creationId xmlns:a16="http://schemas.microsoft.com/office/drawing/2014/main" xmlns="" id="{ECBFAC27-08FF-4726-99B6-A5FB9F64DE35}"/>
              </a:ext>
            </a:extLst>
          </p:cNvPr>
          <p:cNvSpPr/>
          <p:nvPr/>
        </p:nvSpPr>
        <p:spPr>
          <a:xfrm>
            <a:off x="5451194" y="5528756"/>
            <a:ext cx="3441286" cy="759139"/>
          </a:xfrm>
          <a:custGeom>
            <a:avLst/>
            <a:gdLst>
              <a:gd name="connsiteX0" fmla="*/ 147641 w 4429122"/>
              <a:gd name="connsiteY0" fmla="*/ 0 h 885829"/>
              <a:gd name="connsiteX1" fmla="*/ 4429122 w 4429122"/>
              <a:gd name="connsiteY1" fmla="*/ 0 h 885829"/>
              <a:gd name="connsiteX2" fmla="*/ 4429122 w 4429122"/>
              <a:gd name="connsiteY2" fmla="*/ 0 h 885829"/>
              <a:gd name="connsiteX3" fmla="*/ 4429122 w 4429122"/>
              <a:gd name="connsiteY3" fmla="*/ 738188 h 885829"/>
              <a:gd name="connsiteX4" fmla="*/ 4281481 w 4429122"/>
              <a:gd name="connsiteY4" fmla="*/ 885829 h 885829"/>
              <a:gd name="connsiteX5" fmla="*/ 0 w 4429122"/>
              <a:gd name="connsiteY5" fmla="*/ 885829 h 885829"/>
              <a:gd name="connsiteX6" fmla="*/ 0 w 4429122"/>
              <a:gd name="connsiteY6" fmla="*/ 885829 h 885829"/>
              <a:gd name="connsiteX7" fmla="*/ 0 w 4429122"/>
              <a:gd name="connsiteY7" fmla="*/ 147641 h 885829"/>
              <a:gd name="connsiteX8" fmla="*/ 147641 w 4429122"/>
              <a:gd name="connsiteY8" fmla="*/ 0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9122" h="885829">
                <a:moveTo>
                  <a:pt x="147641" y="0"/>
                </a:moveTo>
                <a:lnTo>
                  <a:pt x="4429122" y="0"/>
                </a:lnTo>
                <a:lnTo>
                  <a:pt x="4429122" y="0"/>
                </a:lnTo>
                <a:lnTo>
                  <a:pt x="4429122" y="738188"/>
                </a:lnTo>
                <a:cubicBezTo>
                  <a:pt x="4429122" y="819728"/>
                  <a:pt x="4363021" y="885829"/>
                  <a:pt x="4281481" y="885829"/>
                </a:cubicBezTo>
                <a:lnTo>
                  <a:pt x="0" y="885829"/>
                </a:lnTo>
                <a:lnTo>
                  <a:pt x="0" y="885829"/>
                </a:lnTo>
                <a:lnTo>
                  <a:pt x="0" y="147641"/>
                </a:lnTo>
                <a:cubicBezTo>
                  <a:pt x="0" y="66101"/>
                  <a:pt x="66101" y="0"/>
                  <a:pt x="147641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8483" tIns="58483" rIns="58483" bIns="5848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b="1" i="1" kern="1200" dirty="0">
                <a:solidFill>
                  <a:schemeClr val="tx2"/>
                </a:solidFill>
              </a:rPr>
              <a:t>Партнёрское взаимодействие</a:t>
            </a:r>
            <a:endParaRPr lang="ru-RU" sz="2000" i="1" kern="1200" dirty="0">
              <a:solidFill>
                <a:schemeClr val="tx2"/>
              </a:solidFill>
            </a:endParaRPr>
          </a:p>
        </p:txBody>
      </p:sp>
      <p:sp>
        <p:nvSpPr>
          <p:cNvPr id="11" name="Полилиния 23">
            <a:extLst>
              <a:ext uri="{FF2B5EF4-FFF2-40B4-BE49-F238E27FC236}">
                <a16:creationId xmlns:a16="http://schemas.microsoft.com/office/drawing/2014/main" xmlns="" id="{9B4F94C9-2C2B-4180-9870-9A1CA27851FD}"/>
              </a:ext>
            </a:extLst>
          </p:cNvPr>
          <p:cNvSpPr/>
          <p:nvPr/>
        </p:nvSpPr>
        <p:spPr>
          <a:xfrm>
            <a:off x="5451194" y="2842285"/>
            <a:ext cx="3441286" cy="759139"/>
          </a:xfrm>
          <a:custGeom>
            <a:avLst/>
            <a:gdLst>
              <a:gd name="connsiteX0" fmla="*/ 147641 w 4429122"/>
              <a:gd name="connsiteY0" fmla="*/ 0 h 885829"/>
              <a:gd name="connsiteX1" fmla="*/ 4429122 w 4429122"/>
              <a:gd name="connsiteY1" fmla="*/ 0 h 885829"/>
              <a:gd name="connsiteX2" fmla="*/ 4429122 w 4429122"/>
              <a:gd name="connsiteY2" fmla="*/ 0 h 885829"/>
              <a:gd name="connsiteX3" fmla="*/ 4429122 w 4429122"/>
              <a:gd name="connsiteY3" fmla="*/ 738188 h 885829"/>
              <a:gd name="connsiteX4" fmla="*/ 4281481 w 4429122"/>
              <a:gd name="connsiteY4" fmla="*/ 885829 h 885829"/>
              <a:gd name="connsiteX5" fmla="*/ 0 w 4429122"/>
              <a:gd name="connsiteY5" fmla="*/ 885829 h 885829"/>
              <a:gd name="connsiteX6" fmla="*/ 0 w 4429122"/>
              <a:gd name="connsiteY6" fmla="*/ 885829 h 885829"/>
              <a:gd name="connsiteX7" fmla="*/ 0 w 4429122"/>
              <a:gd name="connsiteY7" fmla="*/ 147641 h 885829"/>
              <a:gd name="connsiteX8" fmla="*/ 147641 w 4429122"/>
              <a:gd name="connsiteY8" fmla="*/ 0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9122" h="885829">
                <a:moveTo>
                  <a:pt x="147641" y="0"/>
                </a:moveTo>
                <a:lnTo>
                  <a:pt x="4429122" y="0"/>
                </a:lnTo>
                <a:lnTo>
                  <a:pt x="4429122" y="0"/>
                </a:lnTo>
                <a:lnTo>
                  <a:pt x="4429122" y="738188"/>
                </a:lnTo>
                <a:cubicBezTo>
                  <a:pt x="4429122" y="819728"/>
                  <a:pt x="4363021" y="885829"/>
                  <a:pt x="4281481" y="885829"/>
                </a:cubicBezTo>
                <a:lnTo>
                  <a:pt x="0" y="885829"/>
                </a:lnTo>
                <a:lnTo>
                  <a:pt x="0" y="885829"/>
                </a:lnTo>
                <a:lnTo>
                  <a:pt x="0" y="147641"/>
                </a:lnTo>
                <a:cubicBezTo>
                  <a:pt x="0" y="66101"/>
                  <a:pt x="66101" y="0"/>
                  <a:pt x="147641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8483" tIns="58483" rIns="58483" bIns="5848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b="1" i="1" kern="1200" dirty="0">
                <a:solidFill>
                  <a:schemeClr val="tx2"/>
                </a:solidFill>
              </a:rPr>
              <a:t>Образовательные результаты</a:t>
            </a:r>
            <a:endParaRPr lang="ru-RU" sz="2000" i="1" kern="1200" dirty="0">
              <a:solidFill>
                <a:schemeClr val="tx2"/>
              </a:solidFill>
            </a:endParaRPr>
          </a:p>
        </p:txBody>
      </p:sp>
      <p:sp>
        <p:nvSpPr>
          <p:cNvPr id="12" name="Полилиния 23">
            <a:extLst>
              <a:ext uri="{FF2B5EF4-FFF2-40B4-BE49-F238E27FC236}">
                <a16:creationId xmlns:a16="http://schemas.microsoft.com/office/drawing/2014/main" xmlns="" id="{3509388C-09D0-4701-B094-BD7A0361A988}"/>
              </a:ext>
            </a:extLst>
          </p:cNvPr>
          <p:cNvSpPr/>
          <p:nvPr/>
        </p:nvSpPr>
        <p:spPr>
          <a:xfrm>
            <a:off x="5451194" y="3749123"/>
            <a:ext cx="3441286" cy="759139"/>
          </a:xfrm>
          <a:custGeom>
            <a:avLst/>
            <a:gdLst>
              <a:gd name="connsiteX0" fmla="*/ 147641 w 4429122"/>
              <a:gd name="connsiteY0" fmla="*/ 0 h 885829"/>
              <a:gd name="connsiteX1" fmla="*/ 4429122 w 4429122"/>
              <a:gd name="connsiteY1" fmla="*/ 0 h 885829"/>
              <a:gd name="connsiteX2" fmla="*/ 4429122 w 4429122"/>
              <a:gd name="connsiteY2" fmla="*/ 0 h 885829"/>
              <a:gd name="connsiteX3" fmla="*/ 4429122 w 4429122"/>
              <a:gd name="connsiteY3" fmla="*/ 738188 h 885829"/>
              <a:gd name="connsiteX4" fmla="*/ 4281481 w 4429122"/>
              <a:gd name="connsiteY4" fmla="*/ 885829 h 885829"/>
              <a:gd name="connsiteX5" fmla="*/ 0 w 4429122"/>
              <a:gd name="connsiteY5" fmla="*/ 885829 h 885829"/>
              <a:gd name="connsiteX6" fmla="*/ 0 w 4429122"/>
              <a:gd name="connsiteY6" fmla="*/ 885829 h 885829"/>
              <a:gd name="connsiteX7" fmla="*/ 0 w 4429122"/>
              <a:gd name="connsiteY7" fmla="*/ 147641 h 885829"/>
              <a:gd name="connsiteX8" fmla="*/ 147641 w 4429122"/>
              <a:gd name="connsiteY8" fmla="*/ 0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9122" h="885829">
                <a:moveTo>
                  <a:pt x="147641" y="0"/>
                </a:moveTo>
                <a:lnTo>
                  <a:pt x="4429122" y="0"/>
                </a:lnTo>
                <a:lnTo>
                  <a:pt x="4429122" y="0"/>
                </a:lnTo>
                <a:lnTo>
                  <a:pt x="4429122" y="738188"/>
                </a:lnTo>
                <a:cubicBezTo>
                  <a:pt x="4429122" y="819728"/>
                  <a:pt x="4363021" y="885829"/>
                  <a:pt x="4281481" y="885829"/>
                </a:cubicBezTo>
                <a:lnTo>
                  <a:pt x="0" y="885829"/>
                </a:lnTo>
                <a:lnTo>
                  <a:pt x="0" y="885829"/>
                </a:lnTo>
                <a:lnTo>
                  <a:pt x="0" y="147641"/>
                </a:lnTo>
                <a:cubicBezTo>
                  <a:pt x="0" y="66101"/>
                  <a:pt x="66101" y="0"/>
                  <a:pt x="147641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8483" tIns="58483" rIns="58483" bIns="5848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b="1" i="1" kern="1200" dirty="0">
                <a:solidFill>
                  <a:schemeClr val="tx2"/>
                </a:solidFill>
              </a:rPr>
              <a:t>Кадровое обеспечение</a:t>
            </a:r>
            <a:endParaRPr lang="ru-RU" sz="2000" i="1" kern="1200" dirty="0">
              <a:solidFill>
                <a:schemeClr val="tx2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3650948C-7A9B-43B5-BFBC-B8460D55FD8C}"/>
              </a:ext>
            </a:extLst>
          </p:cNvPr>
          <p:cNvSpPr/>
          <p:nvPr/>
        </p:nvSpPr>
        <p:spPr>
          <a:xfrm>
            <a:off x="4893244" y="3763517"/>
            <a:ext cx="714697" cy="720643"/>
          </a:xfrm>
          <a:prstGeom prst="ellipse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5E7E6A50-EE4C-4DE0-B939-C2EF01E72B09}"/>
              </a:ext>
            </a:extLst>
          </p:cNvPr>
          <p:cNvSpPr/>
          <p:nvPr/>
        </p:nvSpPr>
        <p:spPr>
          <a:xfrm>
            <a:off x="4893245" y="4686688"/>
            <a:ext cx="714697" cy="720643"/>
          </a:xfrm>
          <a:prstGeom prst="ellipse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33D52BD6-3FCF-4D76-87F9-EEF319782F3E}"/>
              </a:ext>
            </a:extLst>
          </p:cNvPr>
          <p:cNvSpPr/>
          <p:nvPr/>
        </p:nvSpPr>
        <p:spPr>
          <a:xfrm>
            <a:off x="4893244" y="5572111"/>
            <a:ext cx="714697" cy="720643"/>
          </a:xfrm>
          <a:prstGeom prst="ellipse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Овал 15"/>
          <p:cNvSpPr/>
          <p:nvPr/>
        </p:nvSpPr>
        <p:spPr>
          <a:xfrm>
            <a:off x="4893244" y="2891176"/>
            <a:ext cx="714697" cy="720643"/>
          </a:xfrm>
          <a:prstGeom prst="ellipse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970112" y="271861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Формула КЭД: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F90DD32-2FB5-4AFE-A127-FA2ACB8EF7EC}"/>
              </a:ext>
            </a:extLst>
          </p:cNvPr>
          <p:cNvSpPr txBox="1"/>
          <p:nvPr/>
        </p:nvSpPr>
        <p:spPr>
          <a:xfrm>
            <a:off x="35136" y="1061063"/>
            <a:ext cx="9073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2400" b="1" i="1" dirty="0">
                <a:solidFill>
                  <a:schemeClr val="tx2"/>
                </a:solidFill>
              </a:rPr>
              <a:t>Из образа Будущего – к пониманию Настоящего </a:t>
            </a:r>
            <a:br>
              <a:rPr lang="ru" sz="2400" b="1" i="1" dirty="0">
                <a:solidFill>
                  <a:schemeClr val="tx2"/>
                </a:solidFill>
              </a:rPr>
            </a:br>
            <a:r>
              <a:rPr lang="ru-RU" sz="2400" b="1" i="1" dirty="0">
                <a:solidFill>
                  <a:schemeClr val="tx2"/>
                </a:solidFill>
              </a:rPr>
              <a:t>для нового шага развития!</a:t>
            </a:r>
            <a:endParaRPr lang="ru-RU" sz="2400" b="1" i="1" dirty="0">
              <a:ln>
                <a:solidFill>
                  <a:srgbClr val="002060"/>
                </a:solidFill>
              </a:ln>
              <a:solidFill>
                <a:schemeClr val="tx2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F90DD32-2FB5-4AFE-A127-FA2ACB8EF7EC}"/>
              </a:ext>
            </a:extLst>
          </p:cNvPr>
          <p:cNvSpPr txBox="1"/>
          <p:nvPr/>
        </p:nvSpPr>
        <p:spPr>
          <a:xfrm>
            <a:off x="20420" y="1996556"/>
            <a:ext cx="9073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Задачи педагогической конференции (24 августа 2018)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00A148B-9B71-46C9-883E-265E1C5E4143}"/>
              </a:ext>
            </a:extLst>
          </p:cNvPr>
          <p:cNvSpPr txBox="1"/>
          <p:nvPr/>
        </p:nvSpPr>
        <p:spPr>
          <a:xfrm>
            <a:off x="4455886" y="228746"/>
            <a:ext cx="3410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КРАСНОЯРСКИЙ СТАНДАРТ </a:t>
            </a:r>
            <a:br>
              <a:rPr lang="ru-RU" sz="2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ru-RU" sz="2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КАЧЕСТВА ОБРАЗОВАНИЯ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2"/>
          <p:cNvSpPr/>
          <p:nvPr/>
        </p:nvSpPr>
        <p:spPr>
          <a:xfrm>
            <a:off x="152400" y="943027"/>
            <a:ext cx="8829040" cy="5466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538163" indent="-538163" algn="just">
              <a:lnSpc>
                <a:spcPct val="115000"/>
              </a:lnSpc>
              <a:buClr>
                <a:srgbClr val="000000"/>
              </a:buClr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Дошкольное образование</a:t>
            </a:r>
          </a:p>
          <a:p>
            <a:pPr marL="538163" indent="-538163" algn="just">
              <a:buClr>
                <a:srgbClr val="000000"/>
              </a:buClr>
            </a:pPr>
            <a:r>
              <a:rPr lang="ru-RU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1.1.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Выстроить систему целенаправленного формирования и опосредованного оценивания ключевых социально-нормативных возрастных характеристик возможных достижений ребёнка как образовательных результатов, приоритетно выделенных на этапе завершения уровня дошкольного образования.</a:t>
            </a:r>
          </a:p>
          <a:p>
            <a:pPr marL="538163" indent="-538163" algn="just">
              <a:buClr>
                <a:srgbClr val="000000"/>
              </a:buClr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1.2. Расширить спектр применения современных образовательных программ дошкольного образования с акцентом на изменение форм и содержания в соответствии с ФГОС.</a:t>
            </a:r>
          </a:p>
          <a:p>
            <a:pPr marL="538163" indent="-538163" algn="just">
              <a:buClr>
                <a:srgbClr val="000000"/>
              </a:buClr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1.3. Создать внутреннюю систему оценки качества образования в каждой дошкольной образовательной организации.</a:t>
            </a:r>
          </a:p>
          <a:p>
            <a:pPr marL="538163" indent="-538163" algn="just">
              <a:buClr>
                <a:srgbClr val="000000"/>
              </a:buClr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3.1. Гарантировать в муниципальных дошкольных образовательных учреждениях и в организациях, оказывающих услуги в рамках </a:t>
            </a:r>
            <a:r>
              <a:rPr lang="ru-RU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муниципально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-частного партнёрства, доступность и равные возможности получения полноценного дошкольного образования наряду с повышением его качества.</a:t>
            </a:r>
          </a:p>
          <a:p>
            <a:pPr marL="538163" indent="-538163" algn="just">
              <a:buClr>
                <a:srgbClr val="000000"/>
              </a:buClr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3.2. Обеспечить в развивающей предметно-пространственной среде детских учреждений полноту проживания раннего и дошкольного периода детства с учётом возрастных и индивидуальных особенностей ребёнка</a:t>
            </a:r>
          </a:p>
        </p:txBody>
      </p:sp>
      <p:pic>
        <p:nvPicPr>
          <p:cNvPr id="158" name="Picture 2"/>
          <p:cNvPicPr/>
          <p:nvPr/>
        </p:nvPicPr>
        <p:blipFill>
          <a:blip r:embed="rId2"/>
          <a:stretch/>
        </p:blipFill>
        <p:spPr>
          <a:xfrm>
            <a:off x="0" y="1062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159" name="Picture 3"/>
          <p:cNvPicPr/>
          <p:nvPr/>
        </p:nvPicPr>
        <p:blipFill>
          <a:blip r:embed="rId3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160" name="CustomShape 3"/>
          <p:cNvSpPr/>
          <p:nvPr/>
        </p:nvSpPr>
        <p:spPr>
          <a:xfrm>
            <a:off x="3887280" y="399600"/>
            <a:ext cx="52560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7644" y="228746"/>
            <a:ext cx="5626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ДОСТИЖЕНИЕ ОБРАЗОВАТЕЛЬНЫХ РЕЗУЛЬТАТОВ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200" name="Picture 3"/>
          <p:cNvPicPr/>
          <p:nvPr/>
        </p:nvPicPr>
        <p:blipFill>
          <a:blip r:embed="rId3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202" name="CustomShape 2"/>
          <p:cNvSpPr/>
          <p:nvPr/>
        </p:nvSpPr>
        <p:spPr>
          <a:xfrm>
            <a:off x="3421127" y="172866"/>
            <a:ext cx="5570169" cy="72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ДОСТИЖЕНИЕ ОБРАЗОВАТЕЛЬНЫХ РЕЗУЛЬТАТОВ Дошкольное образование. Задача 1.1.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5"/>
          <p:cNvSpPr/>
          <p:nvPr/>
        </p:nvSpPr>
        <p:spPr>
          <a:xfrm>
            <a:off x="5496719" y="1501722"/>
            <a:ext cx="2498540" cy="10083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Создание организационно-управленческих условий </a:t>
            </a:r>
            <a:b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обеспечению достижения выделенных характеристик</a:t>
            </a:r>
          </a:p>
        </p:txBody>
      </p:sp>
      <p:sp>
        <p:nvSpPr>
          <p:cNvPr id="7" name="Овал 6"/>
          <p:cNvSpPr/>
          <p:nvPr/>
        </p:nvSpPr>
        <p:spPr>
          <a:xfrm>
            <a:off x="252514" y="1269791"/>
            <a:ext cx="978757" cy="438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24.08</a:t>
            </a:r>
          </a:p>
        </p:txBody>
      </p:sp>
      <p:sp>
        <p:nvSpPr>
          <p:cNvPr id="47" name="CustomShape 5"/>
          <p:cNvSpPr/>
          <p:nvPr/>
        </p:nvSpPr>
        <p:spPr>
          <a:xfrm>
            <a:off x="137148" y="934531"/>
            <a:ext cx="1917990" cy="3234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Постановка задачи</a:t>
            </a:r>
            <a:endParaRPr lang="ru-RU" sz="16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2220391" y="1257358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30.11</a:t>
            </a:r>
          </a:p>
        </p:txBody>
      </p:sp>
      <p:cxnSp>
        <p:nvCxnSpPr>
          <p:cNvPr id="34" name="Прямая со стрелкой 33"/>
          <p:cNvCxnSpPr>
            <a:cxnSpLocks/>
            <a:stCxn id="7" idx="6"/>
            <a:endCxn id="49" idx="2"/>
          </p:cNvCxnSpPr>
          <p:nvPr/>
        </p:nvCxnSpPr>
        <p:spPr>
          <a:xfrm>
            <a:off x="1231271" y="1489086"/>
            <a:ext cx="989120" cy="1359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cxnSpLocks/>
            <a:stCxn id="49" idx="6"/>
            <a:endCxn id="45" idx="2"/>
          </p:cNvCxnSpPr>
          <p:nvPr/>
        </p:nvCxnSpPr>
        <p:spPr>
          <a:xfrm>
            <a:off x="3209647" y="1490445"/>
            <a:ext cx="843847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ustomShape 16"/>
          <p:cNvSpPr/>
          <p:nvPr/>
        </p:nvSpPr>
        <p:spPr>
          <a:xfrm>
            <a:off x="2607466" y="3723525"/>
            <a:ext cx="3195296" cy="22601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Предоставление в СП ДО КИМЦ аналитической справки: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выделенных ключевых социально-нормативных возрастных характеристиках (не более 3-х)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формах и способах педагогической деятельности, направленных на их становление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формах и способах их опосредованного оценивания</a:t>
            </a:r>
          </a:p>
        </p:txBody>
      </p:sp>
      <p:sp>
        <p:nvSpPr>
          <p:cNvPr id="94" name="Овал 93"/>
          <p:cNvSpPr/>
          <p:nvPr/>
        </p:nvSpPr>
        <p:spPr>
          <a:xfrm>
            <a:off x="6556427" y="3257351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__.04</a:t>
            </a:r>
          </a:p>
        </p:txBody>
      </p:sp>
      <p:sp>
        <p:nvSpPr>
          <p:cNvPr id="45" name="Овал 44"/>
          <p:cNvSpPr/>
          <p:nvPr/>
        </p:nvSpPr>
        <p:spPr>
          <a:xfrm>
            <a:off x="4053494" y="1257358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30.01</a:t>
            </a:r>
          </a:p>
        </p:txBody>
      </p: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xmlns="" id="{713FF4F7-22C4-431F-80F8-643B232FAA40}"/>
              </a:ext>
            </a:extLst>
          </p:cNvPr>
          <p:cNvCxnSpPr>
            <a:cxnSpLocks/>
            <a:stCxn id="45" idx="5"/>
            <a:endCxn id="94" idx="2"/>
          </p:cNvCxnSpPr>
          <p:nvPr/>
        </p:nvCxnSpPr>
        <p:spPr>
          <a:xfrm>
            <a:off x="4897877" y="1655262"/>
            <a:ext cx="1658550" cy="1835176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>
            <a:extLst>
              <a:ext uri="{FF2B5EF4-FFF2-40B4-BE49-F238E27FC236}">
                <a16:creationId xmlns:a16="http://schemas.microsoft.com/office/drawing/2014/main" xmlns="" id="{4DD34C7B-7CCD-4D42-A658-F5F7850559C0}"/>
              </a:ext>
            </a:extLst>
          </p:cNvPr>
          <p:cNvSpPr/>
          <p:nvPr/>
        </p:nvSpPr>
        <p:spPr>
          <a:xfrm>
            <a:off x="1903383" y="5747061"/>
            <a:ext cx="989256" cy="466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01.10</a:t>
            </a:r>
          </a:p>
        </p:txBody>
      </p: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xmlns="" id="{32B92E37-8E4E-4E86-BEFB-95967825E0ED}"/>
              </a:ext>
            </a:extLst>
          </p:cNvPr>
          <p:cNvCxnSpPr>
            <a:cxnSpLocks/>
            <a:stCxn id="69" idx="6"/>
            <a:endCxn id="71" idx="2"/>
          </p:cNvCxnSpPr>
          <p:nvPr/>
        </p:nvCxnSpPr>
        <p:spPr>
          <a:xfrm>
            <a:off x="2892639" y="5980148"/>
            <a:ext cx="434797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Овал 70">
            <a:extLst>
              <a:ext uri="{FF2B5EF4-FFF2-40B4-BE49-F238E27FC236}">
                <a16:creationId xmlns:a16="http://schemas.microsoft.com/office/drawing/2014/main" xmlns="" id="{74F3AAE9-5818-409B-8FF8-7D18FF8B2BEE}"/>
              </a:ext>
            </a:extLst>
          </p:cNvPr>
          <p:cNvSpPr/>
          <p:nvPr/>
        </p:nvSpPr>
        <p:spPr>
          <a:xfrm>
            <a:off x="7240617" y="5747061"/>
            <a:ext cx="989256" cy="466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30.05</a:t>
            </a:r>
          </a:p>
        </p:txBody>
      </p:sp>
      <p:sp>
        <p:nvSpPr>
          <p:cNvPr id="74" name="CustomShape 5">
            <a:extLst>
              <a:ext uri="{FF2B5EF4-FFF2-40B4-BE49-F238E27FC236}">
                <a16:creationId xmlns:a16="http://schemas.microsoft.com/office/drawing/2014/main" xmlns="" id="{80E5A1B1-AE3D-4932-A1FF-4BF3EC4D4230}"/>
              </a:ext>
            </a:extLst>
          </p:cNvPr>
          <p:cNvSpPr/>
          <p:nvPr/>
        </p:nvSpPr>
        <p:spPr>
          <a:xfrm>
            <a:off x="1161140" y="5968690"/>
            <a:ext cx="7831943" cy="608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Контроль выполнения задач, поставленных перед ОО.</a:t>
            </a:r>
          </a:p>
          <a:p>
            <a:pPr algn="ctr">
              <a:lnSpc>
                <a:spcPct val="100000"/>
              </a:lnSpc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Изучение аналитических материалов СП «МЦДО» КИМЦ и принятие управленческих решений</a:t>
            </a:r>
          </a:p>
        </p:txBody>
      </p: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xmlns="" id="{22AE79F7-7B4B-4D3B-A09A-8FE007FBD824}"/>
              </a:ext>
            </a:extLst>
          </p:cNvPr>
          <p:cNvCxnSpPr>
            <a:cxnSpLocks/>
            <a:stCxn id="94" idx="6"/>
            <a:endCxn id="106" idx="4"/>
          </p:cNvCxnSpPr>
          <p:nvPr/>
        </p:nvCxnSpPr>
        <p:spPr>
          <a:xfrm flipV="1">
            <a:off x="7545683" y="1723532"/>
            <a:ext cx="684190" cy="1766906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Овал 98">
            <a:extLst>
              <a:ext uri="{FF2B5EF4-FFF2-40B4-BE49-F238E27FC236}">
                <a16:creationId xmlns:a16="http://schemas.microsoft.com/office/drawing/2014/main" xmlns="" id="{6A596CC3-F11F-49F8-B583-53E0FB83BC7E}"/>
              </a:ext>
            </a:extLst>
          </p:cNvPr>
          <p:cNvSpPr/>
          <p:nvPr/>
        </p:nvSpPr>
        <p:spPr>
          <a:xfrm>
            <a:off x="4043976" y="3279388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30.01</a:t>
            </a:r>
          </a:p>
        </p:txBody>
      </p:sp>
      <p:sp>
        <p:nvSpPr>
          <p:cNvPr id="106" name="Овал 105">
            <a:extLst>
              <a:ext uri="{FF2B5EF4-FFF2-40B4-BE49-F238E27FC236}">
                <a16:creationId xmlns:a16="http://schemas.microsoft.com/office/drawing/2014/main" xmlns="" id="{10D7DD28-4DBC-4DA2-96DB-BAF58798507F}"/>
              </a:ext>
            </a:extLst>
          </p:cNvPr>
          <p:cNvSpPr/>
          <p:nvPr/>
        </p:nvSpPr>
        <p:spPr>
          <a:xfrm>
            <a:off x="7735245" y="1257358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30.06</a:t>
            </a:r>
          </a:p>
        </p:txBody>
      </p:sp>
      <p:cxnSp>
        <p:nvCxnSpPr>
          <p:cNvPr id="109" name="Прямая со стрелкой 108">
            <a:extLst>
              <a:ext uri="{FF2B5EF4-FFF2-40B4-BE49-F238E27FC236}">
                <a16:creationId xmlns:a16="http://schemas.microsoft.com/office/drawing/2014/main" xmlns="" id="{90F44991-3AC7-4030-9CA8-99A29EA20AD6}"/>
              </a:ext>
            </a:extLst>
          </p:cNvPr>
          <p:cNvCxnSpPr>
            <a:cxnSpLocks/>
            <a:stCxn id="45" idx="4"/>
            <a:endCxn id="99" idx="0"/>
          </p:cNvCxnSpPr>
          <p:nvPr/>
        </p:nvCxnSpPr>
        <p:spPr>
          <a:xfrm flipH="1">
            <a:off x="4538604" y="1723532"/>
            <a:ext cx="9518" cy="1555856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xmlns="" id="{80F7C8F2-171E-4E84-84A8-911C4C7BCE43}"/>
              </a:ext>
            </a:extLst>
          </p:cNvPr>
          <p:cNvCxnSpPr>
            <a:cxnSpLocks/>
            <a:stCxn id="45" idx="6"/>
            <a:endCxn id="106" idx="2"/>
          </p:cNvCxnSpPr>
          <p:nvPr/>
        </p:nvCxnSpPr>
        <p:spPr>
          <a:xfrm>
            <a:off x="5042750" y="1490445"/>
            <a:ext cx="2692495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stomShape 16">
            <a:extLst>
              <a:ext uri="{FF2B5EF4-FFF2-40B4-BE49-F238E27FC236}">
                <a16:creationId xmlns:a16="http://schemas.microsoft.com/office/drawing/2014/main" xmlns="" id="{BB685971-21F2-4DB7-A02E-7E5183FEA480}"/>
              </a:ext>
            </a:extLst>
          </p:cNvPr>
          <p:cNvSpPr/>
          <p:nvPr/>
        </p:nvSpPr>
        <p:spPr>
          <a:xfrm>
            <a:off x="6494614" y="3756495"/>
            <a:ext cx="1219201" cy="9732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Фестиваль успешных практик</a:t>
            </a:r>
          </a:p>
        </p:txBody>
      </p:sp>
      <p:sp>
        <p:nvSpPr>
          <p:cNvPr id="46" name="CustomShape 5">
            <a:extLst>
              <a:ext uri="{FF2B5EF4-FFF2-40B4-BE49-F238E27FC236}">
                <a16:creationId xmlns:a16="http://schemas.microsoft.com/office/drawing/2014/main" xmlns="" id="{27A09C09-5B06-4FC0-B5FD-7F180B9ABE04}"/>
              </a:ext>
            </a:extLst>
          </p:cNvPr>
          <p:cNvSpPr/>
          <p:nvPr/>
        </p:nvSpPr>
        <p:spPr>
          <a:xfrm>
            <a:off x="2395111" y="1707587"/>
            <a:ext cx="2291409" cy="16315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Определение форм и способов педагогической деятельности и опосредованного оценивания готовности ребёнка к начальному этапу школьного периода</a:t>
            </a:r>
          </a:p>
        </p:txBody>
      </p:sp>
      <p:sp>
        <p:nvSpPr>
          <p:cNvPr id="51" name="CustomShape 5">
            <a:extLst>
              <a:ext uri="{FF2B5EF4-FFF2-40B4-BE49-F238E27FC236}">
                <a16:creationId xmlns:a16="http://schemas.microsoft.com/office/drawing/2014/main" xmlns="" id="{0A7C7C65-F08C-4C1A-9D71-F20A291BE274}"/>
              </a:ext>
            </a:extLst>
          </p:cNvPr>
          <p:cNvSpPr/>
          <p:nvPr/>
        </p:nvSpPr>
        <p:spPr>
          <a:xfrm>
            <a:off x="150916" y="1735357"/>
            <a:ext cx="2291409" cy="16315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Выявление ключевых социально-нормативных возрастных характеристик (не более 3-х) готовности ребёнка к начальному этапу школьного периода</a:t>
            </a:r>
          </a:p>
        </p:txBody>
      </p:sp>
    </p:spTree>
    <p:extLst>
      <p:ext uri="{BB962C8B-B14F-4D97-AF65-F5344CB8AC3E}">
        <p14:creationId xmlns:p14="http://schemas.microsoft.com/office/powerpoint/2010/main" val="255766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49" grpId="0" animBg="1"/>
      <p:bldP spid="80" grpId="0"/>
      <p:bldP spid="94" grpId="0" animBg="1"/>
      <p:bldP spid="45" grpId="0" animBg="1"/>
      <p:bldP spid="69" grpId="0" animBg="1"/>
      <p:bldP spid="71" grpId="0" animBg="1"/>
      <p:bldP spid="74" grpId="0"/>
      <p:bldP spid="99" grpId="0" animBg="1"/>
      <p:bldP spid="106" grpId="0" animBg="1"/>
      <p:bldP spid="41" grpId="0"/>
      <p:bldP spid="46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200" name="Picture 3"/>
          <p:cNvPicPr/>
          <p:nvPr/>
        </p:nvPicPr>
        <p:blipFill>
          <a:blip r:embed="rId3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205" name="CustomShape 5"/>
          <p:cNvSpPr/>
          <p:nvPr/>
        </p:nvSpPr>
        <p:spPr>
          <a:xfrm>
            <a:off x="5789282" y="1521311"/>
            <a:ext cx="2280361" cy="14558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Создание </a:t>
            </a:r>
            <a:b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оптимальных условий предоставления услуг ранней помощи детям </a:t>
            </a:r>
            <a:b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проблемами </a:t>
            </a:r>
            <a:b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развитии</a:t>
            </a:r>
          </a:p>
        </p:txBody>
      </p:sp>
      <p:sp>
        <p:nvSpPr>
          <p:cNvPr id="7" name="Овал 6"/>
          <p:cNvSpPr/>
          <p:nvPr/>
        </p:nvSpPr>
        <p:spPr>
          <a:xfrm>
            <a:off x="252514" y="1269791"/>
            <a:ext cx="978757" cy="438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24.08</a:t>
            </a:r>
          </a:p>
        </p:txBody>
      </p:sp>
      <p:sp>
        <p:nvSpPr>
          <p:cNvPr id="47" name="CustomShape 5"/>
          <p:cNvSpPr/>
          <p:nvPr/>
        </p:nvSpPr>
        <p:spPr>
          <a:xfrm>
            <a:off x="137148" y="934531"/>
            <a:ext cx="1917990" cy="3234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Постановка задачи</a:t>
            </a:r>
            <a:endParaRPr lang="ru-RU" sz="16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2065524" y="1272009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30.1</a:t>
            </a:r>
            <a:r>
              <a:rPr lang="en-US" sz="1600" dirty="0">
                <a:solidFill>
                  <a:schemeClr val="tx2"/>
                </a:solidFill>
              </a:rPr>
              <a:t>2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34" name="Прямая со стрелкой 33"/>
          <p:cNvCxnSpPr>
            <a:cxnSpLocks/>
            <a:stCxn id="7" idx="6"/>
            <a:endCxn id="49" idx="2"/>
          </p:cNvCxnSpPr>
          <p:nvPr/>
        </p:nvCxnSpPr>
        <p:spPr>
          <a:xfrm>
            <a:off x="1231271" y="1489086"/>
            <a:ext cx="834253" cy="1601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cxnSpLocks/>
            <a:stCxn id="49" idx="6"/>
            <a:endCxn id="45" idx="2"/>
          </p:cNvCxnSpPr>
          <p:nvPr/>
        </p:nvCxnSpPr>
        <p:spPr>
          <a:xfrm>
            <a:off x="3054780" y="1505096"/>
            <a:ext cx="1563381" cy="1753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ustomShape 16"/>
          <p:cNvSpPr/>
          <p:nvPr/>
        </p:nvSpPr>
        <p:spPr>
          <a:xfrm>
            <a:off x="3965147" y="3723525"/>
            <a:ext cx="2910123" cy="22601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Предоставление в СП ДО КИМЦ аналитической справки: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внедренных современных образовательных программах или о новшествах в формах, способах и содержании педагогической деятельности, повышающих эффективность и качество дошкольного образования в соответствии с ФГОС ДО</a:t>
            </a:r>
          </a:p>
        </p:txBody>
      </p:sp>
      <p:sp>
        <p:nvSpPr>
          <p:cNvPr id="94" name="Овал 93"/>
          <p:cNvSpPr/>
          <p:nvPr/>
        </p:nvSpPr>
        <p:spPr>
          <a:xfrm>
            <a:off x="6556427" y="3257351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__.04</a:t>
            </a:r>
          </a:p>
        </p:txBody>
      </p:sp>
      <p:sp>
        <p:nvSpPr>
          <p:cNvPr id="45" name="Овал 44"/>
          <p:cNvSpPr/>
          <p:nvPr/>
        </p:nvSpPr>
        <p:spPr>
          <a:xfrm>
            <a:off x="4618161" y="1273762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30.03</a:t>
            </a:r>
          </a:p>
        </p:txBody>
      </p: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xmlns="" id="{713FF4F7-22C4-431F-80F8-643B232FAA40}"/>
              </a:ext>
            </a:extLst>
          </p:cNvPr>
          <p:cNvCxnSpPr>
            <a:cxnSpLocks/>
            <a:stCxn id="45" idx="5"/>
            <a:endCxn id="94" idx="1"/>
          </p:cNvCxnSpPr>
          <p:nvPr/>
        </p:nvCxnSpPr>
        <p:spPr>
          <a:xfrm>
            <a:off x="5462544" y="1671666"/>
            <a:ext cx="1238756" cy="1653955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>
            <a:extLst>
              <a:ext uri="{FF2B5EF4-FFF2-40B4-BE49-F238E27FC236}">
                <a16:creationId xmlns:a16="http://schemas.microsoft.com/office/drawing/2014/main" xmlns="" id="{4DD34C7B-7CCD-4D42-A658-F5F7850559C0}"/>
              </a:ext>
            </a:extLst>
          </p:cNvPr>
          <p:cNvSpPr/>
          <p:nvPr/>
        </p:nvSpPr>
        <p:spPr>
          <a:xfrm>
            <a:off x="1903383" y="5747061"/>
            <a:ext cx="989256" cy="466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01.10</a:t>
            </a:r>
          </a:p>
        </p:txBody>
      </p: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xmlns="" id="{32B92E37-8E4E-4E86-BEFB-95967825E0ED}"/>
              </a:ext>
            </a:extLst>
          </p:cNvPr>
          <p:cNvCxnSpPr>
            <a:cxnSpLocks/>
            <a:stCxn id="69" idx="6"/>
            <a:endCxn id="71" idx="2"/>
          </p:cNvCxnSpPr>
          <p:nvPr/>
        </p:nvCxnSpPr>
        <p:spPr>
          <a:xfrm>
            <a:off x="2892639" y="5980148"/>
            <a:ext cx="434797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Овал 70">
            <a:extLst>
              <a:ext uri="{FF2B5EF4-FFF2-40B4-BE49-F238E27FC236}">
                <a16:creationId xmlns:a16="http://schemas.microsoft.com/office/drawing/2014/main" xmlns="" id="{74F3AAE9-5818-409B-8FF8-7D18FF8B2BEE}"/>
              </a:ext>
            </a:extLst>
          </p:cNvPr>
          <p:cNvSpPr/>
          <p:nvPr/>
        </p:nvSpPr>
        <p:spPr>
          <a:xfrm>
            <a:off x="7240617" y="5747061"/>
            <a:ext cx="989256" cy="466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30.05</a:t>
            </a:r>
          </a:p>
        </p:txBody>
      </p:sp>
      <p:sp>
        <p:nvSpPr>
          <p:cNvPr id="74" name="CustomShape 5">
            <a:extLst>
              <a:ext uri="{FF2B5EF4-FFF2-40B4-BE49-F238E27FC236}">
                <a16:creationId xmlns:a16="http://schemas.microsoft.com/office/drawing/2014/main" xmlns="" id="{80E5A1B1-AE3D-4932-A1FF-4BF3EC4D4230}"/>
              </a:ext>
            </a:extLst>
          </p:cNvPr>
          <p:cNvSpPr/>
          <p:nvPr/>
        </p:nvSpPr>
        <p:spPr>
          <a:xfrm>
            <a:off x="1161140" y="5968690"/>
            <a:ext cx="7831943" cy="608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Контроль выполнения задач, поставленных перед ОО.</a:t>
            </a:r>
          </a:p>
          <a:p>
            <a:pPr algn="ctr">
              <a:lnSpc>
                <a:spcPct val="100000"/>
              </a:lnSpc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Изучение аналитических материалов СП «МЦДО» КИМЦ и принятие управленческих решений</a:t>
            </a:r>
          </a:p>
        </p:txBody>
      </p: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xmlns="" id="{22AE79F7-7B4B-4D3B-A09A-8FE007FBD824}"/>
              </a:ext>
            </a:extLst>
          </p:cNvPr>
          <p:cNvCxnSpPr>
            <a:cxnSpLocks/>
            <a:stCxn id="94" idx="6"/>
            <a:endCxn id="106" idx="4"/>
          </p:cNvCxnSpPr>
          <p:nvPr/>
        </p:nvCxnSpPr>
        <p:spPr>
          <a:xfrm flipV="1">
            <a:off x="7545683" y="1738183"/>
            <a:ext cx="684190" cy="1752255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Овал 98">
            <a:extLst>
              <a:ext uri="{FF2B5EF4-FFF2-40B4-BE49-F238E27FC236}">
                <a16:creationId xmlns:a16="http://schemas.microsoft.com/office/drawing/2014/main" xmlns="" id="{6A596CC3-F11F-49F8-B583-53E0FB83BC7E}"/>
              </a:ext>
            </a:extLst>
          </p:cNvPr>
          <p:cNvSpPr/>
          <p:nvPr/>
        </p:nvSpPr>
        <p:spPr>
          <a:xfrm>
            <a:off x="4639062" y="3279388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30.0</a:t>
            </a:r>
            <a:r>
              <a:rPr lang="en-US" sz="1600" dirty="0">
                <a:solidFill>
                  <a:srgbClr val="FF0000"/>
                </a:solidFill>
              </a:rPr>
              <a:t>3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06" name="Овал 105">
            <a:extLst>
              <a:ext uri="{FF2B5EF4-FFF2-40B4-BE49-F238E27FC236}">
                <a16:creationId xmlns:a16="http://schemas.microsoft.com/office/drawing/2014/main" xmlns="" id="{10D7DD28-4DBC-4DA2-96DB-BAF58798507F}"/>
              </a:ext>
            </a:extLst>
          </p:cNvPr>
          <p:cNvSpPr/>
          <p:nvPr/>
        </p:nvSpPr>
        <p:spPr>
          <a:xfrm>
            <a:off x="7735245" y="1272009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30.06</a:t>
            </a:r>
          </a:p>
        </p:txBody>
      </p:sp>
      <p:cxnSp>
        <p:nvCxnSpPr>
          <p:cNvPr id="109" name="Прямая со стрелкой 108">
            <a:extLst>
              <a:ext uri="{FF2B5EF4-FFF2-40B4-BE49-F238E27FC236}">
                <a16:creationId xmlns:a16="http://schemas.microsoft.com/office/drawing/2014/main" xmlns="" id="{90F44991-3AC7-4030-9CA8-99A29EA20AD6}"/>
              </a:ext>
            </a:extLst>
          </p:cNvPr>
          <p:cNvCxnSpPr>
            <a:cxnSpLocks/>
            <a:stCxn id="45" idx="4"/>
            <a:endCxn id="99" idx="0"/>
          </p:cNvCxnSpPr>
          <p:nvPr/>
        </p:nvCxnSpPr>
        <p:spPr>
          <a:xfrm>
            <a:off x="5112789" y="1739936"/>
            <a:ext cx="20901" cy="1539452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xmlns="" id="{80F7C8F2-171E-4E84-84A8-911C4C7BCE43}"/>
              </a:ext>
            </a:extLst>
          </p:cNvPr>
          <p:cNvCxnSpPr>
            <a:cxnSpLocks/>
            <a:stCxn id="45" idx="6"/>
            <a:endCxn id="106" idx="2"/>
          </p:cNvCxnSpPr>
          <p:nvPr/>
        </p:nvCxnSpPr>
        <p:spPr>
          <a:xfrm flipV="1">
            <a:off x="5607417" y="1505096"/>
            <a:ext cx="2127828" cy="1753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stomShape 16">
            <a:extLst>
              <a:ext uri="{FF2B5EF4-FFF2-40B4-BE49-F238E27FC236}">
                <a16:creationId xmlns:a16="http://schemas.microsoft.com/office/drawing/2014/main" xmlns="" id="{BB685971-21F2-4DB7-A02E-7E5183FEA480}"/>
              </a:ext>
            </a:extLst>
          </p:cNvPr>
          <p:cNvSpPr/>
          <p:nvPr/>
        </p:nvSpPr>
        <p:spPr>
          <a:xfrm>
            <a:off x="6494614" y="3756495"/>
            <a:ext cx="1219201" cy="9732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Фестиваль успешных практик</a:t>
            </a:r>
          </a:p>
        </p:txBody>
      </p:sp>
      <p:sp>
        <p:nvSpPr>
          <p:cNvPr id="46" name="CustomShape 5">
            <a:extLst>
              <a:ext uri="{FF2B5EF4-FFF2-40B4-BE49-F238E27FC236}">
                <a16:creationId xmlns:a16="http://schemas.microsoft.com/office/drawing/2014/main" xmlns="" id="{27A09C09-5B06-4FC0-B5FD-7F180B9ABE04}"/>
              </a:ext>
            </a:extLst>
          </p:cNvPr>
          <p:cNvSpPr/>
          <p:nvPr/>
        </p:nvSpPr>
        <p:spPr>
          <a:xfrm>
            <a:off x="2317400" y="1768988"/>
            <a:ext cx="2749228" cy="19765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Внедрение новых современных образовательных программ дошкольного образования или новшеств в формах, способах и содержании педагогической деятельности для повышения эффективности и качества дошкольного образования </a:t>
            </a:r>
            <a:b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соответствии с ФГОС ДО</a:t>
            </a:r>
          </a:p>
        </p:txBody>
      </p:sp>
      <p:sp>
        <p:nvSpPr>
          <p:cNvPr id="51" name="CustomShape 5">
            <a:extLst>
              <a:ext uri="{FF2B5EF4-FFF2-40B4-BE49-F238E27FC236}">
                <a16:creationId xmlns:a16="http://schemas.microsoft.com/office/drawing/2014/main" xmlns="" id="{0A7C7C65-F08C-4C1A-9D71-F20A291BE274}"/>
              </a:ext>
            </a:extLst>
          </p:cNvPr>
          <p:cNvSpPr/>
          <p:nvPr/>
        </p:nvSpPr>
        <p:spPr>
          <a:xfrm>
            <a:off x="254162" y="1778943"/>
            <a:ext cx="2147877" cy="17393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Анализ применяемых </a:t>
            </a:r>
            <a:b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ДОО форм и способов педагогической деятельности с точки зрения их эффективности в обеспечении требований ФГОС ДО</a:t>
            </a: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7A9252C7-D855-46C9-9B51-5401C066EF06}"/>
              </a:ext>
            </a:extLst>
          </p:cNvPr>
          <p:cNvCxnSpPr>
            <a:cxnSpLocks/>
            <a:stCxn id="99" idx="6"/>
            <a:endCxn id="94" idx="2"/>
          </p:cNvCxnSpPr>
          <p:nvPr/>
        </p:nvCxnSpPr>
        <p:spPr>
          <a:xfrm flipV="1">
            <a:off x="5628318" y="3490438"/>
            <a:ext cx="928109" cy="22037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stomShape 2">
            <a:extLst>
              <a:ext uri="{FF2B5EF4-FFF2-40B4-BE49-F238E27FC236}">
                <a16:creationId xmlns:a16="http://schemas.microsoft.com/office/drawing/2014/main" xmlns="" id="{BFFA5DE8-3944-47F8-A186-013FD9B4AC46}"/>
              </a:ext>
            </a:extLst>
          </p:cNvPr>
          <p:cNvSpPr/>
          <p:nvPr/>
        </p:nvSpPr>
        <p:spPr>
          <a:xfrm>
            <a:off x="3421127" y="172866"/>
            <a:ext cx="5570169" cy="72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ДОСТИЖЕНИЕ ОБРАЗОВАТЕЛЬНЫХ РЕЗУЛЬТАТОВ Дошкольное образование. Задача 1.2.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694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49" grpId="0" animBg="1"/>
      <p:bldP spid="80" grpId="0"/>
      <p:bldP spid="94" grpId="0" animBg="1"/>
      <p:bldP spid="45" grpId="0" animBg="1"/>
      <p:bldP spid="69" grpId="0" animBg="1"/>
      <p:bldP spid="71" grpId="0" animBg="1"/>
      <p:bldP spid="74" grpId="0"/>
      <p:bldP spid="99" grpId="0" animBg="1"/>
      <p:bldP spid="106" grpId="0" animBg="1"/>
      <p:bldP spid="41" grpId="0"/>
      <p:bldP spid="46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200" name="Picture 3"/>
          <p:cNvPicPr/>
          <p:nvPr/>
        </p:nvPicPr>
        <p:blipFill>
          <a:blip r:embed="rId3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205" name="CustomShape 5"/>
          <p:cNvSpPr/>
          <p:nvPr/>
        </p:nvSpPr>
        <p:spPr>
          <a:xfrm>
            <a:off x="5496719" y="1501722"/>
            <a:ext cx="2498540" cy="10083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Создание организационно-управленческих условий </a:t>
            </a:r>
            <a:b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обеспечению достижения выделенных характеристик</a:t>
            </a:r>
          </a:p>
        </p:txBody>
      </p:sp>
      <p:sp>
        <p:nvSpPr>
          <p:cNvPr id="7" name="Овал 6"/>
          <p:cNvSpPr/>
          <p:nvPr/>
        </p:nvSpPr>
        <p:spPr>
          <a:xfrm>
            <a:off x="252514" y="1269791"/>
            <a:ext cx="978757" cy="438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24.08</a:t>
            </a:r>
          </a:p>
        </p:txBody>
      </p:sp>
      <p:sp>
        <p:nvSpPr>
          <p:cNvPr id="47" name="CustomShape 5"/>
          <p:cNvSpPr/>
          <p:nvPr/>
        </p:nvSpPr>
        <p:spPr>
          <a:xfrm>
            <a:off x="137148" y="934531"/>
            <a:ext cx="1917990" cy="3234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Постановка задачи</a:t>
            </a:r>
            <a:endParaRPr lang="ru-RU" sz="16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2074982" y="1257358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30.11</a:t>
            </a:r>
          </a:p>
        </p:txBody>
      </p:sp>
      <p:cxnSp>
        <p:nvCxnSpPr>
          <p:cNvPr id="34" name="Прямая со стрелкой 33"/>
          <p:cNvCxnSpPr>
            <a:cxnSpLocks/>
            <a:stCxn id="7" idx="6"/>
            <a:endCxn id="49" idx="2"/>
          </p:cNvCxnSpPr>
          <p:nvPr/>
        </p:nvCxnSpPr>
        <p:spPr>
          <a:xfrm>
            <a:off x="1231271" y="1489086"/>
            <a:ext cx="843711" cy="1359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cxnSpLocks/>
            <a:stCxn id="49" idx="6"/>
            <a:endCxn id="45" idx="2"/>
          </p:cNvCxnSpPr>
          <p:nvPr/>
        </p:nvCxnSpPr>
        <p:spPr>
          <a:xfrm>
            <a:off x="3064238" y="1490445"/>
            <a:ext cx="989256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ustomShape 16"/>
          <p:cNvSpPr/>
          <p:nvPr/>
        </p:nvSpPr>
        <p:spPr>
          <a:xfrm>
            <a:off x="2950474" y="5457900"/>
            <a:ext cx="3195296" cy="608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Размещение материалов </a:t>
            </a:r>
            <a:b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ВСОКО на сайте ДОО</a:t>
            </a:r>
          </a:p>
        </p:txBody>
      </p:sp>
      <p:sp>
        <p:nvSpPr>
          <p:cNvPr id="94" name="Овал 93"/>
          <p:cNvSpPr/>
          <p:nvPr/>
        </p:nvSpPr>
        <p:spPr>
          <a:xfrm>
            <a:off x="6556427" y="3257351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__.04</a:t>
            </a:r>
          </a:p>
        </p:txBody>
      </p:sp>
      <p:sp>
        <p:nvSpPr>
          <p:cNvPr id="45" name="Овал 44"/>
          <p:cNvSpPr/>
          <p:nvPr/>
        </p:nvSpPr>
        <p:spPr>
          <a:xfrm>
            <a:off x="4053494" y="1257358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30.03</a:t>
            </a:r>
          </a:p>
        </p:txBody>
      </p: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xmlns="" id="{713FF4F7-22C4-431F-80F8-643B232FAA40}"/>
              </a:ext>
            </a:extLst>
          </p:cNvPr>
          <p:cNvCxnSpPr>
            <a:cxnSpLocks/>
            <a:stCxn id="45" idx="5"/>
            <a:endCxn id="94" idx="2"/>
          </p:cNvCxnSpPr>
          <p:nvPr/>
        </p:nvCxnSpPr>
        <p:spPr>
          <a:xfrm>
            <a:off x="4897877" y="1655262"/>
            <a:ext cx="1658550" cy="1835176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>
            <a:extLst>
              <a:ext uri="{FF2B5EF4-FFF2-40B4-BE49-F238E27FC236}">
                <a16:creationId xmlns:a16="http://schemas.microsoft.com/office/drawing/2014/main" xmlns="" id="{4DD34C7B-7CCD-4D42-A658-F5F7850559C0}"/>
              </a:ext>
            </a:extLst>
          </p:cNvPr>
          <p:cNvSpPr/>
          <p:nvPr/>
        </p:nvSpPr>
        <p:spPr>
          <a:xfrm>
            <a:off x="1903383" y="5747061"/>
            <a:ext cx="989256" cy="466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01.10</a:t>
            </a:r>
          </a:p>
        </p:txBody>
      </p: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xmlns="" id="{32B92E37-8E4E-4E86-BEFB-95967825E0ED}"/>
              </a:ext>
            </a:extLst>
          </p:cNvPr>
          <p:cNvCxnSpPr>
            <a:cxnSpLocks/>
            <a:stCxn id="69" idx="6"/>
            <a:endCxn id="71" idx="2"/>
          </p:cNvCxnSpPr>
          <p:nvPr/>
        </p:nvCxnSpPr>
        <p:spPr>
          <a:xfrm>
            <a:off x="2892639" y="5980148"/>
            <a:ext cx="434797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Овал 70">
            <a:extLst>
              <a:ext uri="{FF2B5EF4-FFF2-40B4-BE49-F238E27FC236}">
                <a16:creationId xmlns:a16="http://schemas.microsoft.com/office/drawing/2014/main" xmlns="" id="{74F3AAE9-5818-409B-8FF8-7D18FF8B2BEE}"/>
              </a:ext>
            </a:extLst>
          </p:cNvPr>
          <p:cNvSpPr/>
          <p:nvPr/>
        </p:nvSpPr>
        <p:spPr>
          <a:xfrm>
            <a:off x="7240617" y="5747061"/>
            <a:ext cx="989256" cy="466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30.05</a:t>
            </a:r>
          </a:p>
        </p:txBody>
      </p:sp>
      <p:sp>
        <p:nvSpPr>
          <p:cNvPr id="74" name="CustomShape 5">
            <a:extLst>
              <a:ext uri="{FF2B5EF4-FFF2-40B4-BE49-F238E27FC236}">
                <a16:creationId xmlns:a16="http://schemas.microsoft.com/office/drawing/2014/main" xmlns="" id="{80E5A1B1-AE3D-4932-A1FF-4BF3EC4D4230}"/>
              </a:ext>
            </a:extLst>
          </p:cNvPr>
          <p:cNvSpPr/>
          <p:nvPr/>
        </p:nvSpPr>
        <p:spPr>
          <a:xfrm>
            <a:off x="1161140" y="5968690"/>
            <a:ext cx="7831943" cy="608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Контроль выполнения задач, поставленных перед ОО.</a:t>
            </a:r>
          </a:p>
          <a:p>
            <a:pPr algn="ctr">
              <a:lnSpc>
                <a:spcPct val="100000"/>
              </a:lnSpc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Изучение аналитических материалов СП «МЦДО» КИМЦ и принятие управленческих решений</a:t>
            </a:r>
          </a:p>
        </p:txBody>
      </p: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xmlns="" id="{22AE79F7-7B4B-4D3B-A09A-8FE007FBD824}"/>
              </a:ext>
            </a:extLst>
          </p:cNvPr>
          <p:cNvCxnSpPr>
            <a:cxnSpLocks/>
            <a:stCxn id="94" idx="6"/>
            <a:endCxn id="106" idx="4"/>
          </p:cNvCxnSpPr>
          <p:nvPr/>
        </p:nvCxnSpPr>
        <p:spPr>
          <a:xfrm flipV="1">
            <a:off x="7545683" y="1723532"/>
            <a:ext cx="684190" cy="1766906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Овал 98">
            <a:extLst>
              <a:ext uri="{FF2B5EF4-FFF2-40B4-BE49-F238E27FC236}">
                <a16:creationId xmlns:a16="http://schemas.microsoft.com/office/drawing/2014/main" xmlns="" id="{6A596CC3-F11F-49F8-B583-53E0FB83BC7E}"/>
              </a:ext>
            </a:extLst>
          </p:cNvPr>
          <p:cNvSpPr/>
          <p:nvPr/>
        </p:nvSpPr>
        <p:spPr>
          <a:xfrm>
            <a:off x="4065618" y="4984002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30.03</a:t>
            </a:r>
          </a:p>
        </p:txBody>
      </p:sp>
      <p:sp>
        <p:nvSpPr>
          <p:cNvPr id="106" name="Овал 105">
            <a:extLst>
              <a:ext uri="{FF2B5EF4-FFF2-40B4-BE49-F238E27FC236}">
                <a16:creationId xmlns:a16="http://schemas.microsoft.com/office/drawing/2014/main" xmlns="" id="{10D7DD28-4DBC-4DA2-96DB-BAF58798507F}"/>
              </a:ext>
            </a:extLst>
          </p:cNvPr>
          <p:cNvSpPr/>
          <p:nvPr/>
        </p:nvSpPr>
        <p:spPr>
          <a:xfrm>
            <a:off x="7735245" y="1257358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30.06</a:t>
            </a:r>
          </a:p>
        </p:txBody>
      </p:sp>
      <p:cxnSp>
        <p:nvCxnSpPr>
          <p:cNvPr id="109" name="Прямая со стрелкой 108">
            <a:extLst>
              <a:ext uri="{FF2B5EF4-FFF2-40B4-BE49-F238E27FC236}">
                <a16:creationId xmlns:a16="http://schemas.microsoft.com/office/drawing/2014/main" xmlns="" id="{90F44991-3AC7-4030-9CA8-99A29EA20AD6}"/>
              </a:ext>
            </a:extLst>
          </p:cNvPr>
          <p:cNvCxnSpPr>
            <a:cxnSpLocks/>
            <a:stCxn id="45" idx="4"/>
            <a:endCxn id="99" idx="0"/>
          </p:cNvCxnSpPr>
          <p:nvPr/>
        </p:nvCxnSpPr>
        <p:spPr>
          <a:xfrm>
            <a:off x="4548122" y="1723532"/>
            <a:ext cx="12124" cy="326047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xmlns="" id="{80F7C8F2-171E-4E84-84A8-911C4C7BCE43}"/>
              </a:ext>
            </a:extLst>
          </p:cNvPr>
          <p:cNvCxnSpPr>
            <a:cxnSpLocks/>
            <a:stCxn id="45" idx="6"/>
            <a:endCxn id="106" idx="2"/>
          </p:cNvCxnSpPr>
          <p:nvPr/>
        </p:nvCxnSpPr>
        <p:spPr>
          <a:xfrm>
            <a:off x="5042750" y="1490445"/>
            <a:ext cx="2692495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stomShape 16">
            <a:extLst>
              <a:ext uri="{FF2B5EF4-FFF2-40B4-BE49-F238E27FC236}">
                <a16:creationId xmlns:a16="http://schemas.microsoft.com/office/drawing/2014/main" xmlns="" id="{BB685971-21F2-4DB7-A02E-7E5183FEA480}"/>
              </a:ext>
            </a:extLst>
          </p:cNvPr>
          <p:cNvSpPr/>
          <p:nvPr/>
        </p:nvSpPr>
        <p:spPr>
          <a:xfrm>
            <a:off x="6494614" y="3756495"/>
            <a:ext cx="1219201" cy="9732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Фестиваль успешных практик</a:t>
            </a:r>
          </a:p>
        </p:txBody>
      </p:sp>
      <p:sp>
        <p:nvSpPr>
          <p:cNvPr id="51" name="CustomShape 5">
            <a:extLst>
              <a:ext uri="{FF2B5EF4-FFF2-40B4-BE49-F238E27FC236}">
                <a16:creationId xmlns:a16="http://schemas.microsoft.com/office/drawing/2014/main" xmlns="" id="{0A7C7C65-F08C-4C1A-9D71-F20A291BE274}"/>
              </a:ext>
            </a:extLst>
          </p:cNvPr>
          <p:cNvSpPr/>
          <p:nvPr/>
        </p:nvSpPr>
        <p:spPr>
          <a:xfrm>
            <a:off x="1785446" y="1728445"/>
            <a:ext cx="2812990" cy="23862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Разработка: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ключевых показателей </a:t>
            </a:r>
            <a:b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(не более 3-х) формирования;</a:t>
            </a:r>
          </a:p>
          <a:p>
            <a:pPr marL="174625" indent="-174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критериев степени сформированности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выделенных социально-нормативных возрастных характеристик готовности ребёнка к начальному этапу школьного периода, отслеживаемых в ВСОКО</a:t>
            </a:r>
          </a:p>
        </p:txBody>
      </p:sp>
      <p:sp>
        <p:nvSpPr>
          <p:cNvPr id="27" name="CustomShape 5">
            <a:extLst>
              <a:ext uri="{FF2B5EF4-FFF2-40B4-BE49-F238E27FC236}">
                <a16:creationId xmlns:a16="http://schemas.microsoft.com/office/drawing/2014/main" xmlns="" id="{4B2F2D61-EE6C-4DC7-89DA-AB9FCFB8807F}"/>
              </a:ext>
            </a:extLst>
          </p:cNvPr>
          <p:cNvSpPr/>
          <p:nvPr/>
        </p:nvSpPr>
        <p:spPr>
          <a:xfrm>
            <a:off x="1156254" y="1215049"/>
            <a:ext cx="1162280" cy="4067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1.1.</a:t>
            </a:r>
          </a:p>
        </p:txBody>
      </p:sp>
      <p:sp>
        <p:nvSpPr>
          <p:cNvPr id="32" name="CustomShape 2">
            <a:extLst>
              <a:ext uri="{FF2B5EF4-FFF2-40B4-BE49-F238E27FC236}">
                <a16:creationId xmlns:a16="http://schemas.microsoft.com/office/drawing/2014/main" xmlns="" id="{2BC661E6-1B99-4BC3-B1ED-43ACC590B468}"/>
              </a:ext>
            </a:extLst>
          </p:cNvPr>
          <p:cNvSpPr/>
          <p:nvPr/>
        </p:nvSpPr>
        <p:spPr>
          <a:xfrm>
            <a:off x="3421127" y="172866"/>
            <a:ext cx="5570169" cy="72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ДОСТИЖЕНИЕ ОБРАЗОВАТЕЛЬНЫХ РЕЗУЛЬТАТОВ</a:t>
            </a:r>
          </a:p>
          <a:p>
            <a:pPr algn="ctr">
              <a:lnSpc>
                <a:spcPct val="100000"/>
              </a:lnSpc>
            </a:pPr>
            <a:r>
              <a:rPr lang="ru-RU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Дошкольное образование. Задача 1.3.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705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49" grpId="0" animBg="1"/>
      <p:bldP spid="80" grpId="0"/>
      <p:bldP spid="94" grpId="0" animBg="1"/>
      <p:bldP spid="45" grpId="0" animBg="1"/>
      <p:bldP spid="69" grpId="0" animBg="1"/>
      <p:bldP spid="71" grpId="0" animBg="1"/>
      <p:bldP spid="74" grpId="0"/>
      <p:bldP spid="99" grpId="0" animBg="1"/>
      <p:bldP spid="106" grpId="0" animBg="1"/>
      <p:bldP spid="41" grpId="0"/>
      <p:bldP spid="51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2"/>
          <p:cNvSpPr/>
          <p:nvPr/>
        </p:nvSpPr>
        <p:spPr>
          <a:xfrm>
            <a:off x="152400" y="943027"/>
            <a:ext cx="8829040" cy="5466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 marL="538163" indent="-538163" algn="just">
              <a:lnSpc>
                <a:spcPct val="115000"/>
              </a:lnSpc>
              <a:buClr>
                <a:srgbClr val="000000"/>
              </a:buClr>
            </a:pPr>
            <a:r>
              <a:rPr lang="ru-RU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Общее и дополнительное образование</a:t>
            </a:r>
          </a:p>
          <a:p>
            <a:pPr marL="449263" indent="-449263">
              <a:buClr>
                <a:srgbClr val="000000"/>
              </a:buClr>
            </a:pPr>
            <a:r>
              <a:rPr lang="ru-R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1.4.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Обеспечить формирование выделенной образовательными организациями системы личностных и метапредметных образовательных результатов, направленных на повышение качества освоения предметного содержания в соответствии с запланированными показателями.</a:t>
            </a:r>
          </a:p>
          <a:p>
            <a:pPr marL="449263" indent="-449263">
              <a:buClr>
                <a:srgbClr val="000000"/>
              </a:buClr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1.5. Повысить во внутришкольной системе оценки качества образования объективность оценивания системы образовательных результатов и качество мониторинга процесса по показателям их целенаправленного формирования.</a:t>
            </a:r>
          </a:p>
          <a:p>
            <a:pPr marL="449263" indent="-449263">
              <a:buClr>
                <a:srgbClr val="000000"/>
              </a:buClr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1.6. Организовать в системе дополнительного образования, включающей школы и учреждения дополнительного образования, разнообразные формы проверки формирования планируемых образовательных результатов в различных видах деятельности на основе </a:t>
            </a:r>
            <a:r>
              <a:rPr lang="ru-RU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проявления инициативно-ответственного действия.</a:t>
            </a:r>
          </a:p>
          <a:p>
            <a:pPr marL="538163" indent="-538163">
              <a:buClr>
                <a:srgbClr val="000000"/>
              </a:buClr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1.7. Завершить разработку концепции развития дополнительного образования, предполагающей создание образовательной среды с использованием ресурса городских организаций для достижения результатов в соответствии с ФГОС ОО и удовлетворения образовательных потребностей детей школьного и дошкольного возраста.</a:t>
            </a:r>
          </a:p>
          <a:p>
            <a:pPr marL="538163" indent="-538163" algn="just">
              <a:lnSpc>
                <a:spcPct val="115000"/>
              </a:lnSpc>
              <a:buClr>
                <a:srgbClr val="000000"/>
              </a:buClr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8" name="Picture 2"/>
          <p:cNvPicPr/>
          <p:nvPr/>
        </p:nvPicPr>
        <p:blipFill>
          <a:blip r:embed="rId2"/>
          <a:stretch/>
        </p:blipFill>
        <p:spPr>
          <a:xfrm>
            <a:off x="0" y="1062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159" name="Picture 3"/>
          <p:cNvPicPr/>
          <p:nvPr/>
        </p:nvPicPr>
        <p:blipFill>
          <a:blip r:embed="rId3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160" name="CustomShape 3"/>
          <p:cNvSpPr/>
          <p:nvPr/>
        </p:nvSpPr>
        <p:spPr>
          <a:xfrm>
            <a:off x="3887280" y="399600"/>
            <a:ext cx="52560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7644" y="228746"/>
            <a:ext cx="5626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ДОСТИЖЕНИЕ ОБРАЗОВАТЕЛЬНЫХ РЕЗУЛЬТАТОВ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3837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280" cy="922320"/>
          </a:xfrm>
          <a:prstGeom prst="rect">
            <a:avLst/>
          </a:prstGeom>
          <a:ln>
            <a:noFill/>
          </a:ln>
        </p:spPr>
      </p:pic>
      <p:pic>
        <p:nvPicPr>
          <p:cNvPr id="200" name="Picture 3"/>
          <p:cNvPicPr/>
          <p:nvPr/>
        </p:nvPicPr>
        <p:blipFill>
          <a:blip r:embed="rId3"/>
          <a:stretch/>
        </p:blipFill>
        <p:spPr>
          <a:xfrm>
            <a:off x="0" y="6548400"/>
            <a:ext cx="9143280" cy="308880"/>
          </a:xfrm>
          <a:prstGeom prst="rect">
            <a:avLst/>
          </a:prstGeom>
          <a:ln>
            <a:noFill/>
          </a:ln>
        </p:spPr>
      </p:pic>
      <p:sp>
        <p:nvSpPr>
          <p:cNvPr id="205" name="CustomShape 5"/>
          <p:cNvSpPr/>
          <p:nvPr/>
        </p:nvSpPr>
        <p:spPr>
          <a:xfrm>
            <a:off x="292415" y="1532651"/>
            <a:ext cx="2702421" cy="34544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Анализ и коррекция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приоритетно выделенных (заявленных для формирования в 2018-2019 учебном году личностных и метапредметных результатов как системы.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Составление и утверждение на методическом совете плана мероприятий по обеспечению формирования системы приоритетно выделенных личностных и метапредметных результатов, направленных на повышение качества освоения учебных предметов.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2514" y="1269791"/>
            <a:ext cx="978757" cy="438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24.08</a:t>
            </a:r>
          </a:p>
        </p:txBody>
      </p:sp>
      <p:sp>
        <p:nvSpPr>
          <p:cNvPr id="47" name="CustomShape 5"/>
          <p:cNvSpPr/>
          <p:nvPr/>
        </p:nvSpPr>
        <p:spPr>
          <a:xfrm>
            <a:off x="137148" y="934531"/>
            <a:ext cx="1917990" cy="3234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Постановка задачи</a:t>
            </a:r>
            <a:endParaRPr lang="ru-RU" sz="16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3149433" y="1257358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30.11</a:t>
            </a:r>
          </a:p>
        </p:txBody>
      </p:sp>
      <p:cxnSp>
        <p:nvCxnSpPr>
          <p:cNvPr id="34" name="Прямая со стрелкой 33"/>
          <p:cNvCxnSpPr>
            <a:cxnSpLocks/>
            <a:stCxn id="7" idx="6"/>
            <a:endCxn id="49" idx="2"/>
          </p:cNvCxnSpPr>
          <p:nvPr/>
        </p:nvCxnSpPr>
        <p:spPr>
          <a:xfrm>
            <a:off x="1231271" y="1489086"/>
            <a:ext cx="1918162" cy="1359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cxnSpLocks/>
            <a:stCxn id="49" idx="6"/>
            <a:endCxn id="45" idx="2"/>
          </p:cNvCxnSpPr>
          <p:nvPr/>
        </p:nvCxnSpPr>
        <p:spPr>
          <a:xfrm>
            <a:off x="4138689" y="1490445"/>
            <a:ext cx="1415374" cy="1402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ustomShape 16"/>
          <p:cNvSpPr/>
          <p:nvPr/>
        </p:nvSpPr>
        <p:spPr>
          <a:xfrm>
            <a:off x="2994836" y="1715665"/>
            <a:ext cx="2593164" cy="37084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Предоставление в КИМЦ скорректированной системы личностных и метапредметных результатов с ожидаемой степенью их достижения и способами формирования.</a:t>
            </a:r>
          </a:p>
          <a:p>
            <a:pPr marL="174625" indent="-174625">
              <a:buFont typeface="+mj-lt"/>
              <a:buAutoNum type="arabicPeriod"/>
            </a:pP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Размещение на сайте ОО плана мероприятий по обеспечению формирования системы приоритетно выделенных личностных и метапредметных результатов, утвержденный на методическом совете.</a:t>
            </a:r>
          </a:p>
        </p:txBody>
      </p:sp>
      <p:sp>
        <p:nvSpPr>
          <p:cNvPr id="94" name="Овал 93"/>
          <p:cNvSpPr/>
          <p:nvPr/>
        </p:nvSpPr>
        <p:spPr>
          <a:xfrm>
            <a:off x="7902230" y="1257358"/>
            <a:ext cx="989256" cy="466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30.06</a:t>
            </a:r>
          </a:p>
        </p:txBody>
      </p:sp>
      <p:sp>
        <p:nvSpPr>
          <p:cNvPr id="45" name="Овал 44"/>
          <p:cNvSpPr/>
          <p:nvPr/>
        </p:nvSpPr>
        <p:spPr>
          <a:xfrm>
            <a:off x="5554063" y="1271378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30.01</a:t>
            </a:r>
          </a:p>
        </p:txBody>
      </p: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xmlns="" id="{713FF4F7-22C4-431F-80F8-643B232FAA40}"/>
              </a:ext>
            </a:extLst>
          </p:cNvPr>
          <p:cNvCxnSpPr>
            <a:cxnSpLocks/>
            <a:stCxn id="45" idx="6"/>
            <a:endCxn id="94" idx="2"/>
          </p:cNvCxnSpPr>
          <p:nvPr/>
        </p:nvCxnSpPr>
        <p:spPr>
          <a:xfrm flipV="1">
            <a:off x="6543319" y="1490445"/>
            <a:ext cx="1358911" cy="1402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ustomShape 16">
            <a:extLst>
              <a:ext uri="{FF2B5EF4-FFF2-40B4-BE49-F238E27FC236}">
                <a16:creationId xmlns:a16="http://schemas.microsoft.com/office/drawing/2014/main" xmlns="" id="{EBF85FF2-F26F-4498-8C45-D3020D49D53E}"/>
              </a:ext>
            </a:extLst>
          </p:cNvPr>
          <p:cNvSpPr/>
          <p:nvPr/>
        </p:nvSpPr>
        <p:spPr>
          <a:xfrm>
            <a:off x="6968072" y="1733830"/>
            <a:ext cx="2175928" cy="32989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Размещение на сайте ОО рефлексивно-аналитической справки </a:t>
            </a:r>
            <a:b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выполнении плана мероприятий </a:t>
            </a:r>
            <a:b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формированию системы приоритетно выделенных личностных и метапредметных результатов и степени их достижения </a:t>
            </a:r>
            <a:b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сопоставлении </a:t>
            </a:r>
            <a:b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уровнем освоения предметного содержания (ВСОКО). </a:t>
            </a:r>
          </a:p>
        </p:txBody>
      </p:sp>
      <p:sp>
        <p:nvSpPr>
          <p:cNvPr id="66" name="CustomShape 5">
            <a:extLst>
              <a:ext uri="{FF2B5EF4-FFF2-40B4-BE49-F238E27FC236}">
                <a16:creationId xmlns:a16="http://schemas.microsoft.com/office/drawing/2014/main" xmlns="" id="{91CD5101-AFE5-48D9-97B1-E8412BBD2866}"/>
              </a:ext>
            </a:extLst>
          </p:cNvPr>
          <p:cNvSpPr/>
          <p:nvPr/>
        </p:nvSpPr>
        <p:spPr>
          <a:xfrm>
            <a:off x="5360449" y="1728289"/>
            <a:ext cx="1456913" cy="16203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Анализ и коррекция</a:t>
            </a:r>
            <a:r>
              <a:rPr lang="ru-RU" sz="1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педагогической, методической и управленческой деятельности.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xmlns="" id="{4DD34C7B-7CCD-4D42-A658-F5F7850559C0}"/>
              </a:ext>
            </a:extLst>
          </p:cNvPr>
          <p:cNvSpPr/>
          <p:nvPr/>
        </p:nvSpPr>
        <p:spPr>
          <a:xfrm>
            <a:off x="1903383" y="5819627"/>
            <a:ext cx="989256" cy="466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01.10</a:t>
            </a:r>
          </a:p>
        </p:txBody>
      </p: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xmlns="" id="{32B92E37-8E4E-4E86-BEFB-95967825E0ED}"/>
              </a:ext>
            </a:extLst>
          </p:cNvPr>
          <p:cNvCxnSpPr>
            <a:cxnSpLocks/>
            <a:stCxn id="69" idx="6"/>
            <a:endCxn id="71" idx="2"/>
          </p:cNvCxnSpPr>
          <p:nvPr/>
        </p:nvCxnSpPr>
        <p:spPr>
          <a:xfrm>
            <a:off x="2892639" y="6052714"/>
            <a:ext cx="434797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Овал 70">
            <a:extLst>
              <a:ext uri="{FF2B5EF4-FFF2-40B4-BE49-F238E27FC236}">
                <a16:creationId xmlns:a16="http://schemas.microsoft.com/office/drawing/2014/main" xmlns="" id="{74F3AAE9-5818-409B-8FF8-7D18FF8B2BEE}"/>
              </a:ext>
            </a:extLst>
          </p:cNvPr>
          <p:cNvSpPr/>
          <p:nvPr/>
        </p:nvSpPr>
        <p:spPr>
          <a:xfrm>
            <a:off x="7240617" y="5819627"/>
            <a:ext cx="989256" cy="466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30.05</a:t>
            </a:r>
          </a:p>
        </p:txBody>
      </p:sp>
      <p:sp>
        <p:nvSpPr>
          <p:cNvPr id="74" name="CustomShape 5">
            <a:extLst>
              <a:ext uri="{FF2B5EF4-FFF2-40B4-BE49-F238E27FC236}">
                <a16:creationId xmlns:a16="http://schemas.microsoft.com/office/drawing/2014/main" xmlns="" id="{80E5A1B1-AE3D-4932-A1FF-4BF3EC4D4230}"/>
              </a:ext>
            </a:extLst>
          </p:cNvPr>
          <p:cNvSpPr/>
          <p:nvPr/>
        </p:nvSpPr>
        <p:spPr>
          <a:xfrm>
            <a:off x="1161140" y="6061659"/>
            <a:ext cx="7831943" cy="4819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Контроль выполнения задач, поставленных перед ОО.</a:t>
            </a:r>
          </a:p>
          <a:p>
            <a:pPr algn="ctr">
              <a:lnSpc>
                <a:spcPct val="100000"/>
              </a:lnSpc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Анализ выполнения планов мероприятий и материалов мониторинга деятельности ОО</a:t>
            </a:r>
          </a:p>
        </p:txBody>
      </p:sp>
      <p:sp>
        <p:nvSpPr>
          <p:cNvPr id="21" name="CustomShape 5">
            <a:extLst>
              <a:ext uri="{FF2B5EF4-FFF2-40B4-BE49-F238E27FC236}">
                <a16:creationId xmlns:a16="http://schemas.microsoft.com/office/drawing/2014/main" xmlns="" id="{5721382D-D32C-4174-84C4-274963CA66A0}"/>
              </a:ext>
            </a:extLst>
          </p:cNvPr>
          <p:cNvSpPr/>
          <p:nvPr/>
        </p:nvSpPr>
        <p:spPr>
          <a:xfrm>
            <a:off x="2220699" y="935002"/>
            <a:ext cx="3701130" cy="3556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Создание на сайте ОО раздела «КСКО» </a:t>
            </a:r>
            <a:endParaRPr lang="ru-RU" sz="16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22" name="CustomShape 2">
            <a:extLst>
              <a:ext uri="{FF2B5EF4-FFF2-40B4-BE49-F238E27FC236}">
                <a16:creationId xmlns:a16="http://schemas.microsoft.com/office/drawing/2014/main" xmlns="" id="{B081EFD9-2FDC-4D05-8487-16663F3B5E9F}"/>
              </a:ext>
            </a:extLst>
          </p:cNvPr>
          <p:cNvSpPr/>
          <p:nvPr/>
        </p:nvSpPr>
        <p:spPr>
          <a:xfrm>
            <a:off x="3421127" y="172866"/>
            <a:ext cx="5570169" cy="72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ДОСТИЖЕНИЕ ОБРАЗОВАТЕЛЬНЫХ РЕЗУЛЬТАТОВ Общее образование. Задача 1.4.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C5A1AD91-4319-4862-A739-88BA6F5A28A1}"/>
              </a:ext>
            </a:extLst>
          </p:cNvPr>
          <p:cNvSpPr/>
          <p:nvPr/>
        </p:nvSpPr>
        <p:spPr>
          <a:xfrm>
            <a:off x="926477" y="4927742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01.09</a:t>
            </a:r>
          </a:p>
        </p:txBody>
      </p:sp>
      <p:sp>
        <p:nvSpPr>
          <p:cNvPr id="26" name="CustomShape 5">
            <a:extLst>
              <a:ext uri="{FF2B5EF4-FFF2-40B4-BE49-F238E27FC236}">
                <a16:creationId xmlns:a16="http://schemas.microsoft.com/office/drawing/2014/main" xmlns="" id="{46072BE3-D65D-45E0-AD35-1EC18AC969E3}"/>
              </a:ext>
            </a:extLst>
          </p:cNvPr>
          <p:cNvSpPr/>
          <p:nvPr/>
        </p:nvSpPr>
        <p:spPr>
          <a:xfrm>
            <a:off x="1451430" y="5196438"/>
            <a:ext cx="6966857" cy="7256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Совершенствование уклада жизнедеятельности по выделенным компонентам культурно-воспитывающей инициативной среды, предоставляющей возможности самоопределения, выбора, проб и самореализации детей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B7D5A22D-E9FD-440C-8CEF-C00608CD692C}"/>
              </a:ext>
            </a:extLst>
          </p:cNvPr>
          <p:cNvSpPr/>
          <p:nvPr/>
        </p:nvSpPr>
        <p:spPr>
          <a:xfrm>
            <a:off x="7902230" y="4927425"/>
            <a:ext cx="989256" cy="4661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30.06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E6BB879A-DDFC-4E50-A908-0C1DAD001160}"/>
              </a:ext>
            </a:extLst>
          </p:cNvPr>
          <p:cNvCxnSpPr>
            <a:cxnSpLocks/>
            <a:stCxn id="25" idx="6"/>
            <a:endCxn id="27" idx="2"/>
          </p:cNvCxnSpPr>
          <p:nvPr/>
        </p:nvCxnSpPr>
        <p:spPr>
          <a:xfrm flipV="1">
            <a:off x="1915733" y="5160512"/>
            <a:ext cx="5986497" cy="317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9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49" grpId="0" animBg="1"/>
      <p:bldP spid="80" grpId="0"/>
      <p:bldP spid="94" grpId="0" animBg="1"/>
      <p:bldP spid="45" grpId="0" animBg="1"/>
      <p:bldP spid="58" grpId="0"/>
      <p:bldP spid="66" grpId="0"/>
      <p:bldP spid="69" grpId="0" animBg="1"/>
      <p:bldP spid="71" grpId="0" animBg="1"/>
      <p:bldP spid="74" grpId="0"/>
      <p:bldP spid="25" grpId="0" animBg="1"/>
      <p:bldP spid="26" grpId="0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3475</TotalTime>
  <Words>2170</Words>
  <Application>Microsoft Office PowerPoint</Application>
  <PresentationFormat>Экран (4:3)</PresentationFormat>
  <Paragraphs>332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DejaVu Sans</vt:lpstr>
      <vt:lpstr>PT Sans</vt:lpstr>
      <vt:lpstr>Symbol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для Маши</dc:creator>
  <dc:description/>
  <cp:lastModifiedBy>kab302_teacher</cp:lastModifiedBy>
  <cp:revision>322</cp:revision>
  <cp:lastPrinted>2017-10-23T10:04:34Z</cp:lastPrinted>
  <dcterms:created xsi:type="dcterms:W3CDTF">2015-08-19T06:37:14Z</dcterms:created>
  <dcterms:modified xsi:type="dcterms:W3CDTF">2018-10-25T05:22:59Z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Home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17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22</vt:i4>
  </property>
</Properties>
</file>