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21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8" r:id="rId2"/>
    <p:sldId id="265" r:id="rId3"/>
    <p:sldId id="259" r:id="rId4"/>
    <p:sldId id="264" r:id="rId5"/>
    <p:sldId id="266" r:id="rId6"/>
    <p:sldId id="262" r:id="rId7"/>
    <p:sldId id="277" r:id="rId8"/>
    <p:sldId id="270" r:id="rId9"/>
    <p:sldId id="267" r:id="rId10"/>
    <p:sldId id="273" r:id="rId11"/>
    <p:sldId id="268" r:id="rId12"/>
    <p:sldId id="278" r:id="rId13"/>
    <p:sldId id="269" r:id="rId14"/>
    <p:sldId id="272" r:id="rId15"/>
    <p:sldId id="271" r:id="rId16"/>
    <p:sldId id="263" r:id="rId17"/>
    <p:sldId id="274" r:id="rId18"/>
    <p:sldId id="275" r:id="rId19"/>
    <p:sldId id="261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0000"/>
    <a:srgbClr val="E9E92F"/>
    <a:srgbClr val="6F2876"/>
    <a:srgbClr val="7A0000"/>
    <a:srgbClr val="7538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6A7A41-D834-4437-94C1-A091B1982C5C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BCFD12-D2CC-455E-A240-057BA37614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11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BCFD12-D2CC-455E-A240-057BA37614EE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178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6DDDE-3C24-42F7-AD86-2E92357493A0}" type="datetimeFigureOut">
              <a:rPr lang="ru-RU" smtClean="0"/>
              <a:pPr/>
              <a:t>24.12.2014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8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gif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5"/>
          <p:cNvSpPr>
            <a:spLocks noGrp="1"/>
          </p:cNvSpPr>
          <p:nvPr>
            <p:ph idx="1"/>
          </p:nvPr>
        </p:nvSpPr>
        <p:spPr>
          <a:xfrm>
            <a:off x="1043608" y="3343478"/>
            <a:ext cx="7056784" cy="1581932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4000" b="1" dirty="0" smtClean="0">
                <a:latin typeface="Calibri Light" panose="020F0302020204030204" pitchFamily="34" charset="0"/>
              </a:rPr>
              <a:t>Тема: Второстепенные члены предложения</a:t>
            </a:r>
            <a:endParaRPr lang="ru-RU" sz="4000" b="1" dirty="0">
              <a:latin typeface="Calibri Light" panose="020F0302020204030204" pitchFamily="34" charset="0"/>
            </a:endParaRPr>
          </a:p>
        </p:txBody>
      </p:sp>
      <p:sp>
        <p:nvSpPr>
          <p:cNvPr id="2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552728" cy="77809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русского языка</a:t>
            </a:r>
            <a:endParaRPr lang="ru-RU" dirty="0">
              <a:solidFill>
                <a:srgbClr val="6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" name="Рисунок 22" descr="Рисунок7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547664" y="764704"/>
            <a:ext cx="6766001" cy="8411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781271"/>
            <a:ext cx="1440160" cy="15622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1781271"/>
            <a:ext cx="1382933" cy="1500131"/>
          </a:xfrm>
          <a:prstGeom prst="rect">
            <a:avLst/>
          </a:prstGeom>
        </p:spPr>
      </p:pic>
      <p:sp>
        <p:nvSpPr>
          <p:cNvPr id="12" name="Содержимое 5"/>
          <p:cNvSpPr txBox="1">
            <a:spLocks/>
          </p:cNvSpPr>
          <p:nvPr/>
        </p:nvSpPr>
        <p:spPr>
          <a:xfrm>
            <a:off x="2103200" y="5589240"/>
            <a:ext cx="7056784" cy="15819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itchFamily="34" charset="0"/>
              <a:buNone/>
            </a:pPr>
            <a:endParaRPr lang="ru-RU" sz="2400" dirty="0">
              <a:latin typeface="Calibri Light" panose="020F03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638"/>
            <a:ext cx="7543824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Моделирование текста</a:t>
            </a:r>
            <a:endParaRPr lang="ru-RU" b="1" dirty="0">
              <a:solidFill>
                <a:srgbClr val="6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 pitchFamily="34" charset="0"/>
            </a:endParaRPr>
          </a:p>
        </p:txBody>
      </p:sp>
      <p:sp>
        <p:nvSpPr>
          <p:cNvPr id="4" name="Содержимое 3"/>
          <p:cNvSpPr txBox="1">
            <a:spLocks noGrp="1"/>
          </p:cNvSpPr>
          <p:nvPr>
            <p:ph idx="1"/>
          </p:nvPr>
        </p:nvSpPr>
        <p:spPr>
          <a:xfrm>
            <a:off x="4929190" y="1285860"/>
            <a:ext cx="3071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3600" dirty="0" smtClean="0"/>
              <a:t>Горят фонари.</a:t>
            </a:r>
            <a:endParaRPr lang="ru-RU" sz="3600" dirty="0"/>
          </a:p>
        </p:txBody>
      </p:sp>
      <p:pic>
        <p:nvPicPr>
          <p:cNvPr id="3075" name="Picture 3" descr="C:\Users\Учитель\Desktop\0a0aa3d0764766577f584772044549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390775"/>
            <a:ext cx="2886075" cy="4467225"/>
          </a:xfrm>
          <a:prstGeom prst="rect">
            <a:avLst/>
          </a:prstGeom>
          <a:noFill/>
        </p:spPr>
      </p:pic>
      <p:cxnSp>
        <p:nvCxnSpPr>
          <p:cNvPr id="9" name="Прямая со стрелкой 8"/>
          <p:cNvCxnSpPr/>
          <p:nvPr/>
        </p:nvCxnSpPr>
        <p:spPr>
          <a:xfrm rot="10800000" flipV="1">
            <a:off x="4786314" y="2071678"/>
            <a:ext cx="785818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286512" y="2000240"/>
            <a:ext cx="1000132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286248" y="300037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(как?)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6572264" y="3000372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(какие?)</a:t>
            </a:r>
            <a:endParaRPr lang="ru-RU" sz="2800" dirty="0"/>
          </a:p>
        </p:txBody>
      </p:sp>
      <p:sp>
        <p:nvSpPr>
          <p:cNvPr id="23" name="Содержимое 3"/>
          <p:cNvSpPr txBox="1">
            <a:spLocks/>
          </p:cNvSpPr>
          <p:nvPr/>
        </p:nvSpPr>
        <p:spPr>
          <a:xfrm>
            <a:off x="3071802" y="5214950"/>
            <a:ext cx="5786478" cy="830997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400" b="1" dirty="0" smtClean="0">
                <a:latin typeface="Calibri Light" panose="020F0302020204030204" pitchFamily="34" charset="0"/>
              </a:rPr>
              <a:t>Охарактеризуйте новое предложение</a:t>
            </a:r>
            <a:endParaRPr lang="ru-RU" sz="2400" b="1" dirty="0">
              <a:latin typeface="Calibri Light" panose="020F03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14678" y="4214818"/>
            <a:ext cx="5429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Calibri Light" panose="020F0302020204030204" pitchFamily="34" charset="0"/>
              </a:rPr>
              <a:t>Ярко горят уличные фонари</a:t>
            </a:r>
            <a:endParaRPr lang="ru-RU" sz="2800" b="1" dirty="0">
              <a:solidFill>
                <a:srgbClr val="7030A0"/>
              </a:solidFill>
              <a:latin typeface="Calibri Light" panose="020F03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491776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«Зоркий глаз»</a:t>
            </a:r>
            <a:br>
              <a:rPr lang="ru-RU" sz="2800" b="1" dirty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</a:br>
            <a:endParaRPr lang="ru-RU" sz="2800" b="1" dirty="0">
              <a:solidFill>
                <a:srgbClr val="6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357422" y="1285860"/>
            <a:ext cx="4429156" cy="75255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3800" i="1" dirty="0" smtClean="0">
                <a:solidFill>
                  <a:srgbClr val="7A0000"/>
                </a:solidFill>
                <a:latin typeface="Calibri Light" panose="020F0302020204030204" pitchFamily="34" charset="0"/>
              </a:rPr>
              <a:t>ЕОМСЛУЖАТШКЫРТ</a:t>
            </a:r>
          </a:p>
          <a:p>
            <a:pPr marL="0" indent="0">
              <a:buNone/>
            </a:pPr>
            <a:endParaRPr lang="ru-RU" sz="2600" dirty="0">
              <a:solidFill>
                <a:srgbClr val="7A0000"/>
              </a:solidFill>
              <a:latin typeface="Calibri Light" panose="020F030202020403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14414" y="1643050"/>
            <a:ext cx="7715304" cy="78581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dirty="0" smtClean="0">
              <a:latin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ru-RU" sz="3800" dirty="0" smtClean="0">
                <a:latin typeface="Calibri Light" panose="020F0302020204030204" pitchFamily="34" charset="0"/>
              </a:rPr>
              <a:t>Городские фонари верно  </a:t>
            </a:r>
            <a:r>
              <a:rPr lang="ru-RU" sz="3800" dirty="0" err="1" smtClean="0">
                <a:latin typeface="Calibri Light" panose="020F0302020204030204" pitchFamily="34" charset="0"/>
              </a:rPr>
              <a:t>____жителям</a:t>
            </a:r>
            <a:r>
              <a:rPr lang="ru-RU" sz="3800" dirty="0" smtClean="0">
                <a:latin typeface="Calibri Light" panose="020F0302020204030204" pitchFamily="34" charset="0"/>
              </a:rPr>
              <a:t> города</a:t>
            </a:r>
            <a:r>
              <a:rPr lang="ru-RU" sz="3800" dirty="0" smtClean="0"/>
              <a:t>.</a:t>
            </a:r>
            <a:endParaRPr lang="ru-RU" sz="3800" dirty="0" smtClean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071934" y="2500306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214414" y="2500306"/>
            <a:ext cx="7454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Calibri Light" panose="020F0302020204030204" pitchFamily="34" charset="0"/>
              </a:rPr>
              <a:t>Составьте </a:t>
            </a:r>
            <a:r>
              <a:rPr lang="ru-RU" sz="2400" b="1" dirty="0" smtClean="0">
                <a:latin typeface="Calibri Light" panose="020F0302020204030204" pitchFamily="34" charset="0"/>
              </a:rPr>
              <a:t> и запишите предложения</a:t>
            </a:r>
            <a:r>
              <a:rPr lang="ru-RU" sz="2400" b="1" dirty="0">
                <a:latin typeface="Calibri Light" panose="020F0302020204030204" pitchFamily="34" charset="0"/>
              </a:rPr>
              <a:t>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85852" y="3071810"/>
            <a:ext cx="7143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  <a:latin typeface="Calibri Light" panose="020F0302020204030204" pitchFamily="34" charset="0"/>
              </a:rPr>
              <a:t>они, путь, горожанам, освещают, вечером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2976" y="4572008"/>
            <a:ext cx="75009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B050"/>
                </a:solidFill>
                <a:latin typeface="Calibri Light" panose="020F0302020204030204" pitchFamily="34" charset="0"/>
              </a:rPr>
              <a:t>украшают, наш, старинные, днём, фонари, город</a:t>
            </a:r>
            <a:endParaRPr lang="ru-RU" sz="3200" dirty="0">
              <a:solidFill>
                <a:srgbClr val="00B050"/>
              </a:solidFill>
              <a:latin typeface="Calibri Light" panose="020F03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1538" y="4429132"/>
            <a:ext cx="71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 smtClean="0">
              <a:solidFill>
                <a:srgbClr val="7030A0"/>
              </a:solidFill>
              <a:latin typeface="Calibri Light" panose="020F0302020204030204" pitchFamily="34" charset="0"/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1357290" y="642918"/>
            <a:ext cx="7215238" cy="7525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400" b="1" dirty="0" smtClean="0">
                <a:latin typeface="Calibri Light" panose="020F0302020204030204" pitchFamily="34" charset="0"/>
              </a:rPr>
              <a:t>Найди слово и запиши предложение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85820" y="4071942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srgbClr val="7030A0"/>
                </a:solidFill>
                <a:latin typeface="Calibri Light" panose="020F0302020204030204" pitchFamily="34" charset="0"/>
              </a:rPr>
              <a:t>Вечером они освещают путь горожана</a:t>
            </a:r>
            <a:r>
              <a:rPr lang="ru-RU" sz="2800" dirty="0" smtClean="0">
                <a:solidFill>
                  <a:srgbClr val="7030A0"/>
                </a:solidFill>
                <a:latin typeface="Calibri Light" panose="020F0302020204030204" pitchFamily="34" charset="0"/>
              </a:rPr>
              <a:t>м.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85852" y="5715016"/>
            <a:ext cx="73581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latin typeface="Calibri Light" panose="020F0302020204030204" pitchFamily="34" charset="0"/>
              </a:rPr>
              <a:t>Днем старинные фонари украшают наш город. </a:t>
            </a:r>
            <a:endParaRPr lang="ru-RU" sz="2800" b="1" dirty="0">
              <a:solidFill>
                <a:srgbClr val="00B050"/>
              </a:solidFill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34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err="1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Физминутка</a:t>
            </a:r>
            <a:r>
              <a:rPr lang="ru-RU" b="1" dirty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 </a:t>
            </a:r>
            <a:r>
              <a:rPr lang="ru-RU" b="1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вам </a:t>
            </a:r>
            <a:r>
              <a:rPr lang="ru-RU" b="1" dirty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не шутка</a:t>
            </a:r>
            <a:endParaRPr lang="ru-RU" b="1" dirty="0">
              <a:solidFill>
                <a:srgbClr val="6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196752"/>
            <a:ext cx="6419056" cy="5046364"/>
          </a:xfrm>
        </p:spPr>
      </p:pic>
      <p:pic>
        <p:nvPicPr>
          <p:cNvPr id="6" name="песня фонар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77338" y="59383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76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6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638"/>
            <a:ext cx="7543824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Разбор по членам предложения</a:t>
            </a:r>
            <a:endParaRPr lang="ru-RU" b="1" dirty="0">
              <a:solidFill>
                <a:srgbClr val="6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85852" y="1643050"/>
            <a:ext cx="7143800" cy="478634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  <a:ea typeface="+mj-ea"/>
                <a:cs typeface="+mj-cs"/>
              </a:rPr>
              <a:t>Алгоритм разбора</a:t>
            </a:r>
          </a:p>
          <a:p>
            <a:r>
              <a:rPr lang="ru-RU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  <a:ea typeface="+mj-ea"/>
                <a:cs typeface="+mj-cs"/>
              </a:rPr>
              <a:t>Находим главные члены предложения;</a:t>
            </a:r>
          </a:p>
          <a:p>
            <a:r>
              <a:rPr lang="ru-RU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  <a:ea typeface="+mj-ea"/>
                <a:cs typeface="+mj-cs"/>
              </a:rPr>
              <a:t>Находим второстепенные члены предложения которые связаны с подлежащим;</a:t>
            </a:r>
          </a:p>
          <a:p>
            <a:r>
              <a:rPr lang="ru-RU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  <a:ea typeface="+mj-ea"/>
                <a:cs typeface="+mj-cs"/>
              </a:rPr>
              <a:t>Находим второстепенные члены предложения, которые связаны со сказуемым</a:t>
            </a:r>
          </a:p>
          <a:p>
            <a:r>
              <a:rPr lang="ru-RU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  <a:ea typeface="+mj-ea"/>
                <a:cs typeface="+mj-cs"/>
              </a:rPr>
              <a:t>Находим второстепенные члены предложения, которые связаны со второстепенными членами</a:t>
            </a:r>
          </a:p>
          <a:p>
            <a:endParaRPr lang="ru-RU" dirty="0" smtClean="0">
              <a:solidFill>
                <a:srgbClr val="6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 pitchFamily="34" charset="0"/>
              <a:ea typeface="+mj-ea"/>
              <a:cs typeface="+mj-cs"/>
            </a:endParaRPr>
          </a:p>
          <a:p>
            <a:pPr>
              <a:buNone/>
            </a:pPr>
            <a:endParaRPr lang="ru-RU" b="1" dirty="0">
              <a:latin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94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274638"/>
            <a:ext cx="6286544" cy="1143000"/>
          </a:xfrm>
        </p:spPr>
        <p:txBody>
          <a:bodyPr>
            <a:normAutofit/>
          </a:bodyPr>
          <a:lstStyle/>
          <a:p>
            <a:pPr marL="342900" indent="-342900" algn="l">
              <a:spcBef>
                <a:spcPct val="20000"/>
              </a:spcBef>
            </a:pPr>
            <a:r>
              <a:rPr lang="ru-RU" sz="2800" b="1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Проверьте схемы предложений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643174" y="1785926"/>
            <a:ext cx="6286544" cy="114300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Calibri Light" panose="020F0302020204030204" pitchFamily="34" charset="0"/>
                <a:ea typeface="+mj-ea"/>
                <a:cs typeface="+mj-cs"/>
              </a:rPr>
              <a:t>1) Определение подлежащее обстоятельство сказуемое  дополнение дополнение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214422"/>
            <a:ext cx="1465009" cy="209287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одержимое 3"/>
          <p:cNvSpPr txBox="1">
            <a:spLocks/>
          </p:cNvSpPr>
          <p:nvPr/>
        </p:nvSpPr>
        <p:spPr>
          <a:xfrm>
            <a:off x="1428728" y="3357562"/>
            <a:ext cx="6286544" cy="1143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400" dirty="0" smtClean="0">
                <a:latin typeface="Calibri Light" panose="020F0302020204030204" pitchFamily="34" charset="0"/>
                <a:ea typeface="+mj-ea"/>
                <a:cs typeface="+mj-cs"/>
              </a:rPr>
              <a:t>2) Обстоятельство существительное  сказуемое  обстоятельство  дополнение</a:t>
            </a:r>
            <a:endParaRPr lang="ru-RU" sz="2400" dirty="0">
              <a:latin typeface="Calibri Light" panose="020F0302020204030204" pitchFamily="34" charset="0"/>
              <a:ea typeface="+mj-ea"/>
              <a:cs typeface="+mj-cs"/>
            </a:endParaRPr>
          </a:p>
        </p:txBody>
      </p:sp>
      <p:sp>
        <p:nvSpPr>
          <p:cNvPr id="8" name="Содержимое 3"/>
          <p:cNvSpPr txBox="1">
            <a:spLocks/>
          </p:cNvSpPr>
          <p:nvPr/>
        </p:nvSpPr>
        <p:spPr>
          <a:xfrm>
            <a:off x="1285852" y="4786322"/>
            <a:ext cx="6286544" cy="114300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indent="-342900">
              <a:spcBef>
                <a:spcPct val="20000"/>
              </a:spcBef>
            </a:pPr>
            <a:r>
              <a:rPr lang="ru-RU" sz="2800" dirty="0" smtClean="0"/>
              <a:t>3</a:t>
            </a:r>
            <a:r>
              <a:rPr lang="ru-RU" sz="2600" dirty="0" smtClean="0">
                <a:latin typeface="Calibri Light" panose="020F0302020204030204" pitchFamily="34" charset="0"/>
                <a:ea typeface="+mj-ea"/>
                <a:cs typeface="+mj-cs"/>
              </a:rPr>
              <a:t>) Обстоятельство определение подлежащее сказуемое определение   дополнение</a:t>
            </a:r>
            <a:endParaRPr lang="ru-RU" sz="2600" dirty="0">
              <a:latin typeface="Calibri Light" panose="020F0302020204030204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50006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Рассказ фонарщика.</a:t>
            </a:r>
            <a:br>
              <a:rPr lang="ru-RU" b="1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</a:br>
            <a:endParaRPr lang="ru-RU" b="1" dirty="0" smtClean="0">
              <a:solidFill>
                <a:srgbClr val="6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285860"/>
            <a:ext cx="7786742" cy="528641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i="1" dirty="0" smtClean="0"/>
              <a:t>		</a:t>
            </a:r>
            <a:r>
              <a:rPr lang="ru-RU" sz="3300" i="1" dirty="0" smtClean="0">
                <a:latin typeface="Calibri Light" pitchFamily="34" charset="0"/>
              </a:rPr>
              <a:t>Уличное освещение впервые в России появилось в Петербурге при  Петре </a:t>
            </a:r>
            <a:r>
              <a:rPr lang="en-US" sz="3300" i="1" dirty="0" smtClean="0">
                <a:latin typeface="Calibri Light" pitchFamily="34" charset="0"/>
              </a:rPr>
              <a:t>I</a:t>
            </a:r>
            <a:r>
              <a:rPr lang="ru-RU" sz="3300" i="1" dirty="0" smtClean="0">
                <a:latin typeface="Calibri Light" pitchFamily="34" charset="0"/>
              </a:rPr>
              <a:t>. Он очень любил свет. В праздники по случаю побед устраивались фейерверки, зажигались уличные фонари. По улицам ходили фонарщики с лестницами и зажигали каждый фонарь.</a:t>
            </a:r>
          </a:p>
          <a:p>
            <a:pPr>
              <a:buNone/>
            </a:pPr>
            <a:r>
              <a:rPr lang="ru-RU" sz="3300" i="1" dirty="0" smtClean="0">
                <a:latin typeface="Calibri Light" pitchFamily="34" charset="0"/>
              </a:rPr>
              <a:t> 		Сначала фонари были масляными, потом керосиновыми, а затем газовыми.  Только в конце </a:t>
            </a:r>
            <a:r>
              <a:rPr lang="en-US" sz="3300" i="1" dirty="0" smtClean="0">
                <a:latin typeface="Calibri Light" pitchFamily="34" charset="0"/>
              </a:rPr>
              <a:t>XIX</a:t>
            </a:r>
            <a:r>
              <a:rPr lang="ru-RU" sz="3300" i="1" dirty="0" smtClean="0">
                <a:latin typeface="Calibri Light" pitchFamily="34" charset="0"/>
              </a:rPr>
              <a:t> века горожане  впервые увидели яркий  электрический свет на  фонарном столбе. </a:t>
            </a:r>
          </a:p>
          <a:p>
            <a:pPr>
              <a:buNone/>
            </a:pPr>
            <a:r>
              <a:rPr lang="ru-RU" sz="3300" i="1" dirty="0" smtClean="0">
                <a:latin typeface="Calibri Light" pitchFamily="34" charset="0"/>
              </a:rPr>
              <a:t>	</a:t>
            </a:r>
            <a:endParaRPr lang="ru-RU" sz="35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4" y="4581128"/>
            <a:ext cx="1293795" cy="2179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5"/>
          <p:cNvSpPr>
            <a:spLocks noGrp="1"/>
          </p:cNvSpPr>
          <p:nvPr>
            <p:ph idx="1"/>
          </p:nvPr>
        </p:nvSpPr>
        <p:spPr>
          <a:xfrm>
            <a:off x="1463310" y="260648"/>
            <a:ext cx="7056784" cy="576064"/>
          </a:xfrm>
        </p:spPr>
        <p:txBody>
          <a:bodyPr>
            <a:noAutofit/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ru-RU" sz="4400" b="1" dirty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  <a:ea typeface="+mj-ea"/>
                <a:cs typeface="+mj-cs"/>
              </a:rPr>
              <a:t>Фонари в Красноярске </a:t>
            </a:r>
          </a:p>
        </p:txBody>
      </p:sp>
      <p:pic>
        <p:nvPicPr>
          <p:cNvPr id="23" name="Рисунок 22" descr="Рисунок7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621047" y="1052736"/>
            <a:ext cx="6766001" cy="841179"/>
          </a:xfrm>
          <a:prstGeom prst="rect">
            <a:avLst/>
          </a:prstGeom>
        </p:spPr>
      </p:pic>
      <p:sp>
        <p:nvSpPr>
          <p:cNvPr id="5" name="Содержимое 5"/>
          <p:cNvSpPr txBox="1">
            <a:spLocks/>
          </p:cNvSpPr>
          <p:nvPr/>
        </p:nvSpPr>
        <p:spPr>
          <a:xfrm>
            <a:off x="1475656" y="4941168"/>
            <a:ext cx="7056784" cy="1035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768619"/>
            <a:ext cx="1815167" cy="13613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310" y="4797152"/>
            <a:ext cx="1937835" cy="14824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3133" y="4776382"/>
            <a:ext cx="2051054" cy="14425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4200" y="2918499"/>
            <a:ext cx="2123804" cy="15928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836" y="1790563"/>
            <a:ext cx="2604634" cy="13953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811216"/>
            <a:ext cx="2088232" cy="139389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4500570"/>
            <a:ext cx="1293795" cy="2179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Ответь на вопросы:</a:t>
            </a:r>
            <a:br>
              <a:rPr lang="ru-RU" sz="2800" b="1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</a:br>
            <a:endParaRPr lang="ru-RU" sz="2800" b="1" dirty="0" smtClean="0">
              <a:solidFill>
                <a:srgbClr val="6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00166" y="928670"/>
            <a:ext cx="7143800" cy="5715040"/>
          </a:xfrm>
        </p:spPr>
        <p:txBody>
          <a:bodyPr>
            <a:normAutofit/>
          </a:bodyPr>
          <a:lstStyle/>
          <a:p>
            <a:pPr marL="514350" indent="-514350">
              <a:lnSpc>
                <a:spcPct val="90000"/>
              </a:lnSpc>
              <a:buAutoNum type="arabicPeriod"/>
            </a:pPr>
            <a:r>
              <a:rPr lang="ru-RU" sz="2600" dirty="0" smtClean="0">
                <a:latin typeface="Calibri Light" panose="020F0302020204030204" pitchFamily="34" charset="0"/>
                <a:ea typeface="+mj-ea"/>
                <a:cs typeface="+mj-cs"/>
              </a:rPr>
              <a:t>Что такое грамматическая основа предложения? </a:t>
            </a:r>
          </a:p>
          <a:p>
            <a:pPr marL="514350" indent="-514350">
              <a:lnSpc>
                <a:spcPct val="90000"/>
              </a:lnSpc>
              <a:buNone/>
            </a:pPr>
            <a:endParaRPr lang="ru-RU" sz="2600" dirty="0" smtClean="0">
              <a:latin typeface="Calibri Light" panose="020F0302020204030204" pitchFamily="34" charset="0"/>
              <a:ea typeface="+mj-ea"/>
              <a:cs typeface="+mj-cs"/>
            </a:endParaRPr>
          </a:p>
          <a:p>
            <a:pPr>
              <a:lnSpc>
                <a:spcPct val="90000"/>
              </a:lnSpc>
              <a:buNone/>
            </a:pPr>
            <a:r>
              <a:rPr lang="ru-RU" sz="2600" dirty="0" smtClean="0">
                <a:latin typeface="Calibri Light" panose="020F0302020204030204" pitchFamily="34" charset="0"/>
                <a:ea typeface="+mj-ea"/>
                <a:cs typeface="+mj-cs"/>
              </a:rPr>
              <a:t>2. Какова роль второстепенных членов в предложении?</a:t>
            </a:r>
          </a:p>
          <a:p>
            <a:pPr>
              <a:lnSpc>
                <a:spcPct val="90000"/>
              </a:lnSpc>
              <a:buNone/>
            </a:pPr>
            <a:endParaRPr lang="ru-RU" sz="2600" dirty="0" smtClean="0">
              <a:latin typeface="Calibri Light" panose="020F0302020204030204" pitchFamily="34" charset="0"/>
              <a:ea typeface="+mj-ea"/>
              <a:cs typeface="+mj-cs"/>
            </a:endParaRPr>
          </a:p>
          <a:p>
            <a:pPr>
              <a:lnSpc>
                <a:spcPct val="90000"/>
              </a:lnSpc>
              <a:buNone/>
            </a:pPr>
            <a:r>
              <a:rPr lang="ru-RU" sz="2600" dirty="0" smtClean="0">
                <a:latin typeface="Calibri Light" panose="020F0302020204030204" pitchFamily="34" charset="0"/>
                <a:ea typeface="+mj-ea"/>
                <a:cs typeface="+mj-cs"/>
              </a:rPr>
              <a:t>3. Как их найти в предложении?</a:t>
            </a:r>
          </a:p>
          <a:p>
            <a:pPr>
              <a:lnSpc>
                <a:spcPct val="90000"/>
              </a:lnSpc>
              <a:buNone/>
            </a:pPr>
            <a:endParaRPr lang="ru-RU" sz="2600" dirty="0" smtClean="0">
              <a:latin typeface="Calibri Light" panose="020F0302020204030204" pitchFamily="34" charset="0"/>
              <a:ea typeface="+mj-ea"/>
              <a:cs typeface="+mj-cs"/>
            </a:endParaRPr>
          </a:p>
          <a:p>
            <a:pPr>
              <a:lnSpc>
                <a:spcPct val="90000"/>
              </a:lnSpc>
              <a:buNone/>
            </a:pPr>
            <a:r>
              <a:rPr lang="ru-RU" sz="2600" dirty="0" smtClean="0">
                <a:latin typeface="Calibri Light" panose="020F0302020204030204" pitchFamily="34" charset="0"/>
                <a:ea typeface="+mj-ea"/>
                <a:cs typeface="+mj-cs"/>
              </a:rPr>
              <a:t>4. Что такое обстоятельство?</a:t>
            </a:r>
          </a:p>
          <a:p>
            <a:pPr>
              <a:lnSpc>
                <a:spcPct val="90000"/>
              </a:lnSpc>
              <a:buNone/>
            </a:pPr>
            <a:endParaRPr lang="ru-RU" sz="2600" dirty="0" smtClean="0">
              <a:latin typeface="Calibri Light" panose="020F0302020204030204" pitchFamily="34" charset="0"/>
              <a:ea typeface="+mj-ea"/>
              <a:cs typeface="+mj-cs"/>
            </a:endParaRPr>
          </a:p>
          <a:p>
            <a:pPr>
              <a:lnSpc>
                <a:spcPct val="90000"/>
              </a:lnSpc>
              <a:buNone/>
            </a:pPr>
            <a:r>
              <a:rPr lang="ru-RU" sz="2600" dirty="0" smtClean="0">
                <a:latin typeface="Calibri Light" panose="020F0302020204030204" pitchFamily="34" charset="0"/>
                <a:ea typeface="+mj-ea"/>
                <a:cs typeface="+mj-cs"/>
              </a:rPr>
              <a:t>5. Что такое дополнение?</a:t>
            </a:r>
          </a:p>
          <a:p>
            <a:pPr>
              <a:lnSpc>
                <a:spcPct val="90000"/>
              </a:lnSpc>
              <a:buNone/>
            </a:pPr>
            <a:endParaRPr lang="ru-RU" sz="2600" dirty="0" smtClean="0">
              <a:latin typeface="Calibri Light" panose="020F0302020204030204" pitchFamily="34" charset="0"/>
              <a:ea typeface="+mj-ea"/>
              <a:cs typeface="+mj-cs"/>
            </a:endParaRPr>
          </a:p>
          <a:p>
            <a:pPr>
              <a:lnSpc>
                <a:spcPct val="90000"/>
              </a:lnSpc>
              <a:buNone/>
            </a:pPr>
            <a:r>
              <a:rPr lang="ru-RU" sz="2600" dirty="0" smtClean="0">
                <a:latin typeface="Calibri Light" panose="020F0302020204030204" pitchFamily="34" charset="0"/>
                <a:ea typeface="+mj-ea"/>
                <a:cs typeface="+mj-cs"/>
              </a:rPr>
              <a:t>6.Что такое определение?</a:t>
            </a:r>
          </a:p>
          <a:p>
            <a:pPr>
              <a:lnSpc>
                <a:spcPct val="90000"/>
              </a:lnSpc>
              <a:buNone/>
            </a:pPr>
            <a:endParaRPr lang="ru-RU" sz="2600" dirty="0" smtClean="0">
              <a:latin typeface="Calibri Light" panose="020F0302020204030204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Лесенка успеха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643306" y="3643314"/>
            <a:ext cx="4929222" cy="554023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buNone/>
            </a:pPr>
            <a:r>
              <a:rPr lang="ru-RU" dirty="0" smtClean="0">
                <a:solidFill>
                  <a:srgbClr val="00B050"/>
                </a:solidFill>
                <a:latin typeface="Calibri Light" panose="020F0302020204030204" pitchFamily="34" charset="0"/>
                <a:ea typeface="+mj-ea"/>
                <a:cs typeface="+mj-cs"/>
              </a:rPr>
              <a:t>Все понятно, было интересно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71538" y="5857892"/>
            <a:ext cx="7500990" cy="696899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	 </a:t>
            </a:r>
            <a:r>
              <a:rPr lang="ru-RU" b="1" dirty="0" smtClean="0">
                <a:latin typeface="Calibri Light" panose="020F0302020204030204" pitchFamily="34" charset="0"/>
              </a:rPr>
              <a:t>Сопоставь свои задачи к уроку и результат. Отметь свою ступеньку успеха. </a:t>
            </a:r>
            <a:endParaRPr lang="ru-RU" b="1" dirty="0">
              <a:latin typeface="Calibri Light" panose="020F0302020204030204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 flipH="1" flipV="1">
            <a:off x="2251059" y="5106999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571736" y="4714884"/>
            <a:ext cx="10001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 flipH="1" flipV="1">
            <a:off x="3001158" y="4142586"/>
            <a:ext cx="114300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571868" y="3500438"/>
            <a:ext cx="12144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 flipH="1" flipV="1">
            <a:off x="4215604" y="2928140"/>
            <a:ext cx="114300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786314" y="2357430"/>
            <a:ext cx="12144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одержимое 2"/>
          <p:cNvSpPr txBox="1">
            <a:spLocks/>
          </p:cNvSpPr>
          <p:nvPr/>
        </p:nvSpPr>
        <p:spPr>
          <a:xfrm>
            <a:off x="2786050" y="4929198"/>
            <a:ext cx="4038600" cy="5540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dirty="0" smtClean="0">
                <a:solidFill>
                  <a:srgbClr val="C00000"/>
                </a:solidFill>
                <a:latin typeface="Calibri Light" panose="020F0302020204030204" pitchFamily="34" charset="0"/>
                <a:ea typeface="+mj-ea"/>
                <a:cs typeface="+mj-cs"/>
              </a:rPr>
              <a:t>Ничего не понял</a:t>
            </a:r>
            <a:endParaRPr lang="ru-RU" sz="2800" dirty="0">
              <a:solidFill>
                <a:srgbClr val="C00000"/>
              </a:solidFill>
              <a:latin typeface="Calibri Light" panose="020F0302020204030204" pitchFamily="34" charset="0"/>
              <a:ea typeface="+mj-ea"/>
              <a:cs typeface="+mj-cs"/>
            </a:endParaRPr>
          </a:p>
        </p:txBody>
      </p:sp>
      <p:sp>
        <p:nvSpPr>
          <p:cNvPr id="18" name="Содержимое 2"/>
          <p:cNvSpPr txBox="1">
            <a:spLocks/>
          </p:cNvSpPr>
          <p:nvPr/>
        </p:nvSpPr>
        <p:spPr>
          <a:xfrm>
            <a:off x="4929190" y="2643182"/>
            <a:ext cx="4038600" cy="5540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dirty="0" smtClean="0">
                <a:solidFill>
                  <a:srgbClr val="0070C0"/>
                </a:solidFill>
                <a:latin typeface="Calibri Light" panose="020F0302020204030204" pitchFamily="34" charset="0"/>
                <a:ea typeface="+mj-ea"/>
                <a:cs typeface="+mj-cs"/>
              </a:rPr>
              <a:t>Хочу узнать больше</a:t>
            </a:r>
            <a:endParaRPr lang="ru-RU" sz="2800" dirty="0">
              <a:solidFill>
                <a:srgbClr val="0070C0"/>
              </a:solidFill>
              <a:latin typeface="Calibri Light" panose="020F0302020204030204" pitchFamily="34" charset="0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43174" y="3857628"/>
            <a:ext cx="7143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</a:rPr>
              <a:t>А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57620" y="2571744"/>
            <a:ext cx="12858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00B050"/>
                </a:solidFill>
              </a:rPr>
              <a:t>Б</a:t>
            </a:r>
            <a:endParaRPr lang="ru-RU" sz="6000" dirty="0">
              <a:solidFill>
                <a:srgbClr val="00B05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786314" y="1357298"/>
            <a:ext cx="13573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0070C0"/>
                </a:solidFill>
              </a:rPr>
              <a:t>В</a:t>
            </a:r>
            <a:endParaRPr lang="ru-RU" sz="6000" dirty="0">
              <a:solidFill>
                <a:srgbClr val="0070C0"/>
              </a:solidFill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571479"/>
            <a:ext cx="1618060" cy="2082239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Творческое задание </a:t>
            </a:r>
            <a:endParaRPr lang="ru-RU" sz="3200" b="1" dirty="0">
              <a:solidFill>
                <a:srgbClr val="6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1214414" y="1357298"/>
            <a:ext cx="7543824" cy="16859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Calibri Light" panose="020F0302020204030204" pitchFamily="34" charset="0"/>
                <a:ea typeface="+mj-ea"/>
                <a:cs typeface="+mj-cs"/>
              </a:rPr>
              <a:t>	Из букв слова </a:t>
            </a:r>
            <a:r>
              <a:rPr lang="ru-RU" dirty="0" smtClean="0">
                <a:solidFill>
                  <a:srgbClr val="FF0000"/>
                </a:solidFill>
                <a:latin typeface="Calibri Light" panose="020F0302020204030204" pitchFamily="34" charset="0"/>
                <a:ea typeface="+mj-ea"/>
                <a:cs typeface="+mj-cs"/>
              </a:rPr>
              <a:t>фонарь</a:t>
            </a:r>
            <a:r>
              <a:rPr lang="ru-RU" dirty="0" smtClean="0">
                <a:latin typeface="Calibri Light" panose="020F0302020204030204" pitchFamily="34" charset="0"/>
                <a:ea typeface="+mj-ea"/>
                <a:cs typeface="+mj-cs"/>
              </a:rPr>
              <a:t> составь предложение так, чтобы каждая следующая буква была началом нового слова (кроме буквы ь)</a:t>
            </a:r>
          </a:p>
          <a:p>
            <a:endParaRPr lang="ru-RU" dirty="0"/>
          </a:p>
        </p:txBody>
      </p:sp>
      <p:pic>
        <p:nvPicPr>
          <p:cNvPr id="7" name="Рисунок 6" descr="Рисунок7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500166" y="928670"/>
            <a:ext cx="6766001" cy="841179"/>
          </a:xfrm>
          <a:prstGeom prst="rect">
            <a:avLst/>
          </a:prstGeom>
        </p:spPr>
      </p:pic>
      <p:sp>
        <p:nvSpPr>
          <p:cNvPr id="9" name="Содержимое 7"/>
          <p:cNvSpPr txBox="1">
            <a:spLocks/>
          </p:cNvSpPr>
          <p:nvPr/>
        </p:nvSpPr>
        <p:spPr>
          <a:xfrm>
            <a:off x="3428992" y="3571876"/>
            <a:ext cx="5214974" cy="168592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800" dirty="0" smtClean="0">
                <a:latin typeface="Calibri Light" panose="020F0302020204030204" pitchFamily="34" charset="0"/>
                <a:ea typeface="+mj-ea"/>
                <a:cs typeface="+mj-cs"/>
              </a:rPr>
              <a:t>	Или составь рассказ так, чтобы каждая следующая буква была началом другого предложения.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3357562"/>
            <a:ext cx="1928826" cy="3249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85728"/>
            <a:ext cx="6952286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Учебные цели </a:t>
            </a:r>
            <a:r>
              <a:rPr lang="ru-RU" b="1" dirty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к уроку</a:t>
            </a:r>
            <a:r>
              <a:rPr lang="ru-RU" dirty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71699"/>
              </p:ext>
            </p:extLst>
          </p:nvPr>
        </p:nvGraphicFramePr>
        <p:xfrm>
          <a:off x="1763688" y="1844824"/>
          <a:ext cx="5616624" cy="319975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808312"/>
                <a:gridCol w="2808312"/>
              </a:tblGrid>
              <a:tr h="48046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libri Light" panose="020F0302020204030204" pitchFamily="34" charset="0"/>
                        </a:rPr>
                        <a:t>Что надо знать?</a:t>
                      </a:r>
                      <a:endParaRPr lang="ru-RU" dirty="0">
                        <a:latin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libri Light" panose="020F0302020204030204" pitchFamily="34" charset="0"/>
                        </a:rPr>
                        <a:t>Что надо уметь?</a:t>
                      </a:r>
                      <a:endParaRPr lang="ru-RU" dirty="0">
                        <a:latin typeface="Calibri Light" panose="020F0302020204030204" pitchFamily="34" charset="0"/>
                      </a:endParaRPr>
                    </a:p>
                  </a:txBody>
                  <a:tcPr/>
                </a:tc>
              </a:tr>
              <a:tr h="705003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libri Light" panose="020F0302020204030204" pitchFamily="34" charset="0"/>
                        </a:rPr>
                        <a:t>Понятие о второстепенных членах предложения. </a:t>
                      </a:r>
                      <a:endParaRPr lang="ru-RU" dirty="0">
                        <a:latin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libri Light" panose="020F0302020204030204" pitchFamily="34" charset="0"/>
                        </a:rPr>
                        <a:t>Находить в тексте.</a:t>
                      </a:r>
                      <a:r>
                        <a:rPr lang="ru-RU" baseline="0" dirty="0" smtClean="0">
                          <a:latin typeface="Calibri Light" panose="020F0302020204030204" pitchFamily="34" charset="0"/>
                        </a:rPr>
                        <a:t> </a:t>
                      </a:r>
                      <a:endParaRPr lang="ru-RU" dirty="0">
                        <a:latin typeface="Calibri Light" panose="020F0302020204030204" pitchFamily="34" charset="0"/>
                      </a:endParaRPr>
                    </a:p>
                  </a:txBody>
                  <a:tcPr/>
                </a:tc>
              </a:tr>
              <a:tr h="705003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libri Light" panose="020F0302020204030204" pitchFamily="34" charset="0"/>
                        </a:rPr>
                        <a:t>Роль  второстепенных членов предложения </a:t>
                      </a:r>
                      <a:endParaRPr lang="ru-RU" dirty="0">
                        <a:latin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libri Light" panose="020F0302020204030204" pitchFamily="34" charset="0"/>
                        </a:rPr>
                        <a:t>Уметь использовать в собственной речи. </a:t>
                      </a:r>
                      <a:endParaRPr lang="ru-RU" dirty="0">
                        <a:latin typeface="Calibri Light" panose="020F0302020204030204" pitchFamily="34" charset="0"/>
                      </a:endParaRPr>
                    </a:p>
                  </a:txBody>
                  <a:tcPr/>
                </a:tc>
              </a:tr>
              <a:tr h="1309291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libri Light" panose="020F0302020204030204" pitchFamily="34" charset="0"/>
                        </a:rPr>
                        <a:t>Главное и зависимое слово</a:t>
                      </a:r>
                      <a:endParaRPr lang="ru-RU" dirty="0">
                        <a:latin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Calibri Light" panose="020F0302020204030204" pitchFamily="34" charset="0"/>
                        </a:rPr>
                        <a:t>Задавать вопросы от главного слова ко второстепенному</a:t>
                      </a:r>
                    </a:p>
                    <a:p>
                      <a:endParaRPr lang="ru-RU" dirty="0">
                        <a:latin typeface="Calibri Light" panose="020F03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5805264"/>
            <a:ext cx="2376264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99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60061"/>
            <a:ext cx="1843674" cy="199991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132856"/>
            <a:ext cx="8229600" cy="2643206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Волшебный фонарик я в руки возьму</a:t>
            </a:r>
            <a:br>
              <a:rPr lang="ru-RU" sz="3600" b="1" dirty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</a:br>
            <a:r>
              <a:rPr lang="ru-RU" sz="3600" b="1" dirty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И света частицу в него помещу.</a:t>
            </a:r>
            <a:br>
              <a:rPr lang="ru-RU" sz="3600" b="1" dirty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</a:br>
            <a:r>
              <a:rPr lang="ru-RU" sz="3600" b="1" dirty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Мир наших фантазий, мир нашей мечты,</a:t>
            </a:r>
            <a:br>
              <a:rPr lang="ru-RU" sz="3600" b="1" dirty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</a:br>
            <a:r>
              <a:rPr lang="ru-RU" sz="3600" b="1" dirty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Волшебный фонарик, ты нам покажи!</a:t>
            </a:r>
            <a:r>
              <a:rPr lang="ru-RU" sz="4800" b="1" dirty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/>
            </a:r>
            <a:br>
              <a:rPr lang="ru-RU" sz="4800" b="1" dirty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</a:br>
            <a:endParaRPr lang="ru-RU" sz="4800" b="1" dirty="0" smtClean="0">
              <a:solidFill>
                <a:srgbClr val="6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39552" y="4103651"/>
            <a:ext cx="8229600" cy="26432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Спасибо за урок!</a:t>
            </a:r>
            <a:br>
              <a:rPr lang="ru-RU" sz="4800" b="1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</a:br>
            <a:r>
              <a:rPr lang="ru-RU" sz="4800" b="1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Молодцы!</a:t>
            </a:r>
            <a:endParaRPr lang="ru-RU" sz="4800" b="1" dirty="0" smtClean="0">
              <a:solidFill>
                <a:srgbClr val="6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Каллиграфическая минутка</a:t>
            </a:r>
            <a:endParaRPr lang="ru-RU" b="1" dirty="0">
              <a:solidFill>
                <a:srgbClr val="6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928662" y="1643050"/>
            <a:ext cx="7429552" cy="71438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dirty="0" smtClean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ru-RU" dirty="0" smtClean="0">
              <a:latin typeface="Calibri Light" panose="020F0302020204030204" pitchFamily="34" charset="0"/>
            </a:endParaRPr>
          </a:p>
          <a:p>
            <a:pPr marL="0" indent="0" algn="ctr">
              <a:buNone/>
            </a:pPr>
            <a:r>
              <a:rPr lang="ru-RU" sz="9600" b="1" dirty="0" smtClean="0">
                <a:latin typeface="Calibri Light" panose="020F0302020204030204" pitchFamily="34" charset="0"/>
              </a:rPr>
              <a:t>Спиши слоги, найди закономерность</a:t>
            </a:r>
            <a:endParaRPr lang="ru-RU" sz="9600" b="1" dirty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ru-RU" dirty="0">
              <a:latin typeface="Calibri Light" panose="020F0302020204030204" pitchFamily="34" charset="0"/>
            </a:endParaRPr>
          </a:p>
        </p:txBody>
      </p:sp>
      <p:pic>
        <p:nvPicPr>
          <p:cNvPr id="7" name="Рисунок 6" descr="Рисунок7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982735" y="997048"/>
            <a:ext cx="7126041" cy="841179"/>
          </a:xfrm>
          <a:prstGeom prst="rect">
            <a:avLst/>
          </a:prstGeom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428596" y="2643182"/>
            <a:ext cx="8429684" cy="10715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До 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ро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 га ли на 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ря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 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ды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 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ра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 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ду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 га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+mn-cs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4500570"/>
            <a:ext cx="1293795" cy="2179480"/>
          </a:xfrm>
          <a:prstGeom prst="rect">
            <a:avLst/>
          </a:prstGeom>
        </p:spPr>
      </p:pic>
      <p:sp>
        <p:nvSpPr>
          <p:cNvPr id="10" name="Объект 2"/>
          <p:cNvSpPr>
            <a:spLocks noGrp="1"/>
          </p:cNvSpPr>
          <p:nvPr>
            <p:ph sz="half" idx="2"/>
          </p:nvPr>
        </p:nvSpPr>
        <p:spPr>
          <a:xfrm>
            <a:off x="2357422" y="4429132"/>
            <a:ext cx="3571900" cy="142876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sz="9600" b="1" dirty="0" smtClean="0">
              <a:latin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ru-RU" sz="9600" b="1" dirty="0" smtClean="0">
                <a:latin typeface="Calibri Light" panose="020F0302020204030204" pitchFamily="34" charset="0"/>
              </a:rPr>
              <a:t>Критерии оценки:</a:t>
            </a:r>
          </a:p>
          <a:p>
            <a:pPr marL="0" indent="0">
              <a:buNone/>
            </a:pPr>
            <a:r>
              <a:rPr lang="ru-RU" sz="9600" b="1" dirty="0" smtClean="0">
                <a:latin typeface="Calibri Light" panose="020F0302020204030204" pitchFamily="34" charset="0"/>
              </a:rPr>
              <a:t>8 слов – «5»</a:t>
            </a:r>
          </a:p>
          <a:p>
            <a:pPr marL="0" indent="0">
              <a:buNone/>
            </a:pPr>
            <a:r>
              <a:rPr lang="ru-RU" sz="9600" b="1" dirty="0" smtClean="0">
                <a:latin typeface="Calibri Light" panose="020F0302020204030204" pitchFamily="34" charset="0"/>
              </a:rPr>
              <a:t>6 -7 слов – «4»</a:t>
            </a:r>
          </a:p>
          <a:p>
            <a:pPr marL="0" indent="0">
              <a:buNone/>
            </a:pPr>
            <a:r>
              <a:rPr lang="ru-RU" sz="9600" b="1" dirty="0" smtClean="0">
                <a:latin typeface="Calibri Light" panose="020F0302020204030204" pitchFamily="34" charset="0"/>
              </a:rPr>
              <a:t>5 слов – «3»</a:t>
            </a:r>
          </a:p>
          <a:p>
            <a:pPr marL="0" indent="0">
              <a:buNone/>
            </a:pPr>
            <a:endParaRPr lang="ru-RU" sz="9600" b="1" dirty="0" smtClean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ru-RU" sz="9600" b="1" dirty="0" smtClean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ru-RU" sz="9600" b="1" dirty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ru-RU" dirty="0">
              <a:latin typeface="Calibri Light" panose="020F0302020204030204" pitchFamily="34" charset="0"/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sz="half" idx="2"/>
          </p:nvPr>
        </p:nvSpPr>
        <p:spPr>
          <a:xfrm>
            <a:off x="1428728" y="3571876"/>
            <a:ext cx="6357982" cy="78581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sz="9600" b="1" dirty="0" smtClean="0">
              <a:latin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ru-RU" sz="9600" b="1" dirty="0" smtClean="0">
                <a:latin typeface="Calibri Light" panose="020F0302020204030204" pitchFamily="34" charset="0"/>
              </a:rPr>
              <a:t>Проверь и оцени работу </a:t>
            </a:r>
            <a:r>
              <a:rPr lang="ru-RU" sz="9600" b="1" dirty="0" smtClean="0">
                <a:latin typeface="Calibri Light" panose="020F0302020204030204" pitchFamily="34" charset="0"/>
              </a:rPr>
              <a:t> </a:t>
            </a:r>
            <a:r>
              <a:rPr lang="ru-RU" sz="9600" b="1" dirty="0" smtClean="0">
                <a:latin typeface="Calibri Light" panose="020F0302020204030204" pitchFamily="34" charset="0"/>
              </a:rPr>
              <a:t>соседа.</a:t>
            </a:r>
          </a:p>
          <a:p>
            <a:pPr marL="0" indent="0">
              <a:buNone/>
            </a:pPr>
            <a:endParaRPr lang="ru-RU" sz="9600" b="1" dirty="0" smtClean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ru-RU" sz="9600" b="1" dirty="0" smtClean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ru-RU" sz="9600" b="1" dirty="0" smtClean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ru-RU" sz="9600" b="1" dirty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ru-RU" dirty="0">
              <a:latin typeface="Calibri Light" panose="020F03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Словарный кроссворд 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619672" y="1628800"/>
            <a:ext cx="6501408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Запиши ответы  в таблицу, не пропуская клеток и используй уменьшительно-ласкательную форму слова,  например: ответ </a:t>
            </a:r>
            <a:r>
              <a:rPr lang="ru-RU" b="1" dirty="0" smtClean="0"/>
              <a:t>кот</a:t>
            </a:r>
            <a:r>
              <a:rPr lang="ru-RU" dirty="0" smtClean="0"/>
              <a:t>- записываю - </a:t>
            </a:r>
            <a:r>
              <a:rPr lang="ru-RU" b="1" u="sng" dirty="0" smtClean="0"/>
              <a:t>котик </a:t>
            </a:r>
            <a:endParaRPr lang="ru-RU" b="1" u="sng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4" y="4581128"/>
            <a:ext cx="1293795" cy="21794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827" y="3717032"/>
            <a:ext cx="2802607" cy="280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52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b="1" dirty="0">
              <a:solidFill>
                <a:srgbClr val="6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 pitchFamily="34" charset="0"/>
            </a:endParaRPr>
          </a:p>
        </p:txBody>
      </p:sp>
      <p:pic>
        <p:nvPicPr>
          <p:cNvPr id="15" name="Ночь_улица_фонарь_апте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34400" y="6049802"/>
            <a:ext cx="609600" cy="609600"/>
          </a:xfrm>
          <a:prstGeom prst="rect">
            <a:avLst/>
          </a:prstGeom>
        </p:spPr>
      </p:pic>
      <p:sp>
        <p:nvSpPr>
          <p:cNvPr id="16" name="AutoShape 2" descr="Snowy stree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54" y="268390"/>
            <a:ext cx="8686500" cy="57814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54" y="3924309"/>
            <a:ext cx="1673920" cy="224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405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2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98485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58903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Происхождение слова </a:t>
            </a:r>
            <a:endParaRPr lang="ru-RU" b="1" dirty="0">
              <a:solidFill>
                <a:srgbClr val="6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475656" y="1440680"/>
            <a:ext cx="6953996" cy="9359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i="1" dirty="0">
                <a:latin typeface="Calibri Light" panose="020F0302020204030204" pitchFamily="34" charset="0"/>
              </a:rPr>
              <a:t>Фонарь </a:t>
            </a:r>
            <a:r>
              <a:rPr lang="ru-RU" b="1" i="1" dirty="0">
                <a:latin typeface="Calibri Light" panose="020F0302020204030204" pitchFamily="34" charset="0"/>
              </a:rPr>
              <a:t> -  </a:t>
            </a:r>
            <a:r>
              <a:rPr lang="ru-RU" dirty="0">
                <a:latin typeface="Calibri Light" panose="020F0302020204030204" pitchFamily="34" charset="0"/>
              </a:rPr>
              <a:t>(греч. </a:t>
            </a:r>
            <a:r>
              <a:rPr lang="ru-RU" i="1" dirty="0" err="1">
                <a:latin typeface="Calibri Light" panose="020F0302020204030204" pitchFamily="34" charset="0"/>
              </a:rPr>
              <a:t>fanarion</a:t>
            </a:r>
            <a:r>
              <a:rPr lang="ru-RU" dirty="0">
                <a:latin typeface="Calibri Light" panose="020F0302020204030204" pitchFamily="34" charset="0"/>
              </a:rPr>
              <a:t>, </a:t>
            </a:r>
            <a:r>
              <a:rPr lang="ru-RU" dirty="0" smtClean="0">
                <a:latin typeface="Calibri Light" panose="020F0302020204030204" pitchFamily="34" charset="0"/>
              </a:rPr>
              <a:t>уменьшительное </a:t>
            </a:r>
            <a:r>
              <a:rPr lang="ru-RU" dirty="0">
                <a:latin typeface="Calibri Light" panose="020F0302020204030204" pitchFamily="34" charset="0"/>
              </a:rPr>
              <a:t>от </a:t>
            </a:r>
            <a:r>
              <a:rPr lang="ru-RU" dirty="0" smtClean="0">
                <a:latin typeface="Calibri Light" panose="020F0302020204030204" pitchFamily="34" charset="0"/>
              </a:rPr>
              <a:t> </a:t>
            </a:r>
            <a:r>
              <a:rPr lang="ru-RU" i="1" dirty="0" err="1">
                <a:latin typeface="Calibri Light" panose="020F0302020204030204" pitchFamily="34" charset="0"/>
              </a:rPr>
              <a:t>fanoV</a:t>
            </a:r>
            <a:r>
              <a:rPr lang="ru-RU" dirty="0">
                <a:latin typeface="Calibri Light" panose="020F0302020204030204" pitchFamily="34" charset="0"/>
              </a:rPr>
              <a:t> - светоч, факел)</a:t>
            </a:r>
          </a:p>
          <a:p>
            <a:pPr marL="0" indent="0">
              <a:buNone/>
            </a:pPr>
            <a:endParaRPr lang="ru-RU" dirty="0">
              <a:latin typeface="Calibri Light" panose="020F030202020403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4"/>
          </p:nvPr>
        </p:nvSpPr>
        <p:spPr>
          <a:xfrm>
            <a:off x="2981653" y="5124137"/>
            <a:ext cx="2526451" cy="4233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>
                <a:latin typeface="Calibri Light" panose="020F0302020204030204" pitchFamily="34" charset="0"/>
              </a:rPr>
              <a:t>Архитектурный фонарь </a:t>
            </a:r>
          </a:p>
        </p:txBody>
      </p:sp>
      <p:pic>
        <p:nvPicPr>
          <p:cNvPr id="23" name="Рисунок 22" descr="Рисунок7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450571" y="764579"/>
            <a:ext cx="6766001" cy="841179"/>
          </a:xfrm>
          <a:prstGeom prst="rect">
            <a:avLst/>
          </a:prstGeom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619672" y="1628800"/>
            <a:ext cx="6768752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spcBef>
                <a:spcPct val="20000"/>
              </a:spcBef>
              <a:buSzPct val="75000"/>
            </a:pPr>
            <a:endParaRPr lang="ru-RU" sz="28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51520" y="2270388"/>
            <a:ext cx="8229600" cy="6407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Лексическое значение </a:t>
            </a:r>
            <a:endParaRPr lang="ru-RU" b="1" dirty="0">
              <a:solidFill>
                <a:srgbClr val="6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 pitchFamily="34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4"/>
          <a:srcRect l="2907" t="3767" r="16860" b="3767"/>
          <a:stretch>
            <a:fillRect/>
          </a:stretch>
        </p:blipFill>
        <p:spPr bwMode="auto">
          <a:xfrm>
            <a:off x="1345338" y="3304836"/>
            <a:ext cx="1552826" cy="2519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Объект 4"/>
          <p:cNvSpPr txBox="1">
            <a:spLocks/>
          </p:cNvSpPr>
          <p:nvPr/>
        </p:nvSpPr>
        <p:spPr>
          <a:xfrm>
            <a:off x="1253398" y="5824275"/>
            <a:ext cx="1849706" cy="4889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800" dirty="0" smtClean="0">
                <a:latin typeface="Calibri Light" panose="020F0302020204030204" pitchFamily="34" charset="0"/>
              </a:rPr>
              <a:t>Уличный фонарь</a:t>
            </a:r>
            <a:endParaRPr lang="ru-RU" sz="1800" dirty="0">
              <a:latin typeface="Calibri Light" panose="020F0302020204030204" pitchFamily="34" charset="0"/>
            </a:endParaRPr>
          </a:p>
        </p:txBody>
      </p:sp>
      <p:pic>
        <p:nvPicPr>
          <p:cNvPr id="13" name="Рисунок 12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69973" y="2934221"/>
            <a:ext cx="1361827" cy="2115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/>
          <a:srcRect b="5000"/>
          <a:stretch>
            <a:fillRect/>
          </a:stretch>
        </p:blipFill>
        <p:spPr bwMode="auto">
          <a:xfrm>
            <a:off x="6150286" y="2905026"/>
            <a:ext cx="2238138" cy="14415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Объект 4"/>
          <p:cNvSpPr txBox="1">
            <a:spLocks/>
          </p:cNvSpPr>
          <p:nvPr/>
        </p:nvSpPr>
        <p:spPr>
          <a:xfrm>
            <a:off x="4363254" y="3464349"/>
            <a:ext cx="1907502" cy="956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800" dirty="0" smtClean="0">
                <a:latin typeface="Calibri Light" panose="020F0302020204030204" pitchFamily="34" charset="0"/>
              </a:rPr>
              <a:t>В авиации- остекленная кабина самолета</a:t>
            </a:r>
            <a:endParaRPr lang="ru-RU" sz="1800" dirty="0">
              <a:latin typeface="Calibri Light" panose="020F0302020204030204" pitchFamily="34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22095" y="4346539"/>
            <a:ext cx="2023064" cy="1740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Объект 4"/>
          <p:cNvSpPr txBox="1">
            <a:spLocks/>
          </p:cNvSpPr>
          <p:nvPr/>
        </p:nvSpPr>
        <p:spPr>
          <a:xfrm>
            <a:off x="4487866" y="5533868"/>
            <a:ext cx="1907502" cy="956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800" dirty="0" smtClean="0">
                <a:latin typeface="Calibri Light" panose="020F0302020204030204" pitchFamily="34" charset="0"/>
              </a:rPr>
              <a:t>В архитектуре- стеклянный просвет в крыше</a:t>
            </a:r>
            <a:endParaRPr lang="ru-RU" sz="1800" dirty="0">
              <a:latin typeface="Calibri Light" panose="020F03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15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50106"/>
          </a:xfrm>
        </p:spPr>
        <p:txBody>
          <a:bodyPr/>
          <a:lstStyle/>
          <a:p>
            <a:r>
              <a:rPr lang="ru-RU" sz="4100" b="1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«Фонарь» в Красноярске  </a:t>
            </a:r>
            <a:r>
              <a:rPr lang="ru-RU" dirty="0" smtClean="0">
                <a:solidFill>
                  <a:srgbClr val="6C0000"/>
                </a:solidFill>
              </a:rPr>
              <a:t> </a:t>
            </a:r>
            <a:endParaRPr lang="ru-RU" dirty="0">
              <a:solidFill>
                <a:srgbClr val="6C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43263">
            <a:off x="458133" y="1720744"/>
            <a:ext cx="5099487" cy="381824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380" y="2780928"/>
            <a:ext cx="2457472" cy="3820497"/>
          </a:xfrm>
        </p:spPr>
      </p:pic>
    </p:spTree>
    <p:extLst>
      <p:ext uri="{BB962C8B-B14F-4D97-AF65-F5344CB8AC3E}">
        <p14:creationId xmlns:p14="http://schemas.microsoft.com/office/powerpoint/2010/main" val="198481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Корзина идей </a:t>
            </a:r>
            <a:endParaRPr lang="ru-RU" b="1" dirty="0">
              <a:solidFill>
                <a:srgbClr val="6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 pitchFamily="34" charset="0"/>
            </a:endParaRPr>
          </a:p>
        </p:txBody>
      </p:sp>
      <p:pic>
        <p:nvPicPr>
          <p:cNvPr id="1026" name="Picture 2" descr="C:\Users\Учитель\Desktop\1269103655_pascha-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643182"/>
            <a:ext cx="3721781" cy="3740145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00034" y="142873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latin typeface="Calibri Light" panose="020F0302020204030204" pitchFamily="34" charset="0"/>
                <a:ea typeface="+mj-ea"/>
                <a:cs typeface="+mj-cs"/>
              </a:rPr>
              <a:t>Рассмотрите слово </a:t>
            </a:r>
            <a:r>
              <a:rPr lang="ru-RU" sz="4400" i="1" dirty="0" smtClean="0">
                <a:solidFill>
                  <a:srgbClr val="0070C0"/>
                </a:solidFill>
                <a:latin typeface="Calibri Light" panose="020F0302020204030204" pitchFamily="34" charset="0"/>
                <a:ea typeface="+mj-ea"/>
                <a:cs typeface="+mj-cs"/>
              </a:rPr>
              <a:t>фонарь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latin typeface="Calibri Light" panose="020F0302020204030204" pitchFamily="34" charset="0"/>
                <a:ea typeface="+mj-ea"/>
                <a:cs typeface="+mj-cs"/>
              </a:rPr>
              <a:t> с точки зрения русского языка</a:t>
            </a:r>
            <a:endParaRPr lang="ru-RU" sz="3600" dirty="0">
              <a:latin typeface="Calibri Light" panose="020F0302020204030204" pitchFamily="34" charset="0"/>
              <a:ea typeface="+mj-ea"/>
              <a:cs typeface="+mj-c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4" y="4581128"/>
            <a:ext cx="1293795" cy="2179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1225447" y="260648"/>
            <a:ext cx="74271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alibri Light" panose="020F0302020204030204" pitchFamily="34" charset="0"/>
                <a:ea typeface="+mn-ea"/>
                <a:cs typeface="+mn-cs"/>
              </a:rPr>
              <a:t>Подберите к существительному </a:t>
            </a:r>
            <a:r>
              <a:rPr lang="ru-RU" sz="3600" i="1" dirty="0" smtClean="0">
                <a:solidFill>
                  <a:srgbClr val="0070C0"/>
                </a:solidFill>
                <a:latin typeface="Calibri Light" panose="020F0302020204030204" pitchFamily="34" charset="0"/>
              </a:rPr>
              <a:t>фонари </a:t>
            </a:r>
            <a:r>
              <a:rPr lang="ru-RU" sz="2400" b="1" dirty="0" smtClean="0">
                <a:latin typeface="Calibri Light" panose="020F0302020204030204" pitchFamily="34" charset="0"/>
                <a:ea typeface="+mn-ea"/>
                <a:cs typeface="+mn-cs"/>
              </a:rPr>
              <a:t>подходящий по смыслу глагол</a:t>
            </a:r>
            <a:endParaRPr lang="ru-RU" sz="2400" b="1" dirty="0">
              <a:latin typeface="Calibri Light" panose="020F0302020204030204" pitchFamily="34" charset="0"/>
              <a:ea typeface="+mn-ea"/>
              <a:cs typeface="+mn-cs"/>
            </a:endParaRPr>
          </a:p>
        </p:txBody>
      </p:sp>
      <p:sp>
        <p:nvSpPr>
          <p:cNvPr id="5" name="Объект 4"/>
          <p:cNvSpPr txBox="1">
            <a:spLocks noGrp="1"/>
          </p:cNvSpPr>
          <p:nvPr>
            <p:ph idx="1"/>
          </p:nvPr>
        </p:nvSpPr>
        <p:spPr>
          <a:xfrm>
            <a:off x="1285852" y="1785926"/>
            <a:ext cx="76501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ru-RU" sz="3200" dirty="0" smtClean="0">
                <a:latin typeface="Calibri Light" panose="020F0302020204030204" pitchFamily="34" charset="0"/>
              </a:rPr>
              <a:t> (что делают?) </a:t>
            </a:r>
            <a:r>
              <a:rPr lang="ru-RU" dirty="0" smtClean="0">
                <a:latin typeface="Calibri Light" panose="020F0302020204030204" pitchFamily="34" charset="0"/>
              </a:rPr>
              <a:t>фонари.</a:t>
            </a:r>
            <a:endParaRPr lang="ru-RU" sz="3200" dirty="0">
              <a:latin typeface="Calibri Light" panose="020F03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88893" y="3012978"/>
            <a:ext cx="4857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Calibri Light" panose="020F0302020204030204" pitchFamily="34" charset="0"/>
              </a:rPr>
              <a:t>светят, горят, освещают, мерцают, качаются, стоят, украшают, служат</a:t>
            </a:r>
            <a:endParaRPr lang="ru-RU" sz="3200" dirty="0">
              <a:latin typeface="Calibri Light" panose="020F030202020403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7" y="3005663"/>
            <a:ext cx="1843674" cy="1999918"/>
          </a:xfrm>
          <a:prstGeom prst="rect">
            <a:avLst/>
          </a:prstGeom>
        </p:spPr>
      </p:pic>
      <p:sp>
        <p:nvSpPr>
          <p:cNvPr id="9" name="Заголовок 3"/>
          <p:cNvSpPr txBox="1">
            <a:spLocks/>
          </p:cNvSpPr>
          <p:nvPr/>
        </p:nvSpPr>
        <p:spPr>
          <a:xfrm>
            <a:off x="1115616" y="5572140"/>
            <a:ext cx="7427168" cy="1015663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Calibri Light" panose="020F0302020204030204" pitchFamily="34" charset="0"/>
                <a:ea typeface="+mn-ea"/>
                <a:cs typeface="+mn-cs"/>
              </a:rPr>
              <a:t>Запишите предложение.  Охарактеризуйте его.</a:t>
            </a:r>
          </a:p>
          <a:p>
            <a:r>
              <a:rPr lang="ru-RU" sz="3600" dirty="0" smtClean="0">
                <a:latin typeface="Calibri Light" panose="020F0302020204030204" pitchFamily="34" charset="0"/>
              </a:rPr>
              <a:t> </a:t>
            </a:r>
            <a:endParaRPr lang="ru-RU" sz="36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632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6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C0000"/>
      </a:hlink>
      <a:folHlink>
        <a:srgbClr val="974806"/>
      </a:folHlink>
    </a:clrScheme>
    <a:fontScheme name="Другая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1149</TotalTime>
  <Words>428</Words>
  <Application>Microsoft Office PowerPoint</Application>
  <PresentationFormat>Экран (4:3)</PresentationFormat>
  <Paragraphs>106</Paragraphs>
  <Slides>20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Тема Office</vt:lpstr>
      <vt:lpstr>Урок русского языка</vt:lpstr>
      <vt:lpstr>Учебные цели к уроку </vt:lpstr>
      <vt:lpstr>Каллиграфическая минутка</vt:lpstr>
      <vt:lpstr>Словарный кроссворд </vt:lpstr>
      <vt:lpstr>Презентация PowerPoint</vt:lpstr>
      <vt:lpstr>Происхождение слова </vt:lpstr>
      <vt:lpstr>«Фонарь» в Красноярске   </vt:lpstr>
      <vt:lpstr>Корзина идей </vt:lpstr>
      <vt:lpstr>Подберите к существительному фонари подходящий по смыслу глагол</vt:lpstr>
      <vt:lpstr>Моделирование текста</vt:lpstr>
      <vt:lpstr>«Зоркий глаз» </vt:lpstr>
      <vt:lpstr>Физминутка вам не шутка</vt:lpstr>
      <vt:lpstr>Разбор по членам предложения</vt:lpstr>
      <vt:lpstr>Проверьте схемы предложений</vt:lpstr>
      <vt:lpstr>Рассказ фонарщика. </vt:lpstr>
      <vt:lpstr>Презентация PowerPoint</vt:lpstr>
      <vt:lpstr>Ответь на вопросы: </vt:lpstr>
      <vt:lpstr>Лесенка успеха </vt:lpstr>
      <vt:lpstr>Творческое задание </vt:lpstr>
      <vt:lpstr>Волшебный фонарик я в руки возьму И света частицу в него помещу. Мир наших фантазий, мир нашей мечты, Волшебный фонарик, ты нам покажи! 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Кузовенкова Елена</cp:lastModifiedBy>
  <cp:revision>218</cp:revision>
  <dcterms:created xsi:type="dcterms:W3CDTF">2014-08-08T16:01:14Z</dcterms:created>
  <dcterms:modified xsi:type="dcterms:W3CDTF">2014-12-24T15:26:41Z</dcterms:modified>
</cp:coreProperties>
</file>