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78" r:id="rId8"/>
    <p:sldId id="279" r:id="rId9"/>
    <p:sldId id="280" r:id="rId10"/>
    <p:sldId id="282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94839-D421-4F0E-85D7-1EA082706C73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A4EBF-D6BD-4FF7-B3F4-AE3751776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72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72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43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11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49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07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49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49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0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146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468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0929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3676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5899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337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97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321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449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434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66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81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516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98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311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915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513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sovmmc.kimc.m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078" y="2520912"/>
            <a:ext cx="7228937" cy="164630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педагог дополнительного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образования»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ru-RU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7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39" y="121158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тестирование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799" y="2434910"/>
            <a:ext cx="6347714" cy="3880773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sz="2900" dirty="0" smtClean="0"/>
              <a:t>Участник конкурса  получает на свою электронную почту ссылку на страницу тестирования, где он в  удобное для него время отвечает на вопросы конкурсного испытания. Результат тестирования виден по окончанию прохождения теста.</a:t>
            </a:r>
          </a:p>
          <a:p>
            <a:r>
              <a:rPr lang="ru-RU" sz="2900" dirty="0" smtClean="0"/>
              <a:t> Вопросы к испытанию «Профессиональное тестирование» определяются оргкомитетом.</a:t>
            </a:r>
          </a:p>
          <a:p>
            <a:r>
              <a:rPr lang="ru-RU" sz="2900" dirty="0" smtClean="0"/>
              <a:t> Все задания проверяются автоматически (ответы сравниваются с эталоном). Выполнение каждого задания оценивается 1 баллом. </a:t>
            </a:r>
          </a:p>
          <a:p>
            <a:r>
              <a:rPr lang="ru-RU" sz="2900" dirty="0" smtClean="0"/>
              <a:t>Общий максимальный балл за выполнение всех заданий теста – </a:t>
            </a:r>
          </a:p>
          <a:p>
            <a:pPr>
              <a:buNone/>
            </a:pPr>
            <a:r>
              <a:rPr lang="ru-RU" sz="2900" b="1" dirty="0" smtClean="0"/>
              <a:t>                                         30 баллов.</a:t>
            </a:r>
          </a:p>
          <a:p>
            <a:pPr>
              <a:buNone/>
            </a:pPr>
            <a:r>
              <a:rPr lang="ru-RU" sz="2100" b="1" dirty="0" smtClean="0"/>
              <a:t> </a:t>
            </a:r>
            <a:endParaRPr lang="ru-RU" sz="2100" dirty="0" smtClean="0"/>
          </a:p>
          <a:p>
            <a:pPr>
              <a:buFont typeface="Arial" pitchFamily="34" charset="0"/>
              <a:buChar char="•"/>
            </a:pPr>
            <a:endParaRPr lang="ru-RU" sz="1400" dirty="0"/>
          </a:p>
        </p:txBody>
      </p:sp>
      <p:pic>
        <p:nvPicPr>
          <p:cNvPr id="5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295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3" y="129842"/>
            <a:ext cx="2842561" cy="62329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Участник конкурса  получает на свою электронную почту ссылку на страницу тестирования, где он в  удобное для него время отвечает на вопросы конкурсного испытания. Результат тестирования виден по окончанию прохождения теста. Вопросы к испытанию «Профессиональное тестирование» определяются оргкомитетом. Все задания проверяются автоматически (ответы сравниваются с эталоном). Выполнение каждого задания оценивается 1 баллом. Общий максимальный балл за выполнение всех заданий теста - 30 баллов.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02" y="1268760"/>
            <a:ext cx="6840747" cy="31228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По </a:t>
            </a:r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вопросам организации  конкурса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8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8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80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Королева Светлана Викторовна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hlinkClick r:id="rId3"/>
              </a:rPr>
              <a:t>office@sovmmc.kimc.ms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Елена Замятина Дмитриевна</a:t>
            </a:r>
            <a:b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zamyatina-e2013@mail.ru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с.т. 8-913-187-92-81 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1102" y="4952313"/>
            <a:ext cx="6840747" cy="992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  <a:r>
              <a:rPr lang="ru-RU" sz="4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6"/>
            <a:ext cx="9144000" cy="30950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5" y="6572272"/>
            <a:ext cx="500067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377">
              <a:spcBef>
                <a:spcPct val="0"/>
              </a:spcBef>
              <a:defRPr/>
            </a:pPr>
            <a:endParaRPr lang="ru-RU" sz="1200" b="1" dirty="0">
              <a:solidFill>
                <a:schemeClr val="bg1"/>
              </a:solidFill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3" y="129842"/>
            <a:ext cx="2842561" cy="6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8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6"/>
            <a:ext cx="9144000" cy="30950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5" y="6572272"/>
            <a:ext cx="500067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377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  <a:cs typeface="+mj-cs"/>
              </a:rPr>
              <a:t>2</a:t>
            </a: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12474" y="950703"/>
            <a:ext cx="6858001" cy="443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Оргкомитет </a:t>
            </a:r>
            <a:r>
              <a:rPr lang="ru-RU" sz="2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(Приказ ГУО </a:t>
            </a: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 16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.10.2020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413/</a:t>
            </a:r>
            <a:r>
              <a:rPr lang="ru-RU" sz="2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12475" y="1454730"/>
            <a:ext cx="6858000" cy="4896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Величко Евгения Валерьевна, директор МКУ </a:t>
            </a:r>
            <a:r>
              <a:rPr lang="ru-RU" sz="2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КИМЦ, председатель </a:t>
            </a:r>
          </a:p>
          <a:p>
            <a:pPr marL="0" indent="0">
              <a:buNone/>
            </a:pPr>
            <a:r>
              <a:rPr lang="ru-RU" sz="2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Королева Светлана Викторовна, заведующий структурным подразделением МКУ КИМЦ, секретарь</a:t>
            </a:r>
            <a:endParaRPr lang="ru-RU" sz="23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Агеева Н. С., заместитель директора МКУ «Красноярский информационно – методический центр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»;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Замятина Е.Д., методист МКУ КИМЦ;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Магурина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Е.В., главный специалист отдела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управления проектами главного управления образования администрации города;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Мальцева Е.Г., методист МКУ КИМЦ;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Махова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О. В., заместитель начальника отдела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кадровой и организационной работы главного управления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образования администрации города;</a:t>
            </a:r>
          </a:p>
          <a:p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Пеллинен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Н.Р., методист МКУ КИМЦ»;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Швецова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А.Н., начальник отдела управления проектами главного управления образования администрации города;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3" y="129842"/>
            <a:ext cx="2842561" cy="6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03" y="962127"/>
            <a:ext cx="6478438" cy="76716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Регламентируют организацию и </a:t>
            </a:r>
            <a:b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проведение конкурса  нормативно-правовые документы:</a:t>
            </a:r>
            <a:b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744" y="2055973"/>
            <a:ext cx="6840746" cy="4627333"/>
          </a:xfrm>
        </p:spPr>
        <p:txBody>
          <a:bodyPr>
            <a:normAutofit lnSpcReduction="10000"/>
          </a:bodyPr>
          <a:lstStyle/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ПОЛОЖЕНИЕ О ГОРОДСКОМ ПРОФЕССИОНАЛЬНОМ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КОНКУРСЕ «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ЛУЧШИЙ ПЕДАГОГ ДОПОЛНИТЕЛЬНОГО ОБРАЗОВАНИЯ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»  </a:t>
            </a:r>
            <a:r>
              <a:rPr lang="ru-RU" sz="1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(утв. Приказом ГУО от 16.10.2020 № 413/</a:t>
            </a:r>
            <a:r>
              <a:rPr lang="ru-RU" sz="1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</a:t>
            </a:r>
            <a:r>
              <a:rPr lang="ru-RU" sz="1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)</a:t>
            </a:r>
          </a:p>
          <a:p>
            <a:pPr marL="342891" lvl="1" indent="-342891">
              <a:spcAft>
                <a:spcPts val="800"/>
              </a:spcAft>
              <a:buFont typeface="Arial" pitchFamily="34" charset="0"/>
              <a:buChar char="•"/>
            </a:pPr>
            <a:r>
              <a:rPr lang="ru-RU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устанавливает </a:t>
            </a:r>
            <a:r>
              <a:rPr lang="ru-RU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организационно-технологическую модель его </a:t>
            </a:r>
            <a:r>
              <a:rPr lang="ru-RU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проведения;</a:t>
            </a:r>
            <a:endParaRPr lang="ru-RU" sz="1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891" lvl="1" indent="-342891">
              <a:spcAft>
                <a:spcPts val="800"/>
              </a:spcAft>
              <a:buFont typeface="Arial" pitchFamily="34" charset="0"/>
              <a:buChar char="•"/>
            </a:pPr>
            <a:r>
              <a:rPr lang="ru-RU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определяет цель и задачи конкурса, условия и правила, регламентирующие участие в </a:t>
            </a:r>
            <a:r>
              <a:rPr lang="ru-RU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конкурс;</a:t>
            </a:r>
            <a:endParaRPr lang="ru-RU" sz="1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891" lvl="1" indent="-342891">
              <a:spcAft>
                <a:spcPts val="800"/>
              </a:spcAft>
              <a:buFont typeface="Arial" pitchFamily="34" charset="0"/>
              <a:buChar char="•"/>
            </a:pPr>
            <a:r>
              <a:rPr lang="ru-RU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порядок формирования и компетенции оргкомитета, жюри и счётной </a:t>
            </a:r>
            <a:r>
              <a:rPr lang="ru-RU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комиссии; </a:t>
            </a:r>
            <a:endParaRPr lang="ru-RU" sz="1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891" lvl="1" indent="-342891">
              <a:spcAft>
                <a:spcPts val="800"/>
              </a:spcAft>
              <a:buFont typeface="Arial" pitchFamily="34" charset="0"/>
              <a:buChar char="•"/>
            </a:pPr>
            <a:r>
              <a:rPr lang="ru-RU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устанавливает перечень документов и материалов, предъявляемых для участия в конкурсе, структуру конкурсных испытаний, формат их проведения и критерии их </a:t>
            </a:r>
            <a:r>
              <a:rPr lang="ru-RU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оценки;</a:t>
            </a:r>
          </a:p>
          <a:p>
            <a:pPr marL="342891" lvl="1" indent="-342891">
              <a:spcAft>
                <a:spcPts val="800"/>
              </a:spcAft>
              <a:buFont typeface="Arial" pitchFamily="34" charset="0"/>
              <a:buChar char="•"/>
            </a:pPr>
            <a:r>
              <a:rPr lang="ru-RU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отбора и награждения участников, финалистов и победителей конкурса.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Порядок проведения городского профессионального конкурса 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«ЛУЧШИЙ ПЕДАГОГ ДОПОЛНИТЕЛЬНОГО ОБРАЗОВАНИЯ» 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(утв. Приказом ГУО от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16.10.2020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№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413/</a:t>
            </a:r>
            <a:r>
              <a:rPr lang="ru-RU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7" y="1785927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6"/>
            <a:ext cx="9144000" cy="30950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5" y="6572272"/>
            <a:ext cx="500067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377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  <a:cs typeface="+mj-cs"/>
              </a:rPr>
              <a:t>3</a:t>
            </a: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3" y="129842"/>
            <a:ext cx="2842561" cy="6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5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8" y="991962"/>
            <a:ext cx="6499462" cy="5435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Участники </a:t>
            </a:r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конкурса:</a:t>
            </a:r>
            <a:b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0078" y="1787297"/>
            <a:ext cx="6853145" cy="3014026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Участниками конкурса могут быть педагоги, 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работающие </a:t>
            </a:r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должности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«педагог  дополнительного образования», реализующие дополнительные общеобразовательные программы в муниципальных образовательных организациях общего и дополнительного образования и имеющие стаж работы с детьми  не менее 3 лет (на момент представления заявки), участие в конкурсе является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добровольным</a:t>
            </a:r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.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7" y="1785927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6"/>
            <a:ext cx="9144000" cy="30950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5" y="6572272"/>
            <a:ext cx="500067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377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  <a:cs typeface="+mj-cs"/>
              </a:rPr>
              <a:t>4</a:t>
            </a: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3" y="129842"/>
            <a:ext cx="2842561" cy="6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5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03" y="1072507"/>
            <a:ext cx="6478438" cy="5638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Этапы </a:t>
            </a:r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конкурса:</a:t>
            </a:r>
            <a:b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1103" y="2028975"/>
            <a:ext cx="6840746" cy="3612696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заочный (отборочный) до 20 ноября 2020года      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(23.11.20г. итоги тура)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этап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первый основной  очный тур 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с 24 ноября по 02 декабря </a:t>
            </a: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(3.11. 20.- итоги)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второй основной очный  тур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10 -11 декабря      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 (14 .12.20 итоги)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 этап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–третий (финальный) основной тур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16 декабря                         (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17- награждение)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Заявки принимаются до 13.11.2020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7" y="1785927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6"/>
            <a:ext cx="9144000" cy="30950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5" y="6572272"/>
            <a:ext cx="500067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377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  <a:cs typeface="+mj-cs"/>
              </a:rPr>
              <a:t>5</a:t>
            </a: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3" y="129842"/>
            <a:ext cx="2842561" cy="6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56370"/>
            <a:ext cx="6885408" cy="145255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8" y="2348883"/>
            <a:ext cx="7358115" cy="3866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/>
              <a:t> </a:t>
            </a:r>
            <a:endParaRPr lang="ru-RU" sz="3300" dirty="0"/>
          </a:p>
          <a:p>
            <a:pPr marL="0" indent="0" algn="ctr"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7" y="1785927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29655" y="6572272"/>
            <a:ext cx="500067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377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lang="ru-RU" sz="1200" b="1" dirty="0">
              <a:solidFill>
                <a:schemeClr val="bg1"/>
              </a:solidFill>
              <a:latin typeface="PT Sans" pitchFamily="34" charset="-52"/>
              <a:ea typeface="PT Sans" pitchFamily="34" charset="-52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8833025"/>
              </p:ext>
            </p:extLst>
          </p:nvPr>
        </p:nvGraphicFramePr>
        <p:xfrm>
          <a:off x="-1" y="920576"/>
          <a:ext cx="9144000" cy="6141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39"/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56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этап</a:t>
                      </a:r>
                      <a:endParaRPr lang="ru-RU" sz="12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Конкурсные испытания</a:t>
                      </a:r>
                      <a:endParaRPr lang="ru-RU" sz="12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срок</a:t>
                      </a:r>
                      <a:endParaRPr lang="ru-RU" sz="12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результат</a:t>
                      </a:r>
                      <a:endParaRPr lang="ru-RU" sz="12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921">
                <a:tc gridSpan="2"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Приём материалов</a:t>
                      </a:r>
                      <a:endParaRPr lang="ru-RU" sz="16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kern="120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 13.10.2020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Выдвижение кандидатур на участие в городском конкурсе  </a:t>
                      </a:r>
                      <a:endParaRPr lang="ru-RU" sz="1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4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Отборочный  этап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«Научим легко»  </a:t>
                      </a:r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(домашнее задание, видеоролик)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«Профессиональное тестирование» </a:t>
                      </a:r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дистанционно)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23 ноября определяются участники очного этапа ( не более 50% от общего числа участников )</a:t>
                      </a:r>
                      <a:endParaRPr lang="ru-RU" sz="1100" b="0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Определяются участники первого тура очного 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8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Первый основной очный тур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«Секрет моего успеха»</a:t>
                      </a:r>
                    </a:p>
                    <a:p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(презентация)</a:t>
                      </a:r>
                    </a:p>
                    <a:p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«Решение педагогической ситуации»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 24 ноября по 01 декабря</a:t>
                      </a:r>
                      <a:endParaRPr lang="ru-RU" sz="1100" b="0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Определяются участники второго тура очного тура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5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RU" sz="1600" b="1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Второй основной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очный тур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«Учебный </a:t>
                      </a:r>
                      <a:r>
                        <a:rPr lang="ru-RU" sz="18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квилт</a:t>
                      </a:r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» </a:t>
                      </a:r>
                    </a:p>
                    <a:p>
                      <a:r>
                        <a:rPr lang="ru-RU" sz="11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(до  20 мин.)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10-11 декабря</a:t>
                      </a:r>
                      <a:endParaRPr lang="ru-RU" sz="1100" b="0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Определяются участники третьего  очного тура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endParaRPr lang="ru-RU" sz="1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4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Третий основной тур</a:t>
                      </a:r>
                      <a:endParaRPr lang="ru-RU" sz="16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Воркшоп</a:t>
                      </a:r>
                      <a:r>
                        <a:rPr lang="ru-RU" dirty="0" smtClean="0"/>
                        <a:t> дискуссия»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16 декабря</a:t>
                      </a:r>
                      <a:endParaRPr lang="ru-RU" sz="1100" b="0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Определяется победитель</a:t>
                      </a:r>
                      <a:endParaRPr lang="ru-RU" sz="1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1" y="0"/>
            <a:ext cx="9144793" cy="920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3" y="129842"/>
            <a:ext cx="2842561" cy="6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3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03" y="1072507"/>
            <a:ext cx="6478438" cy="5638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Видеоролик  «Научим 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легко»</a:t>
            </a:r>
            <a:r>
              <a:rPr lang="ru-RU" sz="4000" b="1" dirty="0">
                <a:ln w="0"/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4000" b="1" dirty="0">
                <a:ln w="0"/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4000" b="1" dirty="0">
              <a:ln w="0"/>
              <a:solidFill>
                <a:srgbClr val="0070C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1103" y="2028975"/>
            <a:ext cx="6840746" cy="3612696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7" y="1785927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6"/>
            <a:ext cx="9144000" cy="30950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5" y="6572272"/>
            <a:ext cx="500067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377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  <a:cs typeface="+mj-cs"/>
              </a:rPr>
              <a:t>5</a:t>
            </a: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3" y="129842"/>
            <a:ext cx="2842561" cy="6232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36320" y="2390061"/>
            <a:ext cx="7566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демонстрация оптимальных условий для раскрытия творческого потенциала ребёнка;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наличие нестандартных приёмов и решений для мотивации детей посещать именно ваши занятия;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личностные качества педагога, его </a:t>
            </a:r>
            <a:r>
              <a:rPr lang="ru-RU" dirty="0" err="1" smtClean="0"/>
              <a:t>портфолио</a:t>
            </a:r>
            <a:r>
              <a:rPr lang="ru-RU" dirty="0" smtClean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эффективность сотрудничества и партнёрства с коллегами, родителями;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технические требования                       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23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02" y="1072507"/>
            <a:ext cx="6793157" cy="102299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видеоролику  </a:t>
            </a:r>
            <a:r>
              <a:rPr lang="ru-RU" sz="40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40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4000" b="1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1103" y="2028975"/>
            <a:ext cx="6840746" cy="3612696"/>
          </a:xfrm>
        </p:spPr>
        <p:txBody>
          <a:bodyPr>
            <a:normAutofit fontScale="92500" lnSpcReduction="10000"/>
          </a:bodyPr>
          <a:lstStyle/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/>
              <a:t>Конкурсное испытание проводится в формате домашнего задания. Представляется видеоролик  участника, загруженный  на видео </a:t>
            </a:r>
            <a:r>
              <a:rPr lang="ru-RU" sz="1600" dirty="0" err="1" smtClean="0"/>
              <a:t>хостинг</a:t>
            </a:r>
            <a:r>
              <a:rPr lang="ru-RU" sz="1600" dirty="0" smtClean="0"/>
              <a:t> </a:t>
            </a:r>
            <a:r>
              <a:rPr lang="ru-RU" sz="1600" dirty="0" err="1" smtClean="0"/>
              <a:t>YouTube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Продолжительность видеоролика до 3 минут; видеоролик должен иметь качественное звучание и изображение. Ссылка на видеопредставление указывается при заполнении информационной карты на сайте МКУ КИМЦ.</a:t>
            </a:r>
          </a:p>
          <a:p>
            <a:r>
              <a:rPr lang="ru-RU" sz="1600" dirty="0" smtClean="0"/>
              <a:t>Содержание видеоролика должно включать: </a:t>
            </a:r>
            <a:r>
              <a:rPr lang="ru-RU" sz="1600" u="sng" dirty="0" smtClean="0"/>
              <a:t>творческое </a:t>
            </a:r>
            <a:r>
              <a:rPr lang="ru-RU" sz="1600" dirty="0" smtClean="0"/>
              <a:t>представление работы своего кружка, секции (с элементами рекламы), яркие моменты демонстрации оптимальных условий для раскрытия творческого потенциала ребёнка, его саморазвития. </a:t>
            </a:r>
          </a:p>
          <a:p>
            <a:r>
              <a:rPr lang="ru-RU" sz="1600" dirty="0" smtClean="0"/>
              <a:t> Показать нестандартные приёмы и решения для мотивации детей посещать именно ваши занятия. 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7" y="1785927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6"/>
            <a:ext cx="9144000" cy="30950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5" y="6572272"/>
            <a:ext cx="500067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377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  <a:cs typeface="+mj-cs"/>
              </a:rPr>
              <a:t>5</a:t>
            </a: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2295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3" y="129842"/>
            <a:ext cx="2842561" cy="6232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36320" y="2390061"/>
            <a:ext cx="7566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23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39" y="121158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тестирование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799" y="2434910"/>
            <a:ext cx="6347714" cy="388077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знания педагогом дополнительного образования действующих законов, иных нормативных правовых актов в сфере образования;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психолого-педагогических основ и методики обучения и воспитания;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современных педагогических технологий в соответствии с требованиями квалификационных характеристик должностей педагогических работников;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знание основ компьютерной грамотности.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sz="1400" dirty="0"/>
          </a:p>
        </p:txBody>
      </p:sp>
      <p:pic>
        <p:nvPicPr>
          <p:cNvPr id="5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295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3" y="129842"/>
            <a:ext cx="2842561" cy="623291"/>
          </a:xfrm>
          <a:prstGeom prst="rect">
            <a:avLst/>
          </a:prstGeom>
        </p:spPr>
      </p:pic>
      <p:pic>
        <p:nvPicPr>
          <p:cNvPr id="7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44000" cy="922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843</Words>
  <Application>Microsoft Office PowerPoint</Application>
  <PresentationFormat>Экран (4:3)</PresentationFormat>
  <Paragraphs>117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«Лучший педагог дополнительного образования» </vt:lpstr>
      <vt:lpstr>Слайд 2</vt:lpstr>
      <vt:lpstr>Регламентируют организацию и  проведение конкурса  нормативно-правовые документы:  </vt:lpstr>
      <vt:lpstr>Участники конкурса: </vt:lpstr>
      <vt:lpstr>Этапы конкурса:  </vt:lpstr>
      <vt:lpstr> </vt:lpstr>
      <vt:lpstr>Видеоролик  «Научим  легко» </vt:lpstr>
      <vt:lpstr>Требования к  видеоролику   </vt:lpstr>
      <vt:lpstr>Профессиональное тестирование</vt:lpstr>
      <vt:lpstr>Профессиональное тестирование</vt:lpstr>
      <vt:lpstr>По вопросам организации  конкурса:  Королева Светлана Викторовна office@sovmmc.kimc.ms Елена Замятина Дмитриевна  zamyatina-e2013@mail.ru с.т. 8-913-187-92-81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«Классный классный» - 2019</dc:title>
  <dc:creator>Виталий Бурмакин</dc:creator>
  <cp:lastModifiedBy>User</cp:lastModifiedBy>
  <cp:revision>96</cp:revision>
  <dcterms:created xsi:type="dcterms:W3CDTF">2019-03-20T02:23:40Z</dcterms:created>
  <dcterms:modified xsi:type="dcterms:W3CDTF">2020-11-06T07:50:28Z</dcterms:modified>
</cp:coreProperties>
</file>