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6" r:id="rId12"/>
    <p:sldId id="267" r:id="rId13"/>
    <p:sldId id="265" r:id="rId14"/>
    <p:sldId id="273" r:id="rId15"/>
    <p:sldId id="272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092685D-AB9A-4C4B-9791-F783D56EE252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64393CD-6FE6-4C8D-99EC-3B504670E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53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50C0A5-78DF-4D15-86A6-48B0C859D388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073F-69E7-4B59-B1CB-A2C4106DDB9B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A5B-B7EB-45D5-92B8-6509EF354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2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D6703-4070-48A8-9AF2-1D9F1C5FFA3F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CA2B-DF1E-4EF8-9AD7-38130467D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3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FAF6B-6DCE-48A2-A3B6-892DBF866C4D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555C-CB41-48A6-B71E-F295629C1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7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0231-77D5-47DE-9EFA-13F9CBE69BAE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337D-423C-40C1-986B-57D50AA9A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13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E06D02-60E1-40CA-B54F-FB5DB2E2BB2A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765613-623C-44FD-BCA5-35BB99559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0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E08BD-C024-4EA0-8A51-9AD7ACEDCF5F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228C-80F6-4871-9734-DAA0400FD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2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C860-91F5-4189-A334-4214833F7A8F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6202-33FA-47E8-B789-A1F32E5AF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0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D187-C4FB-4EE6-9D35-C5C7176310ED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3625-A657-4B86-A951-F3DCA3E62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4D4AF-374B-47F4-9FD4-BFFFB7A19942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1A54-9B89-4487-8E98-BE6FFA533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5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7912-5DDD-4FDE-8A28-F32D63EDB37E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3B13-ED40-4F97-9221-78E0082BF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1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356DC-EE8C-46F2-AC56-6B4A18E952C0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7B26-B212-43AE-89B2-F3ECF0DA3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0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5B381-4B42-4B64-8387-DC2F25D820E4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BE34-3271-441D-A668-2B800D574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9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8511-027F-496A-8FBC-2DB7F219F3A4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0AD1-C32D-45A3-AFC6-AC1BDC1FA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1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463E55-3170-4271-95D4-391E020A127C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AFED95-E744-484D-99D7-741C22119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pk.pravolimp.ru/" TargetMode="External"/><Relationship Id="rId2" Type="http://schemas.openxmlformats.org/officeDocument/2006/relationships/hyperlink" Target="http://link.rassylki.rosuchebnik.ru/drofaru/37246,gLbzaBs-dxSanPoa2oDcHA/3665,44827174,980247,?aHR0cHM6Ly9sZWN0YS5yb3N1Y2hlYm5pay5ydS8/dXRtX2NhbXBhaWduPW5ldy1sZWN0YS1hZGRyZXNzJnV0bV9tZWRpdW09ZW1haWwmdXRtX3NvdXJjZT1TZW5kc2F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ys.pravoslavie.ru/" TargetMode="External"/><Relationship Id="rId4" Type="http://schemas.openxmlformats.org/officeDocument/2006/relationships/hyperlink" Target="http://mioo.seminfo.ru/cours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Преподавание предметной области «Основы духовно-нравственной культуры </a:t>
            </a:r>
            <a:b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народов России»</a:t>
            </a:r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altLang="ru-RU" sz="1800" dirty="0" smtClean="0">
                <a:latin typeface="Cambria" panose="02040503050406030204" pitchFamily="18" charset="0"/>
              </a:rPr>
              <a:t>Виноградова Н.Ф., Власенков В.И., Поляков А.В. «Основы духовно-нравственной культуры народов России» 5 класс</a:t>
            </a:r>
          </a:p>
        </p:txBody>
      </p:sp>
      <p:sp>
        <p:nvSpPr>
          <p:cNvPr id="10244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Состав УМК</a:t>
            </a:r>
          </a:p>
          <a:p>
            <a:pPr eaLnBrk="1" hangingPunct="1"/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Учебник</a:t>
            </a:r>
          </a:p>
          <a:p>
            <a:pPr eaLnBrk="1" hangingPunct="1"/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Методическое пособие</a:t>
            </a:r>
          </a:p>
          <a:p>
            <a:pPr eaLnBrk="1" hangingPunct="1"/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Рабочая тетрадь</a:t>
            </a:r>
          </a:p>
          <a:p>
            <a:pPr eaLnBrk="1" hangingPunct="1"/>
            <a:endParaRPr lang="ru-RU" altLang="ru-RU" sz="180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sz="200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/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Учебник является продолжением курса для 4 класса </a:t>
            </a:r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</a:rPr>
              <a:t>Виноградова Н.Ф., Власенко В.И., Поляков А.В. Основы духовно-нравственной культуры народов России. 4кл., Вентана Граф </a:t>
            </a:r>
          </a:p>
        </p:txBody>
      </p:sp>
      <p:sp>
        <p:nvSpPr>
          <p:cNvPr id="23555" name="AutoShape 8" descr="img2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3556" name="AutoShape 10" descr="img2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3557" name="AutoShape 12" descr="img2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3558" name="AutoShape 14" descr="img2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3559" name="AutoShape 16" descr="img2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3560" name="AutoShape 18" descr="img2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418" y="1600200"/>
            <a:ext cx="3178517" cy="4525963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/>
          </p:cNvSpPr>
          <p:nvPr>
            <p:ph type="title" sz="quarter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altLang="ru-RU" sz="1600" dirty="0" smtClean="0">
                <a:latin typeface="Times New Roman" pitchFamily="18" charset="0"/>
              </a:rPr>
              <a:t>Учебник М.Т. </a:t>
            </a:r>
            <a:r>
              <a:rPr lang="ru-RU" altLang="ru-RU" sz="1600" dirty="0" err="1" smtClean="0">
                <a:latin typeface="Times New Roman" pitchFamily="18" charset="0"/>
              </a:rPr>
              <a:t>Студеникина</a:t>
            </a:r>
            <a:r>
              <a:rPr lang="ru-RU" altLang="ru-RU" sz="1600" dirty="0" smtClean="0">
                <a:latin typeface="Times New Roman" pitchFamily="18" charset="0"/>
              </a:rPr>
              <a:t> «Основы духовно-нравственной культуры народов России. Основы светской этики» для </a:t>
            </a:r>
            <a:br>
              <a:rPr lang="ru-RU" altLang="ru-RU" sz="1600" dirty="0" smtClean="0">
                <a:latin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</a:rPr>
              <a:t>       5 класса </a:t>
            </a:r>
            <a:br>
              <a:rPr lang="ru-RU" altLang="ru-RU" sz="1600" dirty="0" smtClean="0">
                <a:latin typeface="Times New Roman" pitchFamily="18" charset="0"/>
              </a:rPr>
            </a:b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11267" name="Rectangle 8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Курс является продолжением курса </a:t>
            </a:r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</a:rPr>
              <a:t>Студеникин М.Т. Основы духовно-нравственной культуры народов России. Основы светской этики. 4 кл., Русское слово. 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1617662" cy="2182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484313"/>
            <a:ext cx="1603375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1" name="Picture 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3917950"/>
            <a:ext cx="1533525" cy="216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860800"/>
            <a:ext cx="1498600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72" name="Rectangle 14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Состав УМК:</a:t>
            </a:r>
          </a:p>
          <a:p>
            <a:pPr eaLnBrk="1" hangingPunct="1"/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Учебник</a:t>
            </a:r>
          </a:p>
          <a:p>
            <a:pPr eaLnBrk="1" hangingPunct="1"/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Рабочая программа</a:t>
            </a:r>
          </a:p>
          <a:p>
            <a:pPr eaLnBrk="1" hangingPunct="1"/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Книга для учителя</a:t>
            </a:r>
          </a:p>
          <a:p>
            <a:pPr eaLnBrk="1" hangingPunct="1"/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Рабочая тетрадь</a:t>
            </a:r>
          </a:p>
          <a:p>
            <a:pPr eaLnBrk="1" hangingPunct="1"/>
            <a:endParaRPr lang="ru-RU" altLang="ru-RU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850"/>
            <a:ext cx="3008313" cy="13652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>
                <a:latin typeface="Cambria" panose="02040503050406030204" pitchFamily="18" charset="0"/>
              </a:rPr>
              <a:t>Сахаров А.Н., Кочегаров К.А., </a:t>
            </a:r>
            <a:r>
              <a:rPr lang="ru-RU" sz="1800" dirty="0" err="1">
                <a:latin typeface="Cambria" panose="02040503050406030204" pitchFamily="18" charset="0"/>
              </a:rPr>
              <a:t>Мухаметшин</a:t>
            </a:r>
            <a:r>
              <a:rPr lang="ru-RU" dirty="0">
                <a:latin typeface="Cambria" panose="02040503050406030204" pitchFamily="18" charset="0"/>
              </a:rPr>
              <a:t> P.M. / Под ред. Сахарова А.Н</a:t>
            </a:r>
            <a:r>
              <a:rPr lang="ru-RU" dirty="0"/>
              <a:t>.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mbria" pitchFamily="18" charset="0"/>
              </a:rPr>
              <a:t>Состав УМК:</a:t>
            </a:r>
          </a:p>
          <a:p>
            <a:pPr marL="0" indent="0"/>
            <a:r>
              <a:rPr lang="ru-RU" altLang="ru-RU" sz="2000" smtClean="0">
                <a:solidFill>
                  <a:srgbClr val="000000"/>
                </a:solidFill>
                <a:latin typeface="Cambria" pitchFamily="18" charset="0"/>
              </a:rPr>
              <a:t>Учебник</a:t>
            </a:r>
          </a:p>
          <a:p>
            <a:pPr marL="0" indent="0"/>
            <a:r>
              <a:rPr lang="ru-RU" altLang="ru-RU" sz="2000" smtClean="0">
                <a:solidFill>
                  <a:srgbClr val="000000"/>
                </a:solidFill>
                <a:latin typeface="Cambria" pitchFamily="18" charset="0"/>
              </a:rPr>
              <a:t>Рабочая тетрадь</a:t>
            </a:r>
          </a:p>
          <a:p>
            <a:pPr marL="0" indent="0"/>
            <a:r>
              <a:rPr lang="ru-RU" altLang="ru-RU" sz="2000" smtClean="0">
                <a:solidFill>
                  <a:srgbClr val="000000"/>
                </a:solidFill>
                <a:latin typeface="Cambria" pitchFamily="18" charset="0"/>
              </a:rPr>
              <a:t>Методическое пособие</a:t>
            </a:r>
            <a:endParaRPr lang="ru-RU" altLang="ru-RU" sz="2000" smtClean="0">
              <a:solidFill>
                <a:srgbClr val="000000"/>
              </a:solidFill>
              <a:latin typeface="Arial" charset="0"/>
            </a:endParaRPr>
          </a:p>
          <a:p>
            <a:pPr marL="0" indent="0"/>
            <a:endParaRPr lang="ru-RU" altLang="ru-RU" sz="2000" smtClean="0">
              <a:solidFill>
                <a:srgbClr val="000000"/>
              </a:solidFill>
              <a:latin typeface="Arial" charset="0"/>
            </a:endParaRPr>
          </a:p>
          <a:p>
            <a:pPr marL="0" indent="0"/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УМК является продолжением курса </a:t>
            </a:r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</a:rPr>
              <a:t>Сахаров А.Н., Кочегаров К.А. /Под ред. Сахарова А.Н. Основы духовно-нравственной культуры народов России. Основы религиозных культур народов России. 4 кл., Русское слово. </a:t>
            </a: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5603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40" y="1537855"/>
            <a:ext cx="3090839" cy="47007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altLang="ru-RU" sz="3600" dirty="0" smtClean="0">
                <a:latin typeface="Times New Roman" pitchFamily="18" charset="0"/>
              </a:rPr>
              <a:t>Методический аппарат учебников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· общие принципы структурирования основного текста учебника, где в основе лежит одна тема; </a:t>
            </a:r>
          </a:p>
          <a:p>
            <a:pPr eaLnBrk="1" hangingPunct="1"/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· раскрытие исторических, культурологических и нравственных аспектов курса через конкретно-исторические и личностно значимые для обучающихся примеры; </a:t>
            </a:r>
          </a:p>
          <a:p>
            <a:pPr eaLnBrk="1" hangingPunct="1"/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· объяснение сложных понятий и терминов в контексте описательно- повествовательного изложения его сути в тексте учебника, а не путем введения отдельных определений; </a:t>
            </a:r>
          </a:p>
          <a:p>
            <a:pPr eaLnBrk="1" hangingPunct="1"/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· отказ от изложения и интерпретации сложных богословских и религиоведческих вопросов; </a:t>
            </a:r>
          </a:p>
          <a:p>
            <a:pPr eaLnBrk="1" hangingPunct="1"/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· единые принципов аппарата ориентировки (оформление содержания, цветовые и графические обозначения рубрик, разделов и пр.); </a:t>
            </a:r>
          </a:p>
          <a:p>
            <a:pPr eaLnBrk="1" hangingPunct="1"/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· единство художественного оформления.</a:t>
            </a:r>
          </a:p>
          <a:p>
            <a:pPr eaLnBrk="1" hangingPunct="1"/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 В учебниках помещен дополнительный материал , который расширяет представление учащихся об аспектах изучаемой темы, дает возможность познакомиться с интересными подробностями, поддерживает любознательность и избирательность интересов.</a:t>
            </a:r>
          </a:p>
          <a:p>
            <a:pPr eaLnBrk="1" hangingPunct="1"/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 Все представленные иллюстративные материалы имеют хорошее качество, и их использование методически оправдано и связано с основным текстом.</a:t>
            </a:r>
          </a:p>
          <a:p>
            <a:pPr eaLnBrk="1" hangingPunct="1"/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 Во всех учебниках прослеживаются межпредметные связи с такими предметами, как история, обществознание</a:t>
            </a: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изобразительное искусство и литература.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b="1" dirty="0" smtClean="0">
                <a:latin typeface="Times New Roman" pitchFamily="18" charset="0"/>
              </a:rPr>
              <a:t>О возможностях приобретения электронных форм учебников говорится в письме Министерства образования и науки РФ от 02.02.2015 № НТ-136/08 </a:t>
            </a:r>
            <a:br>
              <a:rPr lang="ru-RU" altLang="ru-RU" sz="1800" b="1" dirty="0" smtClean="0">
                <a:latin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</a:rPr>
              <a:t>«О федеральном перечне учебников»</a:t>
            </a:r>
            <a:r>
              <a:rPr lang="ru-RU" altLang="ru-RU" sz="1800" dirty="0" smtClean="0">
                <a:latin typeface="Times New Roman" pitchFamily="18" charset="0"/>
              </a:rPr>
              <a:t> </a:t>
            </a:r>
            <a:br>
              <a:rPr lang="ru-RU" altLang="ru-RU" sz="1800" dirty="0" smtClean="0">
                <a:latin typeface="Times New Roman" pitchFamily="18" charset="0"/>
              </a:rPr>
            </a:br>
            <a:endParaRPr lang="ru-RU" altLang="ru-RU" sz="1800" dirty="0" smtClean="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2600" dirty="0" smtClean="0">
                <a:latin typeface="Times New Roman" pitchFamily="18" charset="0"/>
              </a:rPr>
              <a:t>1) «...использование электронной формы учебника является правом, а не обязанностью участников образовательных отношений»; </a:t>
            </a:r>
          </a:p>
          <a:p>
            <a:r>
              <a:rPr lang="ru-RU" altLang="ru-RU" sz="2600" dirty="0" smtClean="0">
                <a:latin typeface="Times New Roman" pitchFamily="18" charset="0"/>
              </a:rPr>
              <a:t>2) «...одновременно с учебником в бумажной форме может быть приобретена электронная форма учебника, а к учебникам, закупленным ранее только в печатной форме, возможна закупка отдельно электронной формы учебника».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2000" dirty="0" smtClean="0">
                <a:latin typeface="Times New Roman" pitchFamily="18" charset="0"/>
              </a:rPr>
              <a:t>Учебно-методического обеспечения для реализации ОДНКНР </a:t>
            </a:r>
            <a:br>
              <a:rPr lang="ru-RU" altLang="ru-RU" sz="2000" dirty="0" smtClean="0">
                <a:latin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</a:rPr>
              <a:t>в 6 – 9 классах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buNone/>
            </a:pPr>
            <a:r>
              <a:rPr lang="ru-RU" altLang="ru-RU" sz="2000" dirty="0" smtClean="0">
                <a:latin typeface="Times New Roman" pitchFamily="18" charset="0"/>
              </a:rPr>
              <a:t>     В настоящее время для реализации предметной области ОДНКНР </a:t>
            </a:r>
            <a:r>
              <a:rPr lang="ru-RU" altLang="ru-RU" sz="2000" u="sng" dirty="0" smtClean="0">
                <a:latin typeface="Times New Roman" pitchFamily="18" charset="0"/>
              </a:rPr>
              <a:t>отсутствует </a:t>
            </a:r>
            <a:r>
              <a:rPr lang="ru-RU" altLang="ru-RU" sz="2000" dirty="0" smtClean="0">
                <a:latin typeface="Times New Roman" pitchFamily="18" charset="0"/>
              </a:rPr>
              <a:t>перечень необходимых учебников с 6 по 9 класс. В данном случае наряду с федеральным перечнем учебников необходимо ориентироваться на перечень организаций, осуществляющих выпуск </a:t>
            </a:r>
            <a:r>
              <a:rPr lang="ru-RU" altLang="ru-RU" sz="2000" b="1" i="1" dirty="0" smtClean="0">
                <a:latin typeface="Times New Roman" pitchFamily="18" charset="0"/>
              </a:rPr>
              <a:t>учебных пособий, </a:t>
            </a:r>
            <a:r>
              <a:rPr lang="ru-RU" altLang="ru-RU" sz="2000" dirty="0" smtClean="0">
                <a:latin typeface="Times New Roman" pitchFamily="18" charset="0"/>
              </a:rPr>
              <a:t>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(Приказ </a:t>
            </a:r>
            <a:r>
              <a:rPr lang="ru-RU" altLang="ru-RU" sz="2000" dirty="0" err="1" smtClean="0">
                <a:latin typeface="Times New Roman" pitchFamily="18" charset="0"/>
              </a:rPr>
              <a:t>Минобрнауки</a:t>
            </a:r>
            <a:r>
              <a:rPr lang="ru-RU" altLang="ru-RU" sz="2000" dirty="0" smtClean="0">
                <a:latin typeface="Times New Roman" pitchFamily="18" charset="0"/>
              </a:rPr>
              <a:t> России от 09.06.2016 г. №699). </a:t>
            </a:r>
          </a:p>
          <a:p>
            <a:pPr>
              <a:lnSpc>
                <a:spcPct val="80000"/>
              </a:lnSpc>
              <a:buNone/>
            </a:pPr>
            <a:endParaRPr lang="ru-RU" alt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И.В. Метлик, </a:t>
            </a:r>
            <a:b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О.М. Потаповская</a:t>
            </a:r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1800" b="1" dirty="0" smtClean="0"/>
          </a:p>
          <a:p>
            <a:pPr>
              <a:defRPr/>
            </a:pPr>
            <a:r>
              <a:rPr lang="ru-RU" sz="1800" dirty="0">
                <a:latin typeface="Cambria" panose="02040503050406030204" pitchFamily="18" charset="0"/>
              </a:rPr>
              <a:t>Учебное издание даёт учащимся общие представления об исторических и культурных традициях православного христианства, Русской Православной Церкви в связи с календарным циклом православных праздников. </a:t>
            </a:r>
            <a:endParaRPr lang="ru-RU" sz="1800" b="1" dirty="0">
              <a:latin typeface="Cambria" panose="02040503050406030204" pitchFamily="18" charset="0"/>
            </a:endParaRPr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r>
              <a:rPr lang="ru-RU" sz="1800" dirty="0" smtClean="0">
                <a:latin typeface="Cambria" panose="02040503050406030204" pitchFamily="18" charset="0"/>
              </a:rPr>
              <a:t>У </a:t>
            </a:r>
            <a:r>
              <a:rPr lang="ru-RU" sz="1800" dirty="0">
                <a:latin typeface="Cambria" panose="02040503050406030204" pitchFamily="18" charset="0"/>
              </a:rPr>
              <a:t>вас есть возможность скачать ЭФУ согласно инструкции и пользоваться продуктом бесплатно в течение 14 дней</a:t>
            </a:r>
            <a:r>
              <a:rPr lang="ru-RU" sz="1800" dirty="0" smtClean="0">
                <a:latin typeface="Cambria" panose="02040503050406030204" pitchFamily="18" charset="0"/>
              </a:rPr>
              <a:t>. Информация на сайте издательства «Русское слово»</a:t>
            </a:r>
            <a:r>
              <a:rPr lang="ru-RU" sz="1800" dirty="0">
                <a:latin typeface="Cambria" panose="02040503050406030204" pitchFamily="18" charset="0"/>
              </a:rPr>
              <a:t/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</a:rPr>
              <a:t/>
            </a:r>
            <a:br>
              <a:rPr lang="ru-RU" dirty="0">
                <a:latin typeface="Cambria" panose="02040503050406030204" pitchFamily="18" charset="0"/>
              </a:rPr>
            </a:b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8675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56406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33" y="1593273"/>
            <a:ext cx="3002276" cy="4599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Протоиерей Виктор Дорофеев, </a:t>
            </a:r>
            <a:b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О.Л. Янушкявичене</a:t>
            </a:r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800" dirty="0" smtClean="0">
                <a:latin typeface="Cambria" panose="02040503050406030204" pitchFamily="18" charset="0"/>
              </a:rPr>
              <a:t>      Состав УМК:</a:t>
            </a:r>
          </a:p>
          <a:p>
            <a:pPr>
              <a:defRPr/>
            </a:pPr>
            <a:r>
              <a:rPr lang="ru-RU" sz="1800" dirty="0" smtClean="0">
                <a:latin typeface="Cambria" panose="02040503050406030204" pitchFamily="18" charset="0"/>
              </a:rPr>
              <a:t>Учебное пособие</a:t>
            </a:r>
          </a:p>
          <a:p>
            <a:pPr>
              <a:defRPr/>
            </a:pPr>
            <a:r>
              <a:rPr lang="ru-RU" sz="1800" dirty="0" smtClean="0">
                <a:latin typeface="Cambria" panose="02040503050406030204" pitchFamily="18" charset="0"/>
              </a:rPr>
              <a:t>Рабочая тетрадь</a:t>
            </a:r>
            <a:endParaRPr lang="ru-RU" sz="1800" dirty="0">
              <a:latin typeface="Cambria" panose="02040503050406030204" pitchFamily="18" charset="0"/>
            </a:endParaRPr>
          </a:p>
          <a:p>
            <a:pPr>
              <a:defRPr/>
            </a:pPr>
            <a:endParaRPr lang="ru-RU" sz="1800" dirty="0" smtClean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800" dirty="0">
                <a:latin typeface="Cambria" panose="02040503050406030204" pitchFamily="18" charset="0"/>
              </a:rPr>
              <a:t>Данное учебное издание даёт общие представления об исторических и культурных традициях Русской Православной Церкви: основах православного христианского вероисповедания, нравственных ценностях, обрядах.</a:t>
            </a:r>
          </a:p>
          <a:p>
            <a:pPr>
              <a:defRPr/>
            </a:pP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29699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77" y="1551710"/>
            <a:ext cx="2957295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2600" dirty="0" smtClean="0">
                <a:latin typeface="Times New Roman" pitchFamily="18" charset="0"/>
              </a:rPr>
              <a:t>Информационные ресурсы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altLang="ru-RU" sz="1600" dirty="0" smtClean="0">
                <a:latin typeface="Times New Roman" pitchFamily="18" charset="0"/>
              </a:rPr>
              <a:t>Федеральный центр информационно-образовательных ресурсов </a:t>
            </a:r>
            <a:r>
              <a:rPr lang="ru-RU" altLang="ru-RU" sz="1600" dirty="0" smtClean="0">
                <a:solidFill>
                  <a:schemeClr val="hlink"/>
                </a:solidFill>
                <a:latin typeface="Times New Roman" pitchFamily="18" charset="0"/>
              </a:rPr>
              <a:t>http://fcior.edu.ru</a:t>
            </a:r>
            <a:r>
              <a:rPr lang="ru-RU" altLang="ru-RU" sz="1600" dirty="0" smtClean="0">
                <a:latin typeface="Times New Roman" pitchFamily="18" charset="0"/>
              </a:rPr>
              <a:t> </a:t>
            </a:r>
          </a:p>
          <a:p>
            <a:r>
              <a:rPr lang="ru-RU" altLang="ru-RU" sz="1600" dirty="0" smtClean="0">
                <a:latin typeface="Times New Roman" pitchFamily="18" charset="0"/>
              </a:rPr>
              <a:t> Единая коллекция цифровых образовательных ресурсов </a:t>
            </a:r>
            <a:r>
              <a:rPr lang="ru-RU" altLang="ru-RU" sz="1600" dirty="0" smtClean="0">
                <a:solidFill>
                  <a:schemeClr val="hlink"/>
                </a:solidFill>
                <a:latin typeface="Times New Roman" pitchFamily="18" charset="0"/>
              </a:rPr>
              <a:t>http://school-collection.edu.ru</a:t>
            </a:r>
            <a:r>
              <a:rPr lang="ru-RU" altLang="ru-RU" sz="1600" dirty="0" smtClean="0">
                <a:latin typeface="Times New Roman" pitchFamily="18" charset="0"/>
              </a:rPr>
              <a:t> </a:t>
            </a:r>
          </a:p>
          <a:p>
            <a:r>
              <a:rPr lang="ru-RU" altLang="ru-RU" sz="1600" dirty="0" smtClean="0">
                <a:latin typeface="Times New Roman" pitchFamily="18" charset="0"/>
              </a:rPr>
              <a:t> Ресурс сети социально-педагогических сообществ: </a:t>
            </a:r>
            <a:r>
              <a:rPr lang="ru-RU" altLang="ru-RU" sz="1600" dirty="0" smtClean="0">
                <a:solidFill>
                  <a:schemeClr val="hlink"/>
                </a:solidFill>
                <a:latin typeface="Times New Roman" pitchFamily="18" charset="0"/>
              </a:rPr>
              <a:t>http://www.openclass.ru</a:t>
            </a:r>
            <a:r>
              <a:rPr lang="ru-RU" altLang="ru-RU" sz="1600" dirty="0" smtClean="0">
                <a:latin typeface="Times New Roman" pitchFamily="18" charset="0"/>
              </a:rPr>
              <a:t> Сайт поддержки курса ОРКСЭ (регистрация) </a:t>
            </a:r>
            <a:r>
              <a:rPr lang="ru-RU" altLang="ru-RU" sz="1600" dirty="0" smtClean="0">
                <a:solidFill>
                  <a:schemeClr val="hlink"/>
                </a:solidFill>
                <a:latin typeface="Times New Roman" pitchFamily="18" charset="0"/>
              </a:rPr>
              <a:t>http://www.orkce.ru/</a:t>
            </a:r>
            <a:r>
              <a:rPr lang="ru-RU" altLang="ru-RU" sz="1600" dirty="0" smtClean="0">
                <a:latin typeface="Times New Roman" pitchFamily="18" charset="0"/>
              </a:rPr>
              <a:t> </a:t>
            </a:r>
          </a:p>
          <a:p>
            <a:r>
              <a:rPr lang="ru-RU" altLang="ru-RU" sz="1600" dirty="0" smtClean="0">
                <a:latin typeface="Times New Roman" pitchFamily="18" charset="0"/>
              </a:rPr>
              <a:t>Сайт корпорации «Российский учебник» </a:t>
            </a:r>
            <a:r>
              <a:rPr lang="ru-RU" altLang="ru-RU" sz="1600" dirty="0" smtClean="0">
                <a:latin typeface="Times New Roman" pitchFamily="18" charset="0"/>
                <a:hlinkClick r:id="rId2"/>
              </a:rPr>
              <a:t>lecta.rosuchebnik.ru</a:t>
            </a:r>
            <a:r>
              <a:rPr lang="ru-RU" altLang="ru-RU" sz="1600" dirty="0" smtClean="0">
                <a:latin typeface="Times New Roman" pitchFamily="18" charset="0"/>
              </a:rPr>
              <a:t>. </a:t>
            </a:r>
          </a:p>
          <a:p>
            <a:r>
              <a:rPr lang="ru-RU" altLang="ru-RU" sz="1600" dirty="0" smtClean="0">
                <a:latin typeface="Times New Roman" pitchFamily="18" charset="0"/>
              </a:rPr>
              <a:t>Общероссийская Олимпиада школьников по Основам православной культуры. </a:t>
            </a:r>
            <a:r>
              <a:rPr lang="ru-RU" altLang="ru-RU" sz="1600" dirty="0" smtClean="0">
                <a:latin typeface="Times New Roman" pitchFamily="18" charset="0"/>
                <a:hlinkClick r:id="rId3"/>
              </a:rPr>
              <a:t>http://opk.pravolimp.ru/</a:t>
            </a:r>
            <a:endParaRPr lang="ru-RU" altLang="ru-RU" sz="1600" dirty="0" smtClean="0">
              <a:latin typeface="Times New Roman" pitchFamily="18" charset="0"/>
            </a:endParaRPr>
          </a:p>
          <a:p>
            <a:r>
              <a:rPr lang="ru-RU" altLang="ru-RU" sz="1600" dirty="0" smtClean="0">
                <a:latin typeface="Times New Roman" pitchFamily="18" charset="0"/>
              </a:rPr>
              <a:t>Московский институт открытого образования, лаборатория истории и культуры религий. Курсы повышения квалификации учителей по ОРКСЭ, ОПК </a:t>
            </a:r>
            <a:r>
              <a:rPr lang="ru-RU" altLang="ru-RU" sz="1600" u="sng" dirty="0" smtClean="0">
                <a:latin typeface="Times New Roman" pitchFamily="18" charset="0"/>
                <a:hlinkClick r:id="rId4"/>
              </a:rPr>
              <a:t>http://mioo.seminfo.ru/course/</a:t>
            </a:r>
            <a:endParaRPr lang="ru-RU" altLang="ru-RU" sz="1600" dirty="0" smtClean="0">
              <a:latin typeface="Times New Roman" pitchFamily="18" charset="0"/>
            </a:endParaRPr>
          </a:p>
          <a:p>
            <a:r>
              <a:rPr lang="ru-RU" altLang="ru-RU" sz="1600" dirty="0" smtClean="0">
                <a:latin typeface="Times New Roman" pitchFamily="18" charset="0"/>
              </a:rPr>
              <a:t>Православный календарь. </a:t>
            </a:r>
            <a:r>
              <a:rPr lang="ru-RU" altLang="ru-RU" sz="1600" dirty="0" smtClean="0">
                <a:latin typeface="Times New Roman" pitchFamily="18" charset="0"/>
                <a:hlinkClick r:id="rId5"/>
              </a:rPr>
              <a:t>http://days.pravoslavie.ru/</a:t>
            </a:r>
            <a:endParaRPr lang="ru-RU" altLang="ru-RU" sz="1600" dirty="0" smtClean="0">
              <a:latin typeface="Times New Roman" pitchFamily="18" charset="0"/>
            </a:endParaRPr>
          </a:p>
          <a:p>
            <a:endParaRPr lang="ru-RU" altLang="ru-RU" sz="16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2000" dirty="0" smtClean="0">
                <a:latin typeface="Times New Roman" pitchFamily="18" charset="0"/>
              </a:rPr>
              <a:t>Мониторинг результатов духовно-нравственного развития и воспитания</a:t>
            </a:r>
          </a:p>
        </p:txBody>
      </p:sp>
      <p:sp>
        <p:nvSpPr>
          <p:cNvPr id="34822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484784"/>
            <a:ext cx="4038600" cy="48965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200" dirty="0" smtClean="0">
                <a:latin typeface="Times New Roman" pitchFamily="18" charset="0"/>
              </a:rPr>
              <a:t>«Пособия 5-7 и 8-9  включают в себя подробное описание организации и содержания мониторинга: основные направления работы; критерии оценки результатов реализации программы духовно-нравственного развития и воспитания учащихся; методические рекомендации по работе с комплектом, в состав которого входят рабочие тетради для учащихся «Книга моих размышлений» и рабочий блокнот для педагога.» </a:t>
            </a:r>
          </a:p>
          <a:p>
            <a:pPr>
              <a:lnSpc>
                <a:spcPct val="80000"/>
              </a:lnSpc>
            </a:pPr>
            <a:r>
              <a:rPr lang="ru-RU" altLang="ru-RU" sz="1200" dirty="0" smtClean="0">
                <a:latin typeface="Times New Roman" pitchFamily="18" charset="0"/>
              </a:rPr>
              <a:t>Блокнот является составной частью учебно-методического комплекта и представляет собой набор бланков для исследования в 5-7, 8-9 классах. В блокноте предлагаются материалы, позволяющие педагогу отразить результаты контрольного и интерпретационного этапов исследования, описать планирование основных направлений воспитательной деятельности, составить характеристику класса по итогам реализации программы. Ведение такого "стандартизированного" блокнота снижает субъективность описания профессиональной деятельности педагога и результатов исследования. </a:t>
            </a:r>
          </a:p>
          <a:p>
            <a:pPr>
              <a:lnSpc>
                <a:spcPct val="80000"/>
              </a:lnSpc>
            </a:pPr>
            <a:r>
              <a:rPr lang="ru-RU" altLang="ru-RU" sz="1200" dirty="0" smtClean="0">
                <a:latin typeface="Times New Roman" pitchFamily="18" charset="0"/>
              </a:rPr>
              <a:t>В "Книгу моих размышлений" входят упражнения, выполняя которые дети смогут задуматься о необходимости соблюдения норм морали, об отношениях с одноклассниками и близкими людьми, проанализировать своё поведение.</a:t>
            </a:r>
            <a:br>
              <a:rPr lang="ru-RU" altLang="ru-RU" sz="1200" dirty="0" smtClean="0">
                <a:latin typeface="Times New Roman" pitchFamily="18" charset="0"/>
              </a:rPr>
            </a:br>
            <a:r>
              <a:rPr lang="ru-RU" altLang="ru-RU" sz="1200" dirty="0" smtClean="0">
                <a:latin typeface="Times New Roman" pitchFamily="18" charset="0"/>
              </a:rPr>
              <a:t>Анализ результатов выполнения упражнений позволит учителю оценить динамику нравственного развития и воспитания учащихся. </a:t>
            </a:r>
          </a:p>
          <a:p>
            <a:pPr>
              <a:lnSpc>
                <a:spcPct val="80000"/>
              </a:lnSpc>
            </a:pPr>
            <a:endParaRPr lang="ru-RU" altLang="ru-RU" sz="1200" dirty="0" smtClean="0"/>
          </a:p>
        </p:txBody>
      </p:sp>
      <p:pic>
        <p:nvPicPr>
          <p:cNvPr id="34823" name="Picture 7" descr="ee65ffd4-d0ab-11e1-b26b-0050569c48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9863" y="2289175"/>
            <a:ext cx="2073275" cy="3148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</a:rPr>
              <a:t>Стратегия  развития  воспитания  в  Российской  Федерации  на  период  до  2025  года </a:t>
            </a:r>
            <a:br>
              <a:rPr lang="ru-RU" altLang="ru-RU" sz="2800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altLang="ru-RU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3000" dirty="0" smtClean="0">
                <a:solidFill>
                  <a:srgbClr val="000000"/>
                </a:solidFill>
                <a:latin typeface="Times New Roman" pitchFamily="18" charset="0"/>
              </a:rPr>
              <a:t>Приоритетной  задачей  в  сфере  воспитания  детей  ставит  задачу  развития высоконравственной  личности,  разделяющей  российские  традиционные  духовные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3000" dirty="0" smtClean="0">
                <a:solidFill>
                  <a:srgbClr val="000000"/>
                </a:solidFill>
                <a:latin typeface="Times New Roman" pitchFamily="18" charset="0"/>
              </a:rPr>
              <a:t>ценности, обладающей актуальными знаниями и умениями, способной реализовать свой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3000" dirty="0" smtClean="0">
                <a:solidFill>
                  <a:srgbClr val="000000"/>
                </a:solidFill>
                <a:latin typeface="Times New Roman" pitchFamily="18" charset="0"/>
              </a:rPr>
              <a:t>потенциал в условиях современного общества, готовой к мирному созиданию и защите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3000" dirty="0" smtClean="0">
                <a:solidFill>
                  <a:srgbClr val="000000"/>
                </a:solidFill>
                <a:latin typeface="Times New Roman" pitchFamily="18" charset="0"/>
              </a:rPr>
              <a:t>Родины.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8732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Указ  президента  «О  национальных  целях  и  стратегических  задачах развития  Российской  Федерации  на  период  до  2024  года»  от  07  мая  2018  года  №  204</a:t>
            </a:r>
            <a:r>
              <a:rPr lang="ru-RU" altLang="ru-RU" sz="24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3846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Одной  из  стратегических  линий  развития  страны  указывается  необходимость  решения задач  по  укреплению  гражданской  идентичности  на  основе  духовно-нравственных  и культурных ценностей народов России.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ОДНКНР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3000" smtClean="0">
                <a:solidFill>
                  <a:srgbClr val="000000"/>
                </a:solidFill>
                <a:latin typeface="Times New Roman" pitchFamily="18" charset="0"/>
              </a:rPr>
              <a:t>С 1  сентября  2015  года  определена  обязательная  для изучения  предметная  область  «Основы  духовно-нравственной  культуры  народов России»,  которая  предусматривает  знание  обучающимися  основных  норм  морали,  культурных  традиций  народов  России,  формирование  представлений  об исторической  роли  традиционных  религий  и  гражданского  общества  в  становлении российской государственности.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60363" y="138113"/>
            <a:ext cx="8326437" cy="7762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altLang="ru-RU" sz="3000" b="1" i="1" dirty="0" smtClean="0">
                <a:latin typeface="Times New Roman" pitchFamily="18" charset="0"/>
              </a:rPr>
              <a:t>Международные документы:</a:t>
            </a:r>
            <a:br>
              <a:rPr lang="ru-RU" altLang="ru-RU" sz="3000" b="1" i="1" dirty="0" smtClean="0">
                <a:latin typeface="Times New Roman" pitchFamily="18" charset="0"/>
              </a:rPr>
            </a:br>
            <a:endParaRPr lang="ru-RU" altLang="ru-RU" sz="3000" b="1" i="1" dirty="0" smtClean="0">
              <a:latin typeface="Times New Roman" pitchFamily="18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1122363"/>
            <a:ext cx="8229600" cy="54721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</a:rPr>
              <a:t>- Всеобщая декларация прав человека (1948 г.) [Режим доступа]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1800" dirty="0" smtClean="0">
                <a:latin typeface="Times New Roman" pitchFamily="18" charset="0"/>
              </a:rPr>
              <a:t>         http://www.consultant.ru/document/cons_doc_LAW_120805/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</a:rPr>
              <a:t>- Международная конвенция о правах ребенка (1989 г.) [Режим доступа]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1800" dirty="0" smtClean="0">
                <a:latin typeface="Times New Roman" pitchFamily="18" charset="0"/>
              </a:rPr>
              <a:t>          http://www.consultant.ru/document/cons_doc_LAW_9959/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</a:rPr>
              <a:t>- Европейская Конвенция о защите прав человека и основных свобод (1952 г.)     [Режим доступа] http://www.consultant.ru/document/cons_doc_LAW_29160/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</a:rPr>
              <a:t>- Конвенция о борьбе с дискриминацией в области образования (1960 г.) [Режим доступа] http://www.consultant.ru/cons/cgi/online.cgi?req=doc;base=INT;n=15311#0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</a:rPr>
              <a:t>- Международный пакт о гражданских и политических правах и Международный пакт об экономических, социальных и культурных правах (1966 г.)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1800" dirty="0" smtClean="0">
                <a:latin typeface="Times New Roman" pitchFamily="18" charset="0"/>
              </a:rPr>
              <a:t>      [Режим доступа] http://www.consultant.ru/document/cons_doc_LAW_5429/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</a:rPr>
              <a:t>- Декларация о ликвидации всех форм нетерпимости и дискриминации на основе религии или убеждений от 1981 г. [Режим доступа]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1800" dirty="0" smtClean="0">
                <a:latin typeface="Times New Roman" pitchFamily="18" charset="0"/>
              </a:rPr>
              <a:t>         http://www.consultant.ru/cons/cgi/online.cgi?req=doc;base=INT;n=16882#0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altLang="ru-RU" sz="2400" b="1" i="1" dirty="0" smtClean="0">
                <a:latin typeface="Times New Roman" pitchFamily="18" charset="0"/>
              </a:rPr>
              <a:t>Законодательство Российской Федерации:</a:t>
            </a:r>
            <a:br>
              <a:rPr lang="ru-RU" altLang="ru-RU" sz="2400" b="1" i="1" dirty="0" smtClean="0">
                <a:latin typeface="Times New Roman" pitchFamily="18" charset="0"/>
              </a:rPr>
            </a:br>
            <a:endParaRPr lang="ru-RU" altLang="ru-RU" sz="2400" b="1" i="1" dirty="0" smtClean="0">
              <a:latin typeface="Times New Roman" pitchFamily="18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57200" y="969963"/>
            <a:ext cx="8229600" cy="55975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</a:rPr>
              <a:t>- </a:t>
            </a:r>
            <a:r>
              <a:rPr lang="ru-RU" altLang="ru-RU" sz="1400" dirty="0" smtClean="0">
                <a:latin typeface="Times New Roman" pitchFamily="18" charset="0"/>
              </a:rPr>
              <a:t>Конституция Российской Федерации (принята 12 декабря 1993 г.)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          [Режим доступа]http://www.consultant.ru/document/cons_doc_LAW_28399/</a:t>
            </a:r>
          </a:p>
          <a:p>
            <a:pPr eaLnBrk="1" hangingPunct="1">
              <a:defRPr/>
            </a:pPr>
            <a:r>
              <a:rPr lang="ru-RU" altLang="ru-RU" sz="1400" dirty="0" smtClean="0">
                <a:latin typeface="Times New Roman" pitchFamily="18" charset="0"/>
              </a:rPr>
              <a:t>- Закон «Об образовании в РФ» (от 29.12.2012 №273-ФЗ) [Режим доступа]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            http://www.consultant.ru/document/cons_doc_LAW_140174/</a:t>
            </a:r>
          </a:p>
          <a:p>
            <a:pPr eaLnBrk="1" hangingPunct="1">
              <a:defRPr/>
            </a:pPr>
            <a:r>
              <a:rPr lang="ru-RU" altLang="ru-RU" sz="1400" dirty="0" smtClean="0">
                <a:latin typeface="Times New Roman" pitchFamily="18" charset="0"/>
              </a:rPr>
              <a:t>- Закон «Об основных гарантиях прав ребенка в Российской Федерации» (24 июля 1998 №124-ФЗ)        [Режим доступа] http://www.consultant.ru/document/cons_doc_LAW_19558/</a:t>
            </a:r>
          </a:p>
          <a:p>
            <a:pPr eaLnBrk="1" hangingPunct="1">
              <a:defRPr/>
            </a:pPr>
            <a:r>
              <a:rPr lang="ru-RU" altLang="ru-RU" sz="1400" dirty="0" smtClean="0">
                <a:latin typeface="Times New Roman" pitchFamily="18" charset="0"/>
              </a:rPr>
              <a:t>- Федеральный закон «о свободе совести и религиозных объединениях» (26.09.1997 г.№ 125-ФЗ)   [Режим доступа] http://www.consultant.ru/document/cons_doc_LAW_16218/</a:t>
            </a:r>
          </a:p>
          <a:p>
            <a:pPr eaLnBrk="1" hangingPunct="1">
              <a:defRPr/>
            </a:pPr>
            <a:r>
              <a:rPr lang="ru-RU" altLang="ru-RU" sz="1400" dirty="0" smtClean="0">
                <a:latin typeface="Times New Roman" pitchFamily="18" charset="0"/>
              </a:rPr>
              <a:t>- Федеральный государственный образовательный стандарт начального общего образования (Приказ от 06 октября 2009 №373)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[Режим доступа]http://www.consultant.ru/document/cons_doc_LAW_96801/</a:t>
            </a:r>
          </a:p>
          <a:p>
            <a:pPr eaLnBrk="1" hangingPunct="1">
              <a:defRPr/>
            </a:pPr>
            <a:r>
              <a:rPr lang="ru-RU" altLang="ru-RU" sz="1400" dirty="0" smtClean="0">
                <a:latin typeface="Times New Roman" pitchFamily="18" charset="0"/>
              </a:rPr>
              <a:t>- Федеральный государственный образовательный стандарт основного общего образования (17 декабря 2010 №1897) [Режим доступа]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http://www.consultant.ru/document/cons_doc_LAW_110255/</a:t>
            </a:r>
          </a:p>
          <a:p>
            <a:pPr eaLnBrk="1" hangingPunct="1">
              <a:defRPr/>
            </a:pPr>
            <a:r>
              <a:rPr lang="ru-RU" altLang="ru-RU" sz="1400" dirty="0" smtClean="0">
                <a:latin typeface="Times New Roman" pitchFamily="18" charset="0"/>
              </a:rPr>
              <a:t>- Изменения в Федеральный государственный образовательный, утвержденные Приказами </a:t>
            </a:r>
            <a:r>
              <a:rPr lang="ru-RU" altLang="ru-RU" sz="1400" dirty="0" err="1" smtClean="0">
                <a:latin typeface="Times New Roman" pitchFamily="18" charset="0"/>
              </a:rPr>
              <a:t>Минобрнауки</a:t>
            </a:r>
            <a:r>
              <a:rPr lang="ru-RU" altLang="ru-RU" sz="1400" dirty="0" smtClean="0">
                <a:latin typeface="Times New Roman" pitchFamily="18" charset="0"/>
              </a:rPr>
              <a:t> №1576 и №1577от 31 декабря 2015</a:t>
            </a:r>
            <a:r>
              <a:rPr lang="ru-RU" altLang="ru-RU" sz="1800" dirty="0" smtClean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года.(http://standart.edu.ru).</a:t>
            </a:r>
          </a:p>
          <a:p>
            <a:pPr eaLnBrk="1" hangingPunct="1">
              <a:defRPr/>
            </a:pPr>
            <a:r>
              <a:rPr lang="ru-RU" altLang="ru-RU" sz="1400" dirty="0" smtClean="0">
                <a:latin typeface="Times New Roman" pitchFamily="18" charset="0"/>
              </a:rPr>
              <a:t>- Профессиональный стандарт педагога (педагогическая деятельность в сфере дошкольного, начального общего, основного общего, среднего общего образования (воспитатель, учитель)(Приказ Министерства труда и социальной защиты Российской Федерации от 18 октября 2013г. N 544н г. Москва) [Режим доступа] http://www.consultant.ru/law/hotdocs/30085.html</a:t>
            </a:r>
          </a:p>
          <a:p>
            <a:pPr eaLnBrk="1" hangingPunct="1">
              <a:defRPr/>
            </a:pPr>
            <a:r>
              <a:rPr lang="ru-RU" altLang="ru-RU" sz="1400" dirty="0" smtClean="0">
                <a:latin typeface="Times New Roman" pitchFamily="18" charset="0"/>
              </a:rPr>
              <a:t>- Кодекс профессиональной этики педагога (</a:t>
            </a:r>
            <a:r>
              <a:rPr lang="ru-RU" altLang="ru-RU" sz="1400" dirty="0" err="1" smtClean="0">
                <a:latin typeface="Times New Roman" pitchFamily="18" charset="0"/>
              </a:rPr>
              <a:t>Минобрнауки</a:t>
            </a:r>
            <a:r>
              <a:rPr lang="ru-RU" altLang="ru-RU" sz="1400" dirty="0" smtClean="0">
                <a:latin typeface="Times New Roman" pitchFamily="18" charset="0"/>
              </a:rPr>
              <a:t>, Положение №241 от 10 января 2014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года) [Режим доступа] http://www.consultant.ru/document/cons_doc_LAW_159471/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</a:rPr>
              <a:t>Нормативные документы и методические материалы, которые обеспечивают организацию образовательной деятельности по учебному предмету в рамках предметной области «Основы духовно-нравственной культуры народов России»</a:t>
            </a:r>
            <a:endParaRPr lang="ru-RU" altLang="ru-RU" sz="4000" b="1" dirty="0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endParaRPr lang="ru-RU" altLang="ru-RU" sz="800" dirty="0" smtClean="0"/>
          </a:p>
          <a:p>
            <a:pPr>
              <a:lnSpc>
                <a:spcPct val="80000"/>
              </a:lnSpc>
            </a:pPr>
            <a:r>
              <a:rPr lang="ru-RU" altLang="ru-RU" sz="1300" dirty="0" smtClean="0">
                <a:latin typeface="Times New Roman" pitchFamily="18" charset="0"/>
              </a:rPr>
              <a:t>1. Приказ Министерства образования и науки РФ от 31 декабря 2015 года № 1577 «О внесении изменений в федеральный государственный образовательный стандарт основного общего образования, утвержденный приказом Министерства образования и науки Российской Федерации от 17 декабря 2010 года № 1897»; </a:t>
            </a:r>
          </a:p>
          <a:p>
            <a:pPr>
              <a:lnSpc>
                <a:spcPct val="80000"/>
              </a:lnSpc>
            </a:pPr>
            <a:r>
              <a:rPr lang="ru-RU" altLang="ru-RU" sz="1300" dirty="0" smtClean="0">
                <a:latin typeface="Times New Roman" pitchFamily="18" charset="0"/>
              </a:rPr>
              <a:t>2. Федеральный закон от 29.12.2012 № 273-03 «Об образовании в Российской Федерации» (с изм., внесёнными Федеральными законами от 04.06.2014 № 145-ФЗ. от 06.04.2015 № 68-ФЗ); </a:t>
            </a:r>
          </a:p>
          <a:p>
            <a:pPr>
              <a:lnSpc>
                <a:spcPct val="80000"/>
              </a:lnSpc>
            </a:pPr>
            <a:r>
              <a:rPr lang="ru-RU" altLang="ru-RU" sz="1300" dirty="0" smtClean="0">
                <a:latin typeface="Times New Roman" pitchFamily="18" charset="0"/>
              </a:rPr>
              <a:t>- статья 87 «Особенности изучения основ духовно-нравственной культуры народов Российской Федерации»; </a:t>
            </a:r>
          </a:p>
          <a:p>
            <a:pPr>
              <a:lnSpc>
                <a:spcPct val="80000"/>
              </a:lnSpc>
            </a:pPr>
            <a:r>
              <a:rPr lang="ru-RU" altLang="ru-RU" sz="1300" dirty="0" smtClean="0">
                <a:latin typeface="Times New Roman" pitchFamily="18" charset="0"/>
              </a:rPr>
              <a:t>- статья 28, п.2 («Образовательные организации свободны в определении содержания образования, выборе учебно-методического обеспечения») </a:t>
            </a:r>
          </a:p>
          <a:p>
            <a:pPr>
              <a:lnSpc>
                <a:spcPct val="80000"/>
              </a:lnSpc>
            </a:pPr>
            <a:r>
              <a:rPr lang="ru-RU" altLang="ru-RU" sz="1300" dirty="0" smtClean="0">
                <a:latin typeface="Times New Roman" pitchFamily="18" charset="0"/>
              </a:rPr>
              <a:t>3. Примерная основная образовательная программа основного общего образовании // http://fgosreestr.ru/; </a:t>
            </a:r>
          </a:p>
          <a:p>
            <a:pPr>
              <a:lnSpc>
                <a:spcPct val="80000"/>
              </a:lnSpc>
            </a:pPr>
            <a:r>
              <a:rPr lang="ru-RU" altLang="ru-RU" sz="1300" dirty="0" smtClean="0">
                <a:latin typeface="Times New Roman" pitchFamily="18" charset="0"/>
              </a:rPr>
              <a:t>4. Распоряжение Правительства РФ от 29 декабря 2014 г. № 2765-р «Концепция Федеральной целевой программы развития образования на 2016 - 2020 годы». </a:t>
            </a:r>
          </a:p>
          <a:p>
            <a:pPr>
              <a:lnSpc>
                <a:spcPct val="80000"/>
              </a:lnSpc>
            </a:pPr>
            <a:r>
              <a:rPr lang="ru-RU" altLang="ru-RU" sz="1300" dirty="0" smtClean="0">
                <a:latin typeface="Times New Roman" pitchFamily="18" charset="0"/>
              </a:rPr>
              <a:t>5. Письмо Министерства образования и науки РФ от 25.05.2015 г. № 08-761 «Об изучении предметных областей: «Основы религиозных культур и светской этики» и «Основы духовно- нравственной культуры народов России»»; </a:t>
            </a:r>
          </a:p>
          <a:p>
            <a:pPr>
              <a:lnSpc>
                <a:spcPct val="80000"/>
              </a:lnSpc>
            </a:pPr>
            <a:r>
              <a:rPr lang="ru-RU" altLang="ru-RU" sz="1300" dirty="0" smtClean="0">
                <a:latin typeface="Times New Roman" pitchFamily="18" charset="0"/>
              </a:rPr>
              <a:t>6. Письмо Министерства образования и науки РФ от 07.08.2015 г. № 08-1228 «Методические рекомендации по вопросам введения федерального государственного образовательного стандарта основного общего образования»; </a:t>
            </a:r>
          </a:p>
          <a:p>
            <a:pPr>
              <a:lnSpc>
                <a:spcPct val="80000"/>
              </a:lnSpc>
            </a:pPr>
            <a:r>
              <a:rPr lang="ru-RU" altLang="ru-RU" sz="1300" dirty="0" smtClean="0">
                <a:latin typeface="Times New Roman" pitchFamily="18" charset="0"/>
              </a:rPr>
              <a:t>7. Письмо Министерства образования и науки РФ от 28.10.15 № 08-1786 «О рабочих программах учебных предметов»; </a:t>
            </a:r>
          </a:p>
          <a:p>
            <a:pPr>
              <a:lnSpc>
                <a:spcPct val="80000"/>
              </a:lnSpc>
            </a:pPr>
            <a:r>
              <a:rPr lang="ru-RU" altLang="ru-RU" sz="1300" dirty="0" smtClean="0">
                <a:latin typeface="Times New Roman" pitchFamily="18" charset="0"/>
              </a:rPr>
              <a:t>8. Методические рекомендации «О внеурочной деятельности и реализации дополнительных общеобразовательных программ» от 14.12.15 № 09-3564; </a:t>
            </a:r>
          </a:p>
          <a:p>
            <a:pPr>
              <a:lnSpc>
                <a:spcPct val="80000"/>
              </a:lnSpc>
            </a:pPr>
            <a:r>
              <a:rPr lang="ru-RU" altLang="ru-RU" sz="1300" dirty="0" smtClean="0">
                <a:latin typeface="Times New Roman" pitchFamily="18" charset="0"/>
              </a:rPr>
              <a:t>9. Письмо Министерства образования и науки РФ от 01.09.2016 г. № 08-1803 о реализации предметной области «Основы духовно-нравственной культуры народов России». </a:t>
            </a:r>
          </a:p>
          <a:p>
            <a:pPr>
              <a:lnSpc>
                <a:spcPct val="80000"/>
              </a:lnSpc>
            </a:pPr>
            <a:r>
              <a:rPr lang="ru-RU" altLang="ru-RU" sz="1300" dirty="0" smtClean="0">
                <a:latin typeface="Times New Roman" pitchFamily="18" charset="0"/>
              </a:rPr>
              <a:t>10. Письмо </a:t>
            </a:r>
            <a:r>
              <a:rPr lang="ru-RU" altLang="ru-RU" sz="1300" dirty="0" err="1" smtClean="0">
                <a:latin typeface="Times New Roman" pitchFamily="18" charset="0"/>
              </a:rPr>
              <a:t>Минобрнауки</a:t>
            </a:r>
            <a:r>
              <a:rPr lang="ru-RU" altLang="ru-RU" sz="1300" dirty="0" smtClean="0">
                <a:latin typeface="Times New Roman" pitchFamily="18" charset="0"/>
              </a:rPr>
              <a:t> России от 19.01.2018 г. № 08-96 «О методических рекомендациях»</a:t>
            </a:r>
          </a:p>
          <a:p>
            <a:pPr>
              <a:lnSpc>
                <a:spcPct val="80000"/>
              </a:lnSpc>
            </a:pPr>
            <a:endParaRPr lang="ru-RU" altLang="ru-RU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altLang="ru-RU" sz="2000" b="1" dirty="0" smtClean="0">
                <a:latin typeface="Times New Roman" pitchFamily="18" charset="0"/>
              </a:rPr>
              <a:t>Учебно-методическое и дидактическое обеспечение реализации предметных областей ОРКСЭ и ОДНКНР.</a:t>
            </a:r>
            <a:r>
              <a:rPr lang="ru-RU" altLang="ru-RU" dirty="0" smtClean="0"/>
              <a:t> 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</a:rPr>
              <a:t>При преподаваний ОРКСЭ,</a:t>
            </a:r>
            <a:r>
              <a:rPr lang="en-US" altLang="ru-RU" sz="1800" dirty="0" smtClean="0">
                <a:latin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</a:rPr>
              <a:t> ОДНКНР допускается использование исключительно учебников, вошедших в Федеральный перечень.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</a:rPr>
              <a:t>Необходимо обеспечить ОО УМК, включающими мультимедийные приложения, дидактические материалы. Обеспечить доступность учебно-методических материалов для родителей обучающихся.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</a:rPr>
              <a:t>При выборе учебно-методического обеспечения для реализации ОДНКНР предлагается ориентироваться, наряду с федеральным перечнем учебников, на перечень организаций,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(Приказ </a:t>
            </a:r>
            <a:r>
              <a:rPr lang="ru-RU" altLang="ru-RU" sz="1800" dirty="0" err="1" smtClean="0">
                <a:latin typeface="Times New Roman" pitchFamily="18" charset="0"/>
              </a:rPr>
              <a:t>Минобрнауки</a:t>
            </a:r>
            <a:r>
              <a:rPr lang="ru-RU" altLang="ru-RU" sz="1800" dirty="0" smtClean="0">
                <a:latin typeface="Times New Roman" pitchFamily="18" charset="0"/>
              </a:rPr>
              <a:t> России от 09.06.2016 г. № 699), а также литературные источники, связанные с региональным компонентом.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1800" dirty="0" smtClean="0">
                <a:latin typeface="Times New Roman" pitchFamily="18" charset="0"/>
              </a:rPr>
              <a:t>            </a:t>
            </a:r>
            <a:r>
              <a:rPr lang="ru-RU" altLang="ru-RU" sz="1800" b="1" dirty="0" smtClean="0">
                <a:latin typeface="Times New Roman" pitchFamily="18" charset="0"/>
              </a:rPr>
              <a:t>Письмо </a:t>
            </a:r>
            <a:r>
              <a:rPr lang="ru-RU" altLang="ru-RU" sz="1800" b="1" dirty="0" err="1" smtClean="0">
                <a:latin typeface="Times New Roman" pitchFamily="18" charset="0"/>
              </a:rPr>
              <a:t>Минобрнауки</a:t>
            </a:r>
            <a:r>
              <a:rPr lang="ru-RU" altLang="ru-RU" sz="1800" b="1" dirty="0" smtClean="0">
                <a:latin typeface="Times New Roman" pitchFamily="18" charset="0"/>
              </a:rPr>
              <a:t> России от 19.01.2018 г. № 08-96 «О методических рекомендациях»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1800" dirty="0" smtClean="0">
                <a:latin typeface="Times New Roman" pitchFamily="18" charset="0"/>
              </a:rPr>
              <a:t/>
            </a:r>
            <a:br>
              <a:rPr lang="ru-RU" altLang="ru-RU" sz="1800" dirty="0" smtClean="0">
                <a:latin typeface="Times New Roman" pitchFamily="18" charset="0"/>
              </a:rPr>
            </a:br>
            <a:endParaRPr lang="ru-RU" altLang="ru-RU" sz="1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altLang="ru-RU" sz="3600" dirty="0" smtClean="0">
                <a:latin typeface="Cambria" panose="02040503050406030204" pitchFamily="18" charset="0"/>
              </a:rPr>
              <a:t>ФЕДЕРАЛЬНЫЙ ПЕРЕЧЕНЬ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2.2.4. 2.2.4.1.1.1 Виноградова Н.Ф., Власенко В.И., Поляков А.В. Основы духовно-нравственной культуры народов России. 5 класс  Издательский центр ВЕНТАНА-ГРАФ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2.2.4.1.2.1 Сахаров А.Н., Кочегаров К.А., </a:t>
            </a:r>
            <a:r>
              <a:rPr lang="ru-RU" alt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Мухаметшин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P.M. / Под ред. Сахарова А.Н. Основы духовно-нравственной культуры народов России. Основы религиозных культур народов России 5 класс Русское слово 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2.2.4.1.2.2 </a:t>
            </a:r>
            <a:r>
              <a:rPr lang="ru-RU" alt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Студеникин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М.Т. Основы духовно-нравственной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культуры народов России. Основы светской этики 5 класс Русское слово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1775</Words>
  <Application>Microsoft Office PowerPoint</Application>
  <PresentationFormat>Экран (4:3)</PresentationFormat>
  <Paragraphs>122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Преподавание предметной области «Основы духовно-нравственной культуры  народов России»</vt:lpstr>
      <vt:lpstr>Стратегия  развития  воспитания  в  Российской  Федерации  на  период  до  2025  года  </vt:lpstr>
      <vt:lpstr>Указ  президента  «О  национальных  целях  и  стратегических  задачах развития  Российской  Федерации  на  период  до  2024  года»  от  07  мая  2018  года  №  204 </vt:lpstr>
      <vt:lpstr>ОДНКНР</vt:lpstr>
      <vt:lpstr>Международные документы: </vt:lpstr>
      <vt:lpstr>Законодательство Российской Федерации: </vt:lpstr>
      <vt:lpstr>Нормативные документы и методические материалы, которые обеспечивают организацию образовательной деятельности по учебному предмету в рамках предметной области «Основы духовно-нравственной культуры народов России»</vt:lpstr>
      <vt:lpstr>Учебно-методическое и дидактическое обеспечение реализации предметных областей ОРКСЭ и ОДНКНР. </vt:lpstr>
      <vt:lpstr>ФЕДЕРАЛЬНЫЙ ПЕРЕЧЕНЬ</vt:lpstr>
      <vt:lpstr>Виноградова Н.Ф., Власенков В.И., Поляков А.В. «Основы духовно-нравственной культуры народов России» 5 класс</vt:lpstr>
      <vt:lpstr>Учебник М.Т. Студеникина «Основы духовно-нравственной культуры народов России. Основы светской этики» для         5 класса  </vt:lpstr>
      <vt:lpstr>Сахаров А.Н., Кочегаров К.А., Мухаметшин P.M. / Под ред. Сахарова А.Н. </vt:lpstr>
      <vt:lpstr>Методический аппарат учебников</vt:lpstr>
      <vt:lpstr>  О возможностях приобретения электронных форм учебников говорится в письме Министерства образования и науки РФ от 02.02.2015 № НТ-136/08  «О федеральном перечне учебников»  </vt:lpstr>
      <vt:lpstr>Учебно-методического обеспечения для реализации ОДНКНР  в 6 – 9 классах</vt:lpstr>
      <vt:lpstr>И.В. Метлик,  О.М. Потаповская</vt:lpstr>
      <vt:lpstr>Протоиерей Виктор Дорофеев,  О.Л. Янушкявичене</vt:lpstr>
      <vt:lpstr>Информационные ресурсы</vt:lpstr>
      <vt:lpstr>Мониторинг результатов духовно-нравственного развития и воспитания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Преподавание предметной области «Основы духовно-нравственной культуры  народов России»: проблемы, вопросы, опыт.</dc:title>
  <dc:creator>guest_user</dc:creator>
  <cp:lastModifiedBy>Татьяна Копылова</cp:lastModifiedBy>
  <cp:revision>67</cp:revision>
  <dcterms:created xsi:type="dcterms:W3CDTF">2018-09-30T03:51:04Z</dcterms:created>
  <dcterms:modified xsi:type="dcterms:W3CDTF">2018-11-12T06:42:05Z</dcterms:modified>
</cp:coreProperties>
</file>