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76" r:id="rId5"/>
    <p:sldId id="272" r:id="rId6"/>
    <p:sldId id="277" r:id="rId7"/>
    <p:sldId id="278" r:id="rId8"/>
    <p:sldId id="273" r:id="rId9"/>
    <p:sldId id="274" r:id="rId10"/>
    <p:sldId id="279" r:id="rId11"/>
    <p:sldId id="280" r:id="rId12"/>
    <p:sldId id="258" r:id="rId13"/>
    <p:sldId id="263" r:id="rId14"/>
    <p:sldId id="264" r:id="rId15"/>
    <p:sldId id="270" r:id="rId16"/>
    <p:sldId id="267" r:id="rId17"/>
    <p:sldId id="265" r:id="rId18"/>
    <p:sldId id="269" r:id="rId19"/>
    <p:sldId id="268" r:id="rId20"/>
    <p:sldId id="259" r:id="rId21"/>
    <p:sldId id="260" r:id="rId22"/>
    <p:sldId id="261" r:id="rId23"/>
    <p:sldId id="281" r:id="rId24"/>
    <p:sldId id="262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5FCBD-2CEF-47B5-BB81-630B7094874F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8B4EF-9610-4C43-A333-D0F79D5BD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9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B4EF-9610-4C43-A333-D0F79D5BD63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0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B4EF-9610-4C43-A333-D0F79D5BD63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5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материалы содержат дифференцированные задания для учеников с разным уровнем подготовки;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использования при обучении по УМК технологии работы в форуме, работы над проектами;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материалы серии включают современный страноведческий компонент по немецкоязычным странам и России;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содержит задания игрового и творческого характера;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материалы содержат дифференцированные задания для учеников с разным уровнем подготовки;</a:t>
            </a:r>
          </a:p>
          <a:p>
            <a:r>
              <a:rPr lang="ru-RU" dirty="0" smtClean="0"/>
              <a:t>возможность использования при обучении по УМК технологии работы в форуме, работы над проектами;</a:t>
            </a:r>
          </a:p>
          <a:p>
            <a:r>
              <a:rPr lang="ru-RU" dirty="0" smtClean="0"/>
              <a:t>материалы серии включают современный страноведческий компонент по немецкоязычным странам и России;</a:t>
            </a:r>
          </a:p>
          <a:p>
            <a:r>
              <a:rPr lang="ru-RU" dirty="0" smtClean="0"/>
              <a:t>содержит задания игрового и творческого характера;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B4EF-9610-4C43-A333-D0F79D5BD63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9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rosv.ru/umk/bim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rofa.ru/26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rosv.ru/umk/5-9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727"/>
            <a:ext cx="8229600" cy="515389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Преподавание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предметов «Иностранный язык» и «Второй иностранный язык»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Комарова, Ларионова, </a:t>
            </a:r>
            <a:r>
              <a:rPr lang="ru-RU" dirty="0" err="1" smtClean="0">
                <a:latin typeface="Cambria" panose="02040503050406030204" pitchFamily="18" charset="0"/>
              </a:rPr>
              <a:t>Перрет</a:t>
            </a:r>
            <a:r>
              <a:rPr lang="ru-RU" dirty="0" smtClean="0">
                <a:latin typeface="Cambria" panose="02040503050406030204" pitchFamily="18" charset="0"/>
              </a:rPr>
              <a:t> «</a:t>
            </a:r>
            <a:r>
              <a:rPr lang="en-US" dirty="0" smtClean="0">
                <a:latin typeface="Cambria" panose="02040503050406030204" pitchFamily="18" charset="0"/>
              </a:rPr>
              <a:t>Brilliant</a:t>
            </a:r>
            <a:r>
              <a:rPr lang="ru-RU" dirty="0" smtClean="0">
                <a:latin typeface="Cambria" panose="02040503050406030204" pitchFamily="18" charset="0"/>
              </a:rPr>
              <a:t>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Состав УМК: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Учебник</a:t>
            </a:r>
            <a:r>
              <a:rPr lang="en-US" sz="2000" dirty="0" smtClean="0">
                <a:latin typeface="Cambria" panose="02040503050406030204" pitchFamily="18" charset="0"/>
              </a:rPr>
              <a:t> + </a:t>
            </a:r>
            <a:r>
              <a:rPr lang="ru-RU" sz="2000" dirty="0" err="1" smtClean="0">
                <a:latin typeface="Cambria" panose="02040503050406030204" pitchFamily="18" charset="0"/>
              </a:rPr>
              <a:t>аудиокурс</a:t>
            </a:r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Рабочая тетрадь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Книга для учителя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</a:rPr>
              <a:t>Комплект демонстрационных карточек к учебникам Ю.А. Комаровой, И.В. Ларионовой, Ж. </a:t>
            </a:r>
            <a:r>
              <a:rPr lang="ru-RU" sz="2000" dirty="0" err="1">
                <a:latin typeface="Cambria" panose="02040503050406030204" pitchFamily="18" charset="0"/>
              </a:rPr>
              <a:t>Перретт</a:t>
            </a:r>
            <a:r>
              <a:rPr lang="ru-RU" sz="2000" dirty="0">
                <a:latin typeface="Cambria" panose="02040503050406030204" pitchFamily="18" charset="0"/>
              </a:rPr>
              <a:t> «Английский язык. </a:t>
            </a:r>
            <a:r>
              <a:rPr lang="ru-RU" sz="2000" dirty="0" err="1">
                <a:latin typeface="Cambria" panose="02040503050406030204" pitchFamily="18" charset="0"/>
              </a:rPr>
              <a:t>Brilliant</a:t>
            </a:r>
            <a:r>
              <a:rPr lang="ru-RU" sz="2000" dirty="0">
                <a:latin typeface="Cambria" panose="02040503050406030204" pitchFamily="18" charset="0"/>
              </a:rPr>
              <a:t>» 2-4 </a:t>
            </a:r>
            <a:r>
              <a:rPr lang="ru-RU" sz="2000" dirty="0" smtClean="0">
                <a:latin typeface="Cambria" panose="02040503050406030204" pitchFamily="18" charset="0"/>
              </a:rPr>
              <a:t>классы.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51" y="1496290"/>
            <a:ext cx="3009947" cy="46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Бим, Рыжова, </a:t>
            </a:r>
            <a:r>
              <a:rPr lang="ru-RU" dirty="0" err="1" smtClean="0">
                <a:latin typeface="Cambria" panose="02040503050406030204" pitchFamily="18" charset="0"/>
              </a:rPr>
              <a:t>Садомова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Немецкий язык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2-11 классы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Состав УМК: </a:t>
            </a:r>
            <a:r>
              <a:rPr lang="ru-RU" sz="1800" dirty="0" smtClean="0">
                <a:latin typeface="Cambria" panose="02040503050406030204" pitchFamily="18" charset="0"/>
              </a:rPr>
              <a:t>Сборник примерных рабочих программ 2-11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Учебники 2-4 в двух частях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Рабочие тетради 2-4 в двух частях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Книги для учителя для 2-4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Словарная тетрадь. 2 класс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Книга для чтения. 4 класс</a:t>
            </a:r>
          </a:p>
          <a:p>
            <a:r>
              <a:rPr lang="ru-RU" sz="1800" dirty="0" err="1" smtClean="0">
                <a:latin typeface="Cambria" panose="02040503050406030204" pitchFamily="18" charset="0"/>
              </a:rPr>
              <a:t>Аудиокурс</a:t>
            </a:r>
            <a:r>
              <a:rPr lang="ru-RU" sz="1800" dirty="0" smtClean="0">
                <a:latin typeface="Cambria" panose="02040503050406030204" pitchFamily="18" charset="0"/>
              </a:rPr>
              <a:t> на сайте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Интернет поддержка </a:t>
            </a:r>
            <a:r>
              <a:rPr lang="en-US" sz="1800" dirty="0" smtClean="0">
                <a:latin typeface="Cambria" panose="02040503050406030204" pitchFamily="18" charset="0"/>
                <a:hlinkClick r:id="rId2"/>
              </a:rPr>
              <a:t>www.prosv.ru/umk/bim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ru-RU" sz="1800" dirty="0" smtClean="0">
                <a:latin typeface="Cambria" panose="02040503050406030204" pitchFamily="18" charset="0"/>
              </a:rPr>
              <a:t>Учебники для 5-9 классов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Рабочие тетради для 5-9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Книги для учителя для 5-9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Книга для чтения 5-6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Сборник упражнений 5-9</a:t>
            </a:r>
          </a:p>
          <a:p>
            <a:r>
              <a:rPr lang="ru-RU" sz="1800" dirty="0" err="1" smtClean="0">
                <a:latin typeface="Cambria" panose="02040503050406030204" pitchFamily="18" charset="0"/>
              </a:rPr>
              <a:t>Аудиокурс</a:t>
            </a:r>
            <a:r>
              <a:rPr lang="ru-RU" sz="1800" dirty="0" smtClean="0">
                <a:latin typeface="Cambria" panose="02040503050406030204" pitchFamily="18" charset="0"/>
              </a:rPr>
              <a:t> на сайте</a:t>
            </a:r>
            <a:endParaRPr lang="ru-RU" sz="1800" dirty="0">
              <a:latin typeface="Cambria" panose="02040503050406030204" pitchFamily="18" charset="0"/>
            </a:endParaRPr>
          </a:p>
          <a:p>
            <a:r>
              <a:rPr lang="ru-RU" sz="1800" dirty="0" smtClean="0">
                <a:latin typeface="Cambria" panose="02040503050406030204" pitchFamily="18" charset="0"/>
              </a:rPr>
              <a:t>Учебники, тетради 10 и 11 класс (база)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Книги для учителя 10 и 11 классы (базовый уровень)</a:t>
            </a: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623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1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Cambria" panose="02040503050406030204" pitchFamily="18" charset="0"/>
              </a:rPr>
              <a:t>Ваулина Ю.Е., Дули Д., </a:t>
            </a:r>
            <a:r>
              <a:rPr lang="ru-RU" dirty="0" err="1">
                <a:latin typeface="Cambria" panose="02040503050406030204" pitchFamily="18" charset="0"/>
              </a:rPr>
              <a:t>Подоляко</a:t>
            </a:r>
            <a:r>
              <a:rPr lang="ru-RU" dirty="0">
                <a:latin typeface="Cambria" panose="02040503050406030204" pitchFamily="18" charset="0"/>
              </a:rPr>
              <a:t> О.Е. и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др. Английский язык. («</a:t>
            </a:r>
            <a:r>
              <a:rPr lang="ru-RU" dirty="0" err="1">
                <a:latin typeface="Cambria" panose="02040503050406030204" pitchFamily="18" charset="0"/>
              </a:rPr>
              <a:t>Spotlight</a:t>
            </a:r>
            <a:r>
              <a:rPr lang="ru-RU" dirty="0" smtClean="0">
                <a:latin typeface="Cambria" panose="02040503050406030204" pitchFamily="18" charset="0"/>
              </a:rPr>
              <a:t>»)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Методическая поддержка</a:t>
            </a:r>
            <a:r>
              <a:rPr lang="ru-RU" sz="2000" dirty="0"/>
              <a:t>: http://</a:t>
            </a:r>
            <a:r>
              <a:rPr lang="ru-RU" sz="2000" dirty="0" smtClean="0"/>
              <a:t>www.prosv.ru/umk/spotlight/default.aspx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Состав УМК:</a:t>
            </a:r>
          </a:p>
          <a:p>
            <a:r>
              <a:rPr lang="ru-RU" sz="2000" dirty="0" smtClean="0"/>
              <a:t>Учебник</a:t>
            </a:r>
          </a:p>
          <a:p>
            <a:r>
              <a:rPr lang="ru-RU" sz="2000" dirty="0" smtClean="0"/>
              <a:t>Рабочая тетрадь</a:t>
            </a:r>
          </a:p>
          <a:p>
            <a:r>
              <a:rPr lang="ru-RU" sz="2000" smtClean="0"/>
              <a:t>Языковой портфель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24336" cy="47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3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Cambria" panose="02040503050406030204" pitchFamily="18" charset="0"/>
              </a:rPr>
              <a:t>Вербицкая М.В., </a:t>
            </a:r>
            <a:r>
              <a:rPr lang="ru-RU" dirty="0" err="1">
                <a:latin typeface="Cambria" panose="02040503050406030204" pitchFamily="18" charset="0"/>
              </a:rPr>
              <a:t>Эббс</a:t>
            </a:r>
            <a:r>
              <a:rPr lang="ru-RU" dirty="0">
                <a:latin typeface="Cambria" panose="02040503050406030204" pitchFamily="18" charset="0"/>
              </a:rPr>
              <a:t> Б., </a:t>
            </a:r>
            <a:r>
              <a:rPr lang="ru-RU" dirty="0" err="1">
                <a:latin typeface="Cambria" panose="02040503050406030204" pitchFamily="18" charset="0"/>
              </a:rPr>
              <a:t>Уорелл</a:t>
            </a:r>
            <a:r>
              <a:rPr lang="ru-RU" dirty="0">
                <a:latin typeface="Cambria" panose="02040503050406030204" pitchFamily="18" charset="0"/>
              </a:rPr>
              <a:t> Э. и </a:t>
            </a:r>
            <a:r>
              <a:rPr lang="ru-RU" dirty="0" smtClean="0">
                <a:latin typeface="Cambria" panose="02040503050406030204" pitchFamily="18" charset="0"/>
              </a:rPr>
              <a:t>др</a:t>
            </a:r>
            <a:r>
              <a:rPr lang="ru-RU" dirty="0">
                <a:latin typeface="Cambria" panose="02040503050406030204" pitchFamily="18" charset="0"/>
              </a:rPr>
              <a:t>. 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Английский язык. </a:t>
            </a:r>
            <a:r>
              <a:rPr lang="ru-RU" dirty="0">
                <a:latin typeface="Cambria" panose="02040503050406030204" pitchFamily="18" charset="0"/>
              </a:rPr>
              <a:t>(«</a:t>
            </a:r>
            <a:r>
              <a:rPr lang="ru-RU" dirty="0" err="1">
                <a:latin typeface="Cambria" panose="02040503050406030204" pitchFamily="18" charset="0"/>
              </a:rPr>
              <a:t>Forward</a:t>
            </a:r>
            <a:r>
              <a:rPr lang="ru-RU" dirty="0">
                <a:latin typeface="Cambria" panose="02040503050406030204" pitchFamily="18" charset="0"/>
              </a:rPr>
              <a:t>»)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latin typeface="Cambria" panose="02040503050406030204" pitchFamily="18" charset="0"/>
              </a:rPr>
              <a:t>Методическая поддержка: http://vgf.ru/pedagogu/ </a:t>
            </a:r>
          </a:p>
          <a:p>
            <a:r>
              <a:rPr lang="en-US" sz="1800" dirty="0">
                <a:latin typeface="Cambria" panose="02040503050406030204" pitchFamily="18" charset="0"/>
              </a:rPr>
              <a:t>       </a:t>
            </a:r>
            <a:r>
              <a:rPr lang="ru-RU" sz="1800" dirty="0">
                <a:latin typeface="Cambria" panose="02040503050406030204" pitchFamily="18" charset="0"/>
              </a:rPr>
              <a:t>Metod.aspx</a:t>
            </a:r>
          </a:p>
          <a:p>
            <a:r>
              <a:rPr lang="ru-RU" sz="1800" dirty="0">
                <a:latin typeface="Cambria" panose="02040503050406030204" pitchFamily="18" charset="0"/>
              </a:rPr>
              <a:t>УМК состоит: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Учебник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Рабочая тетрадь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Методическое пособие «Проектирование </a:t>
            </a:r>
            <a:r>
              <a:rPr lang="ru-RU" sz="1800" dirty="0" smtClean="0">
                <a:latin typeface="Cambria" panose="02040503050406030204" pitchFamily="18" charset="0"/>
              </a:rPr>
              <a:t>курса»</a:t>
            </a:r>
            <a:endParaRPr lang="ru-RU" sz="18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2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6255"/>
            <a:ext cx="3008313" cy="126884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Тер-Минасова С.Г., </a:t>
            </a:r>
            <a:r>
              <a:rPr lang="ru-RU" sz="1600" dirty="0" err="1">
                <a:latin typeface="Cambria" panose="02040503050406030204" pitchFamily="18" charset="0"/>
              </a:rPr>
              <a:t>Узунова</a:t>
            </a:r>
            <a:r>
              <a:rPr lang="ru-RU" sz="1600" dirty="0">
                <a:latin typeface="Cambria" panose="02040503050406030204" pitchFamily="18" charset="0"/>
              </a:rPr>
              <a:t> Л.М., </a:t>
            </a:r>
            <a:r>
              <a:rPr lang="ru-RU" sz="1600" dirty="0" err="1" smtClean="0">
                <a:latin typeface="Cambria" panose="02040503050406030204" pitchFamily="18" charset="0"/>
              </a:rPr>
              <a:t>Курасовская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Ю.Б., </a:t>
            </a:r>
            <a:r>
              <a:rPr lang="ru-RU" sz="1600" dirty="0" smtClean="0">
                <a:latin typeface="Cambria" panose="02040503050406030204" pitchFamily="18" charset="0"/>
              </a:rPr>
              <a:t>Робустова </a:t>
            </a:r>
            <a:r>
              <a:rPr lang="ru-RU" sz="1600" dirty="0">
                <a:latin typeface="Cambria" panose="02040503050406030204" pitchFamily="18" charset="0"/>
              </a:rPr>
              <a:t>В.В. </a:t>
            </a:r>
            <a:br>
              <a:rPr lang="ru-RU" sz="1600" dirty="0">
                <a:latin typeface="Cambria" panose="02040503050406030204" pitchFamily="18" charset="0"/>
              </a:rPr>
            </a:br>
            <a:r>
              <a:rPr lang="ru-RU" sz="1600" dirty="0">
                <a:latin typeface="Cambria" panose="02040503050406030204" pitchFamily="18" charset="0"/>
              </a:rPr>
              <a:t>Английский </a:t>
            </a:r>
            <a:r>
              <a:rPr lang="ru-RU" sz="1600" dirty="0" smtClean="0">
                <a:latin typeface="Cambria" panose="02040503050406030204" pitchFamily="18" charset="0"/>
              </a:rPr>
              <a:t>язык.[«</a:t>
            </a:r>
            <a:r>
              <a:rPr lang="ru-RU" sz="1600" dirty="0" err="1">
                <a:latin typeface="Cambria" panose="02040503050406030204" pitchFamily="18" charset="0"/>
              </a:rPr>
              <a:t>Favourite</a:t>
            </a:r>
            <a:r>
              <a:rPr lang="ru-RU" sz="1600" dirty="0">
                <a:latin typeface="Cambria" panose="02040503050406030204" pitchFamily="18" charset="0"/>
              </a:rPr>
              <a:t>»]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latin typeface="Cambria" panose="02040503050406030204" pitchFamily="18" charset="0"/>
              </a:rPr>
              <a:t>Методическая </a:t>
            </a:r>
            <a:r>
              <a:rPr lang="ru-RU" sz="2000" dirty="0" smtClean="0">
                <a:latin typeface="Cambria" panose="02040503050406030204" pitchFamily="18" charset="0"/>
              </a:rPr>
              <a:t>поддержка</a:t>
            </a:r>
            <a:r>
              <a:rPr lang="ru-RU" sz="2000" dirty="0">
                <a:latin typeface="Cambria" panose="02040503050406030204" pitchFamily="18" charset="0"/>
              </a:rPr>
              <a:t>: http://</a:t>
            </a:r>
            <a:r>
              <a:rPr lang="ru-RU" sz="2000" dirty="0" smtClean="0">
                <a:latin typeface="Cambria" panose="02040503050406030204" pitchFamily="18" charset="0"/>
              </a:rPr>
              <a:t>www.akademkniga.ru/catalog/16/1357/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6" y="1484783"/>
            <a:ext cx="3076244" cy="46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4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Афанасьева </a:t>
            </a:r>
            <a:r>
              <a:rPr lang="ru-RU" dirty="0">
                <a:latin typeface="Cambria" panose="02040503050406030204" pitchFamily="18" charset="0"/>
              </a:rPr>
              <a:t>О.В., 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Михеева </a:t>
            </a:r>
            <a:r>
              <a:rPr lang="ru-RU" dirty="0">
                <a:latin typeface="Cambria" panose="02040503050406030204" pitchFamily="18" charset="0"/>
              </a:rPr>
              <a:t>И.В.,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Баранова К.М 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«</a:t>
            </a:r>
            <a:r>
              <a:rPr lang="ru-RU" dirty="0" err="1" smtClean="0">
                <a:latin typeface="Cambria" panose="02040503050406030204" pitchFamily="18" charset="0"/>
              </a:rPr>
              <a:t>Rainbow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English</a:t>
            </a:r>
            <a:r>
              <a:rPr lang="ru-RU" dirty="0">
                <a:latin typeface="Cambria" panose="02040503050406030204" pitchFamily="18" charset="0"/>
              </a:rPr>
              <a:t>»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latin typeface="Cambria" panose="02040503050406030204" pitchFamily="18" charset="0"/>
              </a:rPr>
              <a:t>Методическая поддержка: </a:t>
            </a:r>
            <a:r>
              <a:rPr lang="ru-RU" sz="1800" dirty="0">
                <a:latin typeface="Cambria" panose="02040503050406030204" pitchFamily="18" charset="0"/>
                <a:hlinkClick r:id="rId2"/>
              </a:rPr>
              <a:t>http://www.drofa.ru/26/</a:t>
            </a:r>
            <a:endParaRPr lang="ru-RU" sz="1800" dirty="0">
              <a:latin typeface="Cambria" panose="02040503050406030204" pitchFamily="18" charset="0"/>
            </a:endParaRPr>
          </a:p>
          <a:p>
            <a:r>
              <a:rPr lang="ru-RU" sz="1800" dirty="0">
                <a:latin typeface="Cambria" panose="02040503050406030204" pitchFamily="18" charset="0"/>
              </a:rPr>
              <a:t>Состав УМК: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Учебник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Рабочая тетрадь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Рабочая программа 5-9, 10-11</a:t>
            </a:r>
          </a:p>
          <a:p>
            <a:endParaRPr lang="ru-RU" sz="18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6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Верещагина И.Н., </a:t>
            </a:r>
            <a:r>
              <a:rPr lang="ru-RU" sz="1600" dirty="0" smtClean="0">
                <a:latin typeface="Cambria" panose="020405030504060302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Афанасьева </a:t>
            </a:r>
            <a:r>
              <a:rPr lang="ru-RU" sz="1600" dirty="0">
                <a:latin typeface="Cambria" panose="02040503050406030204" pitchFamily="18" charset="0"/>
              </a:rPr>
              <a:t>О.В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Английский язык. </a:t>
            </a:r>
            <a:r>
              <a:rPr lang="ru-RU" sz="1600" dirty="0" smtClean="0">
                <a:latin typeface="Cambria" panose="020405030504060302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(«</a:t>
            </a:r>
            <a:r>
              <a:rPr lang="ru-RU" sz="1600" dirty="0" err="1">
                <a:latin typeface="Cambria" panose="02040503050406030204" pitchFamily="18" charset="0"/>
              </a:rPr>
              <a:t>English</a:t>
            </a:r>
            <a:r>
              <a:rPr lang="ru-RU" sz="1600" dirty="0">
                <a:latin typeface="Cambria" panose="02040503050406030204" pitchFamily="18" charset="0"/>
              </a:rPr>
              <a:t>») </a:t>
            </a:r>
            <a:r>
              <a:rPr lang="ru-RU" sz="1600" dirty="0" smtClean="0">
                <a:latin typeface="Cambria" panose="02040503050406030204" pitchFamily="18" charset="0"/>
              </a:rPr>
              <a:t>Просвещение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dirty="0">
                <a:latin typeface="Cambria" panose="02040503050406030204" pitchFamily="18" charset="0"/>
              </a:rPr>
              <a:t>Методическая </a:t>
            </a:r>
            <a:r>
              <a:rPr lang="ru-RU" sz="2600" dirty="0" smtClean="0">
                <a:latin typeface="Cambria" panose="02040503050406030204" pitchFamily="18" charset="0"/>
              </a:rPr>
              <a:t>поддержка: http://www.prosv.ru/umk/ </a:t>
            </a:r>
            <a:endParaRPr lang="ru-RU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     </a:t>
            </a:r>
            <a:r>
              <a:rPr lang="ru-RU" sz="2600" dirty="0" err="1" smtClean="0">
                <a:latin typeface="Cambria" panose="02040503050406030204" pitchFamily="18" charset="0"/>
              </a:rPr>
              <a:t>vereshchagina</a:t>
            </a:r>
            <a:r>
              <a:rPr lang="ru-RU" sz="2600" dirty="0" smtClean="0">
                <a:latin typeface="Cambria" panose="02040503050406030204" pitchFamily="18" charset="0"/>
              </a:rPr>
              <a:t>/default.aspx</a:t>
            </a:r>
            <a:endParaRPr lang="ru-RU" sz="2600" dirty="0">
              <a:latin typeface="Cambria" panose="02040503050406030204" pitchFamily="18" charset="0"/>
            </a:endParaRPr>
          </a:p>
          <a:p>
            <a:r>
              <a:rPr lang="ru-RU" sz="2600" dirty="0" smtClean="0">
                <a:latin typeface="Cambria" panose="02040503050406030204" pitchFamily="18" charset="0"/>
              </a:rPr>
              <a:t>УМК рассчитан на обучение предмету не менее 5 ч. в </a:t>
            </a:r>
          </a:p>
          <a:p>
            <a:pPr marL="0" indent="0"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     неделю. </a:t>
            </a:r>
          </a:p>
          <a:p>
            <a:r>
              <a:rPr lang="ru-RU" sz="2600" dirty="0" smtClean="0">
                <a:latin typeface="Cambria" panose="02040503050406030204" pitchFamily="18" charset="0"/>
              </a:rPr>
              <a:t>УМК состоит:</a:t>
            </a:r>
          </a:p>
          <a:p>
            <a:r>
              <a:rPr lang="ru-RU" sz="2600" dirty="0" smtClean="0">
                <a:latin typeface="Cambria" panose="02040503050406030204" pitchFamily="18" charset="0"/>
              </a:rPr>
              <a:t>Учебник</a:t>
            </a:r>
          </a:p>
          <a:p>
            <a:r>
              <a:rPr lang="ru-RU" sz="2600" dirty="0" smtClean="0">
                <a:latin typeface="Cambria" panose="02040503050406030204" pitchFamily="18" charset="0"/>
              </a:rPr>
              <a:t>Рабочая тетрадь</a:t>
            </a:r>
          </a:p>
          <a:p>
            <a:r>
              <a:rPr lang="ru-RU" sz="2600" dirty="0" smtClean="0">
                <a:latin typeface="Cambria" panose="02040503050406030204" pitchFamily="18" charset="0"/>
              </a:rPr>
              <a:t>Методическое пособие</a:t>
            </a:r>
            <a:endParaRPr lang="ru-RU" sz="2600" dirty="0"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95232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8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"/>
            <a:ext cx="2997969" cy="14351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Баранова К. М., Дули Д., </a:t>
            </a:r>
            <a:r>
              <a:rPr lang="ru-RU" sz="1600" dirty="0" err="1" smtClean="0">
                <a:latin typeface="Cambria" panose="02040503050406030204" pitchFamily="18" charset="0"/>
              </a:rPr>
              <a:t>Копылова</a:t>
            </a:r>
            <a:r>
              <a:rPr lang="ru-RU" sz="1600" dirty="0" err="1">
                <a:latin typeface="Cambria" panose="02040503050406030204" pitchFamily="18" charset="0"/>
              </a:rPr>
              <a:t>В</a:t>
            </a:r>
            <a:r>
              <a:rPr lang="ru-RU" sz="1600" dirty="0" smtClean="0">
                <a:latin typeface="Cambria" panose="02040503050406030204" pitchFamily="18" charset="0"/>
              </a:rPr>
              <a:t>., </a:t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err="1" smtClean="0">
                <a:latin typeface="Cambria" panose="02040503050406030204" pitchFamily="18" charset="0"/>
              </a:rPr>
              <a:t>Мильруд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Р. П., Эванс В. </a:t>
            </a:r>
            <a:br>
              <a:rPr lang="ru-RU" sz="1600" dirty="0">
                <a:latin typeface="Cambria" panose="02040503050406030204" pitchFamily="18" charset="0"/>
              </a:rPr>
            </a:br>
            <a:r>
              <a:rPr lang="ru-RU" sz="1600" dirty="0">
                <a:latin typeface="Cambria" panose="02040503050406030204" pitchFamily="18" charset="0"/>
              </a:rPr>
              <a:t>«Английский язык» (</a:t>
            </a:r>
            <a:r>
              <a:rPr lang="ru-RU" sz="1600" dirty="0" err="1">
                <a:latin typeface="Cambria" panose="02040503050406030204" pitchFamily="18" charset="0"/>
              </a:rPr>
              <a:t>Starlight</a:t>
            </a:r>
            <a:r>
              <a:rPr lang="ru-RU" sz="1600" dirty="0">
                <a:latin typeface="Cambria" panose="02040503050406030204" pitchFamily="18" charset="0"/>
              </a:rPr>
              <a:t>)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Методическая поддержка</a:t>
            </a:r>
            <a:r>
              <a:rPr lang="ru-RU" sz="2000" dirty="0">
                <a:latin typeface="Cambria" panose="02040503050406030204" pitchFamily="18" charset="0"/>
              </a:rPr>
              <a:t>: http://</a:t>
            </a:r>
            <a:r>
              <a:rPr lang="ru-RU" sz="2000" dirty="0" smtClean="0">
                <a:latin typeface="Cambria" panose="02040503050406030204" pitchFamily="18" charset="0"/>
              </a:rPr>
              <a:t>www.prosv.ru/umk/starlight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681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1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Cambria" panose="02040503050406030204" pitchFamily="18" charset="0"/>
              </a:rPr>
              <a:t>Комарова Ю.А., 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Ларионова </a:t>
            </a:r>
            <a:r>
              <a:rPr lang="ru-RU" dirty="0">
                <a:latin typeface="Cambria" panose="02040503050406030204" pitchFamily="18" charset="0"/>
              </a:rPr>
              <a:t>И.В., </a:t>
            </a:r>
            <a:r>
              <a:rPr lang="ru-RU" dirty="0" err="1">
                <a:latin typeface="Cambria" panose="02040503050406030204" pitchFamily="18" charset="0"/>
              </a:rPr>
              <a:t>Грейнджер</a:t>
            </a:r>
            <a:r>
              <a:rPr lang="ru-RU" dirty="0">
                <a:latin typeface="Cambria" panose="02040503050406030204" pitchFamily="18" charset="0"/>
              </a:rPr>
              <a:t> К. Английский язык. 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Рабочая </a:t>
            </a:r>
            <a:r>
              <a:rPr lang="ru-RU" sz="2000" dirty="0">
                <a:latin typeface="Cambria" panose="02040503050406030204" pitchFamily="18" charset="0"/>
              </a:rPr>
              <a:t>программа и </a:t>
            </a:r>
            <a:r>
              <a:rPr lang="ru-RU" sz="2000" dirty="0" smtClean="0">
                <a:latin typeface="Cambria" panose="02040503050406030204" pitchFamily="18" charset="0"/>
              </a:rPr>
              <a:t>книга </a:t>
            </a:r>
            <a:r>
              <a:rPr lang="ru-RU" sz="2000" dirty="0">
                <a:latin typeface="Cambria" panose="02040503050406030204" pitchFamily="18" charset="0"/>
              </a:rPr>
              <a:t>для учителя: 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http://www.russkoeslovo.ru/new/metodics/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5 </a:t>
            </a:r>
            <a:r>
              <a:rPr lang="ru-RU" sz="2000" dirty="0" smtClean="0">
                <a:latin typeface="Cambria" panose="02040503050406030204" pitchFamily="18" charset="0"/>
              </a:rPr>
              <a:t>3.html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5"/>
            <a:ext cx="302433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16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1538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УМК для изучения учебного предмета «Второй иностранный язык»</a:t>
            </a:r>
          </a:p>
        </p:txBody>
      </p:sp>
    </p:spTree>
    <p:extLst>
      <p:ext uri="{BB962C8B-B14F-4D97-AF65-F5344CB8AC3E}">
        <p14:creationId xmlns:p14="http://schemas.microsoft.com/office/powerpoint/2010/main" val="74437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2165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Учебно-методическое обеспечение преподавания иностранного </a:t>
            </a:r>
            <a:br>
              <a:rPr lang="ru-RU" sz="2800" dirty="0">
                <a:latin typeface="Cambria" panose="02040503050406030204" pitchFamily="18" charset="0"/>
              </a:rPr>
            </a:br>
            <a:r>
              <a:rPr lang="ru-RU" sz="2800" dirty="0">
                <a:latin typeface="Cambria" panose="02040503050406030204" pitchFamily="18" charset="0"/>
              </a:rPr>
              <a:t>языка в условиях введения ФГОС ООО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  Выбор  </a:t>
            </a:r>
            <a:r>
              <a:rPr lang="ru-RU" sz="2000" dirty="0">
                <a:latin typeface="Cambria" panose="02040503050406030204" pitchFamily="18" charset="0"/>
              </a:rPr>
              <a:t>учебников  осуществляется  общеобразовательной  организацией </a:t>
            </a:r>
            <a:r>
              <a:rPr lang="ru-RU" sz="2000" dirty="0" smtClean="0">
                <a:latin typeface="Cambria" panose="02040503050406030204" pitchFamily="18" charset="0"/>
              </a:rPr>
              <a:t>  самостоятельно</a:t>
            </a:r>
            <a:r>
              <a:rPr lang="ru-RU" sz="2000" dirty="0">
                <a:latin typeface="Cambria" panose="02040503050406030204" pitchFamily="18" charset="0"/>
              </a:rPr>
              <a:t>,  исходя  из  особенностей  основной  образовательной </a:t>
            </a:r>
            <a:r>
              <a:rPr lang="ru-RU" sz="2000" dirty="0" smtClean="0">
                <a:latin typeface="Cambria" panose="02040503050406030204" pitchFamily="18" charset="0"/>
              </a:rPr>
              <a:t> программы  </a:t>
            </a:r>
            <a:r>
              <a:rPr lang="ru-RU" sz="2000" dirty="0">
                <a:latin typeface="Cambria" panose="02040503050406030204" pitchFamily="18" charset="0"/>
              </a:rPr>
              <a:t>и  контингента  учащихся. </a:t>
            </a:r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 При концентрическом подходе к обучению  </a:t>
            </a:r>
            <a:r>
              <a:rPr lang="ru-RU" sz="2000" dirty="0">
                <a:latin typeface="Cambria" panose="02040503050406030204" pitchFamily="18" charset="0"/>
              </a:rPr>
              <a:t>на протяжении </a:t>
            </a:r>
            <a:r>
              <a:rPr lang="ru-RU" sz="2000" dirty="0" smtClean="0">
                <a:latin typeface="Cambria" panose="02040503050406030204" pitchFamily="18" charset="0"/>
              </a:rPr>
              <a:t>всего периода </a:t>
            </a:r>
            <a:r>
              <a:rPr lang="ru-RU" sz="2000" dirty="0">
                <a:latin typeface="Cambria" panose="02040503050406030204" pitchFamily="18" charset="0"/>
              </a:rPr>
              <a:t>обучения необходимо придерживаться одной выбранной линии УМК, </a:t>
            </a:r>
            <a:r>
              <a:rPr lang="ru-RU" sz="2000" dirty="0" smtClean="0">
                <a:latin typeface="Cambria" panose="02040503050406030204" pitchFamily="18" charset="0"/>
              </a:rPr>
              <a:t>в  </a:t>
            </a:r>
            <a:r>
              <a:rPr lang="ru-RU" sz="2000" dirty="0">
                <a:latin typeface="Cambria" panose="02040503050406030204" pitchFamily="18" charset="0"/>
              </a:rPr>
              <a:t>целях  сохранения  преемственности  дидактических  единиц, </a:t>
            </a:r>
            <a:r>
              <a:rPr lang="ru-RU" sz="2000" dirty="0" smtClean="0">
                <a:latin typeface="Cambria" panose="02040503050406030204" pitchFamily="18" charset="0"/>
              </a:rPr>
              <a:t>методологических и </a:t>
            </a:r>
            <a:r>
              <a:rPr lang="ru-RU" sz="2000" dirty="0">
                <a:latin typeface="Cambria" panose="02040503050406030204" pitchFamily="18" charset="0"/>
              </a:rPr>
              <a:t>методических подходов. </a:t>
            </a:r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 Выбор </a:t>
            </a:r>
            <a:r>
              <a:rPr lang="ru-RU" sz="2000" dirty="0">
                <a:latin typeface="Cambria" panose="02040503050406030204" pitchFamily="18" charset="0"/>
              </a:rPr>
              <a:t>УМК по иностранному </a:t>
            </a:r>
            <a:r>
              <a:rPr lang="ru-RU" sz="2000" dirty="0" smtClean="0">
                <a:latin typeface="Cambria" panose="02040503050406030204" pitchFamily="18" charset="0"/>
              </a:rPr>
              <a:t>производится независимо от систем обучения в начальной школе.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70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Аверин М.М., Джин Ф., </a:t>
            </a:r>
            <a:r>
              <a:rPr lang="ru-RU" sz="1600" dirty="0" err="1">
                <a:latin typeface="Cambria" panose="02040503050406030204" pitchFamily="18" charset="0"/>
              </a:rPr>
              <a:t>Рорман</a:t>
            </a:r>
            <a:r>
              <a:rPr lang="ru-RU" sz="1600" dirty="0">
                <a:latin typeface="Cambria" panose="02040503050406030204" pitchFamily="18" charset="0"/>
              </a:rPr>
              <a:t> Л. и др. </a:t>
            </a:r>
            <a:br>
              <a:rPr lang="ru-RU" sz="1600" dirty="0">
                <a:latin typeface="Cambria" panose="02040503050406030204" pitchFamily="18" charset="0"/>
              </a:rPr>
            </a:br>
            <a:r>
              <a:rPr lang="ru-RU" sz="1600" dirty="0">
                <a:latin typeface="Cambria" panose="02040503050406030204" pitchFamily="18" charset="0"/>
              </a:rPr>
              <a:t>Немецкий язык. 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/>
            </a:r>
            <a:br>
              <a:rPr lang="ru-RU" sz="1600" dirty="0">
                <a:latin typeface="Cambria" panose="02040503050406030204" pitchFamily="18" charset="0"/>
              </a:rPr>
            </a:br>
            <a:r>
              <a:rPr lang="ru-RU" sz="1600" dirty="0">
                <a:latin typeface="Cambria" panose="02040503050406030204" pitchFamily="18" charset="0"/>
              </a:rPr>
              <a:t>«Горизонты»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900" dirty="0" smtClean="0">
                <a:latin typeface="Cambria" panose="02040503050406030204" pitchFamily="18" charset="0"/>
              </a:rPr>
              <a:t>Методическая поддержка </a:t>
            </a:r>
          </a:p>
          <a:p>
            <a:pPr marL="0" indent="0">
              <a:buNone/>
            </a:pPr>
            <a:r>
              <a:rPr lang="ru-RU" sz="2900" dirty="0" smtClean="0">
                <a:latin typeface="Cambria" panose="02040503050406030204" pitchFamily="18" charset="0"/>
              </a:rPr>
              <a:t>http://www.prosv.ru/umk/ </a:t>
            </a:r>
            <a:r>
              <a:rPr lang="ru-RU" sz="2900" dirty="0" err="1" smtClean="0">
                <a:latin typeface="Cambria" panose="02040503050406030204" pitchFamily="18" charset="0"/>
              </a:rPr>
              <a:t>horizonte</a:t>
            </a:r>
            <a:r>
              <a:rPr lang="ru-RU" sz="2900" dirty="0" smtClean="0">
                <a:latin typeface="Cambria" panose="02040503050406030204" pitchFamily="18" charset="0"/>
              </a:rPr>
              <a:t>/</a:t>
            </a:r>
          </a:p>
          <a:p>
            <a:pPr marL="0" indent="0">
              <a:buNone/>
            </a:pPr>
            <a:r>
              <a:rPr lang="ru-RU" sz="2900" dirty="0" smtClean="0">
                <a:latin typeface="Cambria" panose="02040503050406030204" pitchFamily="18" charset="0"/>
              </a:rPr>
              <a:t> совместный проект издательства «Просвещение» и немецкого издательства «</a:t>
            </a:r>
            <a:r>
              <a:rPr lang="ru-RU" sz="2900" dirty="0" err="1" smtClean="0">
                <a:latin typeface="Cambria" panose="02040503050406030204" pitchFamily="18" charset="0"/>
              </a:rPr>
              <a:t>Cornelsen</a:t>
            </a:r>
            <a:r>
              <a:rPr lang="ru-RU" sz="2900" dirty="0" smtClean="0">
                <a:latin typeface="Cambria" panose="02040503050406030204" pitchFamily="18" charset="0"/>
              </a:rPr>
              <a:t>» (г. Берлин). </a:t>
            </a:r>
          </a:p>
          <a:p>
            <a:r>
              <a:rPr lang="ru-RU" sz="2900" dirty="0" smtClean="0">
                <a:latin typeface="Cambria" panose="02040503050406030204" pitchFamily="18" charset="0"/>
              </a:rPr>
              <a:t>Рабочие программы (5—9 классы);</a:t>
            </a:r>
          </a:p>
          <a:p>
            <a:r>
              <a:rPr lang="ru-RU" sz="2900" dirty="0" smtClean="0">
                <a:latin typeface="Cambria" panose="02040503050406030204" pitchFamily="18" charset="0"/>
              </a:rPr>
              <a:t>Учебник;</a:t>
            </a:r>
          </a:p>
          <a:p>
            <a:r>
              <a:rPr lang="ru-RU" sz="2900" dirty="0" smtClean="0">
                <a:latin typeface="Cambria" panose="02040503050406030204" pitchFamily="18" charset="0"/>
              </a:rPr>
              <a:t>Рабочая тетрадь с </a:t>
            </a:r>
            <a:r>
              <a:rPr lang="ru-RU" sz="2900" dirty="0" err="1" smtClean="0">
                <a:latin typeface="Cambria" panose="02040503050406030204" pitchFamily="18" charset="0"/>
              </a:rPr>
              <a:t>аудиоприложением</a:t>
            </a:r>
            <a:r>
              <a:rPr lang="ru-RU" sz="2900" dirty="0" smtClean="0">
                <a:latin typeface="Cambria" panose="02040503050406030204" pitchFamily="18" charset="0"/>
              </a:rPr>
              <a:t>;</a:t>
            </a:r>
          </a:p>
          <a:p>
            <a:r>
              <a:rPr lang="ru-RU" sz="2900" dirty="0" smtClean="0">
                <a:latin typeface="Cambria" panose="02040503050406030204" pitchFamily="18" charset="0"/>
              </a:rPr>
              <a:t>Книга для учителя;</a:t>
            </a:r>
          </a:p>
          <a:p>
            <a:r>
              <a:rPr lang="ru-RU" sz="2900" dirty="0" smtClean="0">
                <a:latin typeface="Cambria" panose="02040503050406030204" pitchFamily="18" charset="0"/>
              </a:rPr>
              <a:t>Контрольные задания (5—6, 7—8 классы);</a:t>
            </a:r>
          </a:p>
          <a:p>
            <a:r>
              <a:rPr lang="ru-RU" sz="2900" dirty="0" smtClean="0">
                <a:latin typeface="Cambria" panose="02040503050406030204" pitchFamily="18" charset="0"/>
              </a:rPr>
              <a:t>Рабочие листы (5, 6, 7 классы</a:t>
            </a:r>
            <a:r>
              <a:rPr lang="ru-RU" sz="2600" dirty="0" smtClean="0">
                <a:latin typeface="Cambria" panose="02040503050406030204" pitchFamily="18" charset="0"/>
              </a:rPr>
              <a:t>).</a:t>
            </a:r>
          </a:p>
          <a:p>
            <a:endParaRPr lang="ru-RU" sz="2600" dirty="0" smtClean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964874" cy="469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1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800" dirty="0">
                <a:latin typeface="Cambria" panose="02040503050406030204" pitchFamily="18" charset="0"/>
              </a:rPr>
              <a:t>Береговская Э.М., Белосельская Т.В. 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Французский язык. </a:t>
            </a:r>
            <a:r>
              <a:rPr lang="ru-RU" sz="1800" dirty="0" smtClean="0">
                <a:latin typeface="Cambria" panose="02040503050406030204" pitchFamily="18" charset="0"/>
              </a:rPr>
              <a:t>(«Синяя </a:t>
            </a:r>
            <a:r>
              <a:rPr lang="ru-RU" sz="1800" dirty="0">
                <a:latin typeface="Cambria" panose="02040503050406030204" pitchFamily="18" charset="0"/>
              </a:rPr>
              <a:t>птица») [Просвещение]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Методическая </a:t>
            </a:r>
            <a:r>
              <a:rPr lang="ru-RU" sz="2000" dirty="0">
                <a:latin typeface="Cambria" panose="02040503050406030204" pitchFamily="18" charset="0"/>
              </a:rPr>
              <a:t>поддержка </a:t>
            </a:r>
            <a:r>
              <a:rPr lang="ru-RU" sz="2000" dirty="0" smtClean="0">
                <a:latin typeface="Cambria" panose="02040503050406030204" pitchFamily="18" charset="0"/>
                <a:hlinkClick r:id="rId2"/>
              </a:rPr>
              <a:t>www.prosv.ru/umk/5-9</a:t>
            </a:r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УМК состоит: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рабочие программы;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учебник;</a:t>
            </a:r>
          </a:p>
          <a:p>
            <a:r>
              <a:rPr lang="ru-RU" sz="2000" dirty="0" err="1">
                <a:latin typeface="Cambria" panose="02040503050406030204" pitchFamily="18" charset="0"/>
              </a:rPr>
              <a:t>аудиоприложение</a:t>
            </a:r>
            <a:r>
              <a:rPr lang="ru-RU" sz="2000" dirty="0">
                <a:latin typeface="Cambria" panose="02040503050406030204" pitchFamily="18" charset="0"/>
              </a:rPr>
              <a:t>;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рабочая тетрадь (для 5 класса);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сборник упражнений (для 6-9 классов);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книга для чтения (для 5 класса);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Книга для учителя. Поурочные разработки. (для 5 класса)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книга для учителя.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1096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7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atin typeface="Cambria" panose="02040503050406030204" pitchFamily="18" charset="0"/>
              </a:rPr>
              <a:t>В.Н.Шацких</a:t>
            </a:r>
            <a:r>
              <a:rPr lang="ru-RU" dirty="0">
                <a:latin typeface="Cambria" panose="02040503050406030204" pitchFamily="18" charset="0"/>
              </a:rPr>
              <a:t>. Французский язык как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второй иностранный 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(</a:t>
            </a:r>
            <a:r>
              <a:rPr lang="ru-RU" dirty="0">
                <a:latin typeface="Cambria" panose="02040503050406030204" pitchFamily="18" charset="0"/>
              </a:rPr>
              <a:t>5-9) М.: </a:t>
            </a:r>
            <a:r>
              <a:rPr lang="ru-RU" dirty="0" smtClean="0">
                <a:latin typeface="Cambria" panose="02040503050406030204" pitchFamily="18" charset="0"/>
              </a:rPr>
              <a:t>Дрофа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Методическая </a:t>
            </a:r>
            <a:r>
              <a:rPr lang="ru-RU" sz="2000" dirty="0">
                <a:latin typeface="Cambria" panose="02040503050406030204" pitchFamily="18" charset="0"/>
              </a:rPr>
              <a:t>поддержка: https://drofaventana.ru/kompleks/umk-liniya-umkshatskih-frantsuzskiy-yazyk-kak-vtoroyinostrannyy-5-9/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УМК рассчитан </a:t>
            </a:r>
            <a:r>
              <a:rPr lang="ru-RU" sz="2000" dirty="0">
                <a:latin typeface="Cambria" panose="02040503050406030204" pitchFamily="18" charset="0"/>
              </a:rPr>
              <a:t>на изучение 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французского языка из расчета 2–3 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часов в неделю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УМК состоит:</a:t>
            </a:r>
            <a:r>
              <a:rPr lang="ru-RU" sz="2000" dirty="0"/>
              <a:t> </a:t>
            </a:r>
            <a:endParaRPr lang="en-US" sz="2000" dirty="0" smtClean="0"/>
          </a:p>
          <a:p>
            <a:r>
              <a:rPr lang="ru-RU" sz="2000" dirty="0" smtClean="0">
                <a:latin typeface="Cambria" panose="02040503050406030204" pitchFamily="18" charset="0"/>
              </a:rPr>
              <a:t>рабочая </a:t>
            </a:r>
            <a:r>
              <a:rPr lang="ru-RU" sz="2000" dirty="0">
                <a:latin typeface="Cambria" panose="02040503050406030204" pitchFamily="18" charset="0"/>
              </a:rPr>
              <a:t>программа и </a:t>
            </a:r>
            <a:r>
              <a:rPr lang="ru-RU" sz="2000" dirty="0" err="1">
                <a:latin typeface="Cambria" panose="02040503050406030204" pitchFamily="18" charset="0"/>
              </a:rPr>
              <a:t>аудиоприложение</a:t>
            </a:r>
            <a:r>
              <a:rPr lang="ru-RU" sz="2000" dirty="0">
                <a:latin typeface="Cambria" panose="02040503050406030204" pitchFamily="18" charset="0"/>
              </a:rPr>
              <a:t>. Бесплатный доступ к этим компонентам можно получить на сайте </a:t>
            </a:r>
            <a:r>
              <a:rPr lang="ru-RU" sz="2000" dirty="0" smtClean="0">
                <a:latin typeface="Cambria" panose="02040503050406030204" pitchFamily="18" charset="0"/>
              </a:rPr>
              <a:t>https</a:t>
            </a:r>
            <a:r>
              <a:rPr lang="ru-RU" sz="2000" dirty="0">
                <a:latin typeface="Cambria" panose="02040503050406030204" pitchFamily="18" charset="0"/>
              </a:rPr>
              <a:t>://rosuchebnik.ru.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08" y="1454727"/>
            <a:ext cx="3006971" cy="471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34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Афанасьева, Михеева. Английский язык как второй иностранный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Cambria" panose="02040503050406030204" pitchFamily="18" charset="0"/>
              </a:rPr>
              <a:t>Состав УМК «Английский язык как второй иностранный» Афанасьевой О.В., Михеевой И.В. для 5-9 классов: </a:t>
            </a:r>
            <a:r>
              <a:rPr lang="ru-RU" sz="2000" dirty="0">
                <a:latin typeface="Cambria" panose="02040503050406030204" pitchFamily="18" charset="0"/>
              </a:rPr>
              <a:t/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- Учебник + CD. 5, 6, 7, 8, 9 классы. 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- Рабочая тетрадь. 5, 6, 7, 8, 9 классы. 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- Книга для чтения. 6 класс. 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- Книга для учителя. 5, 6, 7, 8, 9 классы.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Предназначен </a:t>
            </a:r>
            <a:r>
              <a:rPr lang="ru-RU" sz="2000" dirty="0">
                <a:latin typeface="Cambria" panose="02040503050406030204" pitchFamily="18" charset="0"/>
              </a:rPr>
              <a:t>для учащихся 5-9 классов общеобразовательных учреждений, в которых английский преподается как второй иностранный язык и его изучение начинается с 5 класса. Все компоненты УМК взаимосвязаны и дополняют друг друга. Курс рассчитан на 2 учебных часа в неделю.</a:t>
            </a:r>
            <a:br>
              <a:rPr lang="ru-RU" sz="2000" dirty="0">
                <a:latin typeface="Cambria" panose="02040503050406030204" pitchFamily="18" charset="0"/>
              </a:rPr>
            </a:b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068100" cy="45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76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Century" panose="02040604050505020304" pitchFamily="18" charset="0"/>
              </a:rPr>
              <a:t>Информационные ресурсы, обеспечивающие методическое </a:t>
            </a: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>сопровождение образовательной деятельности по предметам </a:t>
            </a: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>«Иностранный язык», «Второй иностранный язык»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467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Century" panose="02040604050505020304" pitchFamily="18" charset="0"/>
              </a:rPr>
              <a:t>1. </a:t>
            </a:r>
            <a:r>
              <a:rPr lang="ru-RU" sz="1500" dirty="0">
                <a:latin typeface="Century" panose="02040604050505020304" pitchFamily="18" charset="0"/>
              </a:rPr>
              <a:t>Официальный сайт Министерства образования и науки РФ </a:t>
            </a:r>
            <a:r>
              <a:rPr lang="ru-RU" sz="1500" dirty="0" smtClean="0">
                <a:latin typeface="Century" panose="02040604050505020304" pitchFamily="18" charset="0"/>
              </a:rPr>
              <a:t>http</a:t>
            </a:r>
            <a:r>
              <a:rPr lang="ru-RU" sz="1500" dirty="0">
                <a:latin typeface="Century" panose="02040604050505020304" pitchFamily="18" charset="0"/>
              </a:rPr>
              <a:t>://минобрнауки.рф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2. Официальный сайт Федеральной службы по надзору в сфере </a:t>
            </a:r>
            <a:r>
              <a:rPr lang="ru-RU" sz="1500" dirty="0" smtClean="0">
                <a:latin typeface="Century" panose="02040604050505020304" pitchFamily="18" charset="0"/>
              </a:rPr>
              <a:t>образования </a:t>
            </a:r>
            <a:r>
              <a:rPr lang="ru-RU" sz="1500" dirty="0">
                <a:latin typeface="Century" panose="02040604050505020304" pitchFamily="18" charset="0"/>
              </a:rPr>
              <a:t>и науки http://obrnadzor.gov.ru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3. Официальный сайт ФГБНУ «Федеральный институт педагогических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измерений» http://www.fipi.ru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4. Единое окно доступа к образовательным ресурсам </a:t>
            </a:r>
            <a:r>
              <a:rPr lang="ru-RU" sz="1500" dirty="0" smtClean="0">
                <a:latin typeface="Century" panose="02040604050505020304" pitchFamily="18" charset="0"/>
              </a:rPr>
              <a:t>http</a:t>
            </a:r>
            <a:r>
              <a:rPr lang="ru-RU" sz="1500" dirty="0">
                <a:latin typeface="Century" panose="02040604050505020304" pitchFamily="18" charset="0"/>
              </a:rPr>
              <a:t>://window.edu.ru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5. Единая коллекция цифровых образовательных ресурсов </a:t>
            </a:r>
            <a:r>
              <a:rPr lang="ru-RU" sz="1500" dirty="0" smtClean="0">
                <a:latin typeface="Century" panose="02040604050505020304" pitchFamily="18" charset="0"/>
              </a:rPr>
              <a:t>http</a:t>
            </a:r>
            <a:r>
              <a:rPr lang="ru-RU" sz="1500" dirty="0">
                <a:latin typeface="Century" panose="02040604050505020304" pitchFamily="18" charset="0"/>
              </a:rPr>
              <a:t>://schoolcollection.edu.ru 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6. Интернет-портал «Исследовательская деятельность школьников» </a:t>
            </a:r>
            <a:endParaRPr lang="ru-RU" sz="15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Century" panose="02040604050505020304" pitchFamily="18" charset="0"/>
              </a:rPr>
              <a:t>http://www.researcher.ru</a:t>
            </a:r>
          </a:p>
          <a:p>
            <a:pPr marL="0" indent="0">
              <a:buNone/>
            </a:pPr>
            <a:r>
              <a:rPr lang="ru-RU" sz="1500" dirty="0" smtClean="0">
                <a:latin typeface="Century" panose="02040604050505020304" pitchFamily="18" charset="0"/>
              </a:rPr>
              <a:t>7</a:t>
            </a:r>
            <a:r>
              <a:rPr lang="ru-RU" sz="1500" dirty="0">
                <a:latin typeface="Century" panose="02040604050505020304" pitchFamily="18" charset="0"/>
              </a:rPr>
              <a:t>. Сеть творческих учителей http://www.it-n.ru/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8. Сайт издательства «Макмиллан» http://www.macmillan.ru/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9. Федеральный портал «Российское образование» http://www.edu.ru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10. Сайт общественной экспертиза нормативных документов в области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образования http://edu.crowdexpert.ru </a:t>
            </a:r>
          </a:p>
          <a:p>
            <a:pPr marL="0" indent="0">
              <a:buNone/>
            </a:pPr>
            <a:r>
              <a:rPr lang="ru-RU" sz="1500" dirty="0">
                <a:latin typeface="Century" panose="02040604050505020304" pitchFamily="18" charset="0"/>
              </a:rPr>
              <a:t>11. Государственный реестр примерных основных </a:t>
            </a:r>
            <a:r>
              <a:rPr lang="ru-RU" sz="1500" dirty="0" smtClean="0">
                <a:latin typeface="Century" panose="02040604050505020304" pitchFamily="18" charset="0"/>
              </a:rPr>
              <a:t>образовательных программ </a:t>
            </a:r>
            <a:r>
              <a:rPr lang="en-US" sz="1500" dirty="0">
                <a:latin typeface="Century" panose="02040604050505020304" pitchFamily="18" charset="0"/>
                <a:hlinkClick r:id="rId2"/>
              </a:rPr>
              <a:t>http://</a:t>
            </a:r>
            <a:r>
              <a:rPr lang="en-US" sz="1500" dirty="0" smtClean="0">
                <a:latin typeface="Century" panose="02040604050505020304" pitchFamily="18" charset="0"/>
                <a:hlinkClick r:id="rId2"/>
              </a:rPr>
              <a:t>fgosreestr.ru</a:t>
            </a:r>
            <a:endParaRPr lang="ru-RU" sz="15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Century" panose="02040604050505020304" pitchFamily="18" charset="0"/>
              </a:rPr>
              <a:t>12</a:t>
            </a:r>
            <a:r>
              <a:rPr lang="ru-RU" sz="1500" dirty="0">
                <a:latin typeface="Century" panose="02040604050505020304" pitchFamily="18" charset="0"/>
              </a:rPr>
              <a:t>. Федеральный перечень учебников http://фпу.рф/ </a:t>
            </a:r>
            <a:endParaRPr lang="en-US" sz="15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Century" panose="02040604050505020304" pitchFamily="18" charset="0"/>
              </a:rPr>
              <a:t> 13</a:t>
            </a:r>
            <a:r>
              <a:rPr lang="ru-RU" sz="1500" dirty="0" smtClean="0">
                <a:latin typeface="Century" panose="02040604050505020304" pitchFamily="18" charset="0"/>
              </a:rPr>
              <a:t>.  Информация  </a:t>
            </a:r>
            <a:r>
              <a:rPr lang="ru-RU" sz="1500" dirty="0">
                <a:latin typeface="Century" panose="02040604050505020304" pitchFamily="18" charset="0"/>
              </a:rPr>
              <a:t>по  программам  элективных  курсов  по  </a:t>
            </a:r>
            <a:r>
              <a:rPr lang="ru-RU" sz="1500" dirty="0" smtClean="0">
                <a:latin typeface="Century" panose="02040604050505020304" pitchFamily="18" charset="0"/>
              </a:rPr>
              <a:t>иностранному </a:t>
            </a:r>
            <a:r>
              <a:rPr lang="ru-RU" sz="1500" dirty="0">
                <a:latin typeface="Century" panose="02040604050505020304" pitchFamily="18" charset="0"/>
              </a:rPr>
              <a:t>языку, календарно-тематическому планированию можно найти на </a:t>
            </a:r>
            <a:r>
              <a:rPr lang="ru-RU" sz="1500" dirty="0" smtClean="0">
                <a:latin typeface="Century" panose="02040604050505020304" pitchFamily="18" charset="0"/>
              </a:rPr>
              <a:t>сайте</a:t>
            </a:r>
            <a:r>
              <a:rPr lang="ru-RU" sz="1500" dirty="0">
                <a:latin typeface="Century" panose="02040604050505020304" pitchFamily="18" charset="0"/>
              </a:rPr>
              <a:t>: www.inyaz.prosv.ru</a:t>
            </a:r>
          </a:p>
        </p:txBody>
      </p:sp>
    </p:spTree>
    <p:extLst>
      <p:ext uri="{BB962C8B-B14F-4D97-AF65-F5344CB8AC3E}">
        <p14:creationId xmlns:p14="http://schemas.microsoft.com/office/powerpoint/2010/main" val="178085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Протопопова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Павловна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Protopopova.A@kims.ms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Century" panose="02040604050505020304" pitchFamily="18" charset="0"/>
              </a:rPr>
              <a:t>Нормативные акты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>
                <a:latin typeface="Century" panose="02040604050505020304" pitchFamily="18" charset="0"/>
              </a:rPr>
              <a:t>Закон РФ от 29.12.2012 № 273 ФЗ «Об образовании в Российской Федерации», статьи 8, 18, 28, 35, 47, 79, 108</a:t>
            </a:r>
          </a:p>
          <a:p>
            <a:r>
              <a:rPr lang="ru-RU" dirty="0">
                <a:latin typeface="Century" panose="02040604050505020304" pitchFamily="18" charset="0"/>
              </a:rPr>
              <a:t>Порядок формирования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</a:t>
            </a:r>
            <a:r>
              <a:rPr lang="ru-RU" dirty="0" err="1">
                <a:latin typeface="Century" panose="02040604050505020304" pitchFamily="18" charset="0"/>
              </a:rPr>
              <a:t>Минобрнауки</a:t>
            </a:r>
            <a:r>
              <a:rPr lang="ru-RU" dirty="0">
                <a:latin typeface="Century" panose="02040604050505020304" pitchFamily="18" charset="0"/>
              </a:rPr>
              <a:t> России от 18.07.2016 № 870 )</a:t>
            </a:r>
          </a:p>
          <a:p>
            <a:r>
              <a:rPr lang="ru-RU" dirty="0">
                <a:latin typeface="Century" panose="02040604050505020304" pitchFamily="18" charset="0"/>
              </a:rPr>
              <a:t>Приказ </a:t>
            </a:r>
            <a:r>
              <a:rPr lang="ru-RU" dirty="0" err="1">
                <a:latin typeface="Century" panose="02040604050505020304" pitchFamily="18" charset="0"/>
              </a:rPr>
              <a:t>Минобрнауки</a:t>
            </a:r>
            <a:r>
              <a:rPr lang="ru-RU" dirty="0">
                <a:latin typeface="Century" panose="02040604050505020304" pitchFamily="18" charset="0"/>
              </a:rPr>
              <a:t> России от 31.03.2014 № 253 «Об утверждении федерального перечня учебников рекомендуемых к использованию при реализации имеющих государственную аккредитацию программ  начального общего, основного общего, среднего общего образования» с внесенными изменениями</a:t>
            </a:r>
          </a:p>
          <a:p>
            <a:r>
              <a:rPr lang="ru-RU" dirty="0">
                <a:latin typeface="Century" panose="02040604050505020304" pitchFamily="18" charset="0"/>
              </a:rPr>
              <a:t> от 09.06.2016 № 699 «Об утверждении перечня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НОО, ООО, СОО</a:t>
            </a:r>
          </a:p>
          <a:p>
            <a:r>
              <a:rPr lang="ru-RU" dirty="0">
                <a:latin typeface="Century" panose="02040604050505020304" pitchFamily="18" charset="0"/>
              </a:rPr>
              <a:t>ФЗ от 05.04.2013 № 44-ФЗ «О контрактной системе закупа учебников»</a:t>
            </a:r>
          </a:p>
          <a:p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1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Century" panose="02040604050505020304" pitchFamily="18" charset="0"/>
              </a:rPr>
              <a:t>Информационные документы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3400" dirty="0">
                <a:latin typeface="Century" panose="02040604050505020304" pitchFamily="18" charset="0"/>
              </a:rPr>
              <a:t>Письмо </a:t>
            </a:r>
            <a:r>
              <a:rPr lang="ru-RU" sz="3400" dirty="0" err="1">
                <a:latin typeface="Century" panose="02040604050505020304" pitchFamily="18" charset="0"/>
              </a:rPr>
              <a:t>Минобрнауки</a:t>
            </a:r>
            <a:r>
              <a:rPr lang="ru-RU" sz="3400" dirty="0">
                <a:latin typeface="Century" panose="02040604050505020304" pitchFamily="18" charset="0"/>
              </a:rPr>
              <a:t> России от 29.04.2014 N 08-548</a:t>
            </a:r>
            <a:br>
              <a:rPr lang="ru-RU" sz="3400" dirty="0">
                <a:latin typeface="Century" panose="02040604050505020304" pitchFamily="18" charset="0"/>
              </a:rPr>
            </a:br>
            <a:r>
              <a:rPr lang="ru-RU" sz="3400" dirty="0">
                <a:latin typeface="Century" panose="02040604050505020304" pitchFamily="18" charset="0"/>
              </a:rPr>
              <a:t>«О федеральном перечне учебников»</a:t>
            </a:r>
          </a:p>
          <a:p>
            <a:r>
              <a:rPr lang="ru-RU" sz="3400" dirty="0">
                <a:latin typeface="Century" panose="02040604050505020304" pitchFamily="18" charset="0"/>
              </a:rPr>
              <a:t>Письмо </a:t>
            </a:r>
            <a:r>
              <a:rPr lang="ru-RU" sz="3400" dirty="0" err="1">
                <a:latin typeface="Century" panose="02040604050505020304" pitchFamily="18" charset="0"/>
              </a:rPr>
              <a:t>Минобрнауки</a:t>
            </a:r>
            <a:r>
              <a:rPr lang="ru-RU" sz="3400" dirty="0">
                <a:latin typeface="Century" panose="02040604050505020304" pitchFamily="18" charset="0"/>
              </a:rPr>
              <a:t> России от 08.12.2011 № МД-1634/03 «Об использовании учебников в образовательном процессе»</a:t>
            </a:r>
          </a:p>
          <a:p>
            <a:r>
              <a:rPr lang="ru-RU" sz="3400" dirty="0">
                <a:latin typeface="Century" panose="02040604050505020304" pitchFamily="18" charset="0"/>
              </a:rPr>
              <a:t>Письмо </a:t>
            </a:r>
            <a:r>
              <a:rPr lang="ru-RU" sz="3400" dirty="0" err="1">
                <a:latin typeface="Century" panose="02040604050505020304" pitchFamily="18" charset="0"/>
              </a:rPr>
              <a:t>Минобрнауки</a:t>
            </a:r>
            <a:r>
              <a:rPr lang="ru-RU" sz="3400" dirty="0">
                <a:latin typeface="Century" panose="02040604050505020304" pitchFamily="18" charset="0"/>
              </a:rPr>
              <a:t> России от 02.02.2015 N НТ-136/08</a:t>
            </a:r>
            <a:br>
              <a:rPr lang="ru-RU" sz="3400" dirty="0">
                <a:latin typeface="Century" panose="02040604050505020304" pitchFamily="18" charset="0"/>
              </a:rPr>
            </a:br>
            <a:r>
              <a:rPr lang="ru-RU" sz="3400" dirty="0">
                <a:latin typeface="Century" panose="02040604050505020304" pitchFamily="18" charset="0"/>
              </a:rPr>
              <a:t>«О федеральном перечне учебников»</a:t>
            </a:r>
          </a:p>
          <a:p>
            <a:r>
              <a:rPr lang="ru-RU" sz="3400" dirty="0">
                <a:latin typeface="Century" panose="02040604050505020304" pitchFamily="18" charset="0"/>
              </a:rPr>
              <a:t>Письмо </a:t>
            </a:r>
            <a:r>
              <a:rPr lang="ru-RU" sz="3400" dirty="0" err="1">
                <a:latin typeface="Century" panose="02040604050505020304" pitchFamily="18" charset="0"/>
              </a:rPr>
              <a:t>Минобрнауки</a:t>
            </a:r>
            <a:r>
              <a:rPr lang="ru-RU" sz="3400" dirty="0">
                <a:latin typeface="Century" panose="02040604050505020304" pitchFamily="18" charset="0"/>
              </a:rPr>
              <a:t> России от 31.01.2017 N ОВ-83/7</a:t>
            </a:r>
            <a:br>
              <a:rPr lang="ru-RU" sz="3400" dirty="0">
                <a:latin typeface="Century" panose="02040604050505020304" pitchFamily="18" charset="0"/>
              </a:rPr>
            </a:br>
            <a:r>
              <a:rPr lang="ru-RU" sz="3400" dirty="0">
                <a:latin typeface="Century" panose="02040604050505020304" pitchFamily="18" charset="0"/>
              </a:rPr>
              <a:t>«Об обеспечении учебными изданиями (учебниками и учебными пособиями) обучающихся с ОВЗ»</a:t>
            </a:r>
          </a:p>
          <a:p>
            <a:r>
              <a:rPr lang="ru-RU" sz="3400" dirty="0">
                <a:latin typeface="Century" panose="02040604050505020304" pitchFamily="18" charset="0"/>
              </a:rPr>
              <a:t>Письмо </a:t>
            </a:r>
            <a:r>
              <a:rPr lang="ru-RU" sz="3400" dirty="0" err="1">
                <a:latin typeface="Century" panose="02040604050505020304" pitchFamily="18" charset="0"/>
              </a:rPr>
              <a:t>Рособрнадзора</a:t>
            </a:r>
            <a:r>
              <a:rPr lang="ru-RU" sz="3400" dirty="0">
                <a:latin typeface="Century" panose="02040604050505020304" pitchFamily="18" charset="0"/>
              </a:rPr>
              <a:t> от 11.08.2016 N 05-455</a:t>
            </a:r>
            <a:br>
              <a:rPr lang="ru-RU" sz="3400" dirty="0">
                <a:latin typeface="Century" panose="02040604050505020304" pitchFamily="18" charset="0"/>
              </a:rPr>
            </a:br>
            <a:r>
              <a:rPr lang="ru-RU" sz="3400" dirty="0">
                <a:latin typeface="Century" panose="02040604050505020304" pitchFamily="18" charset="0"/>
              </a:rPr>
              <a:t>«Об использовании учебников»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47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Баранова «Звездный английский» 2-4 классы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7341" y="245340"/>
            <a:ext cx="5111750" cy="58531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Состав УМК: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Учебник со встроенной книгой для чтения и настольными играми в каждой части. Состоит из двух частей и содержит      модульную структуру.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Рабочая тетрадь для работы в классе и дома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Языковой портфель – творческая самостоятельная деятельность ребенка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Контрольные задания (задания для контроля после модуля, тесты для промежуточного и итогового контроля)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Книга для учителя (поурочные планы, ключи к учебнику и другим пособиям УМК, дополнительные упражнения и игры)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Сборник примерных рабочих программ для 2-11 классов</a:t>
            </a:r>
          </a:p>
          <a:p>
            <a:r>
              <a:rPr lang="ru-RU" sz="1600" dirty="0" err="1" smtClean="0">
                <a:latin typeface="Cambria" panose="02040503050406030204" pitchFamily="18" charset="0"/>
              </a:rPr>
              <a:t>Аудиокурс</a:t>
            </a:r>
            <a:r>
              <a:rPr lang="ru-RU" sz="1600" dirty="0" smtClean="0">
                <a:latin typeface="Cambria" panose="02040503050406030204" pitchFamily="18" charset="0"/>
              </a:rPr>
              <a:t>, видеокурс, сайт дополнительных образовательных ресурсов </a:t>
            </a:r>
            <a:r>
              <a:rPr lang="en-US" sz="1600" dirty="0" smtClean="0">
                <a:latin typeface="Cambria" panose="02040503050406030204" pitchFamily="18" charset="0"/>
              </a:rPr>
              <a:t>www.prosv.ru</a:t>
            </a:r>
            <a:r>
              <a:rPr lang="ru-RU" sz="1600" dirty="0" smtClean="0">
                <a:latin typeface="Cambria" panose="02040503050406030204" pitchFamily="18" charset="0"/>
              </a:rPr>
              <a:t>/</a:t>
            </a:r>
            <a:r>
              <a:rPr lang="en-US" sz="1600" dirty="0" err="1" smtClean="0">
                <a:latin typeface="Cambria" panose="02040503050406030204" pitchFamily="18" charset="0"/>
              </a:rPr>
              <a:t>umk</a:t>
            </a:r>
            <a:r>
              <a:rPr lang="ru-RU" sz="1600" dirty="0" smtClean="0">
                <a:latin typeface="Cambria" panose="02040503050406030204" pitchFamily="18" charset="0"/>
              </a:rPr>
              <a:t>/</a:t>
            </a:r>
            <a:r>
              <a:rPr lang="en-US" sz="1600" dirty="0" err="1" smtClean="0">
                <a:latin typeface="Cambria" panose="02040503050406030204" pitchFamily="18" charset="0"/>
              </a:rPr>
              <a:t>english</a:t>
            </a:r>
            <a:r>
              <a:rPr lang="en-US" sz="1600" dirty="0" smtClean="0">
                <a:latin typeface="Cambria" panose="02040503050406030204" pitchFamily="18" charset="0"/>
              </a:rPr>
              <a:t>-starlight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3081955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/>
              <a:t>Быкова, Дули «</a:t>
            </a:r>
            <a:r>
              <a:rPr lang="en-US" dirty="0" smtClean="0"/>
              <a:t>Spotlight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Состав УМК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Учебник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Рабочая тетрадь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Языковой портфель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Сборник упражнений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Книга для родителей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Книга </a:t>
            </a:r>
            <a:r>
              <a:rPr lang="ru-RU" sz="2000" smtClean="0">
                <a:latin typeface="Century" panose="02040604050505020304" pitchFamily="18" charset="0"/>
              </a:rPr>
              <a:t>для учителя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68583"/>
            <a:ext cx="3009947" cy="46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latin typeface="Century" panose="02040604050505020304" pitchFamily="18" charset="0"/>
              </a:rPr>
              <a:t>Вербицкая, </a:t>
            </a:r>
            <a:r>
              <a:rPr lang="ru-RU" dirty="0" err="1" smtClean="0">
                <a:latin typeface="Century" panose="02040604050505020304" pitchFamily="18" charset="0"/>
              </a:rPr>
              <a:t>Эббс</a:t>
            </a:r>
            <a:r>
              <a:rPr lang="ru-RU" dirty="0" smtClean="0">
                <a:latin typeface="Century" panose="02040604050505020304" pitchFamily="18" charset="0"/>
              </a:rPr>
              <a:t>, </a:t>
            </a:r>
            <a:r>
              <a:rPr lang="ru-RU" dirty="0" err="1" smtClean="0">
                <a:latin typeface="Century" panose="02040604050505020304" pitchFamily="18" charset="0"/>
              </a:rPr>
              <a:t>Уорелл</a:t>
            </a:r>
            <a:r>
              <a:rPr lang="ru-RU" dirty="0" smtClean="0">
                <a:latin typeface="Century" panose="02040604050505020304" pitchFamily="18" charset="0"/>
              </a:rPr>
              <a:t> «</a:t>
            </a:r>
            <a:r>
              <a:rPr lang="en-US" dirty="0" err="1" smtClean="0">
                <a:latin typeface="Century" panose="02040604050505020304" pitchFamily="18" charset="0"/>
              </a:rPr>
              <a:t>Forvard</a:t>
            </a:r>
            <a:r>
              <a:rPr lang="ru-RU" dirty="0" smtClean="0">
                <a:latin typeface="Century" panose="02040604050505020304" pitchFamily="18" charset="0"/>
              </a:rPr>
              <a:t>»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Состав УМК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Учебник в двух частях + </a:t>
            </a:r>
            <a:r>
              <a:rPr lang="ru-RU" sz="2000" dirty="0" err="1" smtClean="0">
                <a:latin typeface="Century" panose="02040604050505020304" pitchFamily="18" charset="0"/>
              </a:rPr>
              <a:t>аудиокурс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 smtClean="0">
                <a:latin typeface="Century" panose="02040604050505020304" pitchFamily="18" charset="0"/>
              </a:rPr>
              <a:t>Рабочая тетрадь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Книга для учителя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68583"/>
            <a:ext cx="3278654" cy="473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5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245341"/>
            <a:ext cx="3008313" cy="11620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Верещагина, Бондаренко, </a:t>
            </a:r>
            <a:r>
              <a:rPr lang="ru-RU" dirty="0" err="1" smtClean="0">
                <a:latin typeface="Century" panose="02040604050505020304" pitchFamily="18" charset="0"/>
              </a:rPr>
              <a:t>Притыкина</a:t>
            </a:r>
            <a:r>
              <a:rPr lang="ru-RU" dirty="0" smtClean="0">
                <a:latin typeface="Century" panose="02040604050505020304" pitchFamily="18" charset="0"/>
              </a:rPr>
              <a:t> Английский язык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Состав УМК.</a:t>
            </a:r>
          </a:p>
          <a:p>
            <a:r>
              <a:rPr lang="ru-RU" sz="2000" dirty="0"/>
              <a:t> учебники с электронными приложениями (</a:t>
            </a:r>
            <a:r>
              <a:rPr lang="ru-RU" sz="2000" dirty="0" err="1"/>
              <a:t>аудиокусы</a:t>
            </a:r>
            <a:r>
              <a:rPr lang="ru-RU" sz="2000" dirty="0"/>
              <a:t> к учебникам);</a:t>
            </a:r>
            <a:br>
              <a:rPr lang="ru-RU" sz="2000" dirty="0"/>
            </a:br>
            <a:r>
              <a:rPr lang="ru-RU" sz="2000" dirty="0"/>
              <a:t>- рабочие тетради;</a:t>
            </a:r>
            <a:br>
              <a:rPr lang="ru-RU" sz="2000" dirty="0"/>
            </a:br>
            <a:r>
              <a:rPr lang="ru-RU" sz="2000" dirty="0"/>
              <a:t>- контрольные и проверочные работы;</a:t>
            </a:r>
            <a:br>
              <a:rPr lang="ru-RU" sz="2000" dirty="0"/>
            </a:br>
            <a:r>
              <a:rPr lang="ru-RU" sz="2000" dirty="0"/>
              <a:t>- книги для чтения;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книга </a:t>
            </a:r>
            <a:r>
              <a:rPr lang="ru-RU" sz="2000" dirty="0"/>
              <a:t>для чтения летом (2 класс);</a:t>
            </a:r>
            <a:br>
              <a:rPr lang="ru-RU" sz="2000" dirty="0"/>
            </a:br>
            <a:r>
              <a:rPr lang="ru-RU" sz="2000" dirty="0"/>
              <a:t>- книги для учителя;</a:t>
            </a:r>
            <a:br>
              <a:rPr lang="ru-RU" sz="2000" dirty="0"/>
            </a:br>
            <a:r>
              <a:rPr lang="ru-RU" sz="2000" dirty="0"/>
              <a:t>- рабочие программы (2-4 классы).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24000"/>
            <a:ext cx="3096344" cy="46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1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latin typeface="Century" panose="02040604050505020304" pitchFamily="18" charset="0"/>
              </a:rPr>
              <a:t>Кузовлев</a:t>
            </a:r>
            <a:r>
              <a:rPr lang="ru-RU" dirty="0" smtClean="0">
                <a:latin typeface="Century" panose="02040604050505020304" pitchFamily="18" charset="0"/>
              </a:rPr>
              <a:t>, Лапа, </a:t>
            </a:r>
            <a:r>
              <a:rPr lang="ru-RU" dirty="0" err="1" smtClean="0">
                <a:latin typeface="Century" panose="02040604050505020304" pitchFamily="18" charset="0"/>
              </a:rPr>
              <a:t>Перегудова</a:t>
            </a:r>
            <a:r>
              <a:rPr lang="ru-RU" dirty="0" smtClean="0">
                <a:latin typeface="Century" panose="02040604050505020304" pitchFamily="18" charset="0"/>
              </a:rPr>
              <a:t>. Английский язык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Состав УМК: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Учебник (2 часа в неделю)</a:t>
            </a:r>
            <a:r>
              <a:rPr lang="en-US" sz="2000" dirty="0" smtClean="0">
                <a:latin typeface="Century" panose="02040604050505020304" pitchFamily="18" charset="0"/>
              </a:rPr>
              <a:t>+</a:t>
            </a:r>
            <a:r>
              <a:rPr lang="ru-RU" sz="2000" dirty="0" err="1" smtClean="0">
                <a:latin typeface="Century" panose="02040604050505020304" pitchFamily="18" charset="0"/>
              </a:rPr>
              <a:t>аудиокурс</a:t>
            </a:r>
            <a:r>
              <a:rPr lang="ru-RU" sz="2000" dirty="0" smtClean="0">
                <a:latin typeface="Century" panose="02040604050505020304" pitchFamily="18" charset="0"/>
              </a:rPr>
              <a:t> – выпущен вариант для слабовидящих</a:t>
            </a:r>
            <a:r>
              <a:rPr lang="en-US" sz="2000" dirty="0" smtClean="0">
                <a:latin typeface="Century" panose="02040604050505020304" pitchFamily="18" charset="0"/>
              </a:rPr>
              <a:t> 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Рабочая тетрадь 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Книга для чтения (3 и 4 классы)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Книга для учителя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Прописи (2 класс)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Контрольные задания (2-4 классы)+ </a:t>
            </a:r>
            <a:r>
              <a:rPr lang="ru-RU" sz="2000" dirty="0" err="1" smtClean="0">
                <a:latin typeface="Century" panose="02040604050505020304" pitchFamily="18" charset="0"/>
              </a:rPr>
              <a:t>аудиокурс</a:t>
            </a:r>
            <a:r>
              <a:rPr lang="ru-RU" sz="2000" dirty="0" smtClean="0">
                <a:latin typeface="Century" panose="02040604050505020304" pitchFamily="18" charset="0"/>
              </a:rPr>
              <a:t> (тексты для восприятия речи на слух)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Грамматические справочники с упражнениями (правила с иллюстрациями и примерами)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 smtClean="0">
                <a:latin typeface="Century" panose="02040604050505020304" pitchFamily="18" charset="0"/>
              </a:rPr>
              <a:t>Интернет-поддержка </a:t>
            </a:r>
            <a:r>
              <a:rPr lang="en-US" sz="2000" dirty="0" smtClean="0">
                <a:latin typeface="Century" panose="02040604050505020304" pitchFamily="18" charset="0"/>
              </a:rPr>
              <a:t>www.prosv/ru</a:t>
            </a:r>
            <a:r>
              <a:rPr lang="ru-RU" sz="2000" dirty="0" smtClean="0">
                <a:latin typeface="Century" panose="02040604050505020304" pitchFamily="18" charset="0"/>
              </a:rPr>
              <a:t>/</a:t>
            </a:r>
            <a:r>
              <a:rPr lang="en-US" sz="2000" dirty="0" err="1" smtClean="0">
                <a:latin typeface="Century" panose="02040604050505020304" pitchFamily="18" charset="0"/>
              </a:rPr>
              <a:t>umk</a:t>
            </a:r>
            <a:r>
              <a:rPr lang="ru-RU" sz="2000" dirty="0" smtClean="0">
                <a:latin typeface="Century" panose="02040604050505020304" pitchFamily="18" charset="0"/>
              </a:rPr>
              <a:t>/</a:t>
            </a:r>
            <a:r>
              <a:rPr lang="en-US" sz="2000" dirty="0" err="1" smtClean="0">
                <a:latin typeface="Century" panose="02040604050505020304" pitchFamily="18" charset="0"/>
              </a:rPr>
              <a:t>english</a:t>
            </a:r>
            <a:r>
              <a:rPr lang="en-US" sz="2000" dirty="0" smtClean="0">
                <a:latin typeface="Century" panose="02040604050505020304" pitchFamily="18" charset="0"/>
              </a:rPr>
              <a:t>-we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9341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15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1175</Words>
  <Application>Microsoft Office PowerPoint</Application>
  <PresentationFormat>Экран (4:3)</PresentationFormat>
  <Paragraphs>176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Преподавание предметов «Иностранный язык» и «Второй иностранный язык» </vt:lpstr>
      <vt:lpstr>Учебно-методическое обеспечение преподавания иностранного  языка в условиях введения ФГОС ООО </vt:lpstr>
      <vt:lpstr>Нормативные акты</vt:lpstr>
      <vt:lpstr>Информационные документы</vt:lpstr>
      <vt:lpstr>Баранова «Звездный английский» 2-4 классы</vt:lpstr>
      <vt:lpstr>Быкова, Дули «Spotlight»</vt:lpstr>
      <vt:lpstr>Вербицкая, Эббс, Уорелл «Forvard»</vt:lpstr>
      <vt:lpstr>Верещагина, Бондаренко, Притыкина Английский язык</vt:lpstr>
      <vt:lpstr>Кузовлев, Лапа, Перегудова. Английский язык</vt:lpstr>
      <vt:lpstr>Комарова, Ларионова, Перрет «Brilliant»</vt:lpstr>
      <vt:lpstr>Бим, Рыжова, Садомова  Немецкий язык  2-11 классы</vt:lpstr>
      <vt:lpstr>Ваулина Ю.Е., Дули Д., Подоляко О.Е. и  др. Английский язык. («Spotlight»)</vt:lpstr>
      <vt:lpstr>Вербицкая М.В., Эббс Б., Уорелл Э. и др.  Английский язык. («Forward») </vt:lpstr>
      <vt:lpstr>Тер-Минасова С.Г., Узунова Л.М., Курасовская Ю.Б., Робустова В.В.  Английский язык.[«Favourite»] </vt:lpstr>
      <vt:lpstr>Афанасьева О.В.,  Михеева И.В.,  Баранова К.М  «Rainbow English» </vt:lpstr>
      <vt:lpstr>Верещагина И.Н.,  Афанасьева О.В.  Английский язык.   («English») Просвещение</vt:lpstr>
      <vt:lpstr>Баранова К. М., Дули Д., КопыловаВ.,  Мильруд Р. П., Эванс В.  «Английский язык» (Starlight) </vt:lpstr>
      <vt:lpstr>Комарова Ю.А.,  Ларионова И.В., Грейнджер К. Английский язык.  </vt:lpstr>
      <vt:lpstr>УМК для изучения учебного предмета «Второй иностранный язык»</vt:lpstr>
      <vt:lpstr>Аверин М.М., Джин Ф., Рорман Л. и др.  Немецкий язык.   «Горизонты» </vt:lpstr>
      <vt:lpstr>Береговская Э.М., Белосельская Т.В.  Французский язык. («Синяя птица») [Просвещение]</vt:lpstr>
      <vt:lpstr>В.Н.Шацких. Французский язык как  второй иностранный  (5-9) М.: Дрофа </vt:lpstr>
      <vt:lpstr>Афанасьева, Михеева. Английский язык как второй иностранный </vt:lpstr>
      <vt:lpstr>Информационные ресурсы, обеспечивающие методическое  сопровождение образовательной деятельности по предметам  «Иностранный язык», «Второй иностранный язык»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guest_user</dc:creator>
  <cp:lastModifiedBy>Татьяна Копылова</cp:lastModifiedBy>
  <cp:revision>118</cp:revision>
  <dcterms:created xsi:type="dcterms:W3CDTF">2018-10-05T12:13:44Z</dcterms:created>
  <dcterms:modified xsi:type="dcterms:W3CDTF">2018-11-12T06:39:58Z</dcterms:modified>
</cp:coreProperties>
</file>