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</p:sldMasterIdLst>
  <p:notesMasterIdLst>
    <p:notesMasterId r:id="rId24"/>
  </p:notesMasterIdLst>
  <p:sldIdLst>
    <p:sldId id="257" r:id="rId4"/>
    <p:sldId id="258" r:id="rId5"/>
    <p:sldId id="259" r:id="rId6"/>
    <p:sldId id="269" r:id="rId7"/>
    <p:sldId id="270" r:id="rId8"/>
    <p:sldId id="271" r:id="rId9"/>
    <p:sldId id="272" r:id="rId10"/>
    <p:sldId id="260" r:id="rId11"/>
    <p:sldId id="273" r:id="rId12"/>
    <p:sldId id="274" r:id="rId13"/>
    <p:sldId id="275" r:id="rId14"/>
    <p:sldId id="261" r:id="rId15"/>
    <p:sldId id="276" r:id="rId16"/>
    <p:sldId id="277" r:id="rId17"/>
    <p:sldId id="278" r:id="rId18"/>
    <p:sldId id="279" r:id="rId19"/>
    <p:sldId id="262" r:id="rId20"/>
    <p:sldId id="282" r:id="rId21"/>
    <p:sldId id="280" r:id="rId22"/>
    <p:sldId id="281" r:id="rId2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0FC44-0FE3-4D3B-AB39-5BACEB1A7F25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E1F6B-132F-4F8F-96E5-21629598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31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E1F6B-132F-4F8F-96E5-21629598FD7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924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E1F6B-132F-4F8F-96E5-21629598FD7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106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E1F6B-132F-4F8F-96E5-21629598FD7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854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E1F6B-132F-4F8F-96E5-21629598FD7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745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E1F6B-132F-4F8F-96E5-21629598FD7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38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E1F6B-132F-4F8F-96E5-21629598FD7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233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E1F6B-132F-4F8F-96E5-21629598FD7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61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E1F6B-132F-4F8F-96E5-21629598FD7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520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E1F6B-132F-4F8F-96E5-21629598FD7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838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E1F6B-132F-4F8F-96E5-21629598FD7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143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Рисунок 33"/>
          <p:cNvPicPr/>
          <p:nvPr/>
        </p:nvPicPr>
        <p:blipFill>
          <a:blip/>
          <a:stretch/>
        </p:blipFill>
        <p:spPr>
          <a:xfrm>
            <a:off x="457200" y="1604520"/>
            <a:ext cx="8229240" cy="397728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/>
          <a:stretch/>
        </p:blipFill>
        <p:spPr>
          <a:xfrm>
            <a:off x="457200" y="1604520"/>
            <a:ext cx="822924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Рисунок 69"/>
          <p:cNvPicPr/>
          <p:nvPr/>
        </p:nvPicPr>
        <p:blipFill>
          <a:blip/>
          <a:stretch/>
        </p:blipFill>
        <p:spPr>
          <a:xfrm>
            <a:off x="457200" y="1604520"/>
            <a:ext cx="8229240" cy="3977280"/>
          </a:xfrm>
          <a:prstGeom prst="rect">
            <a:avLst/>
          </a:prstGeom>
          <a:ln>
            <a:noFill/>
          </a:ln>
        </p:spPr>
      </p:pic>
      <p:pic>
        <p:nvPicPr>
          <p:cNvPr id="71" name="Рисунок 70"/>
          <p:cNvPicPr/>
          <p:nvPr/>
        </p:nvPicPr>
        <p:blipFill>
          <a:blip/>
          <a:stretch/>
        </p:blipFill>
        <p:spPr>
          <a:xfrm>
            <a:off x="457200" y="1604520"/>
            <a:ext cx="822924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Рисунок 141"/>
          <p:cNvPicPr/>
          <p:nvPr/>
        </p:nvPicPr>
        <p:blipFill>
          <a:blip/>
          <a:stretch/>
        </p:blipFill>
        <p:spPr>
          <a:xfrm>
            <a:off x="457200" y="1604520"/>
            <a:ext cx="8229240" cy="3977280"/>
          </a:xfrm>
          <a:prstGeom prst="rect">
            <a:avLst/>
          </a:prstGeom>
          <a:ln>
            <a:noFill/>
          </a:ln>
        </p:spPr>
      </p:pic>
      <p:pic>
        <p:nvPicPr>
          <p:cNvPr id="143" name="Рисунок 142"/>
          <p:cNvPicPr/>
          <p:nvPr/>
        </p:nvPicPr>
        <p:blipFill>
          <a:blip/>
          <a:stretch/>
        </p:blipFill>
        <p:spPr>
          <a:xfrm>
            <a:off x="457200" y="1604520"/>
            <a:ext cx="822924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311760" y="966600"/>
            <a:ext cx="8519760" cy="195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PT Sans"/>
                <a:ea typeface="PT Sans"/>
              </a:rPr>
              <a:t>Красноярский стандарт </a:t>
            </a:r>
            <a:br>
              <a:rPr lang="ru-RU" sz="3600" b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PT Sans"/>
                <a:ea typeface="PT Sans"/>
              </a:rPr>
            </a:br>
            <a:r>
              <a:rPr lang="ru-RU" sz="3600" b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PT Sans"/>
                <a:ea typeface="PT Sans"/>
              </a:rPr>
              <a:t>качества образования: </a:t>
            </a:r>
            <a:br>
              <a:rPr lang="ru-RU" sz="3600" b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PT Sans"/>
                <a:ea typeface="PT Sans"/>
              </a:rPr>
            </a:br>
            <a:r>
              <a:rPr lang="ru-RU" sz="3600" b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PT Sans"/>
                <a:ea typeface="PT Sans"/>
              </a:rPr>
              <a:t>выбор и самоопределение</a:t>
            </a:r>
            <a:endParaRPr lang="ru-RU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8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280" cy="922320"/>
          </a:xfrm>
          <a:prstGeom prst="rect">
            <a:avLst/>
          </a:prstGeom>
          <a:ln>
            <a:noFill/>
          </a:ln>
        </p:spPr>
      </p:pic>
      <p:pic>
        <p:nvPicPr>
          <p:cNvPr id="149" name="Picture 3"/>
          <p:cNvPicPr/>
          <p:nvPr/>
        </p:nvPicPr>
        <p:blipFill>
          <a:blip r:embed="rId3"/>
          <a:stretch/>
        </p:blipFill>
        <p:spPr>
          <a:xfrm>
            <a:off x="0" y="6548400"/>
            <a:ext cx="9143280" cy="308880"/>
          </a:xfrm>
          <a:prstGeom prst="rect">
            <a:avLst/>
          </a:prstGeom>
          <a:ln>
            <a:noFill/>
          </a:ln>
        </p:spPr>
      </p:pic>
      <p:sp>
        <p:nvSpPr>
          <p:cNvPr id="150" name="CustomShape 2"/>
          <p:cNvSpPr/>
          <p:nvPr/>
        </p:nvSpPr>
        <p:spPr>
          <a:xfrm>
            <a:off x="791640" y="3166920"/>
            <a:ext cx="7560000" cy="231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0" i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Дорожная карта реализации </a:t>
            </a:r>
            <a:br>
              <a:rPr lang="ru-RU" sz="3200" b="0" i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r>
              <a:rPr lang="ru-RU" sz="3200" b="0" i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основных направлений развития муниципальной системы образования </a:t>
            </a:r>
          </a:p>
          <a:p>
            <a:pPr algn="ctr">
              <a:lnSpc>
                <a:spcPct val="100000"/>
              </a:lnSpc>
            </a:pPr>
            <a:r>
              <a:rPr lang="ru-RU" sz="3200" b="0" i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г. Красноярска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977766" y="5547600"/>
            <a:ext cx="7632000" cy="85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Совещание директоров образовательных учреждений 26.10.2017 г.</a:t>
            </a:r>
            <a:endParaRPr lang="ru-RU" sz="2400" b="1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2"/>
          <p:cNvPicPr/>
          <p:nvPr/>
        </p:nvPicPr>
        <p:blipFill>
          <a:blip r:embed="rId3"/>
          <a:stretch/>
        </p:blipFill>
        <p:spPr>
          <a:xfrm>
            <a:off x="0" y="0"/>
            <a:ext cx="9143280" cy="922320"/>
          </a:xfrm>
          <a:prstGeom prst="rect">
            <a:avLst/>
          </a:prstGeom>
          <a:ln>
            <a:noFill/>
          </a:ln>
        </p:spPr>
      </p:pic>
      <p:pic>
        <p:nvPicPr>
          <p:cNvPr id="200" name="Picture 3"/>
          <p:cNvPicPr/>
          <p:nvPr/>
        </p:nvPicPr>
        <p:blipFill>
          <a:blip r:embed="rId4"/>
          <a:stretch/>
        </p:blipFill>
        <p:spPr>
          <a:xfrm>
            <a:off x="0" y="6548400"/>
            <a:ext cx="9143280" cy="308880"/>
          </a:xfrm>
          <a:prstGeom prst="rect">
            <a:avLst/>
          </a:prstGeom>
          <a:ln>
            <a:noFill/>
          </a:ln>
        </p:spPr>
      </p:pic>
      <p:sp>
        <p:nvSpPr>
          <p:cNvPr id="202" name="CustomShape 2"/>
          <p:cNvSpPr/>
          <p:nvPr/>
        </p:nvSpPr>
        <p:spPr>
          <a:xfrm>
            <a:off x="3350006" y="254146"/>
            <a:ext cx="5793273" cy="43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2.2. Выстраивание взаимодействий с СПК…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5"/>
          <p:cNvSpPr/>
          <p:nvPr/>
        </p:nvSpPr>
        <p:spPr>
          <a:xfrm>
            <a:off x="1244209" y="926081"/>
            <a:ext cx="7199404" cy="8147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Организация профессионального развития педагогов и управленческих кадров: - оформление карты проблем и перечня актуальных задач;</a:t>
            </a: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составление общего реестра потребностей.</a:t>
            </a:r>
          </a:p>
        </p:txBody>
      </p:sp>
      <p:sp>
        <p:nvSpPr>
          <p:cNvPr id="214" name="CustomShape 14"/>
          <p:cNvSpPr/>
          <p:nvPr/>
        </p:nvSpPr>
        <p:spPr>
          <a:xfrm>
            <a:off x="743310" y="3420405"/>
            <a:ext cx="6773943" cy="5635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616075" indent="-1616075">
              <a:lnSpc>
                <a:spcPct val="100000"/>
              </a:lnSpc>
            </a:pPr>
            <a:r>
              <a:rPr lang="ru-RU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Предоставление    от ОУ - перечня проблем и </a:t>
            </a:r>
            <a:r>
              <a:rPr lang="ru-RU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задач   </a:t>
            </a:r>
            <a:r>
              <a:rPr lang="ru-RU" sz="1600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проф.развития</a:t>
            </a:r>
            <a:r>
              <a:rPr lang="ru-RU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 </a:t>
            </a:r>
            <a:br>
              <a:rPr lang="ru-RU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ru-RU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- необходимых программ  и  СПК.</a:t>
            </a:r>
            <a:endParaRPr lang="ru-RU" sz="16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7435" y="1588881"/>
            <a:ext cx="978757" cy="438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25.08</a:t>
            </a:r>
          </a:p>
        </p:txBody>
      </p:sp>
      <p:sp>
        <p:nvSpPr>
          <p:cNvPr id="47" name="CustomShape 5"/>
          <p:cNvSpPr/>
          <p:nvPr/>
        </p:nvSpPr>
        <p:spPr>
          <a:xfrm>
            <a:off x="123481" y="996206"/>
            <a:ext cx="1220432" cy="6549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Постановка задачи</a:t>
            </a:r>
            <a:endParaRPr lang="ru-RU" sz="16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890793" y="3039361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30.03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744354" y="2247656"/>
            <a:ext cx="0" cy="102051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869059" y="3272572"/>
            <a:ext cx="2021734" cy="10036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78"/>
          <p:cNvSpPr/>
          <p:nvPr/>
        </p:nvSpPr>
        <p:spPr>
          <a:xfrm>
            <a:off x="7820944" y="4897215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июнь</a:t>
            </a:r>
          </a:p>
        </p:txBody>
      </p:sp>
      <p:sp>
        <p:nvSpPr>
          <p:cNvPr id="80" name="CustomShape 16"/>
          <p:cNvSpPr/>
          <p:nvPr/>
        </p:nvSpPr>
        <p:spPr>
          <a:xfrm>
            <a:off x="6924860" y="5366801"/>
            <a:ext cx="1942383" cy="11076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Анализ степени решения задачи и оформление задач на 2018-2019 </a:t>
            </a:r>
            <a:r>
              <a:rPr lang="ru-RU" sz="16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уч.год</a:t>
            </a:r>
            <a:endParaRPr lang="ru-RU" sz="16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cxnSp>
        <p:nvCxnSpPr>
          <p:cNvPr id="87" name="Прямая соединительная линия 86"/>
          <p:cNvCxnSpPr>
            <a:stCxn id="61" idx="4"/>
            <a:endCxn id="79" idx="0"/>
          </p:cNvCxnSpPr>
          <p:nvPr/>
        </p:nvCxnSpPr>
        <p:spPr>
          <a:xfrm flipH="1">
            <a:off x="8315572" y="2027471"/>
            <a:ext cx="20320" cy="2869744"/>
          </a:xfrm>
          <a:prstGeom prst="line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Овал 60"/>
          <p:cNvSpPr/>
          <p:nvPr/>
        </p:nvSpPr>
        <p:spPr>
          <a:xfrm>
            <a:off x="7841264" y="1561297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01.06</a:t>
            </a:r>
          </a:p>
        </p:txBody>
      </p:sp>
      <p:sp>
        <p:nvSpPr>
          <p:cNvPr id="43" name="Овал 42"/>
          <p:cNvSpPr/>
          <p:nvPr/>
        </p:nvSpPr>
        <p:spPr>
          <a:xfrm>
            <a:off x="1869643" y="3029325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30.11</a:t>
            </a: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734194" y="3261270"/>
            <a:ext cx="1135449" cy="1142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36" idx="4"/>
            <a:endCxn id="98" idx="0"/>
          </p:cNvCxnSpPr>
          <p:nvPr/>
        </p:nvCxnSpPr>
        <p:spPr>
          <a:xfrm>
            <a:off x="5870401" y="4590046"/>
            <a:ext cx="30267" cy="307169"/>
          </a:xfrm>
          <a:prstGeom prst="line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5375773" y="4123872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30.04</a:t>
            </a:r>
          </a:p>
        </p:txBody>
      </p:sp>
      <p:sp>
        <p:nvSpPr>
          <p:cNvPr id="37" name="Овал 36"/>
          <p:cNvSpPr/>
          <p:nvPr/>
        </p:nvSpPr>
        <p:spPr>
          <a:xfrm>
            <a:off x="2388657" y="4118006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20.12</a:t>
            </a:r>
          </a:p>
        </p:txBody>
      </p:sp>
      <p:cxnSp>
        <p:nvCxnSpPr>
          <p:cNvPr id="38" name="Прямая со стрелкой 37"/>
          <p:cNvCxnSpPr>
            <a:stCxn id="7" idx="6"/>
            <a:endCxn id="61" idx="2"/>
          </p:cNvCxnSpPr>
          <p:nvPr/>
        </p:nvCxnSpPr>
        <p:spPr>
          <a:xfrm flipV="1">
            <a:off x="1236192" y="1794384"/>
            <a:ext cx="6605072" cy="13792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745986" y="2027471"/>
            <a:ext cx="1654" cy="21637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743310" y="2232475"/>
            <a:ext cx="242210" cy="5199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6527997" y="1987642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30.05</a:t>
            </a:r>
          </a:p>
        </p:txBody>
      </p:sp>
      <p:sp>
        <p:nvSpPr>
          <p:cNvPr id="54" name="Овал 53"/>
          <p:cNvSpPr/>
          <p:nvPr/>
        </p:nvSpPr>
        <p:spPr>
          <a:xfrm>
            <a:off x="985520" y="1992159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01.10</a:t>
            </a:r>
          </a:p>
        </p:txBody>
      </p:sp>
      <p:cxnSp>
        <p:nvCxnSpPr>
          <p:cNvPr id="57" name="Прямая со стрелкой 56"/>
          <p:cNvCxnSpPr>
            <a:stCxn id="54" idx="6"/>
            <a:endCxn id="52" idx="2"/>
          </p:cNvCxnSpPr>
          <p:nvPr/>
        </p:nvCxnSpPr>
        <p:spPr>
          <a:xfrm flipV="1">
            <a:off x="1974776" y="2220729"/>
            <a:ext cx="4553221" cy="4517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ustomShape 5"/>
          <p:cNvSpPr/>
          <p:nvPr/>
        </p:nvSpPr>
        <p:spPr>
          <a:xfrm>
            <a:off x="2007249" y="1956846"/>
            <a:ext cx="4506791" cy="10516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Информационно-методические и</a:t>
            </a:r>
          </a:p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рефлексивно-аналитические семинары : </a:t>
            </a:r>
          </a:p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по реализации </a:t>
            </a:r>
            <a:r>
              <a:rPr lang="ru-RU" sz="1600" spc="-1" dirty="0" err="1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проф.стандарта</a:t>
            </a: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педагогов;</a:t>
            </a:r>
          </a:p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п</a:t>
            </a:r>
            <a:r>
              <a:rPr lang="ru-RU" sz="1600" b="0" strike="noStrike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 национальной системе учительского роста.</a:t>
            </a:r>
          </a:p>
        </p:txBody>
      </p:sp>
      <p:sp>
        <p:nvSpPr>
          <p:cNvPr id="82" name="CustomShape 5"/>
          <p:cNvSpPr/>
          <p:nvPr/>
        </p:nvSpPr>
        <p:spPr>
          <a:xfrm>
            <a:off x="235752" y="4527865"/>
            <a:ext cx="5655760" cy="6024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Составление реестра программ повышения квалификации и выстраивание отношений с требуемыми структурами</a:t>
            </a:r>
            <a:endParaRPr lang="ru-RU" sz="1600" b="0" strike="noStrike" spc="-1" dirty="0">
              <a:solidFill>
                <a:schemeClr val="tx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cxnSp>
        <p:nvCxnSpPr>
          <p:cNvPr id="85" name="Прямая со стрелкой 84"/>
          <p:cNvCxnSpPr>
            <a:cxnSpLocks/>
            <a:stCxn id="49" idx="6"/>
          </p:cNvCxnSpPr>
          <p:nvPr/>
        </p:nvCxnSpPr>
        <p:spPr>
          <a:xfrm>
            <a:off x="5880049" y="3272448"/>
            <a:ext cx="2435523" cy="1016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>
            <a:endCxn id="37" idx="1"/>
          </p:cNvCxnSpPr>
          <p:nvPr/>
        </p:nvCxnSpPr>
        <p:spPr>
          <a:xfrm>
            <a:off x="2388657" y="3515248"/>
            <a:ext cx="144873" cy="671028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>
            <a:stCxn id="49" idx="4"/>
            <a:endCxn id="36" idx="1"/>
          </p:cNvCxnSpPr>
          <p:nvPr/>
        </p:nvCxnSpPr>
        <p:spPr>
          <a:xfrm>
            <a:off x="5385421" y="3505535"/>
            <a:ext cx="135225" cy="686607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743310" y="3246542"/>
            <a:ext cx="0" cy="110340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>
            <a:endCxn id="37" idx="2"/>
          </p:cNvCxnSpPr>
          <p:nvPr/>
        </p:nvCxnSpPr>
        <p:spPr>
          <a:xfrm>
            <a:off x="745708" y="4349951"/>
            <a:ext cx="1642949" cy="1142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Овал 97"/>
          <p:cNvSpPr/>
          <p:nvPr/>
        </p:nvSpPr>
        <p:spPr>
          <a:xfrm>
            <a:off x="5365100" y="4897215"/>
            <a:ext cx="1071135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май</a:t>
            </a:r>
          </a:p>
        </p:txBody>
      </p:sp>
      <p:sp>
        <p:nvSpPr>
          <p:cNvPr id="99" name="CustomShape 16"/>
          <p:cNvSpPr/>
          <p:nvPr/>
        </p:nvSpPr>
        <p:spPr>
          <a:xfrm>
            <a:off x="2858899" y="5377153"/>
            <a:ext cx="4065961" cy="11076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Оценка эффективности решений директоров ОУ при оформлении заказа </a:t>
            </a:r>
            <a:b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на повышение квалификации в соответствии </a:t>
            </a:r>
            <a:b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 имеющимися проблемами (комиссия ГУО)</a:t>
            </a:r>
          </a:p>
        </p:txBody>
      </p:sp>
      <p:cxnSp>
        <p:nvCxnSpPr>
          <p:cNvPr id="102" name="Прямая соединительная линия 101"/>
          <p:cNvCxnSpPr>
            <a:stCxn id="98" idx="6"/>
            <a:endCxn id="79" idx="2"/>
          </p:cNvCxnSpPr>
          <p:nvPr/>
        </p:nvCxnSpPr>
        <p:spPr>
          <a:xfrm>
            <a:off x="6436235" y="5130302"/>
            <a:ext cx="1384709" cy="0"/>
          </a:xfrm>
          <a:prstGeom prst="line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>
            <a:endCxn id="36" idx="2"/>
          </p:cNvCxnSpPr>
          <p:nvPr/>
        </p:nvCxnSpPr>
        <p:spPr>
          <a:xfrm flipV="1">
            <a:off x="3377913" y="4356959"/>
            <a:ext cx="1997860" cy="13575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B88AAC37-51CB-45CC-8CD7-58F524DAB2F5}"/>
              </a:ext>
            </a:extLst>
          </p:cNvPr>
          <p:cNvCxnSpPr>
            <a:cxnSpLocks/>
            <a:stCxn id="52" idx="6"/>
            <a:endCxn id="61" idx="3"/>
          </p:cNvCxnSpPr>
          <p:nvPr/>
        </p:nvCxnSpPr>
        <p:spPr>
          <a:xfrm flipV="1">
            <a:off x="7517253" y="1959201"/>
            <a:ext cx="468884" cy="261528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26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14" grpId="0"/>
      <p:bldP spid="49" grpId="0" animBg="1"/>
      <p:bldP spid="79" grpId="0" animBg="1"/>
      <p:bldP spid="80" grpId="0"/>
      <p:bldP spid="61" grpId="0" animBg="1"/>
      <p:bldP spid="43" grpId="0" animBg="1"/>
      <p:bldP spid="36" grpId="0" animBg="1"/>
      <p:bldP spid="37" grpId="0" animBg="1"/>
      <p:bldP spid="52" grpId="0" animBg="1"/>
      <p:bldP spid="54" grpId="0" animBg="1"/>
      <p:bldP spid="60" grpId="0"/>
      <p:bldP spid="82" grpId="0"/>
      <p:bldP spid="98" grpId="0" animBg="1"/>
      <p:bldP spid="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2"/>
          <p:cNvPicPr/>
          <p:nvPr/>
        </p:nvPicPr>
        <p:blipFill>
          <a:blip r:embed="rId3"/>
          <a:stretch/>
        </p:blipFill>
        <p:spPr>
          <a:xfrm>
            <a:off x="0" y="0"/>
            <a:ext cx="9143280" cy="922320"/>
          </a:xfrm>
          <a:prstGeom prst="rect">
            <a:avLst/>
          </a:prstGeom>
          <a:ln>
            <a:noFill/>
          </a:ln>
        </p:spPr>
      </p:pic>
      <p:pic>
        <p:nvPicPr>
          <p:cNvPr id="200" name="Picture 3"/>
          <p:cNvPicPr/>
          <p:nvPr/>
        </p:nvPicPr>
        <p:blipFill>
          <a:blip r:embed="rId4"/>
          <a:stretch/>
        </p:blipFill>
        <p:spPr>
          <a:xfrm>
            <a:off x="0" y="6548400"/>
            <a:ext cx="9143280" cy="308880"/>
          </a:xfrm>
          <a:prstGeom prst="rect">
            <a:avLst/>
          </a:prstGeom>
          <a:ln>
            <a:noFill/>
          </a:ln>
        </p:spPr>
      </p:pic>
      <p:sp>
        <p:nvSpPr>
          <p:cNvPr id="202" name="CustomShape 2"/>
          <p:cNvSpPr/>
          <p:nvPr/>
        </p:nvSpPr>
        <p:spPr>
          <a:xfrm>
            <a:off x="3421127" y="172866"/>
            <a:ext cx="5570169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2.3. Формирование корпоративной культуры</a:t>
            </a:r>
            <a:r>
              <a:rPr lang="ru-RU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5"/>
          <p:cNvSpPr/>
          <p:nvPr/>
        </p:nvSpPr>
        <p:spPr>
          <a:xfrm>
            <a:off x="1257982" y="1494843"/>
            <a:ext cx="6044827" cy="33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Анализ форм и способов формирования корпоративной культуры</a:t>
            </a:r>
            <a:endParaRPr lang="ru-RU" sz="1600" b="0" strike="noStrike" spc="-1" dirty="0">
              <a:solidFill>
                <a:schemeClr val="tx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214" name="CustomShape 14"/>
          <p:cNvSpPr/>
          <p:nvPr/>
        </p:nvSpPr>
        <p:spPr>
          <a:xfrm>
            <a:off x="731521" y="2702064"/>
            <a:ext cx="5390132" cy="7943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Предоставление материалов от ОУ: </a:t>
            </a:r>
            <a:br>
              <a:rPr lang="ru-RU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r>
              <a:rPr lang="ru-RU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о формировании элементов корпоративной культуры;</a:t>
            </a:r>
          </a:p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о содержании и формах образовательного сотрудничества</a:t>
            </a:r>
          </a:p>
        </p:txBody>
      </p:sp>
      <p:sp>
        <p:nvSpPr>
          <p:cNvPr id="7" name="Овал 6"/>
          <p:cNvSpPr/>
          <p:nvPr/>
        </p:nvSpPr>
        <p:spPr>
          <a:xfrm>
            <a:off x="252514" y="1269791"/>
            <a:ext cx="978757" cy="438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25.08</a:t>
            </a:r>
          </a:p>
        </p:txBody>
      </p:sp>
      <p:cxnSp>
        <p:nvCxnSpPr>
          <p:cNvPr id="11" name="Прямая со стрелкой 10"/>
          <p:cNvCxnSpPr>
            <a:stCxn id="7" idx="6"/>
            <a:endCxn id="61" idx="2"/>
          </p:cNvCxnSpPr>
          <p:nvPr/>
        </p:nvCxnSpPr>
        <p:spPr>
          <a:xfrm>
            <a:off x="1231271" y="1489086"/>
            <a:ext cx="6543227" cy="22122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stomShape 5"/>
          <p:cNvSpPr/>
          <p:nvPr/>
        </p:nvSpPr>
        <p:spPr>
          <a:xfrm>
            <a:off x="137148" y="934531"/>
            <a:ext cx="1917990" cy="3234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Постановка задачи</a:t>
            </a:r>
            <a:endParaRPr lang="ru-RU" sz="16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887506" y="2514050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30.05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724999" y="1699328"/>
            <a:ext cx="1656" cy="35001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49" idx="2"/>
          </p:cNvCxnSpPr>
          <p:nvPr/>
        </p:nvCxnSpPr>
        <p:spPr>
          <a:xfrm>
            <a:off x="729535" y="2745093"/>
            <a:ext cx="4157971" cy="2044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78"/>
          <p:cNvSpPr/>
          <p:nvPr/>
        </p:nvSpPr>
        <p:spPr>
          <a:xfrm>
            <a:off x="7795957" y="2534394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июнь</a:t>
            </a:r>
          </a:p>
        </p:txBody>
      </p:sp>
      <p:sp>
        <p:nvSpPr>
          <p:cNvPr id="80" name="CustomShape 16"/>
          <p:cNvSpPr/>
          <p:nvPr/>
        </p:nvSpPr>
        <p:spPr>
          <a:xfrm>
            <a:off x="6976830" y="3138419"/>
            <a:ext cx="1942383" cy="11362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Анализ степени решения задачи и оформление задач на 2018-2019 </a:t>
            </a:r>
            <a:r>
              <a:rPr lang="ru-RU" sz="16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уч.год</a:t>
            </a:r>
            <a:endParaRPr lang="ru-RU" sz="16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cxnSp>
        <p:nvCxnSpPr>
          <p:cNvPr id="83" name="Прямая со стрелкой 82"/>
          <p:cNvCxnSpPr>
            <a:stCxn id="49" idx="6"/>
            <a:endCxn id="79" idx="2"/>
          </p:cNvCxnSpPr>
          <p:nvPr/>
        </p:nvCxnSpPr>
        <p:spPr>
          <a:xfrm>
            <a:off x="5876762" y="2747137"/>
            <a:ext cx="1919195" cy="20344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cxnSpLocks/>
            <a:stCxn id="61" idx="4"/>
            <a:endCxn id="79" idx="0"/>
          </p:cNvCxnSpPr>
          <p:nvPr/>
        </p:nvCxnSpPr>
        <p:spPr>
          <a:xfrm>
            <a:off x="8269126" y="1744295"/>
            <a:ext cx="21459" cy="790099"/>
          </a:xfrm>
          <a:prstGeom prst="line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5828660" y="3531495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30.06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>
            <a:off x="738599" y="2747890"/>
            <a:ext cx="1640" cy="106905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36" idx="6"/>
            <a:endCxn id="62" idx="2"/>
          </p:cNvCxnSpPr>
          <p:nvPr/>
        </p:nvCxnSpPr>
        <p:spPr>
          <a:xfrm>
            <a:off x="2042676" y="2082431"/>
            <a:ext cx="2331931" cy="2177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ustomShape 5"/>
          <p:cNvSpPr/>
          <p:nvPr/>
        </p:nvSpPr>
        <p:spPr>
          <a:xfrm>
            <a:off x="2042676" y="2105089"/>
            <a:ext cx="1671183" cy="3202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Цикл семинаров</a:t>
            </a:r>
            <a:endParaRPr lang="ru-RU" sz="1600" b="0" strike="noStrike" spc="-1" dirty="0">
              <a:solidFill>
                <a:schemeClr val="tx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726109" y="2047100"/>
            <a:ext cx="3514" cy="70836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Овал 60"/>
          <p:cNvSpPr/>
          <p:nvPr/>
        </p:nvSpPr>
        <p:spPr>
          <a:xfrm>
            <a:off x="7774498" y="1278121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01.06</a:t>
            </a:r>
          </a:p>
        </p:txBody>
      </p:sp>
      <p:sp>
        <p:nvSpPr>
          <p:cNvPr id="62" name="Овал 61"/>
          <p:cNvSpPr/>
          <p:nvPr/>
        </p:nvSpPr>
        <p:spPr>
          <a:xfrm>
            <a:off x="4374607" y="1851521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01.05</a:t>
            </a:r>
          </a:p>
        </p:txBody>
      </p:sp>
      <p:cxnSp>
        <p:nvCxnSpPr>
          <p:cNvPr id="69" name="Прямая соединительная линия 68"/>
          <p:cNvCxnSpPr>
            <a:stCxn id="62" idx="6"/>
            <a:endCxn id="79" idx="1"/>
          </p:cNvCxnSpPr>
          <p:nvPr/>
        </p:nvCxnSpPr>
        <p:spPr>
          <a:xfrm>
            <a:off x="5363863" y="2084608"/>
            <a:ext cx="2576967" cy="518056"/>
          </a:xfrm>
          <a:prstGeom prst="line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42" idx="7"/>
            <a:endCxn id="79" idx="3"/>
          </p:cNvCxnSpPr>
          <p:nvPr/>
        </p:nvCxnSpPr>
        <p:spPr>
          <a:xfrm flipV="1">
            <a:off x="6673043" y="2932298"/>
            <a:ext cx="1267787" cy="667467"/>
          </a:xfrm>
          <a:prstGeom prst="line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ustomShape 14"/>
          <p:cNvSpPr/>
          <p:nvPr/>
        </p:nvSpPr>
        <p:spPr>
          <a:xfrm>
            <a:off x="5828660" y="2710214"/>
            <a:ext cx="2043816" cy="3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Подготовка справки</a:t>
            </a:r>
          </a:p>
        </p:txBody>
      </p:sp>
      <p:sp>
        <p:nvSpPr>
          <p:cNvPr id="36" name="Овал 35"/>
          <p:cNvSpPr/>
          <p:nvPr/>
        </p:nvSpPr>
        <p:spPr>
          <a:xfrm>
            <a:off x="1053420" y="1849344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01.11</a:t>
            </a:r>
          </a:p>
        </p:txBody>
      </p:sp>
      <p:cxnSp>
        <p:nvCxnSpPr>
          <p:cNvPr id="51" name="Прямая со стрелкой 50"/>
          <p:cNvCxnSpPr>
            <a:endCxn id="42" idx="2"/>
          </p:cNvCxnSpPr>
          <p:nvPr/>
        </p:nvCxnSpPr>
        <p:spPr>
          <a:xfrm flipV="1">
            <a:off x="744863" y="3764582"/>
            <a:ext cx="5083797" cy="42071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ustomShape 5"/>
          <p:cNvSpPr/>
          <p:nvPr/>
        </p:nvSpPr>
        <p:spPr>
          <a:xfrm>
            <a:off x="738597" y="3510883"/>
            <a:ext cx="6079319" cy="16562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События МСО:</a:t>
            </a:r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• </a:t>
            </a:r>
            <a:r>
              <a:rPr lang="ru-RU" sz="1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Августовская </a:t>
            </a: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конференция	       </a:t>
            </a: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•</a:t>
            </a:r>
            <a:r>
              <a:rPr lang="ru-RU" sz="1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«День воспитателя» </a:t>
            </a:r>
            <a:endParaRPr lang="ru-RU" sz="16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• </a:t>
            </a: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Фестиваль молодых педагогов      </a:t>
            </a: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•</a:t>
            </a: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«</a:t>
            </a: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День Учителя»</a:t>
            </a:r>
          </a:p>
          <a:p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• </a:t>
            </a: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Марафон педагогических идей     </a:t>
            </a: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• </a:t>
            </a: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Битва хоров</a:t>
            </a:r>
          </a:p>
          <a:p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• </a:t>
            </a: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Конкурс «Учитель года – 2018»     </a:t>
            </a: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•</a:t>
            </a: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Театральные гастроли</a:t>
            </a:r>
          </a:p>
          <a:p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• </a:t>
            </a: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Директорский капустник	       </a:t>
            </a: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•</a:t>
            </a: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Вернисаж талантов педагогов</a:t>
            </a:r>
          </a:p>
          <a:p>
            <a:endParaRPr lang="ru-RU" sz="16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CustomShape 5">
            <a:extLst>
              <a:ext uri="{FF2B5EF4-FFF2-40B4-BE49-F238E27FC236}">
                <a16:creationId xmlns:a16="http://schemas.microsoft.com/office/drawing/2014/main" id="{5C0E1E46-7AF4-4070-86E3-2A77EAE8229C}"/>
              </a:ext>
            </a:extLst>
          </p:cNvPr>
          <p:cNvSpPr/>
          <p:nvPr/>
        </p:nvSpPr>
        <p:spPr>
          <a:xfrm>
            <a:off x="466860" y="5996832"/>
            <a:ext cx="7701780" cy="4986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Создание виртуальной площадки		Работа виртуальной площадки </a:t>
            </a:r>
          </a:p>
          <a:p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амбициозных педагогов и их амбициозных идей.</a:t>
            </a: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AAEAF85A-ECDA-4476-9A33-6EFB9D3592F8}"/>
              </a:ext>
            </a:extLst>
          </p:cNvPr>
          <p:cNvCxnSpPr>
            <a:cxnSpLocks/>
            <a:endCxn id="35" idx="2"/>
          </p:cNvCxnSpPr>
          <p:nvPr/>
        </p:nvCxnSpPr>
        <p:spPr>
          <a:xfrm>
            <a:off x="1241770" y="5947385"/>
            <a:ext cx="2331931" cy="21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>
            <a:extLst>
              <a:ext uri="{FF2B5EF4-FFF2-40B4-BE49-F238E27FC236}">
                <a16:creationId xmlns:a16="http://schemas.microsoft.com/office/drawing/2014/main" id="{A31D2908-DD35-4FED-AF20-75220B4A7780}"/>
              </a:ext>
            </a:extLst>
          </p:cNvPr>
          <p:cNvSpPr/>
          <p:nvPr/>
        </p:nvSpPr>
        <p:spPr>
          <a:xfrm>
            <a:off x="3573701" y="5716475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30.12</a:t>
            </a: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4EB94F34-BAA1-47E9-B624-C98852E54F9A}"/>
              </a:ext>
            </a:extLst>
          </p:cNvPr>
          <p:cNvCxnSpPr>
            <a:cxnSpLocks/>
            <a:stCxn id="35" idx="6"/>
          </p:cNvCxnSpPr>
          <p:nvPr/>
        </p:nvCxnSpPr>
        <p:spPr>
          <a:xfrm>
            <a:off x="4562957" y="5949562"/>
            <a:ext cx="405592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stomShape 5">
            <a:extLst>
              <a:ext uri="{FF2B5EF4-FFF2-40B4-BE49-F238E27FC236}">
                <a16:creationId xmlns:a16="http://schemas.microsoft.com/office/drawing/2014/main" id="{9EB6F55D-3692-4E5E-9C3B-6DD1BE29F075}"/>
              </a:ext>
            </a:extLst>
          </p:cNvPr>
          <p:cNvSpPr/>
          <p:nvPr/>
        </p:nvSpPr>
        <p:spPr>
          <a:xfrm>
            <a:off x="152400" y="5194641"/>
            <a:ext cx="8919213" cy="3660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Формирование резерва управленческих кадров через выявление содержательных позиций лидера.</a:t>
            </a:r>
          </a:p>
        </p:txBody>
      </p: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8EA5A2F6-1337-4712-BCE4-CAAB2A0C7EA3}"/>
              </a:ext>
            </a:extLst>
          </p:cNvPr>
          <p:cNvCxnSpPr>
            <a:cxnSpLocks/>
          </p:cNvCxnSpPr>
          <p:nvPr/>
        </p:nvCxnSpPr>
        <p:spPr>
          <a:xfrm>
            <a:off x="444988" y="5167125"/>
            <a:ext cx="831876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6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14" grpId="0"/>
      <p:bldP spid="49" grpId="0" animBg="1"/>
      <p:bldP spid="79" grpId="0" animBg="1"/>
      <p:bldP spid="80" grpId="0"/>
      <p:bldP spid="42" grpId="0" animBg="1"/>
      <p:bldP spid="55" grpId="0"/>
      <p:bldP spid="61" grpId="0" animBg="1"/>
      <p:bldP spid="62" grpId="0" animBg="1"/>
      <p:bldP spid="86" grpId="0"/>
      <p:bldP spid="36" grpId="0" animBg="1"/>
      <p:bldP spid="52" grpId="0"/>
      <p:bldP spid="30" grpId="0"/>
      <p:bldP spid="35" grpId="0" animBg="1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0" y="923040"/>
            <a:ext cx="9143280" cy="77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298764" y="954000"/>
            <a:ext cx="8648893" cy="495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442913" indent="-442913">
              <a:lnSpc>
                <a:spcPct val="100000"/>
              </a:lnSpc>
              <a:buClr>
                <a:srgbClr val="000000"/>
              </a:buClr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3.1. Реализация 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модели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преобразования сети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общеобразовательных учреждений города до 2020 года в соответствии со стратегическим планом социально-экономического развития Красноярска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2913" indent="-442913">
              <a:lnSpc>
                <a:spcPct val="100000"/>
              </a:lnSpc>
              <a:buClr>
                <a:srgbClr val="000000"/>
              </a:buClr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3.2. 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Оформление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проектной территории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"Инфраструктура и образовательный дизайн", создание каталога инфраструктурных решений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2913" indent="-442913">
              <a:lnSpc>
                <a:spcPct val="100000"/>
              </a:lnSpc>
              <a:buClr>
                <a:srgbClr val="000000"/>
              </a:buClr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3.3. Поиск и 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реализация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моделей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эффективного хозяйствования 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 управления (аутсорсинг, организация питания, эффективное использование энергоресурсов).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2913" indent="-442913">
              <a:lnSpc>
                <a:spcPct val="100000"/>
              </a:lnSpc>
              <a:buClr>
                <a:srgbClr val="000000"/>
              </a:buClr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3.4. 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Расширение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образовательного ресурса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через использование городских образовательных пространств: музеев, театров, стадионов, библиотек, технопарка «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Кванториум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», заповедника «Столбы».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8" name="Picture 2"/>
          <p:cNvPicPr/>
          <p:nvPr/>
        </p:nvPicPr>
        <p:blipFill>
          <a:blip r:embed="rId2"/>
          <a:stretch/>
        </p:blipFill>
        <p:spPr>
          <a:xfrm>
            <a:off x="0" y="5400"/>
            <a:ext cx="9143280" cy="922320"/>
          </a:xfrm>
          <a:prstGeom prst="rect">
            <a:avLst/>
          </a:prstGeom>
          <a:ln>
            <a:noFill/>
          </a:ln>
        </p:spPr>
      </p:pic>
      <p:pic>
        <p:nvPicPr>
          <p:cNvPr id="169" name="Picture 3"/>
          <p:cNvPicPr/>
          <p:nvPr/>
        </p:nvPicPr>
        <p:blipFill>
          <a:blip r:embed="rId3"/>
          <a:stretch/>
        </p:blipFill>
        <p:spPr>
          <a:xfrm>
            <a:off x="0" y="6548400"/>
            <a:ext cx="9143280" cy="308880"/>
          </a:xfrm>
          <a:prstGeom prst="rect">
            <a:avLst/>
          </a:prstGeom>
          <a:ln>
            <a:noFill/>
          </a:ln>
        </p:spPr>
      </p:pic>
      <p:sp>
        <p:nvSpPr>
          <p:cNvPr id="170" name="CustomShape 3"/>
          <p:cNvSpPr/>
          <p:nvPr/>
        </p:nvSpPr>
        <p:spPr>
          <a:xfrm>
            <a:off x="3407479" y="216450"/>
            <a:ext cx="5735801" cy="462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  <a:ea typeface="PT Sans"/>
              </a:rPr>
              <a:t>ИНФРАСТРУКТУРНЫЕ ИЗМЕНЕНИЯ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2"/>
          <p:cNvPicPr/>
          <p:nvPr/>
        </p:nvPicPr>
        <p:blipFill>
          <a:blip r:embed="rId3"/>
          <a:stretch/>
        </p:blipFill>
        <p:spPr>
          <a:xfrm>
            <a:off x="0" y="0"/>
            <a:ext cx="9143280" cy="922320"/>
          </a:xfrm>
          <a:prstGeom prst="rect">
            <a:avLst/>
          </a:prstGeom>
          <a:ln>
            <a:noFill/>
          </a:ln>
        </p:spPr>
      </p:pic>
      <p:pic>
        <p:nvPicPr>
          <p:cNvPr id="200" name="Picture 3"/>
          <p:cNvPicPr/>
          <p:nvPr/>
        </p:nvPicPr>
        <p:blipFill>
          <a:blip r:embed="rId4"/>
          <a:stretch/>
        </p:blipFill>
        <p:spPr>
          <a:xfrm>
            <a:off x="0" y="6548400"/>
            <a:ext cx="9143280" cy="308880"/>
          </a:xfrm>
          <a:prstGeom prst="rect">
            <a:avLst/>
          </a:prstGeom>
          <a:ln>
            <a:noFill/>
          </a:ln>
        </p:spPr>
      </p:pic>
      <p:sp>
        <p:nvSpPr>
          <p:cNvPr id="202" name="CustomShape 2"/>
          <p:cNvSpPr/>
          <p:nvPr/>
        </p:nvSpPr>
        <p:spPr>
          <a:xfrm>
            <a:off x="3421127" y="172866"/>
            <a:ext cx="5570169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3.1. Реализация модели преобразования сети </a:t>
            </a:r>
            <a:r>
              <a:rPr lang="ru-RU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5"/>
          <p:cNvSpPr/>
          <p:nvPr/>
        </p:nvSpPr>
        <p:spPr>
          <a:xfrm>
            <a:off x="1228541" y="1474884"/>
            <a:ext cx="4697874" cy="3815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Семинары по разработке стратегии развития МСО</a:t>
            </a:r>
            <a:endParaRPr lang="ru-RU" sz="1600" b="0" strike="noStrike" spc="-1" dirty="0">
              <a:solidFill>
                <a:schemeClr val="tx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2514" y="1269791"/>
            <a:ext cx="978757" cy="438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25.08</a:t>
            </a:r>
          </a:p>
        </p:txBody>
      </p:sp>
      <p:cxnSp>
        <p:nvCxnSpPr>
          <p:cNvPr id="11" name="Прямая со стрелкой 10"/>
          <p:cNvCxnSpPr>
            <a:stCxn id="7" idx="6"/>
            <a:endCxn id="61" idx="2"/>
          </p:cNvCxnSpPr>
          <p:nvPr/>
        </p:nvCxnSpPr>
        <p:spPr>
          <a:xfrm flipV="1">
            <a:off x="1231271" y="1479569"/>
            <a:ext cx="4855289" cy="9517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stomShape 5"/>
          <p:cNvSpPr/>
          <p:nvPr/>
        </p:nvSpPr>
        <p:spPr>
          <a:xfrm>
            <a:off x="137148" y="934531"/>
            <a:ext cx="1917990" cy="3234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Постановка задачи</a:t>
            </a:r>
            <a:endParaRPr lang="ru-RU" sz="16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7941080" y="1897612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август</a:t>
            </a:r>
          </a:p>
        </p:txBody>
      </p:sp>
      <p:sp>
        <p:nvSpPr>
          <p:cNvPr id="80" name="CustomShape 16"/>
          <p:cNvSpPr/>
          <p:nvPr/>
        </p:nvSpPr>
        <p:spPr>
          <a:xfrm>
            <a:off x="7280554" y="2394266"/>
            <a:ext cx="1710742" cy="1098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Оценка эффективности образовательных комплексов</a:t>
            </a:r>
          </a:p>
        </p:txBody>
      </p:sp>
      <p:cxnSp>
        <p:nvCxnSpPr>
          <p:cNvPr id="87" name="Прямая соединительная линия 86"/>
          <p:cNvCxnSpPr>
            <a:stCxn id="61" idx="6"/>
            <a:endCxn id="79" idx="1"/>
          </p:cNvCxnSpPr>
          <p:nvPr/>
        </p:nvCxnSpPr>
        <p:spPr>
          <a:xfrm>
            <a:off x="7075816" y="1479569"/>
            <a:ext cx="1010137" cy="486313"/>
          </a:xfrm>
          <a:prstGeom prst="line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720269" y="5896743"/>
            <a:ext cx="7888101" cy="566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cxnSpLocks/>
            <a:stCxn id="7" idx="4"/>
          </p:cNvCxnSpPr>
          <p:nvPr/>
        </p:nvCxnSpPr>
        <p:spPr>
          <a:xfrm flipH="1">
            <a:off x="714304" y="1708381"/>
            <a:ext cx="27589" cy="42014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stomShape 14"/>
          <p:cNvSpPr/>
          <p:nvPr/>
        </p:nvSpPr>
        <p:spPr>
          <a:xfrm>
            <a:off x="801549" y="5937239"/>
            <a:ext cx="7837301" cy="62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Принятие решений по обеспечению доступности образования</a:t>
            </a:r>
          </a:p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Рассмотрение и поддержка </a:t>
            </a: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инициатив, </a:t>
            </a: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предъявленных от ОУ (комиссия ГУО)</a:t>
            </a:r>
          </a:p>
        </p:txBody>
      </p:sp>
      <p:sp>
        <p:nvSpPr>
          <p:cNvPr id="61" name="Овал 60"/>
          <p:cNvSpPr/>
          <p:nvPr/>
        </p:nvSpPr>
        <p:spPr>
          <a:xfrm>
            <a:off x="6086560" y="1246482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01.05</a:t>
            </a:r>
          </a:p>
        </p:txBody>
      </p:sp>
      <p:sp>
        <p:nvSpPr>
          <p:cNvPr id="84" name="CustomShape 16"/>
          <p:cNvSpPr/>
          <p:nvPr/>
        </p:nvSpPr>
        <p:spPr>
          <a:xfrm>
            <a:off x="801549" y="1678810"/>
            <a:ext cx="5945088" cy="42591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Реализация модели </a:t>
            </a:r>
          </a:p>
          <a:p>
            <a:r>
              <a:rPr lang="ru-RU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образовательных комплексов</a:t>
            </a: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: </a:t>
            </a:r>
          </a:p>
          <a:p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• </a:t>
            </a:r>
            <a:r>
              <a:rPr lang="ru-RU" sz="1600" dirty="0" err="1">
                <a:solidFill>
                  <a:srgbClr val="FF0000"/>
                </a:solidFill>
                <a:latin typeface="Calibri" panose="020F0502020204030204" pitchFamily="34" charset="0"/>
              </a:rPr>
              <a:t>мкр</a:t>
            </a: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.»Преображенский»;</a:t>
            </a:r>
          </a:p>
          <a:p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• </a:t>
            </a:r>
            <a:r>
              <a:rPr lang="ru-RU" sz="1600" dirty="0" err="1">
                <a:solidFill>
                  <a:srgbClr val="FF0000"/>
                </a:solidFill>
                <a:latin typeface="Calibri" panose="020F0502020204030204" pitchFamily="34" charset="0"/>
              </a:rPr>
              <a:t>мкр</a:t>
            </a: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. «</a:t>
            </a:r>
            <a:r>
              <a:rPr lang="ru-RU" sz="1600" dirty="0" err="1">
                <a:solidFill>
                  <a:srgbClr val="FF0000"/>
                </a:solidFill>
                <a:latin typeface="Calibri" panose="020F0502020204030204" pitchFamily="34" charset="0"/>
              </a:rPr>
              <a:t>Иннокентьевский</a:t>
            </a: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»;</a:t>
            </a:r>
          </a:p>
          <a:p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• </a:t>
            </a:r>
            <a:r>
              <a:rPr lang="ru-RU" sz="1600" dirty="0" err="1">
                <a:solidFill>
                  <a:srgbClr val="FF0000"/>
                </a:solidFill>
                <a:latin typeface="Calibri" panose="020F0502020204030204" pitchFamily="34" charset="0"/>
              </a:rPr>
              <a:t>мкр</a:t>
            </a: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. «Покровский»</a:t>
            </a:r>
          </a:p>
          <a:p>
            <a:r>
              <a:rPr lang="ru-RU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«Старшая базовая школа»: </a:t>
            </a:r>
          </a:p>
          <a:p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• Лицей №10,</a:t>
            </a:r>
          </a:p>
          <a:p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• СШ №8 (выделение из комплекса СШ №80)</a:t>
            </a:r>
          </a:p>
          <a:p>
            <a:r>
              <a:rPr lang="ru-RU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«Школа ступеней»</a:t>
            </a: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• СШ №72 с присоединением СШ №84;</a:t>
            </a:r>
          </a:p>
          <a:p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• Лицей №12 с присоединением СШ №№31,89</a:t>
            </a:r>
          </a:p>
          <a:p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• СШ №90 с присоединением СШ №49</a:t>
            </a:r>
          </a:p>
          <a:p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• Лицей №6 с присоединением СШ №135</a:t>
            </a:r>
          </a:p>
          <a:p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• Лицея №9 с присоединением СШ №17</a:t>
            </a:r>
          </a:p>
          <a:p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• СШ№32 с присоединением СШ №4</a:t>
            </a:r>
          </a:p>
          <a:p>
            <a:r>
              <a:rPr lang="ru-RU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«Многопрофильная школа»</a:t>
            </a:r>
            <a:endParaRPr lang="ru-RU" sz="16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• СШ№153 с присоединением Гимназии №12+СШ№14</a:t>
            </a:r>
            <a:endParaRPr lang="ru-RU" sz="16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DejaVu Sans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4587616" y="1891695"/>
            <a:ext cx="1234362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декабрь</a:t>
            </a:r>
          </a:p>
        </p:txBody>
      </p:sp>
      <p:sp>
        <p:nvSpPr>
          <p:cNvPr id="57" name="CustomShape 16"/>
          <p:cNvSpPr/>
          <p:nvPr/>
        </p:nvSpPr>
        <p:spPr>
          <a:xfrm>
            <a:off x="3705280" y="2365884"/>
            <a:ext cx="2896565" cy="1098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Обсуждение </a:t>
            </a:r>
            <a:b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на Общественном Совете ГУО эффективности образовательных комплексов</a:t>
            </a:r>
          </a:p>
        </p:txBody>
      </p:sp>
      <p:cxnSp>
        <p:nvCxnSpPr>
          <p:cNvPr id="59" name="Прямая соединительная линия 58"/>
          <p:cNvCxnSpPr>
            <a:cxnSpLocks/>
            <a:stCxn id="54" idx="6"/>
            <a:endCxn id="79" idx="2"/>
          </p:cNvCxnSpPr>
          <p:nvPr/>
        </p:nvCxnSpPr>
        <p:spPr>
          <a:xfrm>
            <a:off x="5821978" y="2124782"/>
            <a:ext cx="2119102" cy="5917"/>
          </a:xfrm>
          <a:prstGeom prst="line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ustomShape 16"/>
          <p:cNvSpPr/>
          <p:nvPr/>
        </p:nvSpPr>
        <p:spPr>
          <a:xfrm>
            <a:off x="6026623" y="4253977"/>
            <a:ext cx="2059330" cy="858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Мониторинг предварительного комплектования</a:t>
            </a:r>
          </a:p>
        </p:txBody>
      </p:sp>
      <p:sp>
        <p:nvSpPr>
          <p:cNvPr id="77" name="Овал 76"/>
          <p:cNvSpPr/>
          <p:nvPr/>
        </p:nvSpPr>
        <p:spPr>
          <a:xfrm>
            <a:off x="4971849" y="3702143"/>
            <a:ext cx="1234362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февраль</a:t>
            </a:r>
          </a:p>
        </p:txBody>
      </p:sp>
      <p:sp>
        <p:nvSpPr>
          <p:cNvPr id="85" name="Овал 84"/>
          <p:cNvSpPr/>
          <p:nvPr/>
        </p:nvSpPr>
        <p:spPr>
          <a:xfrm>
            <a:off x="7941080" y="3702143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август</a:t>
            </a:r>
          </a:p>
        </p:txBody>
      </p:sp>
      <p:cxnSp>
        <p:nvCxnSpPr>
          <p:cNvPr id="88" name="Прямая соединительная линия 87"/>
          <p:cNvCxnSpPr>
            <a:cxnSpLocks/>
            <a:stCxn id="77" idx="6"/>
            <a:endCxn id="34" idx="2"/>
          </p:cNvCxnSpPr>
          <p:nvPr/>
        </p:nvCxnSpPr>
        <p:spPr>
          <a:xfrm>
            <a:off x="6206211" y="3935230"/>
            <a:ext cx="450903" cy="1324"/>
          </a:xfrm>
          <a:prstGeom prst="line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>
            <a:extLst>
              <a:ext uri="{FF2B5EF4-FFF2-40B4-BE49-F238E27FC236}">
                <a16:creationId xmlns:a16="http://schemas.microsoft.com/office/drawing/2014/main" id="{AE26FC32-0526-4862-BB88-E89FE0EDA4A8}"/>
              </a:ext>
            </a:extLst>
          </p:cNvPr>
          <p:cNvSpPr/>
          <p:nvPr/>
        </p:nvSpPr>
        <p:spPr>
          <a:xfrm>
            <a:off x="6657114" y="3703467"/>
            <a:ext cx="994989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май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B2DDDAB9-4E13-4B5A-8EFB-501EF0A57C84}"/>
              </a:ext>
            </a:extLst>
          </p:cNvPr>
          <p:cNvCxnSpPr>
            <a:cxnSpLocks/>
            <a:stCxn id="34" idx="6"/>
            <a:endCxn id="85" idx="2"/>
          </p:cNvCxnSpPr>
          <p:nvPr/>
        </p:nvCxnSpPr>
        <p:spPr>
          <a:xfrm flipV="1">
            <a:off x="7652103" y="3935230"/>
            <a:ext cx="288977" cy="1324"/>
          </a:xfrm>
          <a:prstGeom prst="line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76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79" grpId="0" animBg="1"/>
      <p:bldP spid="80" grpId="0"/>
      <p:bldP spid="50" grpId="0"/>
      <p:bldP spid="61" grpId="0" animBg="1"/>
      <p:bldP spid="84" grpId="0"/>
      <p:bldP spid="54" grpId="0" animBg="1"/>
      <p:bldP spid="57" grpId="0"/>
      <p:bldP spid="75" grpId="0"/>
      <p:bldP spid="77" grpId="0" animBg="1"/>
      <p:bldP spid="85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2"/>
          <p:cNvPicPr/>
          <p:nvPr/>
        </p:nvPicPr>
        <p:blipFill>
          <a:blip r:embed="rId3"/>
          <a:stretch/>
        </p:blipFill>
        <p:spPr>
          <a:xfrm>
            <a:off x="0" y="0"/>
            <a:ext cx="9143280" cy="922320"/>
          </a:xfrm>
          <a:prstGeom prst="rect">
            <a:avLst/>
          </a:prstGeom>
          <a:ln>
            <a:noFill/>
          </a:ln>
        </p:spPr>
      </p:pic>
      <p:pic>
        <p:nvPicPr>
          <p:cNvPr id="200" name="Picture 3"/>
          <p:cNvPicPr/>
          <p:nvPr/>
        </p:nvPicPr>
        <p:blipFill>
          <a:blip r:embed="rId4"/>
          <a:stretch/>
        </p:blipFill>
        <p:spPr>
          <a:xfrm>
            <a:off x="0" y="6548400"/>
            <a:ext cx="9143280" cy="308880"/>
          </a:xfrm>
          <a:prstGeom prst="rect">
            <a:avLst/>
          </a:prstGeom>
          <a:ln>
            <a:noFill/>
          </a:ln>
        </p:spPr>
      </p:pic>
      <p:sp>
        <p:nvSpPr>
          <p:cNvPr id="202" name="CustomShape 2"/>
          <p:cNvSpPr/>
          <p:nvPr/>
        </p:nvSpPr>
        <p:spPr>
          <a:xfrm>
            <a:off x="3421127" y="172866"/>
            <a:ext cx="5570169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3.2. Оформление проектной территории</a:t>
            </a:r>
            <a:r>
              <a:rPr lang="ru-RU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5"/>
          <p:cNvSpPr/>
          <p:nvPr/>
        </p:nvSpPr>
        <p:spPr>
          <a:xfrm>
            <a:off x="1186002" y="1504502"/>
            <a:ext cx="6525437" cy="3767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Осуществление проектного управления </a:t>
            </a:r>
            <a:endParaRPr lang="ru-RU" sz="1600" b="0" strike="noStrike" spc="-1" dirty="0">
              <a:solidFill>
                <a:schemeClr val="tx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2514" y="1269791"/>
            <a:ext cx="978757" cy="438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25.08</a:t>
            </a:r>
          </a:p>
        </p:txBody>
      </p:sp>
      <p:cxnSp>
        <p:nvCxnSpPr>
          <p:cNvPr id="11" name="Прямая со стрелкой 10"/>
          <p:cNvCxnSpPr>
            <a:stCxn id="7" idx="6"/>
            <a:endCxn id="61" idx="2"/>
          </p:cNvCxnSpPr>
          <p:nvPr/>
        </p:nvCxnSpPr>
        <p:spPr>
          <a:xfrm>
            <a:off x="1231271" y="1489086"/>
            <a:ext cx="6564686" cy="1640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stomShape 5"/>
          <p:cNvSpPr/>
          <p:nvPr/>
        </p:nvSpPr>
        <p:spPr>
          <a:xfrm>
            <a:off x="137148" y="934531"/>
            <a:ext cx="1917990" cy="3234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Постановка задачи</a:t>
            </a:r>
            <a:endParaRPr lang="ru-RU" sz="16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740239" y="1699328"/>
            <a:ext cx="1656" cy="60870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78"/>
          <p:cNvSpPr/>
          <p:nvPr/>
        </p:nvSpPr>
        <p:spPr>
          <a:xfrm>
            <a:off x="7795957" y="2534394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июнь</a:t>
            </a:r>
          </a:p>
        </p:txBody>
      </p:sp>
      <p:sp>
        <p:nvSpPr>
          <p:cNvPr id="80" name="CustomShape 16"/>
          <p:cNvSpPr/>
          <p:nvPr/>
        </p:nvSpPr>
        <p:spPr>
          <a:xfrm>
            <a:off x="7010275" y="3010362"/>
            <a:ext cx="1824001" cy="11132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Оценка эффективности инфраструктурных решений</a:t>
            </a:r>
          </a:p>
        </p:txBody>
      </p:sp>
      <p:cxnSp>
        <p:nvCxnSpPr>
          <p:cNvPr id="87" name="Прямая соединительная линия 86"/>
          <p:cNvCxnSpPr>
            <a:stCxn id="61" idx="4"/>
            <a:endCxn id="79" idx="0"/>
          </p:cNvCxnSpPr>
          <p:nvPr/>
        </p:nvCxnSpPr>
        <p:spPr>
          <a:xfrm>
            <a:off x="8290585" y="1738573"/>
            <a:ext cx="0" cy="795821"/>
          </a:xfrm>
          <a:prstGeom prst="line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Овал 92"/>
          <p:cNvSpPr/>
          <p:nvPr/>
        </p:nvSpPr>
        <p:spPr>
          <a:xfrm>
            <a:off x="261567" y="4707396"/>
            <a:ext cx="978757" cy="438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25.08</a:t>
            </a:r>
          </a:p>
        </p:txBody>
      </p:sp>
      <p:sp>
        <p:nvSpPr>
          <p:cNvPr id="94" name="Овал 93"/>
          <p:cNvSpPr/>
          <p:nvPr/>
        </p:nvSpPr>
        <p:spPr>
          <a:xfrm>
            <a:off x="7892191" y="4684551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30.06</a:t>
            </a:r>
          </a:p>
        </p:txBody>
      </p:sp>
      <p:cxnSp>
        <p:nvCxnSpPr>
          <p:cNvPr id="95" name="Прямая со стрелкой 94"/>
          <p:cNvCxnSpPr>
            <a:stCxn id="93" idx="6"/>
            <a:endCxn id="94" idx="2"/>
          </p:cNvCxnSpPr>
          <p:nvPr/>
        </p:nvCxnSpPr>
        <p:spPr>
          <a:xfrm flipV="1">
            <a:off x="1240324" y="4917638"/>
            <a:ext cx="6651867" cy="905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CustomShape 16"/>
          <p:cNvSpPr/>
          <p:nvPr/>
        </p:nvSpPr>
        <p:spPr>
          <a:xfrm>
            <a:off x="953903" y="5002024"/>
            <a:ext cx="8037393" cy="8740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• </a:t>
            </a: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Оценка эффективности управленческих решений.</a:t>
            </a:r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• </a:t>
            </a: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Поддержка ОУ, реализующих проекты «Образовательный и инфраструктурный дизайн», </a:t>
            </a:r>
            <a:b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через систему стимулирования</a:t>
            </a:r>
          </a:p>
        </p:txBody>
      </p:sp>
      <p:cxnSp>
        <p:nvCxnSpPr>
          <p:cNvPr id="53" name="Прямая со стрелкой 52"/>
          <p:cNvCxnSpPr>
            <a:endCxn id="43" idx="2"/>
          </p:cNvCxnSpPr>
          <p:nvPr/>
        </p:nvCxnSpPr>
        <p:spPr>
          <a:xfrm flipV="1">
            <a:off x="740239" y="2298952"/>
            <a:ext cx="968770" cy="9084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ustomShape 5"/>
          <p:cNvSpPr/>
          <p:nvPr/>
        </p:nvSpPr>
        <p:spPr>
          <a:xfrm>
            <a:off x="2560886" y="2308036"/>
            <a:ext cx="1839855" cy="8979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Фестиваль инфраструктурных решений</a:t>
            </a:r>
            <a:endParaRPr lang="ru-RU" sz="1600" b="0" strike="noStrike" spc="-1" dirty="0">
              <a:solidFill>
                <a:schemeClr val="tx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7795957" y="1272399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30.06</a:t>
            </a:r>
          </a:p>
        </p:txBody>
      </p:sp>
      <p:sp>
        <p:nvSpPr>
          <p:cNvPr id="62" name="Овал 61"/>
          <p:cNvSpPr/>
          <p:nvPr/>
        </p:nvSpPr>
        <p:spPr>
          <a:xfrm>
            <a:off x="4027145" y="1912811"/>
            <a:ext cx="1192659" cy="76338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февраль 2 этап</a:t>
            </a:r>
          </a:p>
        </p:txBody>
      </p:sp>
      <p:cxnSp>
        <p:nvCxnSpPr>
          <p:cNvPr id="69" name="Прямая соединительная линия 68"/>
          <p:cNvCxnSpPr>
            <a:stCxn id="68" idx="6"/>
            <a:endCxn id="79" idx="1"/>
          </p:cNvCxnSpPr>
          <p:nvPr/>
        </p:nvCxnSpPr>
        <p:spPr>
          <a:xfrm>
            <a:off x="7582437" y="2301307"/>
            <a:ext cx="358393" cy="301357"/>
          </a:xfrm>
          <a:prstGeom prst="line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ustomShape 16"/>
          <p:cNvSpPr/>
          <p:nvPr/>
        </p:nvSpPr>
        <p:spPr>
          <a:xfrm>
            <a:off x="1186002" y="4054519"/>
            <a:ext cx="4899838" cy="8455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Введение вопросов о проектном управлении:</a:t>
            </a:r>
          </a:p>
          <a:p>
            <a:pPr marL="180975" indent="-180975">
              <a:lnSpc>
                <a:spcPct val="100000"/>
              </a:lnSpc>
              <a:buFontTx/>
              <a:buChar char="-"/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при аттестации руководителей;</a:t>
            </a:r>
          </a:p>
          <a:p>
            <a:pPr marL="180975" indent="-180975">
              <a:lnSpc>
                <a:spcPct val="100000"/>
              </a:lnSpc>
              <a:buFontTx/>
              <a:buChar char="-"/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при проведении конкурсных процедур назначения.</a:t>
            </a:r>
          </a:p>
        </p:txBody>
      </p:sp>
      <p:sp>
        <p:nvSpPr>
          <p:cNvPr id="43" name="Овал 42"/>
          <p:cNvSpPr/>
          <p:nvPr/>
        </p:nvSpPr>
        <p:spPr>
          <a:xfrm>
            <a:off x="1709009" y="1911749"/>
            <a:ext cx="1192659" cy="77440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ноябрь </a:t>
            </a:r>
            <a:br>
              <a:rPr lang="ru-RU" sz="1200" dirty="0">
                <a:solidFill>
                  <a:schemeClr val="tx2"/>
                </a:solidFill>
              </a:rPr>
            </a:br>
            <a:r>
              <a:rPr lang="ru-RU" sz="1200" dirty="0">
                <a:solidFill>
                  <a:schemeClr val="tx2"/>
                </a:solidFill>
              </a:rPr>
              <a:t>1 этап</a:t>
            </a:r>
          </a:p>
        </p:txBody>
      </p:sp>
      <p:cxnSp>
        <p:nvCxnSpPr>
          <p:cNvPr id="44" name="Прямая со стрелкой 43"/>
          <p:cNvCxnSpPr>
            <a:stCxn id="43" idx="6"/>
            <a:endCxn id="62" idx="2"/>
          </p:cNvCxnSpPr>
          <p:nvPr/>
        </p:nvCxnSpPr>
        <p:spPr>
          <a:xfrm flipV="1">
            <a:off x="2901668" y="2294505"/>
            <a:ext cx="1125477" cy="4447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62" idx="6"/>
          </p:cNvCxnSpPr>
          <p:nvPr/>
        </p:nvCxnSpPr>
        <p:spPr>
          <a:xfrm flipV="1">
            <a:off x="5219804" y="2294504"/>
            <a:ext cx="1373377" cy="1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Овал 67"/>
          <p:cNvSpPr/>
          <p:nvPr/>
        </p:nvSpPr>
        <p:spPr>
          <a:xfrm>
            <a:off x="6593181" y="2068220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30.04</a:t>
            </a:r>
          </a:p>
        </p:txBody>
      </p:sp>
      <p:sp>
        <p:nvSpPr>
          <p:cNvPr id="70" name="CustomShape 5"/>
          <p:cNvSpPr/>
          <p:nvPr/>
        </p:nvSpPr>
        <p:spPr>
          <a:xfrm>
            <a:off x="4959582" y="2334470"/>
            <a:ext cx="1839855" cy="10781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Подготовка и издание каталога инфраструктурных решений</a:t>
            </a:r>
            <a:endParaRPr lang="ru-RU" sz="1600" b="0" strike="noStrike" spc="-1" dirty="0">
              <a:solidFill>
                <a:schemeClr val="tx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04296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79" grpId="0" animBg="1"/>
      <p:bldP spid="80" grpId="0"/>
      <p:bldP spid="93" grpId="0" animBg="1"/>
      <p:bldP spid="94" grpId="0" animBg="1"/>
      <p:bldP spid="96" grpId="0"/>
      <p:bldP spid="55" grpId="0"/>
      <p:bldP spid="61" grpId="0" animBg="1"/>
      <p:bldP spid="62" grpId="0" animBg="1"/>
      <p:bldP spid="84" grpId="0"/>
      <p:bldP spid="43" grpId="0" animBg="1"/>
      <p:bldP spid="68" grpId="0" animBg="1"/>
      <p:bldP spid="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2"/>
          <p:cNvPicPr/>
          <p:nvPr/>
        </p:nvPicPr>
        <p:blipFill>
          <a:blip r:embed="rId3"/>
          <a:stretch/>
        </p:blipFill>
        <p:spPr>
          <a:xfrm>
            <a:off x="0" y="0"/>
            <a:ext cx="9143280" cy="922320"/>
          </a:xfrm>
          <a:prstGeom prst="rect">
            <a:avLst/>
          </a:prstGeom>
          <a:ln>
            <a:noFill/>
          </a:ln>
        </p:spPr>
      </p:pic>
      <p:pic>
        <p:nvPicPr>
          <p:cNvPr id="200" name="Picture 3"/>
          <p:cNvPicPr/>
          <p:nvPr/>
        </p:nvPicPr>
        <p:blipFill>
          <a:blip r:embed="rId4"/>
          <a:stretch/>
        </p:blipFill>
        <p:spPr>
          <a:xfrm>
            <a:off x="0" y="6548400"/>
            <a:ext cx="9143280" cy="308880"/>
          </a:xfrm>
          <a:prstGeom prst="rect">
            <a:avLst/>
          </a:prstGeom>
          <a:ln>
            <a:noFill/>
          </a:ln>
        </p:spPr>
      </p:pic>
      <p:sp>
        <p:nvSpPr>
          <p:cNvPr id="202" name="CustomShape 2"/>
          <p:cNvSpPr/>
          <p:nvPr/>
        </p:nvSpPr>
        <p:spPr>
          <a:xfrm>
            <a:off x="3421127" y="172866"/>
            <a:ext cx="5570169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3.3. Реализация модели хозяйствования</a:t>
            </a:r>
            <a:r>
              <a:rPr lang="ru-RU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72834" y="1269791"/>
            <a:ext cx="978757" cy="438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25.08</a:t>
            </a:r>
          </a:p>
        </p:txBody>
      </p:sp>
      <p:sp>
        <p:nvSpPr>
          <p:cNvPr id="47" name="CustomShape 5"/>
          <p:cNvSpPr/>
          <p:nvPr/>
        </p:nvSpPr>
        <p:spPr>
          <a:xfrm>
            <a:off x="137148" y="934531"/>
            <a:ext cx="1917990" cy="3234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Постановка задачи</a:t>
            </a:r>
            <a:endParaRPr lang="ru-RU" sz="16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80" name="CustomShape 16"/>
          <p:cNvSpPr/>
          <p:nvPr/>
        </p:nvSpPr>
        <p:spPr>
          <a:xfrm>
            <a:off x="7406640" y="1745373"/>
            <a:ext cx="1584656" cy="13944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Оформление аналитического отчёта по результатам апробации</a:t>
            </a:r>
          </a:p>
        </p:txBody>
      </p:sp>
      <p:cxnSp>
        <p:nvCxnSpPr>
          <p:cNvPr id="48" name="Прямая соединительная линия 47"/>
          <p:cNvCxnSpPr>
            <a:cxnSpLocks/>
            <a:stCxn id="7" idx="4"/>
          </p:cNvCxnSpPr>
          <p:nvPr/>
        </p:nvCxnSpPr>
        <p:spPr>
          <a:xfrm flipH="1">
            <a:off x="747223" y="1708381"/>
            <a:ext cx="14990" cy="12037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7927087" y="1249996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июнь</a:t>
            </a:r>
          </a:p>
        </p:txBody>
      </p:sp>
      <p:cxnSp>
        <p:nvCxnSpPr>
          <p:cNvPr id="29" name="Прямая со стрелкой 28"/>
          <p:cNvCxnSpPr>
            <a:cxnSpLocks/>
            <a:stCxn id="7" idx="6"/>
            <a:endCxn id="18" idx="2"/>
          </p:cNvCxnSpPr>
          <p:nvPr/>
        </p:nvCxnSpPr>
        <p:spPr>
          <a:xfrm flipV="1">
            <a:off x="1251591" y="1486569"/>
            <a:ext cx="1725525" cy="251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stomShape 16"/>
          <p:cNvSpPr/>
          <p:nvPr/>
        </p:nvSpPr>
        <p:spPr>
          <a:xfrm>
            <a:off x="4258511" y="1513430"/>
            <a:ext cx="3625122" cy="6761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Выработка решений по улучшению качества горячего питания</a:t>
            </a:r>
          </a:p>
        </p:txBody>
      </p:sp>
      <p:cxnSp>
        <p:nvCxnSpPr>
          <p:cNvPr id="31" name="Прямая со стрелкой 30"/>
          <p:cNvCxnSpPr>
            <a:cxnSpLocks/>
          </p:cNvCxnSpPr>
          <p:nvPr/>
        </p:nvCxnSpPr>
        <p:spPr>
          <a:xfrm flipV="1">
            <a:off x="741426" y="4086485"/>
            <a:ext cx="7185661" cy="2008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stomShape 16"/>
          <p:cNvSpPr/>
          <p:nvPr/>
        </p:nvSpPr>
        <p:spPr>
          <a:xfrm>
            <a:off x="837004" y="4179391"/>
            <a:ext cx="6475695" cy="7870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Поддержка ОУ , реализующих модели эффективного хозяйствования (аутсорсинг, организация питания, потребление энергоресурсов) </a:t>
            </a:r>
            <a:b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через систему стимулирования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762B87E6-D9BA-4F26-AD86-68F1B94E3E13}"/>
              </a:ext>
            </a:extLst>
          </p:cNvPr>
          <p:cNvSpPr/>
          <p:nvPr/>
        </p:nvSpPr>
        <p:spPr>
          <a:xfrm>
            <a:off x="4826519" y="2679020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март</a:t>
            </a:r>
          </a:p>
        </p:txBody>
      </p:sp>
      <p:sp>
        <p:nvSpPr>
          <p:cNvPr id="17" name="CustomShape 16">
            <a:extLst>
              <a:ext uri="{FF2B5EF4-FFF2-40B4-BE49-F238E27FC236}">
                <a16:creationId xmlns:a16="http://schemas.microsoft.com/office/drawing/2014/main" id="{236DC41A-7A23-4BC8-AEA6-58C3AF2718F9}"/>
              </a:ext>
            </a:extLst>
          </p:cNvPr>
          <p:cNvSpPr/>
          <p:nvPr/>
        </p:nvSpPr>
        <p:spPr>
          <a:xfrm>
            <a:off x="3097409" y="3173572"/>
            <a:ext cx="4065392" cy="5655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Обсуждение на Общественном Совете ГУО перехода ОУ всей МСО </a:t>
            </a: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 аутсорсинг</a:t>
            </a:r>
            <a:endParaRPr lang="ru-RU" sz="16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01D79FD6-43B7-4E6D-B84F-3F3336B0ABA6}"/>
              </a:ext>
            </a:extLst>
          </p:cNvPr>
          <p:cNvSpPr/>
          <p:nvPr/>
        </p:nvSpPr>
        <p:spPr>
          <a:xfrm>
            <a:off x="2977116" y="1264756"/>
            <a:ext cx="1237941" cy="443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январь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A8DAF114-14D6-4867-9E18-4D4823D32F4D}"/>
              </a:ext>
            </a:extLst>
          </p:cNvPr>
          <p:cNvCxnSpPr>
            <a:cxnSpLocks/>
            <a:stCxn id="18" idx="6"/>
            <a:endCxn id="28" idx="2"/>
          </p:cNvCxnSpPr>
          <p:nvPr/>
        </p:nvCxnSpPr>
        <p:spPr>
          <a:xfrm flipV="1">
            <a:off x="4215057" y="1483083"/>
            <a:ext cx="3712030" cy="348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stomShape 16">
            <a:extLst>
              <a:ext uri="{FF2B5EF4-FFF2-40B4-BE49-F238E27FC236}">
                <a16:creationId xmlns:a16="http://schemas.microsoft.com/office/drawing/2014/main" id="{E46F761B-9E81-4C25-9589-0D5421031BAB}"/>
              </a:ext>
            </a:extLst>
          </p:cNvPr>
          <p:cNvSpPr/>
          <p:nvPr/>
        </p:nvSpPr>
        <p:spPr>
          <a:xfrm>
            <a:off x="1193468" y="1514245"/>
            <a:ext cx="2090275" cy="7583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Введение «горячей линии» и установка ящиков для писем.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0854013E-6E20-4065-BDBE-40F641E0B1C8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751819" y="2912107"/>
            <a:ext cx="40747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99984DB9-BA38-4B47-8657-8C69C017FAD8}"/>
              </a:ext>
            </a:extLst>
          </p:cNvPr>
          <p:cNvCxnSpPr>
            <a:cxnSpLocks/>
          </p:cNvCxnSpPr>
          <p:nvPr/>
        </p:nvCxnSpPr>
        <p:spPr>
          <a:xfrm flipH="1">
            <a:off x="733931" y="2906773"/>
            <a:ext cx="14990" cy="12037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01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28" grpId="0" animBg="1"/>
      <p:bldP spid="30" grpId="0"/>
      <p:bldP spid="32" grpId="0"/>
      <p:bldP spid="16" grpId="0" animBg="1"/>
      <p:bldP spid="17" grpId="0"/>
      <p:bldP spid="18" grpId="0" animBg="1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2"/>
          <p:cNvPicPr/>
          <p:nvPr/>
        </p:nvPicPr>
        <p:blipFill>
          <a:blip r:embed="rId3"/>
          <a:stretch/>
        </p:blipFill>
        <p:spPr>
          <a:xfrm>
            <a:off x="0" y="0"/>
            <a:ext cx="9143280" cy="922320"/>
          </a:xfrm>
          <a:prstGeom prst="rect">
            <a:avLst/>
          </a:prstGeom>
          <a:ln>
            <a:noFill/>
          </a:ln>
        </p:spPr>
      </p:pic>
      <p:pic>
        <p:nvPicPr>
          <p:cNvPr id="200" name="Picture 3"/>
          <p:cNvPicPr/>
          <p:nvPr/>
        </p:nvPicPr>
        <p:blipFill>
          <a:blip r:embed="rId4"/>
          <a:stretch/>
        </p:blipFill>
        <p:spPr>
          <a:xfrm>
            <a:off x="0" y="6548400"/>
            <a:ext cx="9143280" cy="308880"/>
          </a:xfrm>
          <a:prstGeom prst="rect">
            <a:avLst/>
          </a:prstGeom>
          <a:ln>
            <a:noFill/>
          </a:ln>
        </p:spPr>
      </p:pic>
      <p:sp>
        <p:nvSpPr>
          <p:cNvPr id="202" name="CustomShape 2"/>
          <p:cNvSpPr/>
          <p:nvPr/>
        </p:nvSpPr>
        <p:spPr>
          <a:xfrm>
            <a:off x="3421127" y="172866"/>
            <a:ext cx="5570169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3.4. Расширение образовательного ресурса</a:t>
            </a:r>
            <a:r>
              <a:rPr lang="ru-RU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5"/>
          <p:cNvSpPr/>
          <p:nvPr/>
        </p:nvSpPr>
        <p:spPr>
          <a:xfrm>
            <a:off x="1257982" y="1494843"/>
            <a:ext cx="6534738" cy="33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Мониторинг участия ОУ в олимпиадах НТИ, творческих конкурсах, ВСОШ </a:t>
            </a:r>
            <a:endParaRPr lang="ru-RU" sz="1600" b="0" strike="noStrike" spc="-1" dirty="0">
              <a:solidFill>
                <a:schemeClr val="tx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214" name="CustomShape 14"/>
          <p:cNvSpPr/>
          <p:nvPr/>
        </p:nvSpPr>
        <p:spPr>
          <a:xfrm>
            <a:off x="747209" y="2156010"/>
            <a:ext cx="5390132" cy="8263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Предоставление материалов от ОУ </a:t>
            </a:r>
            <a:br>
              <a:rPr lang="ru-RU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r>
              <a:rPr lang="ru-RU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 использованию </a:t>
            </a:r>
            <a:r>
              <a:rPr lang="ru-RU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ресурса городских организаций </a:t>
            </a:r>
            <a:br>
              <a:rPr lang="ru-RU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ru-RU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 указанием  достигнутых образовательных целей</a:t>
            </a:r>
            <a:br>
              <a:rPr lang="ru-RU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endParaRPr lang="ru-RU" sz="16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2514" y="1269791"/>
            <a:ext cx="978757" cy="438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25.08</a:t>
            </a:r>
          </a:p>
        </p:txBody>
      </p:sp>
      <p:cxnSp>
        <p:nvCxnSpPr>
          <p:cNvPr id="11" name="Прямая со стрелкой 10"/>
          <p:cNvCxnSpPr>
            <a:stCxn id="7" idx="6"/>
            <a:endCxn id="61" idx="2"/>
          </p:cNvCxnSpPr>
          <p:nvPr/>
        </p:nvCxnSpPr>
        <p:spPr>
          <a:xfrm>
            <a:off x="1231271" y="1489086"/>
            <a:ext cx="6543227" cy="22122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stomShape 5"/>
          <p:cNvSpPr/>
          <p:nvPr/>
        </p:nvSpPr>
        <p:spPr>
          <a:xfrm>
            <a:off x="137148" y="934531"/>
            <a:ext cx="1917990" cy="3234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Постановка задачи</a:t>
            </a:r>
            <a:endParaRPr lang="ru-RU" sz="16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5774092" y="1926449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30.06</a:t>
            </a:r>
          </a:p>
        </p:txBody>
      </p:sp>
      <p:cxnSp>
        <p:nvCxnSpPr>
          <p:cNvPr id="34" name="Прямая со стрелкой 33"/>
          <p:cNvCxnSpPr>
            <a:endCxn id="49" idx="2"/>
          </p:cNvCxnSpPr>
          <p:nvPr/>
        </p:nvCxnSpPr>
        <p:spPr>
          <a:xfrm flipV="1">
            <a:off x="741849" y="2159536"/>
            <a:ext cx="5032243" cy="15281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78"/>
          <p:cNvSpPr/>
          <p:nvPr/>
        </p:nvSpPr>
        <p:spPr>
          <a:xfrm>
            <a:off x="7774498" y="1927261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август</a:t>
            </a:r>
          </a:p>
        </p:txBody>
      </p:sp>
      <p:sp>
        <p:nvSpPr>
          <p:cNvPr id="80" name="CustomShape 16"/>
          <p:cNvSpPr/>
          <p:nvPr/>
        </p:nvSpPr>
        <p:spPr>
          <a:xfrm>
            <a:off x="7062613" y="2632091"/>
            <a:ext cx="1942383" cy="11362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Анализ степени решения задачи и оформление задач на 2018-2019 </a:t>
            </a:r>
            <a:r>
              <a:rPr lang="ru-RU" sz="16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уч.год</a:t>
            </a:r>
            <a:endParaRPr lang="ru-RU" sz="16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cxnSp>
        <p:nvCxnSpPr>
          <p:cNvPr id="83" name="Прямая со стрелкой 82"/>
          <p:cNvCxnSpPr>
            <a:stCxn id="49" idx="6"/>
            <a:endCxn id="79" idx="2"/>
          </p:cNvCxnSpPr>
          <p:nvPr/>
        </p:nvCxnSpPr>
        <p:spPr>
          <a:xfrm>
            <a:off x="6763348" y="2159536"/>
            <a:ext cx="1011150" cy="812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cxnSpLocks/>
            <a:stCxn id="61" idx="4"/>
            <a:endCxn id="79" idx="0"/>
          </p:cNvCxnSpPr>
          <p:nvPr/>
        </p:nvCxnSpPr>
        <p:spPr>
          <a:xfrm>
            <a:off x="8269126" y="1744295"/>
            <a:ext cx="0" cy="182966"/>
          </a:xfrm>
          <a:prstGeom prst="line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5958573" y="2976468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30.06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741850" y="1692619"/>
            <a:ext cx="5359" cy="4703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36" idx="6"/>
            <a:endCxn id="62" idx="2"/>
          </p:cNvCxnSpPr>
          <p:nvPr/>
        </p:nvCxnSpPr>
        <p:spPr>
          <a:xfrm>
            <a:off x="1494268" y="5475671"/>
            <a:ext cx="2892801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ustomShape 5"/>
          <p:cNvSpPr/>
          <p:nvPr/>
        </p:nvSpPr>
        <p:spPr>
          <a:xfrm>
            <a:off x="1494121" y="5483047"/>
            <a:ext cx="2872462" cy="10379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Разработка и оформление межведомственного проекта «Образовательный полигон: «Столбы»: восточный вход»</a:t>
            </a:r>
            <a:endParaRPr lang="ru-RU" sz="1600" b="0" strike="noStrike" spc="-1" dirty="0">
              <a:solidFill>
                <a:schemeClr val="tx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7774498" y="1278121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01.06</a:t>
            </a:r>
          </a:p>
        </p:txBody>
      </p:sp>
      <p:sp>
        <p:nvSpPr>
          <p:cNvPr id="62" name="Овал 61"/>
          <p:cNvSpPr/>
          <p:nvPr/>
        </p:nvSpPr>
        <p:spPr>
          <a:xfrm>
            <a:off x="4387069" y="5242584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30.11</a:t>
            </a:r>
          </a:p>
        </p:txBody>
      </p:sp>
      <p:cxnSp>
        <p:nvCxnSpPr>
          <p:cNvPr id="69" name="Прямая соединительная линия 68"/>
          <p:cNvCxnSpPr>
            <a:stCxn id="62" idx="6"/>
          </p:cNvCxnSpPr>
          <p:nvPr/>
        </p:nvCxnSpPr>
        <p:spPr>
          <a:xfrm>
            <a:off x="5376325" y="5475671"/>
            <a:ext cx="3387429" cy="9632"/>
          </a:xfrm>
          <a:prstGeom prst="line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42" idx="6"/>
            <a:endCxn id="79" idx="3"/>
          </p:cNvCxnSpPr>
          <p:nvPr/>
        </p:nvCxnSpPr>
        <p:spPr>
          <a:xfrm flipV="1">
            <a:off x="6947829" y="2325165"/>
            <a:ext cx="971542" cy="884390"/>
          </a:xfrm>
          <a:prstGeom prst="line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ustomShape 14"/>
          <p:cNvSpPr/>
          <p:nvPr/>
        </p:nvSpPr>
        <p:spPr>
          <a:xfrm>
            <a:off x="6657065" y="2162936"/>
            <a:ext cx="1310666" cy="6132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Подготовка справки</a:t>
            </a:r>
          </a:p>
        </p:txBody>
      </p:sp>
      <p:sp>
        <p:nvSpPr>
          <p:cNvPr id="36" name="Овал 35"/>
          <p:cNvSpPr/>
          <p:nvPr/>
        </p:nvSpPr>
        <p:spPr>
          <a:xfrm>
            <a:off x="505012" y="5242584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29.08</a:t>
            </a:r>
          </a:p>
        </p:txBody>
      </p:sp>
      <p:cxnSp>
        <p:nvCxnSpPr>
          <p:cNvPr id="51" name="Прямая со стрелкой 50"/>
          <p:cNvCxnSpPr>
            <a:endCxn id="42" idx="2"/>
          </p:cNvCxnSpPr>
          <p:nvPr/>
        </p:nvCxnSpPr>
        <p:spPr>
          <a:xfrm>
            <a:off x="739169" y="3199395"/>
            <a:ext cx="5219404" cy="1016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ustomShape 5"/>
          <p:cNvSpPr/>
          <p:nvPr/>
        </p:nvSpPr>
        <p:spPr>
          <a:xfrm>
            <a:off x="555191" y="3199395"/>
            <a:ext cx="5582150" cy="13974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Реализация межведомственных проектов и городских акций:</a:t>
            </a:r>
          </a:p>
          <a:p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• </a:t>
            </a: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115 дней на «Столбах»    </a:t>
            </a: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• </a:t>
            </a: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Библиотека «Перезагрузка»</a:t>
            </a:r>
          </a:p>
          <a:p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• </a:t>
            </a: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АНО «</a:t>
            </a:r>
            <a:r>
              <a:rPr lang="ru-RU" sz="1600" spc="-1" dirty="0" err="1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Кванториум</a:t>
            </a: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»          </a:t>
            </a: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• </a:t>
            </a: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Школьная лига «Роснано»</a:t>
            </a:r>
          </a:p>
          <a:p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• </a:t>
            </a: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Искусство – детям!	</a:t>
            </a: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          • </a:t>
            </a: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Доступный театр</a:t>
            </a:r>
          </a:p>
          <a:p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• </a:t>
            </a: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Мини-футбол – в школу!</a:t>
            </a:r>
          </a:p>
        </p:txBody>
      </p:sp>
      <p:sp>
        <p:nvSpPr>
          <p:cNvPr id="35" name="CustomShape 5"/>
          <p:cNvSpPr/>
          <p:nvPr/>
        </p:nvSpPr>
        <p:spPr>
          <a:xfrm>
            <a:off x="5396664" y="5485303"/>
            <a:ext cx="2872462" cy="10379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Проведение учебных занятий и образовательных событий на Образовательном полигоне</a:t>
            </a:r>
            <a:endParaRPr lang="ru-RU" sz="1600" b="0" strike="noStrike" spc="-1" dirty="0">
              <a:solidFill>
                <a:schemeClr val="tx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H="1">
            <a:off x="739169" y="2159536"/>
            <a:ext cx="2680" cy="104069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stomShape 16"/>
          <p:cNvSpPr/>
          <p:nvPr/>
        </p:nvSpPr>
        <p:spPr>
          <a:xfrm>
            <a:off x="5987681" y="3465352"/>
            <a:ext cx="1942383" cy="5838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Оценка результативности</a:t>
            </a:r>
          </a:p>
        </p:txBody>
      </p:sp>
      <p:sp>
        <p:nvSpPr>
          <p:cNvPr id="59" name="CustomShape 16"/>
          <p:cNvSpPr/>
          <p:nvPr/>
        </p:nvSpPr>
        <p:spPr>
          <a:xfrm>
            <a:off x="1395684" y="4808882"/>
            <a:ext cx="4562889" cy="3638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Поддержка ОУ через систему стимулирования</a:t>
            </a:r>
          </a:p>
        </p:txBody>
      </p:sp>
      <p:sp>
        <p:nvSpPr>
          <p:cNvPr id="60" name="Овал 59"/>
          <p:cNvSpPr/>
          <p:nvPr/>
        </p:nvSpPr>
        <p:spPr>
          <a:xfrm>
            <a:off x="249790" y="4589587"/>
            <a:ext cx="978757" cy="438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25.08</a:t>
            </a:r>
          </a:p>
        </p:txBody>
      </p:sp>
      <p:sp>
        <p:nvSpPr>
          <p:cNvPr id="63" name="Овал 62"/>
          <p:cNvSpPr/>
          <p:nvPr/>
        </p:nvSpPr>
        <p:spPr>
          <a:xfrm>
            <a:off x="5987681" y="4571558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30.06</a:t>
            </a:r>
          </a:p>
        </p:txBody>
      </p:sp>
      <p:cxnSp>
        <p:nvCxnSpPr>
          <p:cNvPr id="64" name="Прямая со стрелкой 63"/>
          <p:cNvCxnSpPr>
            <a:stCxn id="60" idx="6"/>
            <a:endCxn id="63" idx="2"/>
          </p:cNvCxnSpPr>
          <p:nvPr/>
        </p:nvCxnSpPr>
        <p:spPr>
          <a:xfrm flipV="1">
            <a:off x="1228547" y="4804645"/>
            <a:ext cx="4759134" cy="423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04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14" grpId="0"/>
      <p:bldP spid="49" grpId="0" animBg="1"/>
      <p:bldP spid="79" grpId="0" animBg="1"/>
      <p:bldP spid="80" grpId="0"/>
      <p:bldP spid="42" grpId="0" animBg="1"/>
      <p:bldP spid="55" grpId="0"/>
      <p:bldP spid="61" grpId="0" animBg="1"/>
      <p:bldP spid="62" grpId="0" animBg="1"/>
      <p:bldP spid="86" grpId="0"/>
      <p:bldP spid="36" grpId="0" animBg="1"/>
      <p:bldP spid="52" grpId="0"/>
      <p:bldP spid="35" grpId="0"/>
      <p:bldP spid="56" grpId="0"/>
      <p:bldP spid="59" grpId="0"/>
      <p:bldP spid="60" grpId="0" animBg="1"/>
      <p:bldP spid="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311760" y="923040"/>
            <a:ext cx="8519760" cy="77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226337" y="943471"/>
            <a:ext cx="8320134" cy="495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715963" indent="-715963" algn="just">
              <a:lnSpc>
                <a:spcPct val="115000"/>
              </a:lnSpc>
              <a:buClr>
                <a:srgbClr val="000000"/>
              </a:buClr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4.1. Способствовать появлению разных форм взаимодействия </a:t>
            </a:r>
            <a:b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 общественностью и родителями для обеспечения 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открытости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и совершенствования форм государственно-общественного управления</a:t>
            </a:r>
          </a:p>
          <a:p>
            <a:pPr marL="715963" indent="-715963" algn="just">
              <a:lnSpc>
                <a:spcPct val="115000"/>
              </a:lnSpc>
              <a:buClr>
                <a:srgbClr val="000000"/>
              </a:buClr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4.2. Совершенствование механизма партнерских отношений в части совместного планирования, выполнения договоренностей, </a:t>
            </a:r>
            <a:b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  обеспечении 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доступности образовательного ресурса</a:t>
            </a:r>
            <a:endParaRPr lang="ru-RU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3" name="Picture 2"/>
          <p:cNvPicPr/>
          <p:nvPr/>
        </p:nvPicPr>
        <p:blipFill>
          <a:blip r:embed="rId2"/>
          <a:stretch/>
        </p:blipFill>
        <p:spPr>
          <a:xfrm>
            <a:off x="0" y="5400"/>
            <a:ext cx="9143280" cy="922320"/>
          </a:xfrm>
          <a:prstGeom prst="rect">
            <a:avLst/>
          </a:prstGeom>
          <a:ln>
            <a:noFill/>
          </a:ln>
        </p:spPr>
      </p:pic>
      <p:pic>
        <p:nvPicPr>
          <p:cNvPr id="174" name="Picture 3"/>
          <p:cNvPicPr/>
          <p:nvPr/>
        </p:nvPicPr>
        <p:blipFill>
          <a:blip r:embed="rId3"/>
          <a:stretch/>
        </p:blipFill>
        <p:spPr>
          <a:xfrm>
            <a:off x="0" y="6548400"/>
            <a:ext cx="9143280" cy="308880"/>
          </a:xfrm>
          <a:prstGeom prst="rect">
            <a:avLst/>
          </a:prstGeom>
          <a:ln>
            <a:noFill/>
          </a:ln>
        </p:spPr>
      </p:pic>
      <p:sp>
        <p:nvSpPr>
          <p:cNvPr id="175" name="CustomShape 3"/>
          <p:cNvSpPr/>
          <p:nvPr/>
        </p:nvSpPr>
        <p:spPr>
          <a:xfrm>
            <a:off x="3383280" y="228580"/>
            <a:ext cx="576000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  <a:ea typeface="PT Sans"/>
              </a:rPr>
              <a:t>ОБРАЗОВАТЕЛЬНОЕ ПАРТНЁРСТВО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2"/>
          <p:cNvPicPr/>
          <p:nvPr/>
        </p:nvPicPr>
        <p:blipFill>
          <a:blip r:embed="rId3"/>
          <a:stretch/>
        </p:blipFill>
        <p:spPr>
          <a:xfrm>
            <a:off x="0" y="0"/>
            <a:ext cx="9143280" cy="922320"/>
          </a:xfrm>
          <a:prstGeom prst="rect">
            <a:avLst/>
          </a:prstGeom>
          <a:ln>
            <a:noFill/>
          </a:ln>
        </p:spPr>
      </p:pic>
      <p:pic>
        <p:nvPicPr>
          <p:cNvPr id="200" name="Picture 3"/>
          <p:cNvPicPr/>
          <p:nvPr/>
        </p:nvPicPr>
        <p:blipFill>
          <a:blip r:embed="rId4"/>
          <a:stretch/>
        </p:blipFill>
        <p:spPr>
          <a:xfrm>
            <a:off x="0" y="6548400"/>
            <a:ext cx="9143280" cy="308880"/>
          </a:xfrm>
          <a:prstGeom prst="rect">
            <a:avLst/>
          </a:prstGeom>
          <a:ln>
            <a:noFill/>
          </a:ln>
        </p:spPr>
      </p:pic>
      <p:sp>
        <p:nvSpPr>
          <p:cNvPr id="202" name="CustomShape 2"/>
          <p:cNvSpPr/>
          <p:nvPr/>
        </p:nvSpPr>
        <p:spPr>
          <a:xfrm>
            <a:off x="3529432" y="245228"/>
            <a:ext cx="5613848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4.1. Совершенствование форм ГОУ…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5"/>
          <p:cNvSpPr/>
          <p:nvPr/>
        </p:nvSpPr>
        <p:spPr>
          <a:xfrm>
            <a:off x="1171311" y="1494255"/>
            <a:ext cx="4356540" cy="33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Обновление системы мониторинга ОУ и МСО</a:t>
            </a:r>
            <a:endParaRPr lang="ru-RU" sz="1600" b="0" strike="noStrike" spc="-1" dirty="0">
              <a:solidFill>
                <a:schemeClr val="tx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214" name="CustomShape 14"/>
          <p:cNvSpPr/>
          <p:nvPr/>
        </p:nvSpPr>
        <p:spPr>
          <a:xfrm>
            <a:off x="747209" y="2156010"/>
            <a:ext cx="5390132" cy="7476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Предоставление материалов от ОУ </a:t>
            </a:r>
            <a:br>
              <a:rPr lang="ru-RU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r>
              <a:rPr lang="ru-RU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 продуктивным формам взаимодействия с родителями и общественностью, обеспечившим открытость и решение проблем ОУ</a:t>
            </a:r>
          </a:p>
        </p:txBody>
      </p:sp>
      <p:sp>
        <p:nvSpPr>
          <p:cNvPr id="7" name="Овал 6"/>
          <p:cNvSpPr/>
          <p:nvPr/>
        </p:nvSpPr>
        <p:spPr>
          <a:xfrm>
            <a:off x="252514" y="1269791"/>
            <a:ext cx="978757" cy="438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25.08</a:t>
            </a:r>
          </a:p>
        </p:txBody>
      </p:sp>
      <p:cxnSp>
        <p:nvCxnSpPr>
          <p:cNvPr id="11" name="Прямая со стрелкой 10"/>
          <p:cNvCxnSpPr>
            <a:stCxn id="7" idx="6"/>
            <a:endCxn id="61" idx="2"/>
          </p:cNvCxnSpPr>
          <p:nvPr/>
        </p:nvCxnSpPr>
        <p:spPr>
          <a:xfrm>
            <a:off x="1231271" y="1489086"/>
            <a:ext cx="4053006" cy="4249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stomShape 5"/>
          <p:cNvSpPr/>
          <p:nvPr/>
        </p:nvSpPr>
        <p:spPr>
          <a:xfrm>
            <a:off x="137148" y="934531"/>
            <a:ext cx="1917990" cy="3234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Постановка задачи</a:t>
            </a:r>
            <a:endParaRPr lang="ru-RU" sz="16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5774092" y="1926449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30.06</a:t>
            </a:r>
          </a:p>
        </p:txBody>
      </p:sp>
      <p:cxnSp>
        <p:nvCxnSpPr>
          <p:cNvPr id="34" name="Прямая со стрелкой 33"/>
          <p:cNvCxnSpPr>
            <a:endCxn id="49" idx="2"/>
          </p:cNvCxnSpPr>
          <p:nvPr/>
        </p:nvCxnSpPr>
        <p:spPr>
          <a:xfrm flipV="1">
            <a:off x="741849" y="2159536"/>
            <a:ext cx="5032243" cy="15281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78"/>
          <p:cNvSpPr/>
          <p:nvPr/>
        </p:nvSpPr>
        <p:spPr>
          <a:xfrm>
            <a:off x="7965546" y="1939481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август</a:t>
            </a:r>
          </a:p>
        </p:txBody>
      </p:sp>
      <p:cxnSp>
        <p:nvCxnSpPr>
          <p:cNvPr id="83" name="Прямая со стрелкой 82"/>
          <p:cNvCxnSpPr>
            <a:stCxn id="49" idx="6"/>
            <a:endCxn id="79" idx="2"/>
          </p:cNvCxnSpPr>
          <p:nvPr/>
        </p:nvCxnSpPr>
        <p:spPr>
          <a:xfrm>
            <a:off x="6763348" y="2159536"/>
            <a:ext cx="1202198" cy="13032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stCxn id="61" idx="6"/>
            <a:endCxn id="79" idx="0"/>
          </p:cNvCxnSpPr>
          <p:nvPr/>
        </p:nvCxnSpPr>
        <p:spPr>
          <a:xfrm>
            <a:off x="6273533" y="1493335"/>
            <a:ext cx="2186641" cy="446146"/>
          </a:xfrm>
          <a:prstGeom prst="line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41850" y="1692619"/>
            <a:ext cx="5359" cy="4703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Овал 60"/>
          <p:cNvSpPr/>
          <p:nvPr/>
        </p:nvSpPr>
        <p:spPr>
          <a:xfrm>
            <a:off x="5284277" y="1260248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30.05</a:t>
            </a:r>
          </a:p>
        </p:txBody>
      </p:sp>
      <p:sp>
        <p:nvSpPr>
          <p:cNvPr id="86" name="CustomShape 14"/>
          <p:cNvSpPr/>
          <p:nvPr/>
        </p:nvSpPr>
        <p:spPr>
          <a:xfrm>
            <a:off x="6241583" y="2140432"/>
            <a:ext cx="1310666" cy="6132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Анализ материалов</a:t>
            </a:r>
          </a:p>
        </p:txBody>
      </p:sp>
      <p:sp>
        <p:nvSpPr>
          <p:cNvPr id="74" name="CustomShape 16"/>
          <p:cNvSpPr/>
          <p:nvPr/>
        </p:nvSpPr>
        <p:spPr>
          <a:xfrm>
            <a:off x="7012419" y="2486200"/>
            <a:ext cx="1942383" cy="12786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Анализ </a:t>
            </a:r>
            <a:b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степени решения задачи и оформление задач на 2018-2019 </a:t>
            </a:r>
            <a:r>
              <a:rPr lang="ru-RU" sz="16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уч.год</a:t>
            </a:r>
            <a:endParaRPr lang="ru-RU" sz="16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40F2F731-CABE-43B7-8304-C45686A872CB}"/>
              </a:ext>
            </a:extLst>
          </p:cNvPr>
          <p:cNvCxnSpPr>
            <a:cxnSpLocks/>
            <a:stCxn id="42" idx="6"/>
            <a:endCxn id="45" idx="2"/>
          </p:cNvCxnSpPr>
          <p:nvPr/>
        </p:nvCxnSpPr>
        <p:spPr>
          <a:xfrm>
            <a:off x="1231227" y="4756892"/>
            <a:ext cx="6654819" cy="696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>
            <a:extLst>
              <a:ext uri="{FF2B5EF4-FFF2-40B4-BE49-F238E27FC236}">
                <a16:creationId xmlns:a16="http://schemas.microsoft.com/office/drawing/2014/main" id="{21B55AB9-00E3-4B58-A99F-A30A10F9F998}"/>
              </a:ext>
            </a:extLst>
          </p:cNvPr>
          <p:cNvSpPr/>
          <p:nvPr/>
        </p:nvSpPr>
        <p:spPr>
          <a:xfrm>
            <a:off x="252470" y="4537597"/>
            <a:ext cx="978757" cy="438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25.08</a:t>
            </a:r>
          </a:p>
        </p:txBody>
      </p:sp>
      <p:sp>
        <p:nvSpPr>
          <p:cNvPr id="43" name="CustomShape 16">
            <a:extLst>
              <a:ext uri="{FF2B5EF4-FFF2-40B4-BE49-F238E27FC236}">
                <a16:creationId xmlns:a16="http://schemas.microsoft.com/office/drawing/2014/main" id="{2B11FFF1-AE95-4893-B65E-3EAD92E3A3EC}"/>
              </a:ext>
            </a:extLst>
          </p:cNvPr>
          <p:cNvSpPr/>
          <p:nvPr/>
        </p:nvSpPr>
        <p:spPr>
          <a:xfrm>
            <a:off x="252470" y="5008444"/>
            <a:ext cx="8702332" cy="135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• </a:t>
            </a: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Мониторинг сайтов ОУ в соответствии с законодательством.</a:t>
            </a:r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• </a:t>
            </a: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Организация площадок взаимодействия общественных инспекций с различными структурами.</a:t>
            </a:r>
          </a:p>
          <a:p>
            <a:pPr marL="179388" indent="-179388"/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• </a:t>
            </a: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Мониторинг исполнения плана мероприятий по улучшению качества образовательной деятельности по результатам НОК с участием Общественного Совета при ГУО.</a:t>
            </a:r>
          </a:p>
          <a:p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• </a:t>
            </a: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Оценка эффективности управленческих решений по результатам НОК ОД</a:t>
            </a:r>
          </a:p>
          <a:p>
            <a:endParaRPr lang="ru-RU" sz="16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16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211CCE5-204E-4760-B151-5F9D57D026CD}"/>
              </a:ext>
            </a:extLst>
          </p:cNvPr>
          <p:cNvSpPr/>
          <p:nvPr/>
        </p:nvSpPr>
        <p:spPr>
          <a:xfrm>
            <a:off x="7886046" y="4530769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август</a:t>
            </a:r>
          </a:p>
        </p:txBody>
      </p:sp>
      <p:sp>
        <p:nvSpPr>
          <p:cNvPr id="50" name="CustomShape 16">
            <a:extLst>
              <a:ext uri="{FF2B5EF4-FFF2-40B4-BE49-F238E27FC236}">
                <a16:creationId xmlns:a16="http://schemas.microsoft.com/office/drawing/2014/main" id="{91334334-BC77-48B3-9D5A-FF874DE4B275}"/>
              </a:ext>
            </a:extLst>
          </p:cNvPr>
          <p:cNvSpPr/>
          <p:nvPr/>
        </p:nvSpPr>
        <p:spPr>
          <a:xfrm>
            <a:off x="1123584" y="3903880"/>
            <a:ext cx="4838060" cy="9252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Введение вопросов о формах ГОУ:</a:t>
            </a:r>
          </a:p>
          <a:p>
            <a:pPr marL="180975" indent="-180975">
              <a:lnSpc>
                <a:spcPct val="100000"/>
              </a:lnSpc>
              <a:buFontTx/>
              <a:buChar char="-"/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при аттестации руководителей;</a:t>
            </a:r>
          </a:p>
          <a:p>
            <a:pPr marL="180975" indent="-180975">
              <a:lnSpc>
                <a:spcPct val="100000"/>
              </a:lnSpc>
              <a:buFontTx/>
              <a:buChar char="-"/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при проведении конкурсных процедур назначения.</a:t>
            </a:r>
          </a:p>
        </p:txBody>
      </p:sp>
    </p:spTree>
    <p:extLst>
      <p:ext uri="{BB962C8B-B14F-4D97-AF65-F5344CB8AC3E}">
        <p14:creationId xmlns:p14="http://schemas.microsoft.com/office/powerpoint/2010/main" val="220916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14" grpId="0"/>
      <p:bldP spid="49" grpId="0" animBg="1"/>
      <p:bldP spid="79" grpId="0" animBg="1"/>
      <p:bldP spid="61" grpId="0" animBg="1"/>
      <p:bldP spid="86" grpId="0"/>
      <p:bldP spid="74" grpId="0"/>
      <p:bldP spid="42" grpId="0" animBg="1"/>
      <p:bldP spid="43" grpId="0"/>
      <p:bldP spid="45" grpId="0" animBg="1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2"/>
          <p:cNvPicPr/>
          <p:nvPr/>
        </p:nvPicPr>
        <p:blipFill>
          <a:blip r:embed="rId3"/>
          <a:stretch/>
        </p:blipFill>
        <p:spPr>
          <a:xfrm>
            <a:off x="0" y="0"/>
            <a:ext cx="9143280" cy="922320"/>
          </a:xfrm>
          <a:prstGeom prst="rect">
            <a:avLst/>
          </a:prstGeom>
          <a:ln>
            <a:noFill/>
          </a:ln>
        </p:spPr>
      </p:pic>
      <p:pic>
        <p:nvPicPr>
          <p:cNvPr id="200" name="Picture 3"/>
          <p:cNvPicPr/>
          <p:nvPr/>
        </p:nvPicPr>
        <p:blipFill>
          <a:blip r:embed="rId4"/>
          <a:stretch/>
        </p:blipFill>
        <p:spPr>
          <a:xfrm>
            <a:off x="0" y="6548400"/>
            <a:ext cx="9143280" cy="308880"/>
          </a:xfrm>
          <a:prstGeom prst="rect">
            <a:avLst/>
          </a:prstGeom>
          <a:ln>
            <a:noFill/>
          </a:ln>
        </p:spPr>
      </p:pic>
      <p:sp>
        <p:nvSpPr>
          <p:cNvPr id="202" name="CustomShape 2"/>
          <p:cNvSpPr/>
          <p:nvPr/>
        </p:nvSpPr>
        <p:spPr>
          <a:xfrm>
            <a:off x="3352256" y="245228"/>
            <a:ext cx="5791024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4.2. Совершенствование партнёрских отношений…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5"/>
          <p:cNvSpPr/>
          <p:nvPr/>
        </p:nvSpPr>
        <p:spPr>
          <a:xfrm>
            <a:off x="1231271" y="1494255"/>
            <a:ext cx="4356540" cy="33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Обновление системы мониторинга ОУ и МСО</a:t>
            </a:r>
            <a:endParaRPr lang="ru-RU" sz="1600" b="0" strike="noStrike" spc="-1" dirty="0">
              <a:solidFill>
                <a:schemeClr val="tx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214" name="CustomShape 14"/>
          <p:cNvSpPr/>
          <p:nvPr/>
        </p:nvSpPr>
        <p:spPr>
          <a:xfrm>
            <a:off x="747209" y="2156010"/>
            <a:ext cx="5390132" cy="7476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Предоставление материалов от ОУ </a:t>
            </a:r>
            <a:br>
              <a:rPr lang="ru-RU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r>
              <a:rPr lang="ru-RU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 образовательному партнёрству с организациями социальной сферы, культуры, спорта</a:t>
            </a:r>
          </a:p>
        </p:txBody>
      </p:sp>
      <p:sp>
        <p:nvSpPr>
          <p:cNvPr id="7" name="Овал 6"/>
          <p:cNvSpPr/>
          <p:nvPr/>
        </p:nvSpPr>
        <p:spPr>
          <a:xfrm>
            <a:off x="252514" y="1269791"/>
            <a:ext cx="978757" cy="438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25.08</a:t>
            </a:r>
          </a:p>
        </p:txBody>
      </p:sp>
      <p:cxnSp>
        <p:nvCxnSpPr>
          <p:cNvPr id="11" name="Прямая со стрелкой 10"/>
          <p:cNvCxnSpPr>
            <a:cxnSpLocks/>
            <a:stCxn id="7" idx="6"/>
            <a:endCxn id="61" idx="2"/>
          </p:cNvCxnSpPr>
          <p:nvPr/>
        </p:nvCxnSpPr>
        <p:spPr>
          <a:xfrm>
            <a:off x="1231271" y="1489086"/>
            <a:ext cx="4053006" cy="4249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stomShape 5"/>
          <p:cNvSpPr/>
          <p:nvPr/>
        </p:nvSpPr>
        <p:spPr>
          <a:xfrm>
            <a:off x="137148" y="934531"/>
            <a:ext cx="1917990" cy="3234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Постановка задачи</a:t>
            </a:r>
            <a:endParaRPr lang="ru-RU" sz="16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5774092" y="1926449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30.06</a:t>
            </a:r>
          </a:p>
        </p:txBody>
      </p:sp>
      <p:cxnSp>
        <p:nvCxnSpPr>
          <p:cNvPr id="34" name="Прямая со стрелкой 33"/>
          <p:cNvCxnSpPr>
            <a:endCxn id="49" idx="2"/>
          </p:cNvCxnSpPr>
          <p:nvPr/>
        </p:nvCxnSpPr>
        <p:spPr>
          <a:xfrm flipV="1">
            <a:off x="741849" y="2159536"/>
            <a:ext cx="5032243" cy="15281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78"/>
          <p:cNvSpPr/>
          <p:nvPr/>
        </p:nvSpPr>
        <p:spPr>
          <a:xfrm>
            <a:off x="7965546" y="1939481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август</a:t>
            </a:r>
          </a:p>
        </p:txBody>
      </p:sp>
      <p:cxnSp>
        <p:nvCxnSpPr>
          <p:cNvPr id="83" name="Прямая со стрелкой 82"/>
          <p:cNvCxnSpPr>
            <a:stCxn id="49" idx="6"/>
            <a:endCxn id="79" idx="2"/>
          </p:cNvCxnSpPr>
          <p:nvPr/>
        </p:nvCxnSpPr>
        <p:spPr>
          <a:xfrm>
            <a:off x="6763348" y="2159536"/>
            <a:ext cx="1202198" cy="13032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stCxn id="61" idx="6"/>
            <a:endCxn id="79" idx="0"/>
          </p:cNvCxnSpPr>
          <p:nvPr/>
        </p:nvCxnSpPr>
        <p:spPr>
          <a:xfrm>
            <a:off x="6273533" y="1493335"/>
            <a:ext cx="2186641" cy="446146"/>
          </a:xfrm>
          <a:prstGeom prst="line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41850" y="1692619"/>
            <a:ext cx="5359" cy="4703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Овал 60"/>
          <p:cNvSpPr/>
          <p:nvPr/>
        </p:nvSpPr>
        <p:spPr>
          <a:xfrm>
            <a:off x="5284277" y="1260248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30.05</a:t>
            </a:r>
          </a:p>
        </p:txBody>
      </p:sp>
      <p:sp>
        <p:nvSpPr>
          <p:cNvPr id="86" name="CustomShape 14"/>
          <p:cNvSpPr/>
          <p:nvPr/>
        </p:nvSpPr>
        <p:spPr>
          <a:xfrm>
            <a:off x="6241583" y="2140432"/>
            <a:ext cx="1310666" cy="6132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Анализ материалов</a:t>
            </a:r>
          </a:p>
        </p:txBody>
      </p:sp>
      <p:sp>
        <p:nvSpPr>
          <p:cNvPr id="74" name="CustomShape 16"/>
          <p:cNvSpPr/>
          <p:nvPr/>
        </p:nvSpPr>
        <p:spPr>
          <a:xfrm>
            <a:off x="7012419" y="2486200"/>
            <a:ext cx="1942383" cy="12786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Анализ </a:t>
            </a:r>
            <a:b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степени решения задачи и оформление задач на 2018-2019 </a:t>
            </a:r>
            <a:r>
              <a:rPr lang="ru-RU" sz="16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уч.год</a:t>
            </a:r>
            <a:endParaRPr lang="ru-RU" sz="16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5324923" y="3007958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30.05</a:t>
            </a:r>
          </a:p>
        </p:txBody>
      </p:sp>
      <p:cxnSp>
        <p:nvCxnSpPr>
          <p:cNvPr id="77" name="Прямая со стрелкой 76"/>
          <p:cNvCxnSpPr>
            <a:stCxn id="89" idx="6"/>
            <a:endCxn id="75" idx="2"/>
          </p:cNvCxnSpPr>
          <p:nvPr/>
        </p:nvCxnSpPr>
        <p:spPr>
          <a:xfrm>
            <a:off x="1436822" y="3241045"/>
            <a:ext cx="3888101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cxnSpLocks/>
            <a:stCxn id="75" idx="6"/>
            <a:endCxn id="79" idx="3"/>
          </p:cNvCxnSpPr>
          <p:nvPr/>
        </p:nvCxnSpPr>
        <p:spPr>
          <a:xfrm flipV="1">
            <a:off x="6314179" y="2337385"/>
            <a:ext cx="1796240" cy="90366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ustomShape 5"/>
          <p:cNvSpPr/>
          <p:nvPr/>
        </p:nvSpPr>
        <p:spPr>
          <a:xfrm>
            <a:off x="1316034" y="3259248"/>
            <a:ext cx="4129677" cy="4223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Лекторий «Информация. Проблема. Мысль»</a:t>
            </a:r>
            <a:endParaRPr lang="ru-RU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8" name="CustomShape 5"/>
          <p:cNvSpPr/>
          <p:nvPr/>
        </p:nvSpPr>
        <p:spPr>
          <a:xfrm>
            <a:off x="579089" y="4168412"/>
            <a:ext cx="1675541" cy="829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chemeClr val="tx2"/>
                </a:solidFill>
                <a:latin typeface="Calibri" panose="020F0502020204030204" pitchFamily="34" charset="0"/>
              </a:rPr>
              <a:t>Гражданский форум </a:t>
            </a:r>
            <a:br>
              <a:rPr lang="ru-RU" sz="1600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ru-RU" sz="1600" dirty="0">
                <a:solidFill>
                  <a:schemeClr val="tx2"/>
                </a:solidFill>
                <a:latin typeface="Calibri" panose="020F0502020204030204" pitchFamily="34" charset="0"/>
              </a:rPr>
              <a:t>«Город и дети»</a:t>
            </a: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ru-RU" sz="1600" b="0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447566" y="3007958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01.10</a:t>
            </a:r>
          </a:p>
        </p:txBody>
      </p:sp>
      <p:sp>
        <p:nvSpPr>
          <p:cNvPr id="90" name="CustomShape 5"/>
          <p:cNvSpPr/>
          <p:nvPr/>
        </p:nvSpPr>
        <p:spPr>
          <a:xfrm>
            <a:off x="2124449" y="4168584"/>
            <a:ext cx="1723656" cy="8378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chemeClr val="tx2"/>
                </a:solidFill>
                <a:latin typeface="Calibri" panose="020F0502020204030204" pitchFamily="34" charset="0"/>
              </a:rPr>
              <a:t>Конференция по преемственности ДО и НОО</a:t>
            </a:r>
          </a:p>
        </p:txBody>
      </p:sp>
      <p:sp>
        <p:nvSpPr>
          <p:cNvPr id="91" name="Овал 90"/>
          <p:cNvSpPr/>
          <p:nvPr/>
        </p:nvSpPr>
        <p:spPr>
          <a:xfrm>
            <a:off x="915500" y="3684002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06.10</a:t>
            </a:r>
          </a:p>
        </p:txBody>
      </p:sp>
      <p:sp>
        <p:nvSpPr>
          <p:cNvPr id="92" name="Овал 91"/>
          <p:cNvSpPr/>
          <p:nvPr/>
        </p:nvSpPr>
        <p:spPr>
          <a:xfrm>
            <a:off x="2479030" y="3684002"/>
            <a:ext cx="1050402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/>
                </a:solidFill>
              </a:rPr>
              <a:t>ноябрь</a:t>
            </a:r>
          </a:p>
        </p:txBody>
      </p:sp>
      <p:sp>
        <p:nvSpPr>
          <p:cNvPr id="93" name="Овал 92"/>
          <p:cNvSpPr/>
          <p:nvPr/>
        </p:nvSpPr>
        <p:spPr>
          <a:xfrm>
            <a:off x="4115355" y="3684002"/>
            <a:ext cx="1227044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/>
                </a:solidFill>
              </a:rPr>
              <a:t>февраль</a:t>
            </a:r>
          </a:p>
        </p:txBody>
      </p:sp>
      <p:sp>
        <p:nvSpPr>
          <p:cNvPr id="94" name="CustomShape 5"/>
          <p:cNvSpPr/>
          <p:nvPr/>
        </p:nvSpPr>
        <p:spPr>
          <a:xfrm>
            <a:off x="3855766" y="4159701"/>
            <a:ext cx="1723656" cy="8378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chemeClr val="tx2"/>
                </a:solidFill>
                <a:latin typeface="Calibri" panose="020F0502020204030204" pitchFamily="34" charset="0"/>
              </a:rPr>
              <a:t>Фестиваль по взаимодействию с родителями</a:t>
            </a:r>
          </a:p>
        </p:txBody>
      </p:sp>
      <p:sp>
        <p:nvSpPr>
          <p:cNvPr id="95" name="Овал 94"/>
          <p:cNvSpPr/>
          <p:nvPr/>
        </p:nvSpPr>
        <p:spPr>
          <a:xfrm>
            <a:off x="7168857" y="5067032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FF0000"/>
              </a:solidFill>
            </a:endParaRPr>
          </a:p>
        </p:txBody>
      </p:sp>
      <p:cxnSp>
        <p:nvCxnSpPr>
          <p:cNvPr id="96" name="Прямая со стрелкой 95"/>
          <p:cNvCxnSpPr>
            <a:endCxn id="95" idx="2"/>
          </p:cNvCxnSpPr>
          <p:nvPr/>
        </p:nvCxnSpPr>
        <p:spPr>
          <a:xfrm>
            <a:off x="2055138" y="5297597"/>
            <a:ext cx="5113719" cy="252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ustomShape 16"/>
          <p:cNvSpPr/>
          <p:nvPr/>
        </p:nvSpPr>
        <p:spPr>
          <a:xfrm>
            <a:off x="2399522" y="5306480"/>
            <a:ext cx="5011981" cy="10021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9388" indent="-179388">
              <a:lnSpc>
                <a:spcPct val="100000"/>
              </a:lnSpc>
            </a:pP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• </a:t>
            </a: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Участие в работе межведомственной группы </a:t>
            </a:r>
            <a:b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 созданию площадки «Биржа бизнес-проектов».</a:t>
            </a:r>
          </a:p>
          <a:p>
            <a:pPr marL="179388" indent="-179388"/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• </a:t>
            </a: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Поддержка директоров ОУ-участников площадки </a:t>
            </a:r>
            <a:b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через систему стимулирования.</a:t>
            </a:r>
          </a:p>
          <a:p>
            <a:pPr>
              <a:lnSpc>
                <a:spcPct val="100000"/>
              </a:lnSpc>
            </a:pPr>
            <a:endParaRPr lang="ru-RU" sz="16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98" name="Овал 97"/>
          <p:cNvSpPr/>
          <p:nvPr/>
        </p:nvSpPr>
        <p:spPr>
          <a:xfrm>
            <a:off x="1053611" y="5047014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5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14" grpId="0"/>
      <p:bldP spid="49" grpId="0" animBg="1"/>
      <p:bldP spid="79" grpId="0" animBg="1"/>
      <p:bldP spid="61" grpId="0" animBg="1"/>
      <p:bldP spid="86" grpId="0"/>
      <p:bldP spid="74" grpId="0"/>
      <p:bldP spid="75" grpId="0" animBg="1"/>
      <p:bldP spid="82" grpId="0"/>
      <p:bldP spid="88" grpId="0"/>
      <p:bldP spid="89" grpId="0" animBg="1"/>
      <p:bldP spid="90" grpId="0"/>
      <p:bldP spid="91" grpId="0" animBg="1"/>
      <p:bldP spid="92" grpId="0" animBg="1"/>
      <p:bldP spid="93" grpId="0" animBg="1"/>
      <p:bldP spid="94" grpId="0"/>
      <p:bldP spid="95" grpId="0" animBg="1"/>
      <p:bldP spid="97" grpId="0"/>
      <p:bldP spid="9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280" cy="922320"/>
          </a:xfrm>
          <a:prstGeom prst="rect">
            <a:avLst/>
          </a:prstGeom>
          <a:ln>
            <a:noFill/>
          </a:ln>
        </p:spPr>
      </p:pic>
      <p:pic>
        <p:nvPicPr>
          <p:cNvPr id="154" name="Picture 3"/>
          <p:cNvPicPr/>
          <p:nvPr/>
        </p:nvPicPr>
        <p:blipFill>
          <a:blip r:embed="rId3"/>
          <a:stretch/>
        </p:blipFill>
        <p:spPr>
          <a:xfrm>
            <a:off x="0" y="6548400"/>
            <a:ext cx="9143280" cy="308880"/>
          </a:xfrm>
          <a:prstGeom prst="rect">
            <a:avLst/>
          </a:prstGeom>
          <a:ln>
            <a:noFill/>
          </a:ln>
        </p:spPr>
      </p:pic>
      <p:sp>
        <p:nvSpPr>
          <p:cNvPr id="6" name="Полилиния 5"/>
          <p:cNvSpPr/>
          <p:nvPr/>
        </p:nvSpPr>
        <p:spPr>
          <a:xfrm>
            <a:off x="242423" y="5415467"/>
            <a:ext cx="4378465" cy="848990"/>
          </a:xfrm>
          <a:custGeom>
            <a:avLst/>
            <a:gdLst>
              <a:gd name="connsiteX0" fmla="*/ 141501 w 4378465"/>
              <a:gd name="connsiteY0" fmla="*/ 0 h 848990"/>
              <a:gd name="connsiteX1" fmla="*/ 4378465 w 4378465"/>
              <a:gd name="connsiteY1" fmla="*/ 0 h 848990"/>
              <a:gd name="connsiteX2" fmla="*/ 4378465 w 4378465"/>
              <a:gd name="connsiteY2" fmla="*/ 0 h 848990"/>
              <a:gd name="connsiteX3" fmla="*/ 4378465 w 4378465"/>
              <a:gd name="connsiteY3" fmla="*/ 707489 h 848990"/>
              <a:gd name="connsiteX4" fmla="*/ 4236964 w 4378465"/>
              <a:gd name="connsiteY4" fmla="*/ 848990 h 848990"/>
              <a:gd name="connsiteX5" fmla="*/ 0 w 4378465"/>
              <a:gd name="connsiteY5" fmla="*/ 848990 h 848990"/>
              <a:gd name="connsiteX6" fmla="*/ 0 w 4378465"/>
              <a:gd name="connsiteY6" fmla="*/ 848990 h 848990"/>
              <a:gd name="connsiteX7" fmla="*/ 0 w 4378465"/>
              <a:gd name="connsiteY7" fmla="*/ 141501 h 848990"/>
              <a:gd name="connsiteX8" fmla="*/ 141501 w 4378465"/>
              <a:gd name="connsiteY8" fmla="*/ 0 h 84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78465" h="848990">
                <a:moveTo>
                  <a:pt x="141501" y="0"/>
                </a:moveTo>
                <a:lnTo>
                  <a:pt x="4378465" y="0"/>
                </a:lnTo>
                <a:lnTo>
                  <a:pt x="4378465" y="0"/>
                </a:lnTo>
                <a:lnTo>
                  <a:pt x="4378465" y="707489"/>
                </a:lnTo>
                <a:cubicBezTo>
                  <a:pt x="4378465" y="785638"/>
                  <a:pt x="4315113" y="848990"/>
                  <a:pt x="4236964" y="848990"/>
                </a:cubicBezTo>
                <a:lnTo>
                  <a:pt x="0" y="848990"/>
                </a:lnTo>
                <a:lnTo>
                  <a:pt x="0" y="848990"/>
                </a:lnTo>
                <a:lnTo>
                  <a:pt x="0" y="141501"/>
                </a:lnTo>
                <a:cubicBezTo>
                  <a:pt x="0" y="63352"/>
                  <a:pt x="63352" y="0"/>
                  <a:pt x="141501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6684" tIns="56684" rIns="56684" bIns="5668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b="1" kern="1200" dirty="0">
                <a:solidFill>
                  <a:schemeClr val="tx2"/>
                </a:solidFill>
              </a:rPr>
              <a:t>Достоверность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000" kern="1200" dirty="0">
                <a:solidFill>
                  <a:schemeClr val="tx2"/>
                </a:solidFill>
              </a:rPr>
              <a:t>образовательных результатов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256446" y="4432777"/>
            <a:ext cx="4378465" cy="885829"/>
          </a:xfrm>
          <a:custGeom>
            <a:avLst/>
            <a:gdLst>
              <a:gd name="connsiteX0" fmla="*/ 147641 w 4422312"/>
              <a:gd name="connsiteY0" fmla="*/ 0 h 885829"/>
              <a:gd name="connsiteX1" fmla="*/ 4422312 w 4422312"/>
              <a:gd name="connsiteY1" fmla="*/ 0 h 885829"/>
              <a:gd name="connsiteX2" fmla="*/ 4422312 w 4422312"/>
              <a:gd name="connsiteY2" fmla="*/ 0 h 885829"/>
              <a:gd name="connsiteX3" fmla="*/ 4422312 w 4422312"/>
              <a:gd name="connsiteY3" fmla="*/ 738188 h 885829"/>
              <a:gd name="connsiteX4" fmla="*/ 4274671 w 4422312"/>
              <a:gd name="connsiteY4" fmla="*/ 885829 h 885829"/>
              <a:gd name="connsiteX5" fmla="*/ 0 w 4422312"/>
              <a:gd name="connsiteY5" fmla="*/ 885829 h 885829"/>
              <a:gd name="connsiteX6" fmla="*/ 0 w 4422312"/>
              <a:gd name="connsiteY6" fmla="*/ 885829 h 885829"/>
              <a:gd name="connsiteX7" fmla="*/ 0 w 4422312"/>
              <a:gd name="connsiteY7" fmla="*/ 147641 h 885829"/>
              <a:gd name="connsiteX8" fmla="*/ 147641 w 4422312"/>
              <a:gd name="connsiteY8" fmla="*/ 0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2312" h="885829">
                <a:moveTo>
                  <a:pt x="147641" y="0"/>
                </a:moveTo>
                <a:lnTo>
                  <a:pt x="4422312" y="0"/>
                </a:lnTo>
                <a:lnTo>
                  <a:pt x="4422312" y="0"/>
                </a:lnTo>
                <a:lnTo>
                  <a:pt x="4422312" y="738188"/>
                </a:lnTo>
                <a:cubicBezTo>
                  <a:pt x="4422312" y="819728"/>
                  <a:pt x="4356211" y="885829"/>
                  <a:pt x="4274671" y="885829"/>
                </a:cubicBezTo>
                <a:lnTo>
                  <a:pt x="0" y="885829"/>
                </a:lnTo>
                <a:lnTo>
                  <a:pt x="0" y="885829"/>
                </a:lnTo>
                <a:lnTo>
                  <a:pt x="0" y="147641"/>
                </a:lnTo>
                <a:cubicBezTo>
                  <a:pt x="0" y="66101"/>
                  <a:pt x="66101" y="0"/>
                  <a:pt x="147641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8483" tIns="58483" rIns="58483" bIns="5848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b="1" kern="1200" dirty="0">
                <a:solidFill>
                  <a:schemeClr val="tx2"/>
                </a:solidFill>
              </a:rPr>
              <a:t>Эффективность</a:t>
            </a:r>
            <a:r>
              <a:rPr lang="ru-RU" sz="1600" kern="1200" dirty="0">
                <a:solidFill>
                  <a:schemeClr val="tx2"/>
                </a:solidFill>
              </a:rPr>
              <a:t> 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000" kern="1200" dirty="0">
                <a:solidFill>
                  <a:schemeClr val="tx2"/>
                </a:solidFill>
              </a:rPr>
              <a:t>использования инфраструктуры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265543" y="3378011"/>
            <a:ext cx="4378465" cy="930894"/>
          </a:xfrm>
          <a:custGeom>
            <a:avLst/>
            <a:gdLst>
              <a:gd name="connsiteX0" fmla="*/ 147641 w 4429122"/>
              <a:gd name="connsiteY0" fmla="*/ 0 h 885829"/>
              <a:gd name="connsiteX1" fmla="*/ 4429122 w 4429122"/>
              <a:gd name="connsiteY1" fmla="*/ 0 h 885829"/>
              <a:gd name="connsiteX2" fmla="*/ 4429122 w 4429122"/>
              <a:gd name="connsiteY2" fmla="*/ 0 h 885829"/>
              <a:gd name="connsiteX3" fmla="*/ 4429122 w 4429122"/>
              <a:gd name="connsiteY3" fmla="*/ 738188 h 885829"/>
              <a:gd name="connsiteX4" fmla="*/ 4281481 w 4429122"/>
              <a:gd name="connsiteY4" fmla="*/ 885829 h 885829"/>
              <a:gd name="connsiteX5" fmla="*/ 0 w 4429122"/>
              <a:gd name="connsiteY5" fmla="*/ 885829 h 885829"/>
              <a:gd name="connsiteX6" fmla="*/ 0 w 4429122"/>
              <a:gd name="connsiteY6" fmla="*/ 885829 h 885829"/>
              <a:gd name="connsiteX7" fmla="*/ 0 w 4429122"/>
              <a:gd name="connsiteY7" fmla="*/ 147641 h 885829"/>
              <a:gd name="connsiteX8" fmla="*/ 147641 w 4429122"/>
              <a:gd name="connsiteY8" fmla="*/ 0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9122" h="885829">
                <a:moveTo>
                  <a:pt x="147641" y="0"/>
                </a:moveTo>
                <a:lnTo>
                  <a:pt x="4429122" y="0"/>
                </a:lnTo>
                <a:lnTo>
                  <a:pt x="4429122" y="0"/>
                </a:lnTo>
                <a:lnTo>
                  <a:pt x="4429122" y="738188"/>
                </a:lnTo>
                <a:cubicBezTo>
                  <a:pt x="4429122" y="819728"/>
                  <a:pt x="4363021" y="885829"/>
                  <a:pt x="4281481" y="885829"/>
                </a:cubicBezTo>
                <a:lnTo>
                  <a:pt x="0" y="885829"/>
                </a:lnTo>
                <a:lnTo>
                  <a:pt x="0" y="885829"/>
                </a:lnTo>
                <a:lnTo>
                  <a:pt x="0" y="147641"/>
                </a:lnTo>
                <a:cubicBezTo>
                  <a:pt x="0" y="66101"/>
                  <a:pt x="66101" y="0"/>
                  <a:pt x="147641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8483" tIns="58483" rIns="58483" bIns="5848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b="1" kern="1200" dirty="0">
                <a:solidFill>
                  <a:schemeClr val="tx2"/>
                </a:solidFill>
              </a:rPr>
              <a:t>Конкурентоспособность</a:t>
            </a:r>
            <a:r>
              <a:rPr lang="ru-RU" sz="1400" kern="1200" dirty="0">
                <a:solidFill>
                  <a:schemeClr val="tx2"/>
                </a:solidFill>
              </a:rPr>
              <a:t> 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000" kern="1200" dirty="0">
                <a:solidFill>
                  <a:schemeClr val="tx2"/>
                </a:solidFill>
              </a:rPr>
              <a:t>применяемых технологий обучения</a:t>
            </a:r>
          </a:p>
        </p:txBody>
      </p:sp>
      <p:sp>
        <p:nvSpPr>
          <p:cNvPr id="9" name="Полилиния 23">
            <a:extLst>
              <a:ext uri="{FF2B5EF4-FFF2-40B4-BE49-F238E27FC236}">
                <a16:creationId xmlns:a16="http://schemas.microsoft.com/office/drawing/2014/main" id="{2C9BA624-50CA-4AAA-9712-4D18F5C072F5}"/>
              </a:ext>
            </a:extLst>
          </p:cNvPr>
          <p:cNvSpPr/>
          <p:nvPr/>
        </p:nvSpPr>
        <p:spPr>
          <a:xfrm>
            <a:off x="5451194" y="4640976"/>
            <a:ext cx="3441286" cy="759139"/>
          </a:xfrm>
          <a:custGeom>
            <a:avLst/>
            <a:gdLst>
              <a:gd name="connsiteX0" fmla="*/ 147641 w 4429122"/>
              <a:gd name="connsiteY0" fmla="*/ 0 h 885829"/>
              <a:gd name="connsiteX1" fmla="*/ 4429122 w 4429122"/>
              <a:gd name="connsiteY1" fmla="*/ 0 h 885829"/>
              <a:gd name="connsiteX2" fmla="*/ 4429122 w 4429122"/>
              <a:gd name="connsiteY2" fmla="*/ 0 h 885829"/>
              <a:gd name="connsiteX3" fmla="*/ 4429122 w 4429122"/>
              <a:gd name="connsiteY3" fmla="*/ 738188 h 885829"/>
              <a:gd name="connsiteX4" fmla="*/ 4281481 w 4429122"/>
              <a:gd name="connsiteY4" fmla="*/ 885829 h 885829"/>
              <a:gd name="connsiteX5" fmla="*/ 0 w 4429122"/>
              <a:gd name="connsiteY5" fmla="*/ 885829 h 885829"/>
              <a:gd name="connsiteX6" fmla="*/ 0 w 4429122"/>
              <a:gd name="connsiteY6" fmla="*/ 885829 h 885829"/>
              <a:gd name="connsiteX7" fmla="*/ 0 w 4429122"/>
              <a:gd name="connsiteY7" fmla="*/ 147641 h 885829"/>
              <a:gd name="connsiteX8" fmla="*/ 147641 w 4429122"/>
              <a:gd name="connsiteY8" fmla="*/ 0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9122" h="885829">
                <a:moveTo>
                  <a:pt x="147641" y="0"/>
                </a:moveTo>
                <a:lnTo>
                  <a:pt x="4429122" y="0"/>
                </a:lnTo>
                <a:lnTo>
                  <a:pt x="4429122" y="0"/>
                </a:lnTo>
                <a:lnTo>
                  <a:pt x="4429122" y="738188"/>
                </a:lnTo>
                <a:cubicBezTo>
                  <a:pt x="4429122" y="819728"/>
                  <a:pt x="4363021" y="885829"/>
                  <a:pt x="4281481" y="885829"/>
                </a:cubicBezTo>
                <a:lnTo>
                  <a:pt x="0" y="885829"/>
                </a:lnTo>
                <a:lnTo>
                  <a:pt x="0" y="885829"/>
                </a:lnTo>
                <a:lnTo>
                  <a:pt x="0" y="147641"/>
                </a:lnTo>
                <a:cubicBezTo>
                  <a:pt x="0" y="66101"/>
                  <a:pt x="66101" y="0"/>
                  <a:pt x="147641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8483" tIns="58483" rIns="58483" bIns="5848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b="1" i="1" kern="1200" dirty="0">
                <a:solidFill>
                  <a:schemeClr val="tx2"/>
                </a:solidFill>
              </a:rPr>
              <a:t>Инфраструктурные изменения</a:t>
            </a:r>
            <a:endParaRPr lang="ru-RU" sz="2000" i="1" kern="1200" dirty="0">
              <a:solidFill>
                <a:schemeClr val="tx2"/>
              </a:solidFill>
            </a:endParaRPr>
          </a:p>
        </p:txBody>
      </p:sp>
      <p:sp>
        <p:nvSpPr>
          <p:cNvPr id="10" name="Полилиния 23">
            <a:extLst>
              <a:ext uri="{FF2B5EF4-FFF2-40B4-BE49-F238E27FC236}">
                <a16:creationId xmlns:a16="http://schemas.microsoft.com/office/drawing/2014/main" id="{ECBFAC27-08FF-4726-99B6-A5FB9F64DE35}"/>
              </a:ext>
            </a:extLst>
          </p:cNvPr>
          <p:cNvSpPr/>
          <p:nvPr/>
        </p:nvSpPr>
        <p:spPr>
          <a:xfrm>
            <a:off x="5451194" y="5528756"/>
            <a:ext cx="3441286" cy="759139"/>
          </a:xfrm>
          <a:custGeom>
            <a:avLst/>
            <a:gdLst>
              <a:gd name="connsiteX0" fmla="*/ 147641 w 4429122"/>
              <a:gd name="connsiteY0" fmla="*/ 0 h 885829"/>
              <a:gd name="connsiteX1" fmla="*/ 4429122 w 4429122"/>
              <a:gd name="connsiteY1" fmla="*/ 0 h 885829"/>
              <a:gd name="connsiteX2" fmla="*/ 4429122 w 4429122"/>
              <a:gd name="connsiteY2" fmla="*/ 0 h 885829"/>
              <a:gd name="connsiteX3" fmla="*/ 4429122 w 4429122"/>
              <a:gd name="connsiteY3" fmla="*/ 738188 h 885829"/>
              <a:gd name="connsiteX4" fmla="*/ 4281481 w 4429122"/>
              <a:gd name="connsiteY4" fmla="*/ 885829 h 885829"/>
              <a:gd name="connsiteX5" fmla="*/ 0 w 4429122"/>
              <a:gd name="connsiteY5" fmla="*/ 885829 h 885829"/>
              <a:gd name="connsiteX6" fmla="*/ 0 w 4429122"/>
              <a:gd name="connsiteY6" fmla="*/ 885829 h 885829"/>
              <a:gd name="connsiteX7" fmla="*/ 0 w 4429122"/>
              <a:gd name="connsiteY7" fmla="*/ 147641 h 885829"/>
              <a:gd name="connsiteX8" fmla="*/ 147641 w 4429122"/>
              <a:gd name="connsiteY8" fmla="*/ 0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9122" h="885829">
                <a:moveTo>
                  <a:pt x="147641" y="0"/>
                </a:moveTo>
                <a:lnTo>
                  <a:pt x="4429122" y="0"/>
                </a:lnTo>
                <a:lnTo>
                  <a:pt x="4429122" y="0"/>
                </a:lnTo>
                <a:lnTo>
                  <a:pt x="4429122" y="738188"/>
                </a:lnTo>
                <a:cubicBezTo>
                  <a:pt x="4429122" y="819728"/>
                  <a:pt x="4363021" y="885829"/>
                  <a:pt x="4281481" y="885829"/>
                </a:cubicBezTo>
                <a:lnTo>
                  <a:pt x="0" y="885829"/>
                </a:lnTo>
                <a:lnTo>
                  <a:pt x="0" y="885829"/>
                </a:lnTo>
                <a:lnTo>
                  <a:pt x="0" y="147641"/>
                </a:lnTo>
                <a:cubicBezTo>
                  <a:pt x="0" y="66101"/>
                  <a:pt x="66101" y="0"/>
                  <a:pt x="147641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8483" tIns="58483" rIns="58483" bIns="5848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b="1" i="1" kern="1200" dirty="0">
                <a:solidFill>
                  <a:schemeClr val="tx2"/>
                </a:solidFill>
              </a:rPr>
              <a:t>Партнёрское взаимодействие</a:t>
            </a:r>
            <a:endParaRPr lang="ru-RU" sz="2000" i="1" kern="1200" dirty="0">
              <a:solidFill>
                <a:schemeClr val="tx2"/>
              </a:solidFill>
            </a:endParaRPr>
          </a:p>
        </p:txBody>
      </p:sp>
      <p:sp>
        <p:nvSpPr>
          <p:cNvPr id="11" name="Полилиния 23">
            <a:extLst>
              <a:ext uri="{FF2B5EF4-FFF2-40B4-BE49-F238E27FC236}">
                <a16:creationId xmlns:a16="http://schemas.microsoft.com/office/drawing/2014/main" id="{9B4F94C9-2C2B-4180-9870-9A1CA27851FD}"/>
              </a:ext>
            </a:extLst>
          </p:cNvPr>
          <p:cNvSpPr/>
          <p:nvPr/>
        </p:nvSpPr>
        <p:spPr>
          <a:xfrm>
            <a:off x="5451194" y="2842285"/>
            <a:ext cx="3441286" cy="759139"/>
          </a:xfrm>
          <a:custGeom>
            <a:avLst/>
            <a:gdLst>
              <a:gd name="connsiteX0" fmla="*/ 147641 w 4429122"/>
              <a:gd name="connsiteY0" fmla="*/ 0 h 885829"/>
              <a:gd name="connsiteX1" fmla="*/ 4429122 w 4429122"/>
              <a:gd name="connsiteY1" fmla="*/ 0 h 885829"/>
              <a:gd name="connsiteX2" fmla="*/ 4429122 w 4429122"/>
              <a:gd name="connsiteY2" fmla="*/ 0 h 885829"/>
              <a:gd name="connsiteX3" fmla="*/ 4429122 w 4429122"/>
              <a:gd name="connsiteY3" fmla="*/ 738188 h 885829"/>
              <a:gd name="connsiteX4" fmla="*/ 4281481 w 4429122"/>
              <a:gd name="connsiteY4" fmla="*/ 885829 h 885829"/>
              <a:gd name="connsiteX5" fmla="*/ 0 w 4429122"/>
              <a:gd name="connsiteY5" fmla="*/ 885829 h 885829"/>
              <a:gd name="connsiteX6" fmla="*/ 0 w 4429122"/>
              <a:gd name="connsiteY6" fmla="*/ 885829 h 885829"/>
              <a:gd name="connsiteX7" fmla="*/ 0 w 4429122"/>
              <a:gd name="connsiteY7" fmla="*/ 147641 h 885829"/>
              <a:gd name="connsiteX8" fmla="*/ 147641 w 4429122"/>
              <a:gd name="connsiteY8" fmla="*/ 0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9122" h="885829">
                <a:moveTo>
                  <a:pt x="147641" y="0"/>
                </a:moveTo>
                <a:lnTo>
                  <a:pt x="4429122" y="0"/>
                </a:lnTo>
                <a:lnTo>
                  <a:pt x="4429122" y="0"/>
                </a:lnTo>
                <a:lnTo>
                  <a:pt x="4429122" y="738188"/>
                </a:lnTo>
                <a:cubicBezTo>
                  <a:pt x="4429122" y="819728"/>
                  <a:pt x="4363021" y="885829"/>
                  <a:pt x="4281481" y="885829"/>
                </a:cubicBezTo>
                <a:lnTo>
                  <a:pt x="0" y="885829"/>
                </a:lnTo>
                <a:lnTo>
                  <a:pt x="0" y="885829"/>
                </a:lnTo>
                <a:lnTo>
                  <a:pt x="0" y="147641"/>
                </a:lnTo>
                <a:cubicBezTo>
                  <a:pt x="0" y="66101"/>
                  <a:pt x="66101" y="0"/>
                  <a:pt x="147641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8483" tIns="58483" rIns="58483" bIns="5848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b="1" i="1" kern="1200" dirty="0">
                <a:solidFill>
                  <a:schemeClr val="tx2"/>
                </a:solidFill>
              </a:rPr>
              <a:t>Образовательные результаты</a:t>
            </a:r>
            <a:endParaRPr lang="ru-RU" sz="2000" i="1" kern="1200" dirty="0">
              <a:solidFill>
                <a:schemeClr val="tx2"/>
              </a:solidFill>
            </a:endParaRPr>
          </a:p>
        </p:txBody>
      </p:sp>
      <p:sp>
        <p:nvSpPr>
          <p:cNvPr id="12" name="Полилиния 23">
            <a:extLst>
              <a:ext uri="{FF2B5EF4-FFF2-40B4-BE49-F238E27FC236}">
                <a16:creationId xmlns:a16="http://schemas.microsoft.com/office/drawing/2014/main" id="{3509388C-09D0-4701-B094-BD7A0361A988}"/>
              </a:ext>
            </a:extLst>
          </p:cNvPr>
          <p:cNvSpPr/>
          <p:nvPr/>
        </p:nvSpPr>
        <p:spPr>
          <a:xfrm>
            <a:off x="5451194" y="3749123"/>
            <a:ext cx="3441286" cy="759139"/>
          </a:xfrm>
          <a:custGeom>
            <a:avLst/>
            <a:gdLst>
              <a:gd name="connsiteX0" fmla="*/ 147641 w 4429122"/>
              <a:gd name="connsiteY0" fmla="*/ 0 h 885829"/>
              <a:gd name="connsiteX1" fmla="*/ 4429122 w 4429122"/>
              <a:gd name="connsiteY1" fmla="*/ 0 h 885829"/>
              <a:gd name="connsiteX2" fmla="*/ 4429122 w 4429122"/>
              <a:gd name="connsiteY2" fmla="*/ 0 h 885829"/>
              <a:gd name="connsiteX3" fmla="*/ 4429122 w 4429122"/>
              <a:gd name="connsiteY3" fmla="*/ 738188 h 885829"/>
              <a:gd name="connsiteX4" fmla="*/ 4281481 w 4429122"/>
              <a:gd name="connsiteY4" fmla="*/ 885829 h 885829"/>
              <a:gd name="connsiteX5" fmla="*/ 0 w 4429122"/>
              <a:gd name="connsiteY5" fmla="*/ 885829 h 885829"/>
              <a:gd name="connsiteX6" fmla="*/ 0 w 4429122"/>
              <a:gd name="connsiteY6" fmla="*/ 885829 h 885829"/>
              <a:gd name="connsiteX7" fmla="*/ 0 w 4429122"/>
              <a:gd name="connsiteY7" fmla="*/ 147641 h 885829"/>
              <a:gd name="connsiteX8" fmla="*/ 147641 w 4429122"/>
              <a:gd name="connsiteY8" fmla="*/ 0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9122" h="885829">
                <a:moveTo>
                  <a:pt x="147641" y="0"/>
                </a:moveTo>
                <a:lnTo>
                  <a:pt x="4429122" y="0"/>
                </a:lnTo>
                <a:lnTo>
                  <a:pt x="4429122" y="0"/>
                </a:lnTo>
                <a:lnTo>
                  <a:pt x="4429122" y="738188"/>
                </a:lnTo>
                <a:cubicBezTo>
                  <a:pt x="4429122" y="819728"/>
                  <a:pt x="4363021" y="885829"/>
                  <a:pt x="4281481" y="885829"/>
                </a:cubicBezTo>
                <a:lnTo>
                  <a:pt x="0" y="885829"/>
                </a:lnTo>
                <a:lnTo>
                  <a:pt x="0" y="885829"/>
                </a:lnTo>
                <a:lnTo>
                  <a:pt x="0" y="147641"/>
                </a:lnTo>
                <a:cubicBezTo>
                  <a:pt x="0" y="66101"/>
                  <a:pt x="66101" y="0"/>
                  <a:pt x="147641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8483" tIns="58483" rIns="58483" bIns="5848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b="1" i="1" kern="1200" dirty="0">
                <a:solidFill>
                  <a:schemeClr val="tx2"/>
                </a:solidFill>
              </a:rPr>
              <a:t>Кадровое обеспечение</a:t>
            </a:r>
            <a:endParaRPr lang="ru-RU" sz="2000" i="1" kern="1200" dirty="0">
              <a:solidFill>
                <a:schemeClr val="tx2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650948C-7A9B-43B5-BFBC-B8460D55FD8C}"/>
              </a:ext>
            </a:extLst>
          </p:cNvPr>
          <p:cNvSpPr/>
          <p:nvPr/>
        </p:nvSpPr>
        <p:spPr>
          <a:xfrm>
            <a:off x="4893244" y="3763517"/>
            <a:ext cx="714697" cy="720643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5E7E6A50-EE4C-4DE0-B939-C2EF01E72B09}"/>
              </a:ext>
            </a:extLst>
          </p:cNvPr>
          <p:cNvSpPr/>
          <p:nvPr/>
        </p:nvSpPr>
        <p:spPr>
          <a:xfrm>
            <a:off x="4893245" y="4686688"/>
            <a:ext cx="714697" cy="720643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33D52BD6-3FCF-4D76-87F9-EEF319782F3E}"/>
              </a:ext>
            </a:extLst>
          </p:cNvPr>
          <p:cNvSpPr/>
          <p:nvPr/>
        </p:nvSpPr>
        <p:spPr>
          <a:xfrm>
            <a:off x="4893244" y="5572111"/>
            <a:ext cx="714697" cy="720643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Овал 15"/>
          <p:cNvSpPr/>
          <p:nvPr/>
        </p:nvSpPr>
        <p:spPr>
          <a:xfrm>
            <a:off x="4893244" y="2891176"/>
            <a:ext cx="714697" cy="720643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970112" y="271861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Формула КЭД: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90DD32-2FB5-4AFE-A127-FA2ACB8EF7EC}"/>
              </a:ext>
            </a:extLst>
          </p:cNvPr>
          <p:cNvSpPr txBox="1"/>
          <p:nvPr/>
        </p:nvSpPr>
        <p:spPr>
          <a:xfrm>
            <a:off x="28496" y="1770440"/>
            <a:ext cx="9073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2400" b="1" dirty="0">
                <a:solidFill>
                  <a:schemeClr val="tx2"/>
                </a:solidFill>
              </a:rPr>
              <a:t>Из образа Будущего – к пониманию Настоящего </a:t>
            </a:r>
            <a:br>
              <a:rPr lang="ru" sz="2400" b="1" dirty="0">
                <a:solidFill>
                  <a:schemeClr val="tx2"/>
                </a:solidFill>
              </a:rPr>
            </a:br>
            <a:r>
              <a:rPr lang="ru-RU" sz="2400" b="1" dirty="0">
                <a:solidFill>
                  <a:schemeClr val="tx2"/>
                </a:solidFill>
              </a:rPr>
              <a:t>для нового шага развития!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chemeClr val="tx2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90DD32-2FB5-4AFE-A127-FA2ACB8EF7EC}"/>
              </a:ext>
            </a:extLst>
          </p:cNvPr>
          <p:cNvSpPr txBox="1"/>
          <p:nvPr/>
        </p:nvSpPr>
        <p:spPr>
          <a:xfrm>
            <a:off x="26224" y="1184464"/>
            <a:ext cx="9073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Задачи педагогической конференции (25 августа 2017)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132080" y="1047880"/>
            <a:ext cx="8900160" cy="61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PT Sans"/>
                <a:ea typeface="PT Sans"/>
              </a:rPr>
              <a:t>Красноярский стандарт качества образования: </a:t>
            </a:r>
            <a:br>
              <a:rPr lang="ru-RU" sz="2200" b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PT Sans"/>
                <a:ea typeface="PT Sans"/>
              </a:rPr>
            </a:br>
            <a:r>
              <a:rPr lang="ru-RU" sz="2200" b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PT Sans"/>
                <a:ea typeface="PT Sans"/>
              </a:rPr>
              <a:t>выбор и самоопределение</a:t>
            </a:r>
            <a:endParaRPr lang="ru-RU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8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280" cy="922320"/>
          </a:xfrm>
          <a:prstGeom prst="rect">
            <a:avLst/>
          </a:prstGeom>
          <a:ln>
            <a:noFill/>
          </a:ln>
        </p:spPr>
      </p:pic>
      <p:pic>
        <p:nvPicPr>
          <p:cNvPr id="149" name="Picture 3"/>
          <p:cNvPicPr/>
          <p:nvPr/>
        </p:nvPicPr>
        <p:blipFill>
          <a:blip r:embed="rId3"/>
          <a:stretch/>
        </p:blipFill>
        <p:spPr>
          <a:xfrm>
            <a:off x="0" y="6548400"/>
            <a:ext cx="9143280" cy="308880"/>
          </a:xfrm>
          <a:prstGeom prst="rect">
            <a:avLst/>
          </a:prstGeom>
          <a:ln>
            <a:noFill/>
          </a:ln>
        </p:spPr>
      </p:pic>
      <p:sp>
        <p:nvSpPr>
          <p:cNvPr id="151" name="CustomShape 3"/>
          <p:cNvSpPr/>
          <p:nvPr/>
        </p:nvSpPr>
        <p:spPr>
          <a:xfrm>
            <a:off x="132080" y="5885760"/>
            <a:ext cx="8940800" cy="614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Чтобы найти новый путь, нужно уйти со старой дороги!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40991" t="19829" r="11581" b="30274"/>
          <a:stretch/>
        </p:blipFill>
        <p:spPr bwMode="auto">
          <a:xfrm>
            <a:off x="467000" y="1822280"/>
            <a:ext cx="8280760" cy="40180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298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2"/>
          <p:cNvSpPr/>
          <p:nvPr/>
        </p:nvSpPr>
        <p:spPr>
          <a:xfrm>
            <a:off x="152400" y="943027"/>
            <a:ext cx="8829040" cy="5466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538163" indent="-538163" algn="just">
              <a:lnSpc>
                <a:spcPct val="115000"/>
              </a:lnSpc>
              <a:buClr>
                <a:srgbClr val="000000"/>
              </a:buClr>
            </a:pPr>
            <a:r>
              <a:rPr lang="ru-RU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1.1. Построение образовательных </a:t>
            </a:r>
            <a:r>
              <a:rPr lang="ru-RU" sz="19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переходов</a:t>
            </a:r>
            <a:r>
              <a:rPr lang="ru-RU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от ступени к ступени с учетом преемственности образовательных результатов, форм, методов и технологий педагогической деятельности и созданием условий адаптации ребёнка на каждой ступени образования</a:t>
            </a:r>
            <a:endParaRPr lang="ru-RU" sz="1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38163" indent="-538163" algn="just">
              <a:lnSpc>
                <a:spcPct val="115000"/>
              </a:lnSpc>
              <a:buClr>
                <a:srgbClr val="000000"/>
              </a:buClr>
            </a:pPr>
            <a:r>
              <a:rPr lang="ru-RU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1.2. Разработка и внедрение </a:t>
            </a:r>
            <a:r>
              <a:rPr lang="ru-RU" sz="19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систем оценки качества</a:t>
            </a:r>
            <a:r>
              <a:rPr lang="ru-RU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образования с выделением приоритетов в планируемых образовательных результатах, критериев их оценки, способов оценивания и предъявления, ключевых показателей процесса их формирования. </a:t>
            </a:r>
            <a:endParaRPr lang="ru-RU" sz="1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38163" indent="-538163" algn="just">
              <a:lnSpc>
                <a:spcPct val="115000"/>
              </a:lnSpc>
              <a:buClr>
                <a:srgbClr val="000000"/>
              </a:buClr>
            </a:pPr>
            <a:r>
              <a:rPr lang="ru-RU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1.3. Освоение и применение </a:t>
            </a:r>
            <a:r>
              <a:rPr lang="ru-RU" sz="19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приёмов, методов, технологий</a:t>
            </a:r>
            <a:r>
              <a:rPr lang="ru-RU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обеспечивающих </a:t>
            </a:r>
            <a:r>
              <a:rPr lang="ru-RU" sz="19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включённость</a:t>
            </a:r>
            <a:r>
              <a:rPr lang="ru-RU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детей в образовательный процесс, с использованием формирующего оценивания для повышения качества образования, учитывая их индивидуальные особенности развития и здоровья</a:t>
            </a:r>
            <a:endParaRPr lang="ru-RU" sz="1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38163" indent="-538163" algn="just">
              <a:lnSpc>
                <a:spcPct val="115000"/>
              </a:lnSpc>
              <a:buClr>
                <a:srgbClr val="000000"/>
              </a:buClr>
            </a:pPr>
            <a:r>
              <a:rPr lang="ru-RU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1.4. Совершенствование </a:t>
            </a:r>
            <a:r>
              <a:rPr lang="ru-RU" sz="19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уклада</a:t>
            </a:r>
            <a:r>
              <a:rPr lang="ru-RU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жизнедеятельности образовательной организации для создания культурно-воспитывающей инициативной среды, предоставляющей возможности самоопределения, выбора, проб и самореализации детей.</a:t>
            </a:r>
            <a:endParaRPr lang="ru-RU" sz="1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8" name="Picture 2"/>
          <p:cNvPicPr/>
          <p:nvPr/>
        </p:nvPicPr>
        <p:blipFill>
          <a:blip r:embed="rId2"/>
          <a:stretch/>
        </p:blipFill>
        <p:spPr>
          <a:xfrm>
            <a:off x="0" y="10620"/>
            <a:ext cx="9143280" cy="922320"/>
          </a:xfrm>
          <a:prstGeom prst="rect">
            <a:avLst/>
          </a:prstGeom>
          <a:ln>
            <a:noFill/>
          </a:ln>
        </p:spPr>
      </p:pic>
      <p:pic>
        <p:nvPicPr>
          <p:cNvPr id="159" name="Picture 3"/>
          <p:cNvPicPr/>
          <p:nvPr/>
        </p:nvPicPr>
        <p:blipFill>
          <a:blip r:embed="rId3"/>
          <a:stretch/>
        </p:blipFill>
        <p:spPr>
          <a:xfrm>
            <a:off x="0" y="6548400"/>
            <a:ext cx="9143280" cy="308880"/>
          </a:xfrm>
          <a:prstGeom prst="rect">
            <a:avLst/>
          </a:prstGeom>
          <a:ln>
            <a:noFill/>
          </a:ln>
        </p:spPr>
      </p:pic>
      <p:sp>
        <p:nvSpPr>
          <p:cNvPr id="160" name="CustomShape 3"/>
          <p:cNvSpPr/>
          <p:nvPr/>
        </p:nvSpPr>
        <p:spPr>
          <a:xfrm>
            <a:off x="3887280" y="399600"/>
            <a:ext cx="525600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7644" y="228746"/>
            <a:ext cx="5626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ОБРАЗОВАТЕЛЬНЫЕ РЕЗУЛЬТАТЫ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280" cy="922320"/>
          </a:xfrm>
          <a:prstGeom prst="rect">
            <a:avLst/>
          </a:prstGeom>
          <a:ln>
            <a:noFill/>
          </a:ln>
        </p:spPr>
      </p:pic>
      <p:pic>
        <p:nvPicPr>
          <p:cNvPr id="200" name="Picture 3"/>
          <p:cNvPicPr/>
          <p:nvPr/>
        </p:nvPicPr>
        <p:blipFill>
          <a:blip r:embed="rId3"/>
          <a:stretch/>
        </p:blipFill>
        <p:spPr>
          <a:xfrm>
            <a:off x="0" y="6548400"/>
            <a:ext cx="9143280" cy="308880"/>
          </a:xfrm>
          <a:prstGeom prst="rect">
            <a:avLst/>
          </a:prstGeom>
          <a:ln>
            <a:noFill/>
          </a:ln>
        </p:spPr>
      </p:pic>
      <p:sp>
        <p:nvSpPr>
          <p:cNvPr id="202" name="CustomShape 2"/>
          <p:cNvSpPr/>
          <p:nvPr/>
        </p:nvSpPr>
        <p:spPr>
          <a:xfrm>
            <a:off x="3421127" y="172866"/>
            <a:ext cx="5570169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1.1. Построение образовательных переходов</a:t>
            </a:r>
            <a:r>
              <a:rPr lang="ru-RU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5"/>
          <p:cNvSpPr/>
          <p:nvPr/>
        </p:nvSpPr>
        <p:spPr>
          <a:xfrm>
            <a:off x="1315083" y="1496856"/>
            <a:ext cx="6513113" cy="297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Методическое сопровождение творческих групп и инициативных </a:t>
            </a:r>
            <a:r>
              <a:rPr lang="ru-RU" sz="1600" b="0" strike="noStrike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ОУ</a:t>
            </a:r>
          </a:p>
        </p:txBody>
      </p:sp>
      <p:sp>
        <p:nvSpPr>
          <p:cNvPr id="214" name="CustomShape 14"/>
          <p:cNvSpPr/>
          <p:nvPr/>
        </p:nvSpPr>
        <p:spPr>
          <a:xfrm>
            <a:off x="260647" y="2236251"/>
            <a:ext cx="1961238" cy="16152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Предоставление материалов от ОУ </a:t>
            </a:r>
            <a:br>
              <a:rPr lang="ru-RU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r>
              <a:rPr lang="ru-RU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 приоритетам формирования образовательных результатов</a:t>
            </a:r>
          </a:p>
        </p:txBody>
      </p:sp>
      <p:sp>
        <p:nvSpPr>
          <p:cNvPr id="215" name="CustomShape 15"/>
          <p:cNvSpPr/>
          <p:nvPr/>
        </p:nvSpPr>
        <p:spPr>
          <a:xfrm>
            <a:off x="2375658" y="2217677"/>
            <a:ext cx="1589022" cy="14678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Анализ материалов ОУ и подготовка аналитической справки ГУО</a:t>
            </a:r>
          </a:p>
        </p:txBody>
      </p:sp>
      <p:sp>
        <p:nvSpPr>
          <p:cNvPr id="216" name="CustomShape 16"/>
          <p:cNvSpPr/>
          <p:nvPr/>
        </p:nvSpPr>
        <p:spPr>
          <a:xfrm>
            <a:off x="4242667" y="2217677"/>
            <a:ext cx="1655640" cy="14104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Оформление методических рекомендаций  по организации переходов</a:t>
            </a:r>
          </a:p>
        </p:txBody>
      </p:sp>
      <p:sp>
        <p:nvSpPr>
          <p:cNvPr id="7" name="Овал 6"/>
          <p:cNvSpPr/>
          <p:nvPr/>
        </p:nvSpPr>
        <p:spPr>
          <a:xfrm>
            <a:off x="252514" y="1269791"/>
            <a:ext cx="978757" cy="438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25.08</a:t>
            </a:r>
          </a:p>
        </p:txBody>
      </p:sp>
      <p:sp>
        <p:nvSpPr>
          <p:cNvPr id="32" name="Овал 31"/>
          <p:cNvSpPr/>
          <p:nvPr/>
        </p:nvSpPr>
        <p:spPr>
          <a:xfrm>
            <a:off x="7883138" y="1246946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30.06</a:t>
            </a:r>
          </a:p>
        </p:txBody>
      </p:sp>
      <p:cxnSp>
        <p:nvCxnSpPr>
          <p:cNvPr id="11" name="Прямая со стрелкой 10"/>
          <p:cNvCxnSpPr>
            <a:stCxn id="7" idx="6"/>
            <a:endCxn id="32" idx="2"/>
          </p:cNvCxnSpPr>
          <p:nvPr/>
        </p:nvCxnSpPr>
        <p:spPr>
          <a:xfrm flipV="1">
            <a:off x="1231271" y="1480033"/>
            <a:ext cx="6651867" cy="9053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stomShape 5"/>
          <p:cNvSpPr/>
          <p:nvPr/>
        </p:nvSpPr>
        <p:spPr>
          <a:xfrm>
            <a:off x="137148" y="934531"/>
            <a:ext cx="1917990" cy="3234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Постановка задачи</a:t>
            </a:r>
            <a:endParaRPr lang="ru-RU" sz="16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1743810" y="1913602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30.01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740239" y="1699328"/>
            <a:ext cx="1655" cy="45427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741892" y="2146689"/>
            <a:ext cx="1001918" cy="6914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3607271" y="1913602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01.03</a:t>
            </a:r>
          </a:p>
        </p:txBody>
      </p:sp>
      <p:sp>
        <p:nvSpPr>
          <p:cNvPr id="55" name="Овал 54"/>
          <p:cNvSpPr/>
          <p:nvPr/>
        </p:nvSpPr>
        <p:spPr>
          <a:xfrm>
            <a:off x="5463832" y="1913602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01.04</a:t>
            </a:r>
          </a:p>
        </p:txBody>
      </p:sp>
      <p:cxnSp>
        <p:nvCxnSpPr>
          <p:cNvPr id="57" name="Прямая со стрелкой 56"/>
          <p:cNvCxnSpPr>
            <a:endCxn id="54" idx="2"/>
          </p:cNvCxnSpPr>
          <p:nvPr/>
        </p:nvCxnSpPr>
        <p:spPr>
          <a:xfrm>
            <a:off x="2741619" y="2146689"/>
            <a:ext cx="865652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4596527" y="2153603"/>
            <a:ext cx="865652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6453088" y="2146689"/>
            <a:ext cx="865652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/>
          <p:cNvSpPr/>
          <p:nvPr/>
        </p:nvSpPr>
        <p:spPr>
          <a:xfrm>
            <a:off x="7333568" y="1890909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01.06</a:t>
            </a:r>
          </a:p>
        </p:txBody>
      </p:sp>
      <p:sp>
        <p:nvSpPr>
          <p:cNvPr id="63" name="CustomShape 16"/>
          <p:cNvSpPr/>
          <p:nvPr/>
        </p:nvSpPr>
        <p:spPr>
          <a:xfrm>
            <a:off x="6121231" y="2217677"/>
            <a:ext cx="1655640" cy="16282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Обучающие </a:t>
            </a:r>
            <a:b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 р</a:t>
            </a: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ефлексивно-аналитические семинары </a:t>
            </a:r>
            <a:b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 организации переходов</a:t>
            </a:r>
          </a:p>
        </p:txBody>
      </p:sp>
      <p:cxnSp>
        <p:nvCxnSpPr>
          <p:cNvPr id="64" name="Прямая соединительная линия 63"/>
          <p:cNvCxnSpPr>
            <a:stCxn id="54" idx="4"/>
            <a:endCxn id="65" idx="0"/>
          </p:cNvCxnSpPr>
          <p:nvPr/>
        </p:nvCxnSpPr>
        <p:spPr>
          <a:xfrm flipH="1">
            <a:off x="4098407" y="2379776"/>
            <a:ext cx="3492" cy="1274221"/>
          </a:xfrm>
          <a:prstGeom prst="line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Овал 64"/>
          <p:cNvSpPr/>
          <p:nvPr/>
        </p:nvSpPr>
        <p:spPr>
          <a:xfrm>
            <a:off x="3556342" y="3653997"/>
            <a:ext cx="1084130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март</a:t>
            </a:r>
          </a:p>
        </p:txBody>
      </p:sp>
      <p:sp>
        <p:nvSpPr>
          <p:cNvPr id="73" name="CustomShape 16"/>
          <p:cNvSpPr/>
          <p:nvPr/>
        </p:nvSpPr>
        <p:spPr>
          <a:xfrm>
            <a:off x="3270435" y="4143061"/>
            <a:ext cx="1655640" cy="8273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Семинар ГУО </a:t>
            </a:r>
            <a:b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 результатам материалов ОУ</a:t>
            </a:r>
          </a:p>
        </p:txBody>
      </p:sp>
      <p:sp>
        <p:nvSpPr>
          <p:cNvPr id="75" name="Овал 74"/>
          <p:cNvSpPr/>
          <p:nvPr/>
        </p:nvSpPr>
        <p:spPr>
          <a:xfrm>
            <a:off x="5431700" y="3657104"/>
            <a:ext cx="1074422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апрель</a:t>
            </a:r>
          </a:p>
        </p:txBody>
      </p:sp>
      <p:sp>
        <p:nvSpPr>
          <p:cNvPr id="76" name="CustomShape 16"/>
          <p:cNvSpPr/>
          <p:nvPr/>
        </p:nvSpPr>
        <p:spPr>
          <a:xfrm>
            <a:off x="5181949" y="4135441"/>
            <a:ext cx="1655640" cy="1030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Обсуждение рекомендаций на Совете директоров ОУ</a:t>
            </a:r>
          </a:p>
        </p:txBody>
      </p:sp>
      <p:cxnSp>
        <p:nvCxnSpPr>
          <p:cNvPr id="77" name="Прямая соединительная линия 76"/>
          <p:cNvCxnSpPr>
            <a:stCxn id="55" idx="4"/>
            <a:endCxn id="75" idx="0"/>
          </p:cNvCxnSpPr>
          <p:nvPr/>
        </p:nvCxnSpPr>
        <p:spPr>
          <a:xfrm>
            <a:off x="5958460" y="2379776"/>
            <a:ext cx="10451" cy="1277328"/>
          </a:xfrm>
          <a:prstGeom prst="line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78"/>
          <p:cNvSpPr/>
          <p:nvPr/>
        </p:nvSpPr>
        <p:spPr>
          <a:xfrm>
            <a:off x="7565294" y="3667588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июнь</a:t>
            </a:r>
          </a:p>
        </p:txBody>
      </p:sp>
      <p:sp>
        <p:nvSpPr>
          <p:cNvPr id="80" name="CustomShape 16"/>
          <p:cNvSpPr/>
          <p:nvPr/>
        </p:nvSpPr>
        <p:spPr>
          <a:xfrm>
            <a:off x="7093463" y="4145925"/>
            <a:ext cx="1942383" cy="12255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Анализ степени решения задачи и оформление задач на 2018-2019 </a:t>
            </a:r>
            <a:r>
              <a:rPr lang="ru-RU" sz="16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уч.год</a:t>
            </a:r>
            <a:endParaRPr lang="ru-RU" sz="16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cxnSp>
        <p:nvCxnSpPr>
          <p:cNvPr id="83" name="Прямая со стрелкой 82"/>
          <p:cNvCxnSpPr>
            <a:endCxn id="79" idx="2"/>
          </p:cNvCxnSpPr>
          <p:nvPr/>
        </p:nvCxnSpPr>
        <p:spPr>
          <a:xfrm>
            <a:off x="6536602" y="3899943"/>
            <a:ext cx="1028692" cy="7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stCxn id="62" idx="4"/>
            <a:endCxn id="79" idx="0"/>
          </p:cNvCxnSpPr>
          <p:nvPr/>
        </p:nvCxnSpPr>
        <p:spPr>
          <a:xfrm>
            <a:off x="7828196" y="2357083"/>
            <a:ext cx="231726" cy="1310505"/>
          </a:xfrm>
          <a:prstGeom prst="line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endCxn id="79" idx="7"/>
          </p:cNvCxnSpPr>
          <p:nvPr/>
        </p:nvCxnSpPr>
        <p:spPr>
          <a:xfrm>
            <a:off x="8386820" y="1722173"/>
            <a:ext cx="22857" cy="2013685"/>
          </a:xfrm>
          <a:prstGeom prst="line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Овал 92"/>
          <p:cNvSpPr/>
          <p:nvPr/>
        </p:nvSpPr>
        <p:spPr>
          <a:xfrm>
            <a:off x="261567" y="5296676"/>
            <a:ext cx="978757" cy="438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25.08</a:t>
            </a:r>
          </a:p>
        </p:txBody>
      </p:sp>
      <p:sp>
        <p:nvSpPr>
          <p:cNvPr id="94" name="Овал 93"/>
          <p:cNvSpPr/>
          <p:nvPr/>
        </p:nvSpPr>
        <p:spPr>
          <a:xfrm>
            <a:off x="7892191" y="5273831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30.06</a:t>
            </a:r>
          </a:p>
        </p:txBody>
      </p:sp>
      <p:cxnSp>
        <p:nvCxnSpPr>
          <p:cNvPr id="95" name="Прямая со стрелкой 94"/>
          <p:cNvCxnSpPr>
            <a:stCxn id="93" idx="6"/>
            <a:endCxn id="94" idx="2"/>
          </p:cNvCxnSpPr>
          <p:nvPr/>
        </p:nvCxnSpPr>
        <p:spPr>
          <a:xfrm flipV="1">
            <a:off x="1240324" y="5506918"/>
            <a:ext cx="6651867" cy="905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CustomShape 16"/>
          <p:cNvSpPr/>
          <p:nvPr/>
        </p:nvSpPr>
        <p:spPr>
          <a:xfrm>
            <a:off x="1186003" y="5215696"/>
            <a:ext cx="7577751" cy="13270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Выработка решений по изменению деятельности ОУ с учётом их специфики</a:t>
            </a:r>
          </a:p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Оценка эффективности управленческих решений ОУ по результатам:</a:t>
            </a:r>
            <a:b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мониторинга отчисленных, систематически пропускающих занятия, должников;</a:t>
            </a:r>
          </a:p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работы межведомственной комиссии при ГУО с КДН.</a:t>
            </a:r>
          </a:p>
          <a:p>
            <a:pPr>
              <a:lnSpc>
                <a:spcPct val="100000"/>
              </a:lnSpc>
            </a:pPr>
            <a:r>
              <a:rPr lang="ru-RU" sz="16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Поддержка руководителей ОУ через систему стимулирования.</a:t>
            </a:r>
          </a:p>
        </p:txBody>
      </p:sp>
      <p:sp>
        <p:nvSpPr>
          <p:cNvPr id="97" name="CustomShape 16"/>
          <p:cNvSpPr/>
          <p:nvPr/>
        </p:nvSpPr>
        <p:spPr>
          <a:xfrm>
            <a:off x="231180" y="4115830"/>
            <a:ext cx="3249672" cy="11847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Введение вопросов о приоритетах:</a:t>
            </a:r>
          </a:p>
          <a:p>
            <a:pPr marL="180975" indent="-180975">
              <a:lnSpc>
                <a:spcPct val="100000"/>
              </a:lnSpc>
              <a:buFontTx/>
              <a:buChar char="-"/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при аттестации руководителей;</a:t>
            </a:r>
          </a:p>
          <a:p>
            <a:pPr marL="180975" indent="-180975">
              <a:lnSpc>
                <a:spcPct val="100000"/>
              </a:lnSpc>
              <a:buFontTx/>
              <a:buChar char="-"/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при проведении конкурсных процедур назначения.</a:t>
            </a:r>
          </a:p>
        </p:txBody>
      </p:sp>
    </p:spTree>
    <p:extLst>
      <p:ext uri="{BB962C8B-B14F-4D97-AF65-F5344CB8AC3E}">
        <p14:creationId xmlns:p14="http://schemas.microsoft.com/office/powerpoint/2010/main" val="234394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14" grpId="0"/>
      <p:bldP spid="215" grpId="0"/>
      <p:bldP spid="216" grpId="0"/>
      <p:bldP spid="32" grpId="0" animBg="1"/>
      <p:bldP spid="49" grpId="0" animBg="1"/>
      <p:bldP spid="54" grpId="0" animBg="1"/>
      <p:bldP spid="55" grpId="0" animBg="1"/>
      <p:bldP spid="62" grpId="0" animBg="1"/>
      <p:bldP spid="63" grpId="0"/>
      <p:bldP spid="65" grpId="0" animBg="1"/>
      <p:bldP spid="73" grpId="0"/>
      <p:bldP spid="75" grpId="0" animBg="1"/>
      <p:bldP spid="76" grpId="0"/>
      <p:bldP spid="79" grpId="0" animBg="1"/>
      <p:bldP spid="80" grpId="0"/>
      <p:bldP spid="93" grpId="0" animBg="1"/>
      <p:bldP spid="94" grpId="0" animBg="1"/>
      <p:bldP spid="96" grpId="0"/>
      <p:bldP spid="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280" cy="922320"/>
          </a:xfrm>
          <a:prstGeom prst="rect">
            <a:avLst/>
          </a:prstGeom>
          <a:ln>
            <a:noFill/>
          </a:ln>
        </p:spPr>
      </p:pic>
      <p:pic>
        <p:nvPicPr>
          <p:cNvPr id="200" name="Picture 3"/>
          <p:cNvPicPr/>
          <p:nvPr/>
        </p:nvPicPr>
        <p:blipFill>
          <a:blip r:embed="rId3"/>
          <a:stretch/>
        </p:blipFill>
        <p:spPr>
          <a:xfrm>
            <a:off x="0" y="6548400"/>
            <a:ext cx="9143280" cy="308880"/>
          </a:xfrm>
          <a:prstGeom prst="rect">
            <a:avLst/>
          </a:prstGeom>
          <a:ln>
            <a:noFill/>
          </a:ln>
        </p:spPr>
      </p:pic>
      <p:sp>
        <p:nvSpPr>
          <p:cNvPr id="202" name="CustomShape 2"/>
          <p:cNvSpPr/>
          <p:nvPr/>
        </p:nvSpPr>
        <p:spPr>
          <a:xfrm>
            <a:off x="3421127" y="172866"/>
            <a:ext cx="5570169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1.2. Внедрение систем оценки качества</a:t>
            </a:r>
            <a:r>
              <a:rPr lang="ru-RU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5"/>
          <p:cNvSpPr/>
          <p:nvPr/>
        </p:nvSpPr>
        <p:spPr>
          <a:xfrm>
            <a:off x="1195234" y="1480381"/>
            <a:ext cx="6513113" cy="279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Методическое сопровождение творческих групп и инициативных </a:t>
            </a:r>
            <a:r>
              <a:rPr lang="ru-RU" sz="1600" b="0" strike="noStrike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ОУ</a:t>
            </a:r>
          </a:p>
        </p:txBody>
      </p:sp>
      <p:sp>
        <p:nvSpPr>
          <p:cNvPr id="214" name="CustomShape 14"/>
          <p:cNvSpPr/>
          <p:nvPr/>
        </p:nvSpPr>
        <p:spPr>
          <a:xfrm>
            <a:off x="825375" y="2122944"/>
            <a:ext cx="1860139" cy="8563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Предоставление материалов от ОУ </a:t>
            </a:r>
            <a:br>
              <a:rPr lang="ru-RU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r>
              <a:rPr lang="ru-RU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 ВСОКО</a:t>
            </a:r>
          </a:p>
        </p:txBody>
      </p:sp>
      <p:sp>
        <p:nvSpPr>
          <p:cNvPr id="215" name="CustomShape 15"/>
          <p:cNvSpPr/>
          <p:nvPr/>
        </p:nvSpPr>
        <p:spPr>
          <a:xfrm>
            <a:off x="2870392" y="2137521"/>
            <a:ext cx="2701913" cy="841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Анализ материалов </a:t>
            </a:r>
            <a:b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 ВСОКО ОУ и подготовка аналитической справки</a:t>
            </a:r>
          </a:p>
        </p:txBody>
      </p:sp>
      <p:sp>
        <p:nvSpPr>
          <p:cNvPr id="7" name="Овал 6"/>
          <p:cNvSpPr/>
          <p:nvPr/>
        </p:nvSpPr>
        <p:spPr>
          <a:xfrm>
            <a:off x="252514" y="1269791"/>
            <a:ext cx="978757" cy="438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25.08</a:t>
            </a:r>
          </a:p>
        </p:txBody>
      </p:sp>
      <p:sp>
        <p:nvSpPr>
          <p:cNvPr id="32" name="Овал 31"/>
          <p:cNvSpPr/>
          <p:nvPr/>
        </p:nvSpPr>
        <p:spPr>
          <a:xfrm>
            <a:off x="7397563" y="1254376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30.06</a:t>
            </a:r>
          </a:p>
        </p:txBody>
      </p:sp>
      <p:cxnSp>
        <p:nvCxnSpPr>
          <p:cNvPr id="11" name="Прямая со стрелкой 10"/>
          <p:cNvCxnSpPr>
            <a:stCxn id="7" idx="6"/>
            <a:endCxn id="32" idx="2"/>
          </p:cNvCxnSpPr>
          <p:nvPr/>
        </p:nvCxnSpPr>
        <p:spPr>
          <a:xfrm flipV="1">
            <a:off x="1231271" y="1487463"/>
            <a:ext cx="6166292" cy="1623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stomShape 5"/>
          <p:cNvSpPr/>
          <p:nvPr/>
        </p:nvSpPr>
        <p:spPr>
          <a:xfrm>
            <a:off x="137148" y="934531"/>
            <a:ext cx="1917990" cy="3234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Постановка задачи</a:t>
            </a:r>
            <a:endParaRPr lang="ru-RU" sz="16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2387483" y="1913602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30.03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740239" y="1699328"/>
            <a:ext cx="1655" cy="45427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49" idx="2"/>
          </p:cNvCxnSpPr>
          <p:nvPr/>
        </p:nvCxnSpPr>
        <p:spPr>
          <a:xfrm>
            <a:off x="729535" y="2146689"/>
            <a:ext cx="1657948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49" idx="6"/>
            <a:endCxn id="62" idx="2"/>
          </p:cNvCxnSpPr>
          <p:nvPr/>
        </p:nvCxnSpPr>
        <p:spPr>
          <a:xfrm>
            <a:off x="3376739" y="2146689"/>
            <a:ext cx="1710246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/>
          <p:cNvSpPr/>
          <p:nvPr/>
        </p:nvSpPr>
        <p:spPr>
          <a:xfrm>
            <a:off x="5086985" y="1913602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01.06</a:t>
            </a:r>
          </a:p>
        </p:txBody>
      </p:sp>
      <p:cxnSp>
        <p:nvCxnSpPr>
          <p:cNvPr id="64" name="Прямая соединительная линия 63"/>
          <p:cNvCxnSpPr>
            <a:stCxn id="62" idx="5"/>
            <a:endCxn id="65" idx="1"/>
          </p:cNvCxnSpPr>
          <p:nvPr/>
        </p:nvCxnSpPr>
        <p:spPr>
          <a:xfrm>
            <a:off x="5931368" y="2311506"/>
            <a:ext cx="486213" cy="1425858"/>
          </a:xfrm>
          <a:prstGeom prst="line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Овал 64"/>
          <p:cNvSpPr/>
          <p:nvPr/>
        </p:nvSpPr>
        <p:spPr>
          <a:xfrm>
            <a:off x="6272708" y="3669094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июнь</a:t>
            </a:r>
          </a:p>
        </p:txBody>
      </p:sp>
      <p:sp>
        <p:nvSpPr>
          <p:cNvPr id="73" name="CustomShape 16"/>
          <p:cNvSpPr/>
          <p:nvPr/>
        </p:nvSpPr>
        <p:spPr>
          <a:xfrm>
            <a:off x="5670920" y="4184502"/>
            <a:ext cx="1655640" cy="8273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Семинар ГУО </a:t>
            </a:r>
            <a:b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 результатам материалов ОУ</a:t>
            </a:r>
          </a:p>
        </p:txBody>
      </p:sp>
      <p:sp>
        <p:nvSpPr>
          <p:cNvPr id="75" name="Овал 74"/>
          <p:cNvSpPr/>
          <p:nvPr/>
        </p:nvSpPr>
        <p:spPr>
          <a:xfrm>
            <a:off x="4961397" y="3697931"/>
            <a:ext cx="994752" cy="4678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июнь</a:t>
            </a:r>
          </a:p>
        </p:txBody>
      </p:sp>
      <p:sp>
        <p:nvSpPr>
          <p:cNvPr id="76" name="CustomShape 16"/>
          <p:cNvSpPr/>
          <p:nvPr/>
        </p:nvSpPr>
        <p:spPr>
          <a:xfrm>
            <a:off x="4274215" y="4180150"/>
            <a:ext cx="1655640" cy="1030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Обсуждение модели ВСОКО на Совете директоров ОУ</a:t>
            </a:r>
          </a:p>
        </p:txBody>
      </p:sp>
      <p:cxnSp>
        <p:nvCxnSpPr>
          <p:cNvPr id="77" name="Прямая соединительная линия 76"/>
          <p:cNvCxnSpPr>
            <a:stCxn id="50" idx="4"/>
            <a:endCxn id="75" idx="0"/>
          </p:cNvCxnSpPr>
          <p:nvPr/>
        </p:nvCxnSpPr>
        <p:spPr>
          <a:xfrm flipH="1">
            <a:off x="5458773" y="3302060"/>
            <a:ext cx="172268" cy="395871"/>
          </a:xfrm>
          <a:prstGeom prst="line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78"/>
          <p:cNvSpPr/>
          <p:nvPr/>
        </p:nvSpPr>
        <p:spPr>
          <a:xfrm>
            <a:off x="7590008" y="3667588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август</a:t>
            </a:r>
          </a:p>
        </p:txBody>
      </p:sp>
      <p:sp>
        <p:nvSpPr>
          <p:cNvPr id="80" name="CustomShape 16"/>
          <p:cNvSpPr/>
          <p:nvPr/>
        </p:nvSpPr>
        <p:spPr>
          <a:xfrm>
            <a:off x="7093462" y="4174907"/>
            <a:ext cx="1942383" cy="12255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Анализ степени решения задачи и оформление задач на 2018-2019 </a:t>
            </a:r>
            <a:r>
              <a:rPr lang="ru-RU" sz="16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уч.год</a:t>
            </a:r>
            <a:endParaRPr lang="ru-RU" sz="16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cxnSp>
        <p:nvCxnSpPr>
          <p:cNvPr id="83" name="Прямая со стрелкой 82"/>
          <p:cNvCxnSpPr>
            <a:endCxn id="79" idx="2"/>
          </p:cNvCxnSpPr>
          <p:nvPr/>
        </p:nvCxnSpPr>
        <p:spPr>
          <a:xfrm>
            <a:off x="7278011" y="3899943"/>
            <a:ext cx="311997" cy="7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Овал 92"/>
          <p:cNvSpPr/>
          <p:nvPr/>
        </p:nvSpPr>
        <p:spPr>
          <a:xfrm>
            <a:off x="261567" y="5296676"/>
            <a:ext cx="978757" cy="438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25.08</a:t>
            </a:r>
          </a:p>
        </p:txBody>
      </p:sp>
      <p:sp>
        <p:nvSpPr>
          <p:cNvPr id="94" name="Овал 93"/>
          <p:cNvSpPr/>
          <p:nvPr/>
        </p:nvSpPr>
        <p:spPr>
          <a:xfrm>
            <a:off x="7357430" y="5296398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30.06</a:t>
            </a:r>
          </a:p>
        </p:txBody>
      </p:sp>
      <p:cxnSp>
        <p:nvCxnSpPr>
          <p:cNvPr id="95" name="Прямая со стрелкой 94"/>
          <p:cNvCxnSpPr>
            <a:stCxn id="93" idx="6"/>
            <a:endCxn id="94" idx="2"/>
          </p:cNvCxnSpPr>
          <p:nvPr/>
        </p:nvCxnSpPr>
        <p:spPr>
          <a:xfrm>
            <a:off x="1240324" y="5515971"/>
            <a:ext cx="6117106" cy="1351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CustomShape 16"/>
          <p:cNvSpPr/>
          <p:nvPr/>
        </p:nvSpPr>
        <p:spPr>
          <a:xfrm>
            <a:off x="1186003" y="5504186"/>
            <a:ext cx="7577751" cy="110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Выработка управленческих решений по изменению деятельности ОУ </a:t>
            </a:r>
            <a:b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на основе: - диагностических процедур ;</a:t>
            </a:r>
          </a:p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- мониторинга соответствия процедур и образовательных результатов;</a:t>
            </a:r>
          </a:p>
          <a:p>
            <a:pPr marL="893763"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анализа результатов </a:t>
            </a:r>
            <a:r>
              <a:rPr lang="ru-RU" sz="16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самообследования</a:t>
            </a: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</a:p>
        </p:txBody>
      </p:sp>
      <p:sp>
        <p:nvSpPr>
          <p:cNvPr id="97" name="CustomShape 16"/>
          <p:cNvSpPr/>
          <p:nvPr/>
        </p:nvSpPr>
        <p:spPr>
          <a:xfrm>
            <a:off x="1064745" y="4412520"/>
            <a:ext cx="3249672" cy="1117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Введение вопросов о ВСОКО:</a:t>
            </a:r>
          </a:p>
          <a:p>
            <a:pPr marL="180975" indent="-180975">
              <a:lnSpc>
                <a:spcPct val="100000"/>
              </a:lnSpc>
              <a:buFontTx/>
              <a:buChar char="-"/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при аттестации руководителей;</a:t>
            </a:r>
          </a:p>
          <a:p>
            <a:pPr marL="180975" indent="-180975">
              <a:lnSpc>
                <a:spcPct val="100000"/>
              </a:lnSpc>
              <a:buFontTx/>
              <a:buChar char="-"/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при проведении конкурсных процедур назначения.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741892" y="2146689"/>
            <a:ext cx="8555" cy="93144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745961" y="3077109"/>
            <a:ext cx="4387449" cy="1146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5136413" y="2835886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01.06</a:t>
            </a:r>
          </a:p>
        </p:txBody>
      </p:sp>
      <p:sp>
        <p:nvSpPr>
          <p:cNvPr id="58" name="CustomShape 14"/>
          <p:cNvSpPr/>
          <p:nvPr/>
        </p:nvSpPr>
        <p:spPr>
          <a:xfrm>
            <a:off x="750447" y="3077109"/>
            <a:ext cx="4186944" cy="5967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Апробация модели ВСОКО начальной школы и оформление опыта СШ №46, СШ №137</a:t>
            </a:r>
          </a:p>
        </p:txBody>
      </p:sp>
      <p:cxnSp>
        <p:nvCxnSpPr>
          <p:cNvPr id="71" name="Прямая со стрелкой 70"/>
          <p:cNvCxnSpPr/>
          <p:nvPr/>
        </p:nvCxnSpPr>
        <p:spPr>
          <a:xfrm>
            <a:off x="5960711" y="3925700"/>
            <a:ext cx="311997" cy="7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6076241" y="2153603"/>
            <a:ext cx="1632106" cy="7395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ustomShape 15"/>
          <p:cNvSpPr/>
          <p:nvPr/>
        </p:nvSpPr>
        <p:spPr>
          <a:xfrm>
            <a:off x="5848036" y="2131604"/>
            <a:ext cx="1670362" cy="12191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Оформление методических рекомендаций </a:t>
            </a:r>
            <a:b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 ВСОКО</a:t>
            </a:r>
          </a:p>
        </p:txBody>
      </p:sp>
      <p:sp>
        <p:nvSpPr>
          <p:cNvPr id="104" name="Овал 103"/>
          <p:cNvSpPr/>
          <p:nvPr/>
        </p:nvSpPr>
        <p:spPr>
          <a:xfrm>
            <a:off x="7715159" y="1905679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август</a:t>
            </a:r>
          </a:p>
        </p:txBody>
      </p:sp>
      <p:sp>
        <p:nvSpPr>
          <p:cNvPr id="105" name="CustomShape 16"/>
          <p:cNvSpPr/>
          <p:nvPr/>
        </p:nvSpPr>
        <p:spPr>
          <a:xfrm>
            <a:off x="7225807" y="2401332"/>
            <a:ext cx="1655640" cy="1030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Обсуждение рекомендаций на Совете директоров ОУ</a:t>
            </a:r>
          </a:p>
        </p:txBody>
      </p:sp>
    </p:spTree>
    <p:extLst>
      <p:ext uri="{BB962C8B-B14F-4D97-AF65-F5344CB8AC3E}">
        <p14:creationId xmlns:p14="http://schemas.microsoft.com/office/powerpoint/2010/main" val="376842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14" grpId="0"/>
      <p:bldP spid="215" grpId="0"/>
      <p:bldP spid="32" grpId="0" animBg="1"/>
      <p:bldP spid="49" grpId="0" animBg="1"/>
      <p:bldP spid="62" grpId="0" animBg="1"/>
      <p:bldP spid="65" grpId="0" animBg="1"/>
      <p:bldP spid="73" grpId="0"/>
      <p:bldP spid="75" grpId="0" animBg="1"/>
      <p:bldP spid="76" grpId="0"/>
      <p:bldP spid="79" grpId="0" animBg="1"/>
      <p:bldP spid="80" grpId="0"/>
      <p:bldP spid="93" grpId="0" animBg="1"/>
      <p:bldP spid="94" grpId="0" animBg="1"/>
      <p:bldP spid="96" grpId="0"/>
      <p:bldP spid="97" grpId="0"/>
      <p:bldP spid="50" grpId="0" animBg="1"/>
      <p:bldP spid="58" grpId="0"/>
      <p:bldP spid="91" grpId="0"/>
      <p:bldP spid="104" grpId="0" animBg="1"/>
      <p:bldP spid="1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280" cy="922320"/>
          </a:xfrm>
          <a:prstGeom prst="rect">
            <a:avLst/>
          </a:prstGeom>
          <a:ln>
            <a:noFill/>
          </a:ln>
        </p:spPr>
      </p:pic>
      <p:pic>
        <p:nvPicPr>
          <p:cNvPr id="200" name="Picture 3"/>
          <p:cNvPicPr/>
          <p:nvPr/>
        </p:nvPicPr>
        <p:blipFill>
          <a:blip r:embed="rId3"/>
          <a:stretch/>
        </p:blipFill>
        <p:spPr>
          <a:xfrm>
            <a:off x="0" y="6548400"/>
            <a:ext cx="9143280" cy="308880"/>
          </a:xfrm>
          <a:prstGeom prst="rect">
            <a:avLst/>
          </a:prstGeom>
          <a:ln>
            <a:noFill/>
          </a:ln>
        </p:spPr>
      </p:pic>
      <p:sp>
        <p:nvSpPr>
          <p:cNvPr id="202" name="CustomShape 2"/>
          <p:cNvSpPr/>
          <p:nvPr/>
        </p:nvSpPr>
        <p:spPr>
          <a:xfrm>
            <a:off x="3421127" y="172866"/>
            <a:ext cx="5570169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1.3. Освоение методов </a:t>
            </a:r>
            <a:r>
              <a:rPr lang="ru-RU" sz="20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включённости</a:t>
            </a:r>
            <a:r>
              <a:rPr lang="ru-RU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5"/>
          <p:cNvSpPr/>
          <p:nvPr/>
        </p:nvSpPr>
        <p:spPr>
          <a:xfrm>
            <a:off x="1094562" y="1494773"/>
            <a:ext cx="5474093" cy="3463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Сопровождение деятельности методических объединений </a:t>
            </a:r>
            <a:endParaRPr lang="ru-RU" sz="1600" b="0" strike="noStrike" spc="-1" dirty="0">
              <a:solidFill>
                <a:schemeClr val="tx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214" name="CustomShape 14"/>
          <p:cNvSpPr/>
          <p:nvPr/>
        </p:nvSpPr>
        <p:spPr>
          <a:xfrm>
            <a:off x="731521" y="3687584"/>
            <a:ext cx="3267336" cy="10651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Предоставление материалов от ОУ:</a:t>
            </a:r>
          </a:p>
          <a:p>
            <a:pPr marL="92075" indent="-92075">
              <a:lnSpc>
                <a:spcPct val="100000"/>
              </a:lnSpc>
            </a:pPr>
            <a:r>
              <a:rPr lang="ru-RU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по обеспечению </a:t>
            </a:r>
            <a:r>
              <a:rPr lang="ru-RU" sz="1600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включённости</a:t>
            </a:r>
            <a:r>
              <a:rPr lang="ru-RU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;</a:t>
            </a:r>
          </a:p>
          <a:p>
            <a:pPr marL="92075" indent="-92075">
              <a:lnSpc>
                <a:spcPct val="100000"/>
              </a:lnSpc>
            </a:pPr>
            <a:r>
              <a:rPr lang="ru-RU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по </a:t>
            </a:r>
            <a:r>
              <a:rPr lang="ru-RU" sz="1600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проф.развитию</a:t>
            </a:r>
            <a:r>
              <a:rPr lang="ru-RU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педагогов</a:t>
            </a:r>
          </a:p>
          <a:p>
            <a:pPr>
              <a:lnSpc>
                <a:spcPct val="100000"/>
              </a:lnSpc>
            </a:pPr>
            <a:endParaRPr lang="ru-RU" sz="1600" spc="-1" dirty="0">
              <a:solidFill>
                <a:schemeClr val="tx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215" name="CustomShape 15"/>
          <p:cNvSpPr/>
          <p:nvPr/>
        </p:nvSpPr>
        <p:spPr>
          <a:xfrm>
            <a:off x="4997622" y="3657104"/>
            <a:ext cx="2065778" cy="177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Анализ </a:t>
            </a:r>
            <a:b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материалов:</a:t>
            </a:r>
          </a:p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- по включённости;</a:t>
            </a:r>
          </a:p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- </a:t>
            </a:r>
            <a:r>
              <a:rPr lang="ru-RU" sz="1600" spc="-1" dirty="0" err="1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проф.развитию</a:t>
            </a: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Подготовка </a:t>
            </a:r>
          </a:p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аналитической </a:t>
            </a:r>
          </a:p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справки ГУО</a:t>
            </a:r>
          </a:p>
        </p:txBody>
      </p:sp>
      <p:sp>
        <p:nvSpPr>
          <p:cNvPr id="7" name="Овал 6"/>
          <p:cNvSpPr/>
          <p:nvPr/>
        </p:nvSpPr>
        <p:spPr>
          <a:xfrm>
            <a:off x="252514" y="1269791"/>
            <a:ext cx="978757" cy="438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25.08</a:t>
            </a:r>
          </a:p>
        </p:txBody>
      </p:sp>
      <p:sp>
        <p:nvSpPr>
          <p:cNvPr id="32" name="Овал 31"/>
          <p:cNvSpPr/>
          <p:nvPr/>
        </p:nvSpPr>
        <p:spPr>
          <a:xfrm>
            <a:off x="6297635" y="1260756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01.06</a:t>
            </a:r>
          </a:p>
        </p:txBody>
      </p:sp>
      <p:cxnSp>
        <p:nvCxnSpPr>
          <p:cNvPr id="11" name="Прямая со стрелкой 10"/>
          <p:cNvCxnSpPr>
            <a:cxnSpLocks/>
            <a:stCxn id="7" idx="6"/>
            <a:endCxn id="32" idx="2"/>
          </p:cNvCxnSpPr>
          <p:nvPr/>
        </p:nvCxnSpPr>
        <p:spPr>
          <a:xfrm>
            <a:off x="1231271" y="1489086"/>
            <a:ext cx="5066364" cy="4757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stomShape 5"/>
          <p:cNvSpPr/>
          <p:nvPr/>
        </p:nvSpPr>
        <p:spPr>
          <a:xfrm>
            <a:off x="137148" y="934531"/>
            <a:ext cx="1917990" cy="3234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Постановка задачи</a:t>
            </a:r>
            <a:endParaRPr lang="ru-RU" sz="16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256867" y="3447762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30.04</a:t>
            </a:r>
          </a:p>
        </p:txBody>
      </p:sp>
      <p:cxnSp>
        <p:nvCxnSpPr>
          <p:cNvPr id="31" name="Прямая соединительная линия 30"/>
          <p:cNvCxnSpPr>
            <a:cxnSpLocks/>
            <a:stCxn id="7" idx="4"/>
          </p:cNvCxnSpPr>
          <p:nvPr/>
        </p:nvCxnSpPr>
        <p:spPr>
          <a:xfrm flipH="1">
            <a:off x="740241" y="1708381"/>
            <a:ext cx="1652" cy="44522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cxnSpLocks/>
            <a:endCxn id="49" idx="2"/>
          </p:cNvCxnSpPr>
          <p:nvPr/>
        </p:nvCxnSpPr>
        <p:spPr>
          <a:xfrm>
            <a:off x="737349" y="3679813"/>
            <a:ext cx="3519518" cy="1036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cxnSpLocks/>
            <a:stCxn id="49" idx="6"/>
            <a:endCxn id="78" idx="2"/>
          </p:cNvCxnSpPr>
          <p:nvPr/>
        </p:nvCxnSpPr>
        <p:spPr>
          <a:xfrm>
            <a:off x="5246123" y="3680849"/>
            <a:ext cx="1024760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78"/>
          <p:cNvSpPr/>
          <p:nvPr/>
        </p:nvSpPr>
        <p:spPr>
          <a:xfrm>
            <a:off x="7783048" y="3738708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июнь</a:t>
            </a:r>
          </a:p>
        </p:txBody>
      </p:sp>
      <p:sp>
        <p:nvSpPr>
          <p:cNvPr id="80" name="CustomShape 16"/>
          <p:cNvSpPr/>
          <p:nvPr/>
        </p:nvSpPr>
        <p:spPr>
          <a:xfrm>
            <a:off x="7093463" y="4217045"/>
            <a:ext cx="1942383" cy="12255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Анализ степени решения задачи и оформление задач на 2018-2019 </a:t>
            </a:r>
            <a:r>
              <a:rPr lang="ru-RU" sz="16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уч.год</a:t>
            </a:r>
            <a:endParaRPr lang="ru-RU" sz="16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cxnSp>
        <p:nvCxnSpPr>
          <p:cNvPr id="83" name="Прямая со стрелкой 82"/>
          <p:cNvCxnSpPr>
            <a:stCxn id="78" idx="6"/>
            <a:endCxn id="79" idx="2"/>
          </p:cNvCxnSpPr>
          <p:nvPr/>
        </p:nvCxnSpPr>
        <p:spPr>
          <a:xfrm>
            <a:off x="7260139" y="3680849"/>
            <a:ext cx="522909" cy="29094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cxnSpLocks/>
            <a:endCxn id="79" idx="7"/>
          </p:cNvCxnSpPr>
          <p:nvPr/>
        </p:nvCxnSpPr>
        <p:spPr>
          <a:xfrm>
            <a:off x="8493760" y="1732635"/>
            <a:ext cx="133671" cy="2074343"/>
          </a:xfrm>
          <a:prstGeom prst="line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Овал 92"/>
          <p:cNvSpPr/>
          <p:nvPr/>
        </p:nvSpPr>
        <p:spPr>
          <a:xfrm>
            <a:off x="261567" y="5329606"/>
            <a:ext cx="978757" cy="438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25.08</a:t>
            </a:r>
          </a:p>
        </p:txBody>
      </p:sp>
      <p:sp>
        <p:nvSpPr>
          <p:cNvPr id="94" name="Овал 93"/>
          <p:cNvSpPr/>
          <p:nvPr/>
        </p:nvSpPr>
        <p:spPr>
          <a:xfrm>
            <a:off x="7892191" y="5306761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30.06</a:t>
            </a:r>
          </a:p>
        </p:txBody>
      </p:sp>
      <p:cxnSp>
        <p:nvCxnSpPr>
          <p:cNvPr id="95" name="Прямая со стрелкой 94"/>
          <p:cNvCxnSpPr>
            <a:stCxn id="93" idx="6"/>
            <a:endCxn id="94" idx="2"/>
          </p:cNvCxnSpPr>
          <p:nvPr/>
        </p:nvCxnSpPr>
        <p:spPr>
          <a:xfrm flipV="1">
            <a:off x="1240324" y="5539848"/>
            <a:ext cx="6651867" cy="905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CustomShape 16"/>
          <p:cNvSpPr/>
          <p:nvPr/>
        </p:nvSpPr>
        <p:spPr>
          <a:xfrm>
            <a:off x="1186003" y="5537116"/>
            <a:ext cx="7577751" cy="10434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9388" indent="-179388">
              <a:lnSpc>
                <a:spcPct val="100000"/>
              </a:lnSpc>
            </a:pP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• </a:t>
            </a: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Поддержка ОУ, применяющих альтернативные  форматы обучения, в </a:t>
            </a:r>
            <a:r>
              <a:rPr lang="ru-RU" sz="16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т.ч</a:t>
            </a: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 </a:t>
            </a:r>
            <a:b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практики инклюзивного образования, через систему стимулирования.</a:t>
            </a:r>
          </a:p>
          <a:p>
            <a:pPr marL="179388" indent="-179388">
              <a:lnSpc>
                <a:spcPct val="100000"/>
              </a:lnSpc>
            </a:pP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• </a:t>
            </a: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Оценка эффективности управленческих решений ОУ (комиссия ГУО) и выработка предложений.</a:t>
            </a:r>
          </a:p>
        </p:txBody>
      </p:sp>
      <p:cxnSp>
        <p:nvCxnSpPr>
          <p:cNvPr id="43" name="Прямая со стрелкой 42"/>
          <p:cNvCxnSpPr>
            <a:cxnSpLocks/>
            <a:stCxn id="32" idx="6"/>
            <a:endCxn id="45" idx="2"/>
          </p:cNvCxnSpPr>
          <p:nvPr/>
        </p:nvCxnSpPr>
        <p:spPr>
          <a:xfrm flipV="1">
            <a:off x="7286891" y="1491766"/>
            <a:ext cx="605300" cy="2077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stomShape 5"/>
          <p:cNvSpPr/>
          <p:nvPr/>
        </p:nvSpPr>
        <p:spPr>
          <a:xfrm>
            <a:off x="7164583" y="1493686"/>
            <a:ext cx="1467896" cy="10678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Анализ деятельности методических объединений </a:t>
            </a:r>
            <a:endParaRPr lang="ru-RU" sz="1600" b="0" strike="noStrike" spc="-1" dirty="0">
              <a:solidFill>
                <a:schemeClr val="tx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7892191" y="1258679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30.06</a:t>
            </a:r>
          </a:p>
        </p:txBody>
      </p:sp>
      <p:sp>
        <p:nvSpPr>
          <p:cNvPr id="51" name="CustomShape 5"/>
          <p:cNvSpPr/>
          <p:nvPr/>
        </p:nvSpPr>
        <p:spPr>
          <a:xfrm>
            <a:off x="740238" y="2175134"/>
            <a:ext cx="3344082" cy="6599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Выявление технологий </a:t>
            </a:r>
            <a:r>
              <a:rPr lang="ru-RU" sz="1600" spc="-1" dirty="0" err="1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включённости</a:t>
            </a: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и </a:t>
            </a:r>
            <a:b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индивидуализации</a:t>
            </a:r>
            <a:endParaRPr lang="ru-RU" sz="1600" b="0" strike="noStrike" spc="-1" dirty="0">
              <a:solidFill>
                <a:schemeClr val="tx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810208" y="1937163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01.02</a:t>
            </a:r>
          </a:p>
        </p:txBody>
      </p:sp>
      <p:cxnSp>
        <p:nvCxnSpPr>
          <p:cNvPr id="60" name="Прямая со стрелкой 59"/>
          <p:cNvCxnSpPr>
            <a:endCxn id="52" idx="2"/>
          </p:cNvCxnSpPr>
          <p:nvPr/>
        </p:nvCxnSpPr>
        <p:spPr>
          <a:xfrm>
            <a:off x="729535" y="2159146"/>
            <a:ext cx="2080673" cy="11104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Овал 77"/>
          <p:cNvSpPr/>
          <p:nvPr/>
        </p:nvSpPr>
        <p:spPr>
          <a:xfrm>
            <a:off x="6270883" y="3447762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01.06</a:t>
            </a:r>
          </a:p>
        </p:txBody>
      </p:sp>
      <p:sp>
        <p:nvSpPr>
          <p:cNvPr id="81" name="Овал 80"/>
          <p:cNvSpPr/>
          <p:nvPr/>
        </p:nvSpPr>
        <p:spPr>
          <a:xfrm>
            <a:off x="6217920" y="1947268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01.06</a:t>
            </a:r>
          </a:p>
        </p:txBody>
      </p:sp>
      <p:cxnSp>
        <p:nvCxnSpPr>
          <p:cNvPr id="82" name="Прямая со стрелкой 81"/>
          <p:cNvCxnSpPr>
            <a:stCxn id="52" idx="6"/>
            <a:endCxn id="81" idx="2"/>
          </p:cNvCxnSpPr>
          <p:nvPr/>
        </p:nvCxnSpPr>
        <p:spPr>
          <a:xfrm>
            <a:off x="3799464" y="2170250"/>
            <a:ext cx="2418456" cy="10105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ustomShape 5"/>
          <p:cNvSpPr/>
          <p:nvPr/>
        </p:nvSpPr>
        <p:spPr>
          <a:xfrm>
            <a:off x="3833639" y="2197500"/>
            <a:ext cx="2972848" cy="8598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Оформление заказа </a:t>
            </a:r>
            <a:b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 повышение квалификации и профессиональное развитие</a:t>
            </a:r>
            <a:endParaRPr lang="ru-RU" sz="1600" b="0" strike="noStrike" spc="-1" dirty="0">
              <a:solidFill>
                <a:schemeClr val="tx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2824753" y="2769267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01.02</a:t>
            </a:r>
          </a:p>
        </p:txBody>
      </p:sp>
      <p:cxnSp>
        <p:nvCxnSpPr>
          <p:cNvPr id="90" name="Прямая со стрелкой 89"/>
          <p:cNvCxnSpPr>
            <a:endCxn id="89" idx="2"/>
          </p:cNvCxnSpPr>
          <p:nvPr/>
        </p:nvCxnSpPr>
        <p:spPr>
          <a:xfrm>
            <a:off x="744080" y="2991250"/>
            <a:ext cx="2080673" cy="11104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ustomShape 5"/>
          <p:cNvSpPr/>
          <p:nvPr/>
        </p:nvSpPr>
        <p:spPr>
          <a:xfrm>
            <a:off x="762089" y="3018453"/>
            <a:ext cx="2139372" cy="4056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Выявление опыта ОУ</a:t>
            </a:r>
          </a:p>
        </p:txBody>
      </p:sp>
      <p:cxnSp>
        <p:nvCxnSpPr>
          <p:cNvPr id="98" name="Прямая со стрелкой 97"/>
          <p:cNvCxnSpPr>
            <a:cxnSpLocks/>
            <a:stCxn id="89" idx="0"/>
            <a:endCxn id="52" idx="4"/>
          </p:cNvCxnSpPr>
          <p:nvPr/>
        </p:nvCxnSpPr>
        <p:spPr>
          <a:xfrm flipH="1" flipV="1">
            <a:off x="3304836" y="2403337"/>
            <a:ext cx="14545" cy="36593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>
            <a:cxnSpLocks/>
            <a:stCxn id="81" idx="5"/>
          </p:cNvCxnSpPr>
          <p:nvPr/>
        </p:nvCxnSpPr>
        <p:spPr>
          <a:xfrm>
            <a:off x="7062303" y="2345172"/>
            <a:ext cx="977805" cy="143417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697BD7E9-ADF2-4719-9C5F-AD972D8AB917}"/>
              </a:ext>
            </a:extLst>
          </p:cNvPr>
          <p:cNvCxnSpPr>
            <a:cxnSpLocks/>
          </p:cNvCxnSpPr>
          <p:nvPr/>
        </p:nvCxnSpPr>
        <p:spPr>
          <a:xfrm>
            <a:off x="744051" y="2162973"/>
            <a:ext cx="2573" cy="83421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D357361D-6627-4F7D-9848-10D7E773A6A2}"/>
              </a:ext>
            </a:extLst>
          </p:cNvPr>
          <p:cNvCxnSpPr>
            <a:cxnSpLocks/>
          </p:cNvCxnSpPr>
          <p:nvPr/>
        </p:nvCxnSpPr>
        <p:spPr>
          <a:xfrm>
            <a:off x="742236" y="2968942"/>
            <a:ext cx="0" cy="71864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10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14" grpId="0"/>
      <p:bldP spid="215" grpId="0"/>
      <p:bldP spid="32" grpId="0" animBg="1"/>
      <p:bldP spid="49" grpId="0" animBg="1"/>
      <p:bldP spid="79" grpId="0" animBg="1"/>
      <p:bldP spid="80" grpId="0"/>
      <p:bldP spid="93" grpId="0" animBg="1"/>
      <p:bldP spid="94" grpId="0" animBg="1"/>
      <p:bldP spid="96" grpId="0"/>
      <p:bldP spid="44" grpId="0"/>
      <p:bldP spid="45" grpId="0" animBg="1"/>
      <p:bldP spid="51" grpId="0"/>
      <p:bldP spid="52" grpId="0" animBg="1"/>
      <p:bldP spid="78" grpId="0" animBg="1"/>
      <p:bldP spid="81" grpId="0" animBg="1"/>
      <p:bldP spid="85" grpId="0"/>
      <p:bldP spid="89" grpId="0" animBg="1"/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2"/>
          <p:cNvPicPr/>
          <p:nvPr/>
        </p:nvPicPr>
        <p:blipFill>
          <a:blip r:embed="rId3"/>
          <a:stretch/>
        </p:blipFill>
        <p:spPr>
          <a:xfrm>
            <a:off x="0" y="0"/>
            <a:ext cx="9143280" cy="922320"/>
          </a:xfrm>
          <a:prstGeom prst="rect">
            <a:avLst/>
          </a:prstGeom>
          <a:ln>
            <a:noFill/>
          </a:ln>
        </p:spPr>
      </p:pic>
      <p:pic>
        <p:nvPicPr>
          <p:cNvPr id="200" name="Picture 3"/>
          <p:cNvPicPr/>
          <p:nvPr/>
        </p:nvPicPr>
        <p:blipFill>
          <a:blip r:embed="rId4"/>
          <a:stretch/>
        </p:blipFill>
        <p:spPr>
          <a:xfrm>
            <a:off x="0" y="6548400"/>
            <a:ext cx="9143280" cy="308880"/>
          </a:xfrm>
          <a:prstGeom prst="rect">
            <a:avLst/>
          </a:prstGeom>
          <a:ln>
            <a:noFill/>
          </a:ln>
        </p:spPr>
      </p:pic>
      <p:sp>
        <p:nvSpPr>
          <p:cNvPr id="202" name="CustomShape 2"/>
          <p:cNvSpPr/>
          <p:nvPr/>
        </p:nvSpPr>
        <p:spPr>
          <a:xfrm>
            <a:off x="3421127" y="172866"/>
            <a:ext cx="5570169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1.4. Совершенствование школьного уклада</a:t>
            </a:r>
            <a:r>
              <a:rPr lang="ru-RU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5"/>
          <p:cNvSpPr/>
          <p:nvPr/>
        </p:nvSpPr>
        <p:spPr>
          <a:xfrm>
            <a:off x="1223116" y="1464151"/>
            <a:ext cx="3711118" cy="5240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Анализ форм и способов формирования школьного уклада</a:t>
            </a:r>
            <a:endParaRPr lang="ru-RU" sz="1600" b="0" strike="noStrike" spc="-1" dirty="0">
              <a:solidFill>
                <a:schemeClr val="tx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214" name="CustomShape 14"/>
          <p:cNvSpPr/>
          <p:nvPr/>
        </p:nvSpPr>
        <p:spPr>
          <a:xfrm>
            <a:off x="750945" y="2721510"/>
            <a:ext cx="3911599" cy="6362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Предоставление материалов от ОУ </a:t>
            </a:r>
            <a:br>
              <a:rPr lang="ru-RU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r>
              <a:rPr lang="ru-RU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 формировании корпоративной культуры</a:t>
            </a:r>
          </a:p>
        </p:txBody>
      </p:sp>
      <p:sp>
        <p:nvSpPr>
          <p:cNvPr id="7" name="Овал 6"/>
          <p:cNvSpPr/>
          <p:nvPr/>
        </p:nvSpPr>
        <p:spPr>
          <a:xfrm>
            <a:off x="252514" y="1269791"/>
            <a:ext cx="978757" cy="438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25.08</a:t>
            </a:r>
          </a:p>
        </p:txBody>
      </p:sp>
      <p:cxnSp>
        <p:nvCxnSpPr>
          <p:cNvPr id="11" name="Прямая со стрелкой 10"/>
          <p:cNvCxnSpPr>
            <a:stCxn id="7" idx="6"/>
            <a:endCxn id="61" idx="2"/>
          </p:cNvCxnSpPr>
          <p:nvPr/>
        </p:nvCxnSpPr>
        <p:spPr>
          <a:xfrm flipV="1">
            <a:off x="1231271" y="1487162"/>
            <a:ext cx="4202281" cy="1924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stomShape 5"/>
          <p:cNvSpPr/>
          <p:nvPr/>
        </p:nvSpPr>
        <p:spPr>
          <a:xfrm>
            <a:off x="137148" y="934531"/>
            <a:ext cx="1917990" cy="3234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Постановка задачи</a:t>
            </a:r>
            <a:endParaRPr lang="ru-RU" sz="16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887506" y="2514050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30.05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724473" y="1699328"/>
            <a:ext cx="1656" cy="35001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49" idx="2"/>
          </p:cNvCxnSpPr>
          <p:nvPr/>
        </p:nvCxnSpPr>
        <p:spPr>
          <a:xfrm>
            <a:off x="729535" y="2745093"/>
            <a:ext cx="4157971" cy="2044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78"/>
          <p:cNvSpPr/>
          <p:nvPr/>
        </p:nvSpPr>
        <p:spPr>
          <a:xfrm>
            <a:off x="7795957" y="2534394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июнь</a:t>
            </a:r>
          </a:p>
        </p:txBody>
      </p:sp>
      <p:sp>
        <p:nvSpPr>
          <p:cNvPr id="80" name="CustomShape 16"/>
          <p:cNvSpPr/>
          <p:nvPr/>
        </p:nvSpPr>
        <p:spPr>
          <a:xfrm>
            <a:off x="7139390" y="3158739"/>
            <a:ext cx="1942383" cy="12255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Анализ степени решения задачи и оформление задач на 2018-2019 </a:t>
            </a:r>
            <a:r>
              <a:rPr lang="ru-RU" sz="16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уч.год</a:t>
            </a:r>
            <a:endParaRPr lang="ru-RU" sz="16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cxnSp>
        <p:nvCxnSpPr>
          <p:cNvPr id="83" name="Прямая со стрелкой 82"/>
          <p:cNvCxnSpPr>
            <a:stCxn id="49" idx="6"/>
            <a:endCxn id="79" idx="2"/>
          </p:cNvCxnSpPr>
          <p:nvPr/>
        </p:nvCxnSpPr>
        <p:spPr>
          <a:xfrm>
            <a:off x="5876762" y="2747137"/>
            <a:ext cx="1919195" cy="20344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stCxn id="61" idx="5"/>
            <a:endCxn id="79" idx="0"/>
          </p:cNvCxnSpPr>
          <p:nvPr/>
        </p:nvCxnSpPr>
        <p:spPr>
          <a:xfrm>
            <a:off x="6277935" y="1651979"/>
            <a:ext cx="2012650" cy="882415"/>
          </a:xfrm>
          <a:prstGeom prst="line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Овал 92"/>
          <p:cNvSpPr/>
          <p:nvPr/>
        </p:nvSpPr>
        <p:spPr>
          <a:xfrm>
            <a:off x="261567" y="5408436"/>
            <a:ext cx="978757" cy="438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25.08</a:t>
            </a:r>
          </a:p>
        </p:txBody>
      </p:sp>
      <p:sp>
        <p:nvSpPr>
          <p:cNvPr id="94" name="Овал 93"/>
          <p:cNvSpPr/>
          <p:nvPr/>
        </p:nvSpPr>
        <p:spPr>
          <a:xfrm>
            <a:off x="7892191" y="5385591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30.06</a:t>
            </a:r>
          </a:p>
        </p:txBody>
      </p:sp>
      <p:cxnSp>
        <p:nvCxnSpPr>
          <p:cNvPr id="95" name="Прямая со стрелкой 94"/>
          <p:cNvCxnSpPr>
            <a:stCxn id="93" idx="6"/>
            <a:endCxn id="94" idx="2"/>
          </p:cNvCxnSpPr>
          <p:nvPr/>
        </p:nvCxnSpPr>
        <p:spPr>
          <a:xfrm flipV="1">
            <a:off x="1240324" y="5618678"/>
            <a:ext cx="6651867" cy="905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CustomShape 16"/>
          <p:cNvSpPr/>
          <p:nvPr/>
        </p:nvSpPr>
        <p:spPr>
          <a:xfrm>
            <a:off x="1186003" y="5615946"/>
            <a:ext cx="7577751" cy="76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9388" indent="-179388">
              <a:lnSpc>
                <a:spcPct val="100000"/>
              </a:lnSpc>
            </a:pP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• </a:t>
            </a: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Поддержка ОУ, реализующих проекты по формированию школьного уклада, </a:t>
            </a:r>
            <a:b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через систему стимулирования.</a:t>
            </a:r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• </a:t>
            </a: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Оценка эффективности управленческих решений ОУ.</a:t>
            </a:r>
          </a:p>
        </p:txBody>
      </p:sp>
      <p:sp>
        <p:nvSpPr>
          <p:cNvPr id="42" name="Овал 41"/>
          <p:cNvSpPr/>
          <p:nvPr/>
        </p:nvSpPr>
        <p:spPr>
          <a:xfrm>
            <a:off x="6218423" y="3245668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30.06</a:t>
            </a:r>
          </a:p>
        </p:txBody>
      </p:sp>
      <p:cxnSp>
        <p:nvCxnSpPr>
          <p:cNvPr id="46" name="Прямая со стрелкой 45"/>
          <p:cNvCxnSpPr>
            <a:cxnSpLocks/>
            <a:endCxn id="42" idx="2"/>
          </p:cNvCxnSpPr>
          <p:nvPr/>
        </p:nvCxnSpPr>
        <p:spPr>
          <a:xfrm>
            <a:off x="729535" y="3451276"/>
            <a:ext cx="5488888" cy="27479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24473" y="2747890"/>
            <a:ext cx="3514" cy="70836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stomShape 14"/>
          <p:cNvSpPr/>
          <p:nvPr/>
        </p:nvSpPr>
        <p:spPr>
          <a:xfrm>
            <a:off x="729535" y="3452390"/>
            <a:ext cx="6274267" cy="6365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Предоставление отчёта от ОУ </a:t>
            </a:r>
            <a:br>
              <a:rPr lang="ru-RU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r>
              <a:rPr lang="ru-RU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 мероприятиях, объединяющих педагогов, обучающихся, родителей</a:t>
            </a:r>
          </a:p>
        </p:txBody>
      </p:sp>
      <p:cxnSp>
        <p:nvCxnSpPr>
          <p:cNvPr id="53" name="Прямая со стрелкой 52"/>
          <p:cNvCxnSpPr>
            <a:endCxn id="62" idx="2"/>
          </p:cNvCxnSpPr>
          <p:nvPr/>
        </p:nvCxnSpPr>
        <p:spPr>
          <a:xfrm flipV="1">
            <a:off x="730078" y="2045273"/>
            <a:ext cx="4652056" cy="4067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ustomShape 5"/>
          <p:cNvSpPr/>
          <p:nvPr/>
        </p:nvSpPr>
        <p:spPr>
          <a:xfrm>
            <a:off x="750945" y="2045273"/>
            <a:ext cx="5474093" cy="3463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Цикл семинаров с заместителями директоров по ВР</a:t>
            </a:r>
            <a:endParaRPr lang="ru-RU" sz="1600" b="0" strike="noStrike" spc="-1" dirty="0">
              <a:solidFill>
                <a:schemeClr val="tx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725583" y="2047100"/>
            <a:ext cx="3514" cy="70836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Овал 60"/>
          <p:cNvSpPr/>
          <p:nvPr/>
        </p:nvSpPr>
        <p:spPr>
          <a:xfrm>
            <a:off x="5433552" y="1254075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01.06</a:t>
            </a:r>
          </a:p>
        </p:txBody>
      </p:sp>
      <p:sp>
        <p:nvSpPr>
          <p:cNvPr id="62" name="Овал 61"/>
          <p:cNvSpPr/>
          <p:nvPr/>
        </p:nvSpPr>
        <p:spPr>
          <a:xfrm>
            <a:off x="5382134" y="1812186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01.06</a:t>
            </a:r>
          </a:p>
        </p:txBody>
      </p:sp>
      <p:cxnSp>
        <p:nvCxnSpPr>
          <p:cNvPr id="69" name="Прямая соединительная линия 68"/>
          <p:cNvCxnSpPr>
            <a:endCxn id="79" idx="1"/>
          </p:cNvCxnSpPr>
          <p:nvPr/>
        </p:nvCxnSpPr>
        <p:spPr>
          <a:xfrm>
            <a:off x="6337950" y="2178593"/>
            <a:ext cx="1602880" cy="424071"/>
          </a:xfrm>
          <a:prstGeom prst="line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42" idx="7"/>
            <a:endCxn id="79" idx="3"/>
          </p:cNvCxnSpPr>
          <p:nvPr/>
        </p:nvCxnSpPr>
        <p:spPr>
          <a:xfrm flipV="1">
            <a:off x="7062806" y="2932298"/>
            <a:ext cx="878024" cy="381640"/>
          </a:xfrm>
          <a:prstGeom prst="line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ustomShape 16"/>
          <p:cNvSpPr/>
          <p:nvPr/>
        </p:nvSpPr>
        <p:spPr>
          <a:xfrm>
            <a:off x="1038702" y="4649504"/>
            <a:ext cx="4838060" cy="9252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Введение вопросов о школьном укладе:</a:t>
            </a:r>
          </a:p>
          <a:p>
            <a:pPr marL="180975" indent="-180975">
              <a:lnSpc>
                <a:spcPct val="100000"/>
              </a:lnSpc>
              <a:buFontTx/>
              <a:buChar char="-"/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при аттестации руководителей;</a:t>
            </a:r>
          </a:p>
          <a:p>
            <a:pPr marL="180975" indent="-180975">
              <a:lnSpc>
                <a:spcPct val="100000"/>
              </a:lnSpc>
              <a:buFontTx/>
              <a:buChar char="-"/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при проведении конкурсных процедур назначения.</a:t>
            </a:r>
          </a:p>
        </p:txBody>
      </p:sp>
      <p:sp>
        <p:nvSpPr>
          <p:cNvPr id="86" name="CustomShape 14"/>
          <p:cNvSpPr/>
          <p:nvPr/>
        </p:nvSpPr>
        <p:spPr>
          <a:xfrm>
            <a:off x="5828660" y="2772844"/>
            <a:ext cx="2043816" cy="3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Подготовка справки</a:t>
            </a:r>
          </a:p>
        </p:txBody>
      </p:sp>
    </p:spTree>
    <p:extLst>
      <p:ext uri="{BB962C8B-B14F-4D97-AF65-F5344CB8AC3E}">
        <p14:creationId xmlns:p14="http://schemas.microsoft.com/office/powerpoint/2010/main" val="97963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14" grpId="0"/>
      <p:bldP spid="49" grpId="0" animBg="1"/>
      <p:bldP spid="79" grpId="0" animBg="1"/>
      <p:bldP spid="80" grpId="0"/>
      <p:bldP spid="93" grpId="0" animBg="1"/>
      <p:bldP spid="94" grpId="0" animBg="1"/>
      <p:bldP spid="96" grpId="0"/>
      <p:bldP spid="42" grpId="0" animBg="1"/>
      <p:bldP spid="50" grpId="0"/>
      <p:bldP spid="55" grpId="0"/>
      <p:bldP spid="61" grpId="0" animBg="1"/>
      <p:bldP spid="62" grpId="0" animBg="1"/>
      <p:bldP spid="84" grpId="0"/>
      <p:bldP spid="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311760" y="923040"/>
            <a:ext cx="8519760" cy="77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217283" y="934560"/>
            <a:ext cx="8727541" cy="495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442913" indent="-442913">
              <a:lnSpc>
                <a:spcPct val="115000"/>
              </a:lnSpc>
              <a:buClr>
                <a:srgbClr val="000000"/>
              </a:buClr>
            </a:pP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2.1.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Совершенствование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методического арсенала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обеспечивающего индивидуализацию и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включённость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в образовательный процесс для реализации требований ФГОС общего образования</a:t>
            </a:r>
          </a:p>
          <a:p>
            <a:pPr marL="442913" indent="-442913">
              <a:lnSpc>
                <a:spcPct val="115000"/>
              </a:lnSpc>
              <a:buClr>
                <a:srgbClr val="000000"/>
              </a:buClr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2.2. Выстраивание взаимодействий со структурами повышения квалификации с оформлением 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персонифицированного заказа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на профессиональное развитие 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педагогических и управленческих кадров в аспекте образовательных технологий, в </a:t>
            </a:r>
            <a:r>
              <a:rPr lang="ru-RU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т.ч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. связанных с использованием электронного образовательного ресурса. </a:t>
            </a:r>
          </a:p>
          <a:p>
            <a:pPr marL="442913" indent="-442913">
              <a:lnSpc>
                <a:spcPct val="115000"/>
              </a:lnSpc>
              <a:buClr>
                <a:srgbClr val="000000"/>
              </a:buClr>
            </a:pP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2.3. Формирование </a:t>
            </a:r>
            <a:r>
              <a:rPr lang="ru-R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корпоративной культуры 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образовательных организаций и профессионального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педагогического сообщества городской системы общего образования, в целом, на принципах сотрудничества и образовательного партнёрства.</a:t>
            </a:r>
          </a:p>
        </p:txBody>
      </p:sp>
      <p:pic>
        <p:nvPicPr>
          <p:cNvPr id="163" name="Picture 2"/>
          <p:cNvPicPr/>
          <p:nvPr/>
        </p:nvPicPr>
        <p:blipFill>
          <a:blip r:embed="rId2"/>
          <a:stretch/>
        </p:blipFill>
        <p:spPr>
          <a:xfrm>
            <a:off x="0" y="15571"/>
            <a:ext cx="9143280" cy="922320"/>
          </a:xfrm>
          <a:prstGeom prst="rect">
            <a:avLst/>
          </a:prstGeom>
          <a:ln>
            <a:noFill/>
          </a:ln>
        </p:spPr>
      </p:pic>
      <p:pic>
        <p:nvPicPr>
          <p:cNvPr id="164" name="Picture 3"/>
          <p:cNvPicPr/>
          <p:nvPr/>
        </p:nvPicPr>
        <p:blipFill>
          <a:blip r:embed="rId3"/>
          <a:stretch/>
        </p:blipFill>
        <p:spPr>
          <a:xfrm>
            <a:off x="0" y="6548400"/>
            <a:ext cx="9143280" cy="308880"/>
          </a:xfrm>
          <a:prstGeom prst="rect">
            <a:avLst/>
          </a:prstGeom>
          <a:ln>
            <a:noFill/>
          </a:ln>
        </p:spPr>
      </p:pic>
      <p:sp>
        <p:nvSpPr>
          <p:cNvPr id="165" name="CustomShape 3"/>
          <p:cNvSpPr/>
          <p:nvPr/>
        </p:nvSpPr>
        <p:spPr>
          <a:xfrm>
            <a:off x="3888000" y="218431"/>
            <a:ext cx="525600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КАДРОВОЕ ОБЕСПЕЧЕНИЕ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2"/>
          <p:cNvPicPr/>
          <p:nvPr/>
        </p:nvPicPr>
        <p:blipFill>
          <a:blip r:embed="rId3"/>
          <a:stretch/>
        </p:blipFill>
        <p:spPr>
          <a:xfrm>
            <a:off x="0" y="0"/>
            <a:ext cx="9143280" cy="922320"/>
          </a:xfrm>
          <a:prstGeom prst="rect">
            <a:avLst/>
          </a:prstGeom>
          <a:ln>
            <a:noFill/>
          </a:ln>
        </p:spPr>
      </p:pic>
      <p:pic>
        <p:nvPicPr>
          <p:cNvPr id="200" name="Picture 3"/>
          <p:cNvPicPr/>
          <p:nvPr/>
        </p:nvPicPr>
        <p:blipFill>
          <a:blip r:embed="rId4"/>
          <a:stretch/>
        </p:blipFill>
        <p:spPr>
          <a:xfrm>
            <a:off x="0" y="6548400"/>
            <a:ext cx="9143280" cy="308880"/>
          </a:xfrm>
          <a:prstGeom prst="rect">
            <a:avLst/>
          </a:prstGeom>
          <a:ln>
            <a:noFill/>
          </a:ln>
        </p:spPr>
      </p:pic>
      <p:sp>
        <p:nvSpPr>
          <p:cNvPr id="202" name="CustomShape 2"/>
          <p:cNvSpPr/>
          <p:nvPr/>
        </p:nvSpPr>
        <p:spPr>
          <a:xfrm>
            <a:off x="3350006" y="254146"/>
            <a:ext cx="5793273" cy="43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2.1. Совершенствование методического арсенала…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5"/>
          <p:cNvSpPr/>
          <p:nvPr/>
        </p:nvSpPr>
        <p:spPr>
          <a:xfrm>
            <a:off x="852546" y="1494772"/>
            <a:ext cx="7296923" cy="7966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355600"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Сопровождение и анализ деятельности методических объединений.</a:t>
            </a: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Информационно-методическая поддержка инициатив и тиражирование опыта.</a:t>
            </a:r>
          </a:p>
          <a:p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Семинары с заместителями директоров по УВР.</a:t>
            </a:r>
          </a:p>
        </p:txBody>
      </p:sp>
      <p:sp>
        <p:nvSpPr>
          <p:cNvPr id="7" name="Овал 6"/>
          <p:cNvSpPr/>
          <p:nvPr/>
        </p:nvSpPr>
        <p:spPr>
          <a:xfrm>
            <a:off x="252514" y="1269791"/>
            <a:ext cx="978757" cy="438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25.08</a:t>
            </a:r>
          </a:p>
        </p:txBody>
      </p:sp>
      <p:cxnSp>
        <p:nvCxnSpPr>
          <p:cNvPr id="11" name="Прямая со стрелкой 10"/>
          <p:cNvCxnSpPr>
            <a:stCxn id="7" idx="6"/>
            <a:endCxn id="61" idx="2"/>
          </p:cNvCxnSpPr>
          <p:nvPr/>
        </p:nvCxnSpPr>
        <p:spPr>
          <a:xfrm flipV="1">
            <a:off x="1231271" y="1474640"/>
            <a:ext cx="6604596" cy="14446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stomShape 5"/>
          <p:cNvSpPr/>
          <p:nvPr/>
        </p:nvSpPr>
        <p:spPr>
          <a:xfrm>
            <a:off x="137148" y="934531"/>
            <a:ext cx="1917990" cy="3234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Постановка задачи</a:t>
            </a:r>
            <a:endParaRPr lang="ru-RU" sz="16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7835867" y="3790434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июнь</a:t>
            </a:r>
          </a:p>
        </p:txBody>
      </p:sp>
      <p:sp>
        <p:nvSpPr>
          <p:cNvPr id="80" name="CustomShape 16"/>
          <p:cNvSpPr/>
          <p:nvPr/>
        </p:nvSpPr>
        <p:spPr>
          <a:xfrm>
            <a:off x="6969455" y="4260452"/>
            <a:ext cx="1942383" cy="11076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Анализ степени решения задачи и оформление задач на 2018-2019 </a:t>
            </a:r>
            <a:r>
              <a:rPr lang="ru-RU" sz="16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уч.год</a:t>
            </a:r>
            <a:endParaRPr lang="ru-RU" sz="16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cxnSp>
        <p:nvCxnSpPr>
          <p:cNvPr id="87" name="Прямая соединительная линия 86"/>
          <p:cNvCxnSpPr>
            <a:stCxn id="61" idx="4"/>
            <a:endCxn id="79" idx="0"/>
          </p:cNvCxnSpPr>
          <p:nvPr/>
        </p:nvCxnSpPr>
        <p:spPr>
          <a:xfrm>
            <a:off x="8330495" y="1707727"/>
            <a:ext cx="0" cy="2082707"/>
          </a:xfrm>
          <a:prstGeom prst="line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Овал 92"/>
          <p:cNvSpPr/>
          <p:nvPr/>
        </p:nvSpPr>
        <p:spPr>
          <a:xfrm>
            <a:off x="261567" y="5975396"/>
            <a:ext cx="978757" cy="438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25.08</a:t>
            </a:r>
          </a:p>
        </p:txBody>
      </p:sp>
      <p:sp>
        <p:nvSpPr>
          <p:cNvPr id="94" name="Овал 93"/>
          <p:cNvSpPr/>
          <p:nvPr/>
        </p:nvSpPr>
        <p:spPr>
          <a:xfrm>
            <a:off x="7835867" y="5949819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30.06</a:t>
            </a:r>
          </a:p>
        </p:txBody>
      </p:sp>
      <p:cxnSp>
        <p:nvCxnSpPr>
          <p:cNvPr id="95" name="Прямая со стрелкой 94"/>
          <p:cNvCxnSpPr>
            <a:stCxn id="93" idx="6"/>
            <a:endCxn id="94" idx="2"/>
          </p:cNvCxnSpPr>
          <p:nvPr/>
        </p:nvCxnSpPr>
        <p:spPr>
          <a:xfrm flipV="1">
            <a:off x="1240324" y="6182906"/>
            <a:ext cx="6595543" cy="1178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CustomShape 16"/>
          <p:cNvSpPr/>
          <p:nvPr/>
        </p:nvSpPr>
        <p:spPr>
          <a:xfrm>
            <a:off x="1186003" y="6182906"/>
            <a:ext cx="7577751" cy="3130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Оценка эффективности управленческих решений ОУ </a:t>
            </a:r>
            <a:endParaRPr lang="ru-RU" sz="16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7835867" y="1241553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20.06</a:t>
            </a:r>
          </a:p>
        </p:txBody>
      </p:sp>
      <p:sp>
        <p:nvSpPr>
          <p:cNvPr id="84" name="CustomShape 16"/>
          <p:cNvSpPr/>
          <p:nvPr/>
        </p:nvSpPr>
        <p:spPr>
          <a:xfrm>
            <a:off x="1077764" y="5319419"/>
            <a:ext cx="5133518" cy="8820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Введение вопросов о методической деятельности:</a:t>
            </a:r>
          </a:p>
          <a:p>
            <a:pPr marL="180975" indent="-180975">
              <a:lnSpc>
                <a:spcPct val="100000"/>
              </a:lnSpc>
              <a:buFontTx/>
              <a:buChar char="-"/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при аттестации руководителей;</a:t>
            </a:r>
          </a:p>
          <a:p>
            <a:pPr marL="180975" indent="-180975">
              <a:lnSpc>
                <a:spcPct val="100000"/>
              </a:lnSpc>
              <a:buFontTx/>
              <a:buChar char="-"/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при проведении конкурсных процедур назначения.</a:t>
            </a:r>
          </a:p>
        </p:txBody>
      </p:sp>
      <p:sp>
        <p:nvSpPr>
          <p:cNvPr id="72" name="CustomShape 5"/>
          <p:cNvSpPr/>
          <p:nvPr/>
        </p:nvSpPr>
        <p:spPr>
          <a:xfrm>
            <a:off x="1631481" y="2641482"/>
            <a:ext cx="5927559" cy="362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Школы «Молодого педагога», «Молодого завуча», «Завуча»</a:t>
            </a:r>
          </a:p>
        </p:txBody>
      </p:sp>
      <p:cxnSp>
        <p:nvCxnSpPr>
          <p:cNvPr id="73" name="Прямая со стрелкой 72"/>
          <p:cNvCxnSpPr/>
          <p:nvPr/>
        </p:nvCxnSpPr>
        <p:spPr>
          <a:xfrm>
            <a:off x="1666240" y="2622342"/>
            <a:ext cx="5541251" cy="2876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Овал 76"/>
          <p:cNvSpPr/>
          <p:nvPr/>
        </p:nvSpPr>
        <p:spPr>
          <a:xfrm>
            <a:off x="7189376" y="2401927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01.06</a:t>
            </a:r>
          </a:p>
        </p:txBody>
      </p:sp>
      <p:sp>
        <p:nvSpPr>
          <p:cNvPr id="78" name="Овал 77"/>
          <p:cNvSpPr/>
          <p:nvPr/>
        </p:nvSpPr>
        <p:spPr>
          <a:xfrm>
            <a:off x="671520" y="2376980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01.10</a:t>
            </a:r>
          </a:p>
        </p:txBody>
      </p:sp>
      <p:sp>
        <p:nvSpPr>
          <p:cNvPr id="81" name="Овал 80"/>
          <p:cNvSpPr/>
          <p:nvPr/>
        </p:nvSpPr>
        <p:spPr>
          <a:xfrm>
            <a:off x="2153920" y="2978131"/>
            <a:ext cx="104101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/>
                </a:solidFill>
              </a:rPr>
              <a:t>январь</a:t>
            </a:r>
          </a:p>
        </p:txBody>
      </p:sp>
      <p:sp>
        <p:nvSpPr>
          <p:cNvPr id="82" name="CustomShape 5"/>
          <p:cNvSpPr/>
          <p:nvPr/>
        </p:nvSpPr>
        <p:spPr>
          <a:xfrm>
            <a:off x="106668" y="3194615"/>
            <a:ext cx="2171450" cy="6015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Методическая неделя молодых педагогов</a:t>
            </a:r>
          </a:p>
        </p:txBody>
      </p:sp>
      <p:sp>
        <p:nvSpPr>
          <p:cNvPr id="85" name="Овал 84"/>
          <p:cNvSpPr/>
          <p:nvPr/>
        </p:nvSpPr>
        <p:spPr>
          <a:xfrm>
            <a:off x="3219456" y="2966401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01.02</a:t>
            </a:r>
          </a:p>
        </p:txBody>
      </p:sp>
      <p:sp>
        <p:nvSpPr>
          <p:cNvPr id="88" name="CustomShape 5"/>
          <p:cNvSpPr/>
          <p:nvPr/>
        </p:nvSpPr>
        <p:spPr>
          <a:xfrm>
            <a:off x="3393446" y="3212562"/>
            <a:ext cx="2391371" cy="6273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Конкурс «Педагогический дебют»</a:t>
            </a:r>
          </a:p>
        </p:txBody>
      </p:sp>
      <p:cxnSp>
        <p:nvCxnSpPr>
          <p:cNvPr id="89" name="Прямая со стрелкой 88"/>
          <p:cNvCxnSpPr>
            <a:stCxn id="85" idx="6"/>
            <a:endCxn id="90" idx="2"/>
          </p:cNvCxnSpPr>
          <p:nvPr/>
        </p:nvCxnSpPr>
        <p:spPr>
          <a:xfrm>
            <a:off x="4208712" y="3199488"/>
            <a:ext cx="755179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Овал 89"/>
          <p:cNvSpPr/>
          <p:nvPr/>
        </p:nvSpPr>
        <p:spPr>
          <a:xfrm>
            <a:off x="4963891" y="2966401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30.04</a:t>
            </a:r>
          </a:p>
        </p:txBody>
      </p:sp>
      <p:sp>
        <p:nvSpPr>
          <p:cNvPr id="97" name="Овал 96"/>
          <p:cNvSpPr/>
          <p:nvPr/>
        </p:nvSpPr>
        <p:spPr>
          <a:xfrm>
            <a:off x="953504" y="3789092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01.11</a:t>
            </a:r>
          </a:p>
        </p:txBody>
      </p:sp>
      <p:cxnSp>
        <p:nvCxnSpPr>
          <p:cNvPr id="98" name="Прямая со стрелкой 97"/>
          <p:cNvCxnSpPr>
            <a:stCxn id="97" idx="6"/>
            <a:endCxn id="99" idx="2"/>
          </p:cNvCxnSpPr>
          <p:nvPr/>
        </p:nvCxnSpPr>
        <p:spPr>
          <a:xfrm>
            <a:off x="1942760" y="4022179"/>
            <a:ext cx="2333262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Овал 98"/>
          <p:cNvSpPr/>
          <p:nvPr/>
        </p:nvSpPr>
        <p:spPr>
          <a:xfrm>
            <a:off x="4276022" y="3789092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30.03</a:t>
            </a:r>
          </a:p>
        </p:txBody>
      </p:sp>
      <p:sp>
        <p:nvSpPr>
          <p:cNvPr id="100" name="CustomShape 5"/>
          <p:cNvSpPr/>
          <p:nvPr/>
        </p:nvSpPr>
        <p:spPr>
          <a:xfrm>
            <a:off x="1547160" y="3997681"/>
            <a:ext cx="2996591" cy="6274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Муниципальный этап </a:t>
            </a:r>
            <a:b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конкурса «Учитель года – 2018»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6012800" y="2970028"/>
            <a:ext cx="1056184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/>
                </a:solidFill>
              </a:rPr>
              <a:t>апрель</a:t>
            </a:r>
          </a:p>
        </p:txBody>
      </p:sp>
      <p:sp>
        <p:nvSpPr>
          <p:cNvPr id="109" name="CustomShape 5"/>
          <p:cNvSpPr/>
          <p:nvPr/>
        </p:nvSpPr>
        <p:spPr>
          <a:xfrm>
            <a:off x="5731933" y="3403014"/>
            <a:ext cx="1802263" cy="8674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Конференция по инклюзивному образованию</a:t>
            </a:r>
          </a:p>
        </p:txBody>
      </p:sp>
      <p:cxnSp>
        <p:nvCxnSpPr>
          <p:cNvPr id="104" name="Прямая соединительная линия 103"/>
          <p:cNvCxnSpPr>
            <a:stCxn id="78" idx="4"/>
          </p:cNvCxnSpPr>
          <p:nvPr/>
        </p:nvCxnSpPr>
        <p:spPr>
          <a:xfrm>
            <a:off x="1166148" y="2843154"/>
            <a:ext cx="0" cy="35504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>
            <a:off x="1166148" y="3198196"/>
            <a:ext cx="1005383" cy="6605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>
            <a:extLst>
              <a:ext uri="{FF2B5EF4-FFF2-40B4-BE49-F238E27FC236}">
                <a16:creationId xmlns:a16="http://schemas.microsoft.com/office/drawing/2014/main" id="{A734A3F0-C8C1-49FC-83CE-9EE638724134}"/>
              </a:ext>
            </a:extLst>
          </p:cNvPr>
          <p:cNvSpPr/>
          <p:nvPr/>
        </p:nvSpPr>
        <p:spPr>
          <a:xfrm>
            <a:off x="1821161" y="4677550"/>
            <a:ext cx="1155452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декабрь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4511B64E-28C9-44DA-9033-86586BEA18D3}"/>
              </a:ext>
            </a:extLst>
          </p:cNvPr>
          <p:cNvSpPr/>
          <p:nvPr/>
        </p:nvSpPr>
        <p:spPr>
          <a:xfrm>
            <a:off x="6046264" y="4666579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май</a:t>
            </a:r>
          </a:p>
        </p:txBody>
      </p:sp>
      <p:sp>
        <p:nvSpPr>
          <p:cNvPr id="42" name="CustomShape 16">
            <a:extLst>
              <a:ext uri="{FF2B5EF4-FFF2-40B4-BE49-F238E27FC236}">
                <a16:creationId xmlns:a16="http://schemas.microsoft.com/office/drawing/2014/main" id="{5B12B638-695A-421C-BDAB-3F1D4AA5FDAF}"/>
              </a:ext>
            </a:extLst>
          </p:cNvPr>
          <p:cNvSpPr/>
          <p:nvPr/>
        </p:nvSpPr>
        <p:spPr>
          <a:xfrm>
            <a:off x="2545080" y="4518402"/>
            <a:ext cx="3906215" cy="8314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Оценка эффективности деятельности КИМЦ по взаимодействию с ОУ </a:t>
            </a:r>
            <a:b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 комиссии ГУО с Советом директоров</a:t>
            </a:r>
            <a:endParaRPr lang="ru-RU" sz="16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23410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79" grpId="0" animBg="1"/>
      <p:bldP spid="80" grpId="0"/>
      <p:bldP spid="93" grpId="0" animBg="1"/>
      <p:bldP spid="94" grpId="0" animBg="1"/>
      <p:bldP spid="96" grpId="0"/>
      <p:bldP spid="61" grpId="0" animBg="1"/>
      <p:bldP spid="84" grpId="0"/>
      <p:bldP spid="72" grpId="0"/>
      <p:bldP spid="77" grpId="0" animBg="1"/>
      <p:bldP spid="78" grpId="0" animBg="1"/>
      <p:bldP spid="81" grpId="0" animBg="1"/>
      <p:bldP spid="82" grpId="0"/>
      <p:bldP spid="85" grpId="0" animBg="1"/>
      <p:bldP spid="88" grpId="0"/>
      <p:bldP spid="90" grpId="0" animBg="1"/>
      <p:bldP spid="97" grpId="0" animBg="1"/>
      <p:bldP spid="99" grpId="0" animBg="1"/>
      <p:bldP spid="100" grpId="0"/>
      <p:bldP spid="108" grpId="0" animBg="1"/>
      <p:bldP spid="109" grpId="0"/>
      <p:bldP spid="37" grpId="0" animBg="1"/>
      <p:bldP spid="38" grpId="0" animBg="1"/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1944</TotalTime>
  <Words>1571</Words>
  <Application>Microsoft Office PowerPoint</Application>
  <PresentationFormat>Экран (4:3)</PresentationFormat>
  <Paragraphs>357</Paragraphs>
  <Slides>20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DejaVu Sans</vt:lpstr>
      <vt:lpstr>PT Sans</vt:lpstr>
      <vt:lpstr>Symbol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для Маши</dc:creator>
  <dc:description/>
  <cp:lastModifiedBy>Александр Горностаев</cp:lastModifiedBy>
  <cp:revision>233</cp:revision>
  <cp:lastPrinted>2017-10-23T10:04:34Z</cp:lastPrinted>
  <dcterms:created xsi:type="dcterms:W3CDTF">2015-08-19T06:37:14Z</dcterms:created>
  <dcterms:modified xsi:type="dcterms:W3CDTF">2017-10-26T02:52:04Z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Home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17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22</vt:i4>
  </property>
</Properties>
</file>