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261" r:id="rId2"/>
    <p:sldId id="281" r:id="rId3"/>
    <p:sldId id="280" r:id="rId4"/>
    <p:sldId id="284" r:id="rId5"/>
    <p:sldId id="279" r:id="rId6"/>
    <p:sldId id="282" r:id="rId7"/>
    <p:sldId id="286" r:id="rId8"/>
    <p:sldId id="287" r:id="rId9"/>
    <p:sldId id="285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1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109" d="100"/>
          <a:sy n="109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F6C32-612C-4AF6-94C2-A36716606672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49DAC-6370-4534-B69F-323BA30738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44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EE58C-49D5-44A2-8F3A-7BF577AEA09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AB78-2707-4417-9277-A3EAB4829F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2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04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29" cy="447413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04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7AB78-2707-4417-9277-A3EAB4829FD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4357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C216-DE81-4F18-B91C-85CDDCD20DBA}" type="datetimeFigureOut">
              <a:rPr lang="ru-RU" smtClean="0"/>
              <a:pPr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7946-41CA-4524-942C-4E9669E0E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://krasobr.admkrsk.ru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hyperlink" Target="http://krasobr.admkrsk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://www.sfu-kras.ru/" TargetMode="Externa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http://krasobr.admkrsk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NUL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cir\Рабочий стол\гор мероприятия\Городской форум\лекторий итог\логотип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061" y="858137"/>
            <a:ext cx="3243371" cy="3074919"/>
          </a:xfrm>
          <a:prstGeom prst="rect">
            <a:avLst/>
          </a:prstGeom>
          <a:noFill/>
        </p:spPr>
      </p:pic>
      <p:pic>
        <p:nvPicPr>
          <p:cNvPr id="13314" name="Picture 2" descr="https://im1-tub-ru.yandex.net/i?id=adcbe1244e5b69c57bf69d1b96d12c2c&amp;n=33&amp;h=255&amp;w=4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248472" cy="265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www.azernews.az/media/pictures/studentscl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86415"/>
            <a:ext cx="3744416" cy="266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znanie-mo.ru/wp-content/uploads/2016/04/foto-lezione-21-5-lo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80728"/>
            <a:ext cx="4240010" cy="277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40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6742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111\Desktop\инновации\online-regi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9145688" cy="2494279"/>
          </a:xfrm>
          <a:prstGeom prst="rect">
            <a:avLst/>
          </a:prstGeom>
          <a:noFill/>
        </p:spPr>
      </p:pic>
      <p:sp>
        <p:nvSpPr>
          <p:cNvPr id="20" name="Скругленная прямоугольная выноска 19"/>
          <p:cNvSpPr/>
          <p:nvPr/>
        </p:nvSpPr>
        <p:spPr>
          <a:xfrm>
            <a:off x="2267744" y="1052736"/>
            <a:ext cx="5976664" cy="936104"/>
          </a:xfrm>
          <a:prstGeom prst="wedgeRoundRectCallout">
            <a:avLst/>
          </a:prstGeom>
          <a:solidFill>
            <a:srgbClr val="9200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rot="10800000">
            <a:off x="0" y="4797152"/>
            <a:ext cx="2448272" cy="1584176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 rot="10800000">
            <a:off x="3059832" y="4797152"/>
            <a:ext cx="2520280" cy="1584176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Documents and Settings\cir\Рабочий стол\гор мероприятия\Городской форум\лекторий итог\логотип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1691680" cy="160381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339752" y="2276872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  <a:hlinkClick r:id="rId5"/>
              </a:rPr>
              <a:t>http://krasobr.admkrsk.ru/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1196752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расскажи ученику о возможности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посетить лекцию лично - зарегистрируйтесь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515719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хочешь прослушать лекцию еще раз – смотри в записи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4904000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нет возможности придти лично – смотрите в записи, можно всем классом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 rot="10800000">
            <a:off x="6228184" y="4869160"/>
            <a:ext cx="2520280" cy="1584176"/>
          </a:xfrm>
          <a:prstGeom prst="wedgeRoundRect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56176" y="5036983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возник вопрос после просмотра лекции – напиши лектору, тебе ответят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40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8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</p:spPr>
      </p:pic>
      <p:pic>
        <p:nvPicPr>
          <p:cNvPr id="11266" name="Picture 2" descr="http://prof-sibgtu.ru/images/prep-cont/pr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212976"/>
            <a:ext cx="502171" cy="645174"/>
          </a:xfrm>
          <a:prstGeom prst="rect">
            <a:avLst/>
          </a:prstGeom>
          <a:noFill/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79512" y="857232"/>
            <a:ext cx="4892554" cy="520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PT Sans" pitchFamily="34" charset="-52"/>
                <a:ea typeface="PT Sans" pitchFamily="34" charset="-52"/>
                <a:sym typeface="Arial"/>
              </a:rPr>
              <a:t>гуманитарного цикла</a:t>
            </a:r>
            <a:endParaRPr lang="ru" sz="2000" b="1" dirty="0">
              <a:solidFill>
                <a:schemeClr val="tx2">
                  <a:lumMod val="75000"/>
                </a:schemeClr>
              </a:solidFill>
              <a:latin typeface="PT Sans" pitchFamily="34" charset="-52"/>
              <a:ea typeface="PT Sans" pitchFamily="34" charset="-52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 flipV="1">
            <a:off x="2014272" y="3700713"/>
            <a:ext cx="5304052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285860"/>
            <a:ext cx="2786082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85786" y="1957320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Карлова О.А. 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, доктор философских наук, </a:t>
            </a:r>
          </a:p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профессор гуманитарного института СФУ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355039"/>
            <a:ext cx="43577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«Человек и кино: битва воображений» </a:t>
            </a:r>
          </a:p>
          <a:p>
            <a:pPr lvl="0"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(к юбилею мирового и российского кинематографа)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381572"/>
            <a:ext cx="70922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«Сила и слабость единства.  Граждане и государство»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857224" y="2928934"/>
            <a:ext cx="62151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Клешко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А.М., вице-спикер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Законодательного Собрания Красноярского края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857224" y="4029022"/>
            <a:ext cx="3429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Мезит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Л.Э., кандидат исторических наук,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доцент КГПУ им. В.П. </a:t>
            </a: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Астафьева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844" y="3426741"/>
            <a:ext cx="46434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«Революция и гражданская война</a:t>
            </a:r>
          </a:p>
          <a:p>
            <a:pPr lvl="0"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в Красноярске: как это было на самом деле?»</a:t>
            </a:r>
          </a:p>
        </p:txBody>
      </p:sp>
      <p:pic>
        <p:nvPicPr>
          <p:cNvPr id="23" name="Picture 2" descr="Мезит Людмила Эдгаровна. Фотография сотрудни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870198"/>
            <a:ext cx="428628" cy="55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14282" y="4500570"/>
            <a:ext cx="3857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«Человеческая биография</a:t>
            </a:r>
          </a:p>
          <a:p>
            <a:pPr indent="12700"/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как любопытство по отношению к миру»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57224" y="4931315"/>
            <a:ext cx="3571900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Хасан Б.И., доктор психологических наук, </a:t>
            </a:r>
          </a:p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профессор, директор института психологии</a:t>
            </a:r>
          </a:p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практик развития СО РАО</a:t>
            </a:r>
          </a:p>
        </p:txBody>
      </p:sp>
      <p:sp>
        <p:nvSpPr>
          <p:cNvPr id="27" name="Shape 58"/>
          <p:cNvSpPr txBox="1">
            <a:spLocks/>
          </p:cNvSpPr>
          <p:nvPr/>
        </p:nvSpPr>
        <p:spPr>
          <a:xfrm>
            <a:off x="4894420" y="857232"/>
            <a:ext cx="4892554" cy="5200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  <a:sym typeface="Arial"/>
              </a:rPr>
              <a:t>естественнонаучного цикла</a:t>
            </a:r>
            <a:endParaRPr kumimoji="0" lang="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  <a:sym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1497915"/>
            <a:ext cx="43577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«Можно ли десантировать человечество на Марс,</a:t>
            </a:r>
          </a:p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или замкнутая система жизнеобеспечения человека?»</a:t>
            </a:r>
          </a:p>
        </p:txBody>
      </p:sp>
      <p:pic>
        <p:nvPicPr>
          <p:cNvPr id="29" name="Picture 4" descr="Josef Gitelson portr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000240"/>
            <a:ext cx="496579" cy="5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429256" y="2002357"/>
            <a:ext cx="3357586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Гительзон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И.И., академик РАН, </a:t>
            </a:r>
          </a:p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профессор института фундаментальной </a:t>
            </a:r>
          </a:p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биологии и биотехнологии СФУ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86314" y="2786058"/>
            <a:ext cx="4000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«Современная химия в контексте </a:t>
            </a:r>
          </a:p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глобальных проблем человечества»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429256" y="3237698"/>
            <a:ext cx="3571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Товбис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М.С., доктор химических наук, профессор кафедры органической химии и технологии органических веществ </a:t>
            </a: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СибГАУ</a:t>
            </a:r>
            <a:endParaRPr lang="ru-RU" sz="1000" b="1" i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85786" y="5946836"/>
            <a:ext cx="3357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Бухарова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Е.Б., кандидат экономических наук, </a:t>
            </a:r>
          </a:p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директор института экономики, </a:t>
            </a:r>
          </a:p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управления  и природопользования   СФУ</a:t>
            </a:r>
          </a:p>
        </p:txBody>
      </p:sp>
      <p:pic>
        <p:nvPicPr>
          <p:cNvPr id="35" name="Picture 3" descr="Бухарова Евгения Борисов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963549"/>
            <a:ext cx="397848" cy="59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5500694" y="4500570"/>
            <a:ext cx="36433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Кратасюк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В.А., доктор биологических наук,</a:t>
            </a:r>
          </a:p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профессор, </a:t>
            </a: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завкафедрой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института </a:t>
            </a:r>
          </a:p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фундаментальной биологии и биотехнологии СФУ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86314" y="4000504"/>
            <a:ext cx="457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</a:t>
            </a:r>
            <a:r>
              <a:rPr lang="ru-RU" sz="11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Биомаркеры</a:t>
            </a: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стрессов и удач: </a:t>
            </a:r>
          </a:p>
          <a:p>
            <a:pPr lvl="0"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актуальная повестка молекулярной и клеточной биологии»</a:t>
            </a:r>
          </a:p>
        </p:txBody>
      </p:sp>
      <p:pic>
        <p:nvPicPr>
          <p:cNvPr id="38" name="Picture 2" descr="C:\Users\111111\Desktop\инновации\лекторы\kratasyu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500570"/>
            <a:ext cx="394442" cy="525922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4929190" y="1285860"/>
            <a:ext cx="2786082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42844" y="5569881"/>
            <a:ext cx="42862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«Косая аллея» современной экономики: банковские гоблины, офисные эльфы и горные тролли»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860032" y="52292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«Занимательная астрономия и космонавтика. </a:t>
            </a:r>
          </a:p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Теория большого взрыва»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4429132"/>
            <a:ext cx="2786082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857752" y="2571744"/>
            <a:ext cx="2786082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29190" y="3789610"/>
            <a:ext cx="2786082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000628" y="5072074"/>
            <a:ext cx="2786082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cir\Рабочий стол\гор мероприятия\Городской форум\лекторий итог\лекторы\хасан б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916569"/>
            <a:ext cx="428628" cy="584133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214282" y="5429264"/>
            <a:ext cx="2786082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Клешко А. М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2607009"/>
            <a:ext cx="500066" cy="75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214282" y="3286124"/>
            <a:ext cx="2786082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cir\Рабочий стол\гор мероприятия\Городской форум\лекторий итог\лекторы\Карлова новая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2838" y="1740015"/>
            <a:ext cx="411510" cy="617415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14282" y="2357430"/>
            <a:ext cx="2786082" cy="71438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5364088" y="5733256"/>
            <a:ext cx="3643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Веселков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С.А., директор обсерватории </a:t>
            </a:r>
            <a:r>
              <a:rPr lang="ru-RU" sz="10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СибГАУ</a:t>
            </a:r>
            <a:r>
              <a:rPr lang="ru-RU" sz="10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, доцент Кафедра космических средств и технологий</a:t>
            </a:r>
          </a:p>
        </p:txBody>
      </p:sp>
      <p:pic>
        <p:nvPicPr>
          <p:cNvPr id="11265" name="Picture 1" descr="C:\Users\111111\Desktop\инновации\123-300x20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09081" y="5661248"/>
            <a:ext cx="455007" cy="667989"/>
          </a:xfrm>
          <a:prstGeom prst="rect">
            <a:avLst/>
          </a:prstGeom>
          <a:noFill/>
        </p:spPr>
      </p:pic>
      <p:sp>
        <p:nvSpPr>
          <p:cNvPr id="53" name="Shape 58"/>
          <p:cNvSpPr txBox="1">
            <a:spLocks/>
          </p:cNvSpPr>
          <p:nvPr/>
        </p:nvSpPr>
        <p:spPr>
          <a:xfrm>
            <a:off x="1475656" y="244688"/>
            <a:ext cx="6408712" cy="5200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itchFamily="34" charset="-52"/>
                <a:ea typeface="PT Sans" pitchFamily="34" charset="-52"/>
                <a:cs typeface="+mj-cs"/>
                <a:sym typeface="Arial"/>
              </a:rPr>
              <a:t>Лекции – </a:t>
            </a:r>
            <a:r>
              <a:rPr lang="ru-RU" sz="2000" b="1" dirty="0" smtClean="0">
                <a:solidFill>
                  <a:schemeClr val="bg1"/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11-классникам и педагогам Красноярска</a:t>
            </a:r>
            <a:endParaRPr kumimoji="0" lang="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itchFamily="34" charset="-52"/>
              <a:ea typeface="PT Sans" pitchFamily="34" charset="-52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91973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ая прямоугольная выноска 19"/>
          <p:cNvSpPr/>
          <p:nvPr/>
        </p:nvSpPr>
        <p:spPr>
          <a:xfrm>
            <a:off x="2267744" y="1052736"/>
            <a:ext cx="5976664" cy="720080"/>
          </a:xfrm>
          <a:prstGeom prst="wedgeRoundRectCallout">
            <a:avLst/>
          </a:prstGeom>
          <a:solidFill>
            <a:srgbClr val="9200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 descr="C:\Documents and Settings\cir\Рабочий стол\гор мероприятия\Городской форум\лекторий итог\логотип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1691680" cy="160381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11760" y="1916832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  <a:hlinkClick r:id="rId4"/>
              </a:rPr>
              <a:t>http://krasobr.admkrsk.ru/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1196752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зарегистрируйтесь на следующую лекцию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3369766"/>
            <a:ext cx="286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16 декабря</a:t>
            </a:r>
            <a:r>
              <a:rPr lang="en-US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в 15:00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в КП «Каменка»,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ул. </a:t>
            </a:r>
            <a:r>
              <a:rPr lang="ru-RU" sz="1400" b="1" dirty="0" err="1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Ак</a:t>
            </a:r>
            <a:r>
              <a:rPr lang="ru-RU" sz="1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. Павлова, 21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79712" y="3429000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15 декабря в 14:00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в </a:t>
            </a:r>
            <a:r>
              <a:rPr lang="ru-RU" sz="2000" b="1" dirty="0" err="1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СибГАУ</a:t>
            </a:r>
            <a:r>
              <a:rPr lang="ru-RU" sz="20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, 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ул. Марковского 57, а-410</a:t>
            </a:r>
            <a:endParaRPr lang="ru-RU" sz="1400" b="1" dirty="0">
              <a:solidFill>
                <a:srgbClr val="C0000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</p:txBody>
      </p:sp>
      <p:pic>
        <p:nvPicPr>
          <p:cNvPr id="22" name="Picture 2" descr="http://prof-sibgtu.ru/images/prep-cont/pr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1440160" cy="185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907704" y="4437112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«Современная химия в контексте </a:t>
            </a:r>
          </a:p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глобальных проблем человечества»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23528" y="5589240"/>
            <a:ext cx="39319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27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Товбис</a:t>
            </a:r>
            <a:r>
              <a:rPr lang="ru-RU" sz="12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М.С., доктор химических наук, профессор кафедры органической химии и технологии органических веществ </a:t>
            </a:r>
            <a:r>
              <a:rPr lang="ru-RU" sz="12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СибГАУ</a:t>
            </a:r>
            <a:endParaRPr lang="ru-RU" sz="1200" b="1" i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4437112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Лекция </a:t>
            </a:r>
          </a:p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«Сила и слабость единства. </a:t>
            </a:r>
          </a:p>
          <a:p>
            <a:pPr indent="127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Граждане и государство»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788024" y="5631631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Клешко</a:t>
            </a:r>
            <a:r>
              <a:rPr lang="ru-RU" sz="12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А.М., вице-спикер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Законодательного Собрания Красноярского края</a:t>
            </a:r>
          </a:p>
        </p:txBody>
      </p:sp>
      <p:pic>
        <p:nvPicPr>
          <p:cNvPr id="27" name="Picture 5" descr="Клешко А. М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501008"/>
            <a:ext cx="1436170" cy="2155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Прямоугольник 28"/>
          <p:cNvSpPr/>
          <p:nvPr/>
        </p:nvSpPr>
        <p:spPr>
          <a:xfrm rot="5400000" flipV="1">
            <a:off x="2940972" y="4627412"/>
            <a:ext cx="3450653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40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8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4797152"/>
            <a:ext cx="3661008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717032"/>
            <a:ext cx="43924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21 января 2017 года -</a:t>
            </a:r>
          </a:p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урок-погружение для 11-классников</a:t>
            </a:r>
          </a:p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«Сказка как культурный </a:t>
            </a:r>
            <a:r>
              <a:rPr lang="ru-RU" sz="1400" b="1" dirty="0" err="1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гаджет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 человечества» + конкурс эссе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869160"/>
            <a:ext cx="46805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15 апреля 2017 года – </a:t>
            </a:r>
          </a:p>
          <a:p>
            <a:pPr indent="12700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конкурс мыслительного многоборья</a:t>
            </a:r>
          </a:p>
          <a:p>
            <a:pPr indent="12700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«Информация. Проблема. Мысль»</a:t>
            </a:r>
          </a:p>
          <a:p>
            <a:pPr indent="12700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по итогам пройденного курса лекций</a:t>
            </a:r>
          </a:p>
        </p:txBody>
      </p:sp>
      <p:pic>
        <p:nvPicPr>
          <p:cNvPr id="15" name="Picture 2" descr="C:\Documents and Settings\cir\Рабочий стол\гор мероприятия\Городской форум\лекторий итог\логотип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1691680" cy="1603819"/>
          </a:xfrm>
          <a:prstGeom prst="rect">
            <a:avLst/>
          </a:prstGeom>
          <a:noFill/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1763688" y="980728"/>
            <a:ext cx="7380312" cy="864096"/>
          </a:xfrm>
          <a:prstGeom prst="wedgeRoundRectCallout">
            <a:avLst/>
          </a:prstGeom>
          <a:solidFill>
            <a:srgbClr val="9200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творческие конкурсы – </a:t>
            </a:r>
          </a:p>
          <a:p>
            <a:pPr algn="ctr"/>
            <a:r>
              <a:rPr lang="ru-RU" sz="2000" b="1" dirty="0" smtClean="0"/>
              <a:t>дополнительные баллы* к поступлению в СФУ</a:t>
            </a:r>
            <a:endParaRPr lang="ru-RU" sz="2000" b="1" dirty="0"/>
          </a:p>
        </p:txBody>
      </p:sp>
      <p:pic>
        <p:nvPicPr>
          <p:cNvPr id="6146" name="Picture 2" descr="http://www.dela.ru/media/sfu-logo-14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1071078"/>
            <a:ext cx="549449" cy="68940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887416" y="1988840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dirty="0" smtClean="0">
                <a:solidFill>
                  <a:srgbClr val="002060"/>
                </a:solidFill>
              </a:rPr>
              <a:t>* Начисление баллов за достижения осуществляется </a:t>
            </a:r>
          </a:p>
          <a:p>
            <a:pPr lvl="1"/>
            <a:r>
              <a:rPr lang="ru-RU" sz="1200" dirty="0" smtClean="0">
                <a:solidFill>
                  <a:srgbClr val="002060"/>
                </a:solidFill>
              </a:rPr>
              <a:t>в соответствии с правилами приёма в СФУ </a:t>
            </a:r>
            <a:r>
              <a:rPr lang="ru-RU" sz="1200" dirty="0" smtClean="0">
                <a:hlinkClick r:id="rId5"/>
              </a:rPr>
              <a:t>http://www.sfu-kras.ru/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7170" name="Picture 2" descr="http://dev.ng58.ru/upload/iblock/f95/sochinenie_po_russkomu_e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780928"/>
            <a:ext cx="4032448" cy="266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ая прямоугольная выноска 12"/>
          <p:cNvSpPr/>
          <p:nvPr/>
        </p:nvSpPr>
        <p:spPr>
          <a:xfrm rot="10800000">
            <a:off x="611560" y="5949279"/>
            <a:ext cx="7704856" cy="504056"/>
          </a:xfrm>
          <a:prstGeom prst="wedgeRoundRectCallout">
            <a:avLst/>
          </a:prstGeom>
          <a:solidFill>
            <a:srgbClr val="92001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6042774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white"/>
                </a:solidFill>
              </a:rPr>
              <a:t>Школьные этапы конкурсов – во всех образовательных учреждениях города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814027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17 января 2017 года -</a:t>
            </a:r>
          </a:p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семинар-погружение для педагогов города</a:t>
            </a:r>
          </a:p>
          <a:p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«Сказка как культурный </a:t>
            </a:r>
            <a:r>
              <a:rPr lang="ru-RU" sz="1400" b="1" dirty="0" err="1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гаджет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PT Sans" pitchFamily="34" charset="-52"/>
                <a:ea typeface="PT Sans" pitchFamily="34" charset="-52"/>
                <a:cs typeface="+mj-cs"/>
                <a:sym typeface="Arial"/>
              </a:rPr>
              <a:t> человечества»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717032"/>
            <a:ext cx="3661008" cy="45719"/>
          </a:xfrm>
          <a:prstGeom prst="rect">
            <a:avLst/>
          </a:prstGeom>
          <a:gradFill flip="none" rotWithShape="1">
            <a:gsLst>
              <a:gs pos="0">
                <a:srgbClr val="462A6E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340768"/>
            <a:ext cx="9625069" cy="54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2536" y="6926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Информацию о Лектории смотри здесь: </a:t>
            </a:r>
            <a:r>
              <a:rPr lang="ru-RU" sz="20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  <a:hlinkClick r:id="rId4"/>
              </a:rPr>
              <a:t>http://krasobr.admkrsk.ru/</a:t>
            </a:r>
            <a:r>
              <a:rPr lang="ru-RU" sz="20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.</a:t>
            </a: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539552" y="3356992"/>
            <a:ext cx="576064" cy="86409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404664"/>
          </a:xfrm>
          <a:prstGeom prst="rect">
            <a:avLst/>
          </a:prstGeom>
          <a:noFill/>
        </p:spPr>
      </p:pic>
      <p:pic>
        <p:nvPicPr>
          <p:cNvPr id="12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6525344"/>
            <a:ext cx="9252520" cy="40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8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-428660" y="1444952"/>
            <a:ext cx="10287071" cy="65560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Информацию о НОК смотри здесь: </a:t>
            </a:r>
            <a:r>
              <a:rPr lang="en-US" sz="44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  <a:hlinkClick r:id="rId4" invalidUrl="http:///"/>
              </a:rPr>
              <a:t>http://nok.ms/ </a:t>
            </a:r>
            <a:endParaRPr lang="ru-RU" sz="4400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</p:txBody>
      </p:sp>
      <p:pic>
        <p:nvPicPr>
          <p:cNvPr id="11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02332"/>
            <a:ext cx="9144000" cy="404664"/>
          </a:xfrm>
          <a:prstGeom prst="rect">
            <a:avLst/>
          </a:prstGeom>
          <a:noFill/>
        </p:spPr>
      </p:pic>
      <p:pic>
        <p:nvPicPr>
          <p:cNvPr id="12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6525344"/>
            <a:ext cx="9252520" cy="404664"/>
          </a:xfrm>
          <a:prstGeom prst="rect">
            <a:avLst/>
          </a:prstGeom>
          <a:noFill/>
        </p:spPr>
      </p:pic>
      <p:pic>
        <p:nvPicPr>
          <p:cNvPr id="8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4422"/>
            <a:ext cx="9144000" cy="404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8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Количество посещений за сутки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16831"/>
            <a:ext cx="8292748" cy="417500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57401"/>
            <a:ext cx="8208912" cy="4617514"/>
          </a:xfrm>
          <a:prstGeom prst="rect">
            <a:avLst/>
          </a:prstGeom>
        </p:spPr>
      </p:pic>
      <p:pic>
        <p:nvPicPr>
          <p:cNvPr id="9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26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9144000" cy="50004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71604" y="3093697"/>
            <a:ext cx="5786478" cy="47817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Заместителям руководителей: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4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3403043" cy="47817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Руководителям: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00066"/>
            <a:ext cx="8734913" cy="6143644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15 декабря – встреча по страницам журнала «Образование будущего»;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21 декабря – семинар «Социальное проектирование. Участие в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грантовых</a:t>
            </a: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конкурсах» – совместно с Фондом поддержки и развитии филантропии;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2 декабря – клуб «Я – учитель», тема встречи «Интерактивная наука» - совместно с ИМН «Ньютон-парк»;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16 и 23 декабря – школы заместителей руководителя образовательного учреждения;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algn="just"/>
            <a:endParaRPr lang="ru-RU" sz="1600" b="1" dirty="0" smtClean="0">
              <a:solidFill>
                <a:srgbClr val="002060"/>
              </a:solidFill>
              <a:latin typeface="PT Sans" panose="020B0503020203020204" pitchFamily="34" charset="-52"/>
              <a:ea typeface="PT Sans" panose="020B0503020203020204" pitchFamily="34" charset="-52"/>
              <a:cs typeface="Arial"/>
              <a:sym typeface="Arial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с 5 декабря 2016 по 28 февраля 2017 – первая краевая дистанционная научно-практическая конференция «Эффективные практики инклюзивного образования обучающихся с ОВЗ и умственной отсталостью (интеллектуальными нарушении) в Красноярском крае».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с декабря 2016 года на базе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КИМЦа</a:t>
            </a: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организованы консультации специалистов по основным нозологическим группам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2, 14 декабря – семинары для логопедов и </a:t>
            </a:r>
            <a:r>
              <a:rPr lang="ru-RU" sz="1600" b="1" dirty="0" err="1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дифектологов</a:t>
            </a: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 пройдут семинары «Разработка рабочих программ коррекционных курсов»;</a:t>
            </a: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PT Sans" panose="020B0503020203020204" pitchFamily="34" charset="-52"/>
                <a:ea typeface="PT Sans" panose="020B0503020203020204" pitchFamily="34" charset="-52"/>
                <a:cs typeface="Arial"/>
                <a:sym typeface="Arial"/>
              </a:rPr>
              <a:t>6 декабря – семинар для педагогов «Подходы к организации и сопровождению детей с РАС».</a:t>
            </a:r>
          </a:p>
        </p:txBody>
      </p:sp>
      <p:pic>
        <p:nvPicPr>
          <p:cNvPr id="6" name="Picture 4" descr="http://www.look.com.ua/pic/201209/800x600/look.com.ua-24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7148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4282" y="1664937"/>
            <a:ext cx="8929718" cy="47817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Заместителям руководителей и молодым педагогам: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3500438"/>
            <a:ext cx="8929718" cy="47817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Педагогам по инклюзивному образованию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1827</TotalTime>
  <Words>660</Words>
  <Application>Microsoft Office PowerPoint</Application>
  <PresentationFormat>Экран (4:3)</PresentationFormat>
  <Paragraphs>104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PT Sans</vt:lpstr>
      <vt:lpstr>Тема Office</vt:lpstr>
      <vt:lpstr>Презентация PowerPoint</vt:lpstr>
      <vt:lpstr>Презентация PowerPoint</vt:lpstr>
      <vt:lpstr>гуманитарного цикла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посещений за сутки</vt:lpstr>
      <vt:lpstr>Руководителям: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Маши</dc:creator>
  <cp:lastModifiedBy>Director</cp:lastModifiedBy>
  <cp:revision>224</cp:revision>
  <cp:lastPrinted>2016-12-01T05:07:11Z</cp:lastPrinted>
  <dcterms:created xsi:type="dcterms:W3CDTF">2015-08-19T06:37:14Z</dcterms:created>
  <dcterms:modified xsi:type="dcterms:W3CDTF">2016-12-01T09:47:24Z</dcterms:modified>
</cp:coreProperties>
</file>