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6" r:id="rId3"/>
    <p:sldId id="300" r:id="rId4"/>
    <p:sldId id="301" r:id="rId5"/>
    <p:sldId id="302" r:id="rId6"/>
    <p:sldId id="303" r:id="rId7"/>
    <p:sldId id="280" r:id="rId8"/>
    <p:sldId id="269" r:id="rId9"/>
    <p:sldId id="297" r:id="rId10"/>
    <p:sldId id="287" r:id="rId11"/>
    <p:sldId id="290" r:id="rId12"/>
    <p:sldId id="272" r:id="rId13"/>
    <p:sldId id="276" r:id="rId14"/>
    <p:sldId id="273" r:id="rId15"/>
    <p:sldId id="288" r:id="rId16"/>
    <p:sldId id="286" r:id="rId17"/>
    <p:sldId id="292" r:id="rId18"/>
    <p:sldId id="270" r:id="rId19"/>
    <p:sldId id="291" r:id="rId20"/>
    <p:sldId id="294" r:id="rId21"/>
    <p:sldId id="289" r:id="rId22"/>
    <p:sldId id="298" r:id="rId23"/>
    <p:sldId id="299" r:id="rId24"/>
    <p:sldId id="295" r:id="rId25"/>
    <p:sldId id="296" r:id="rId26"/>
    <p:sldId id="305" r:id="rId2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78DC-5506-483A-9F0A-6AE07C4A588F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CE0C-3A89-4C85-8CFF-D2658781F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54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78DC-5506-483A-9F0A-6AE07C4A588F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CE0C-3A89-4C85-8CFF-D2658781F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85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78DC-5506-483A-9F0A-6AE07C4A588F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CE0C-3A89-4C85-8CFF-D2658781F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5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78DC-5506-483A-9F0A-6AE07C4A588F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CE0C-3A89-4C85-8CFF-D2658781F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4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78DC-5506-483A-9F0A-6AE07C4A588F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CE0C-3A89-4C85-8CFF-D2658781F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8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78DC-5506-483A-9F0A-6AE07C4A588F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CE0C-3A89-4C85-8CFF-D2658781F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9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78DC-5506-483A-9F0A-6AE07C4A588F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CE0C-3A89-4C85-8CFF-D2658781F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3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78DC-5506-483A-9F0A-6AE07C4A588F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CE0C-3A89-4C85-8CFF-D2658781F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6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78DC-5506-483A-9F0A-6AE07C4A588F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CE0C-3A89-4C85-8CFF-D2658781F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0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78DC-5506-483A-9F0A-6AE07C4A588F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CE0C-3A89-4C85-8CFF-D2658781F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78DC-5506-483A-9F0A-6AE07C4A588F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CE0C-3A89-4C85-8CFF-D2658781F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6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F78DC-5506-483A-9F0A-6AE07C4A588F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DCE0C-3A89-4C85-8CFF-D2658781F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20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2.gif"/><Relationship Id="rId7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ihdocs.ru/noyabre-mesyac-zdorovoj-ulibki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тзывы - Школа 151 (Красноярск и Красноярский кра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69" y="-30712"/>
            <a:ext cx="8906608" cy="688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17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085" y="1245333"/>
            <a:ext cx="10515600" cy="435133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</a:p>
          <a:p>
            <a:pPr marL="0" indent="0" algn="ctr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</a:p>
          <a:p>
            <a:pPr marL="0" indent="0" algn="ctr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текстами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823" y="163879"/>
            <a:ext cx="10515600" cy="31068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текста с помощью картинок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1338" y="3257014"/>
            <a:ext cx="1123657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После изученного произведения детям даётся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напечатанный текст с пропущенными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словами, выдаются картинки заменяющие эти слова (можно добавить картинки, которых нет в этом отрывке) Дети должны вспомнить фрагмент произведения и восстановить текст, приклеивая картинки в пустые места.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Восполнение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пропусков способствует быстрому чтению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внутреннему анализу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формирует умение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знание текста,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как внимательно текст был прочитан детьми. 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способствует так же развитию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 - логической памяти.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484" y="472403"/>
            <a:ext cx="11412416" cy="58428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Сима Симаков, только что охотившийся за беглой                     , которая скакала по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оврагам не хуже индийского                           , одного человека из совей команды оставил на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пушке, а с                      другими вихрем ворвался во двор.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сунул малышу в рот горсть                          , всучил ему в руки блестящее                         из крыла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, и вся                    рванула укладывать                                   в                                 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89" y="670208"/>
            <a:ext cx="1272949" cy="130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Загадки о животных: тигр, корова, слон, жираф, антилопа и др. | Блог  Татьяны Сакс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8" y="3279531"/>
            <a:ext cx="1986402" cy="148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для детей коза (100 фото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25" y="783971"/>
            <a:ext cx="1329928" cy="188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Записки микростокового иллюстратора: Как нарисовать перо в стиле гравюра в  Adobe Illustra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378" y="670208"/>
            <a:ext cx="2018978" cy="201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Ворона рисунок карандашом для детей в школу и в детский сад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409" y="2717507"/>
            <a:ext cx="1905944" cy="12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Дрова колотые в Гатчине — Купить в Гатчине на Flagma.ru #43375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446" y="3358662"/>
            <a:ext cx="1719508" cy="129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поленница — Викисловарь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458" y="1247268"/>
            <a:ext cx="1922557" cy="144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кусты клубники рисунок для детей ПНГ на Прозрачном Фоне • Скачать PNG кусты  клубники рисунок для детей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272" y="709818"/>
            <a:ext cx="1295705" cy="126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9" descr="ÐÐ°ÑÑÐ¸Ð½ÐºÐ¸ Ð¿Ð¾ Ð·Ð°Ð¿ÑÐ¾ÑÑ ÑÐµÑÐ²ÑÑÐºÐ° ÐºÐ°ÑÑÐ¸Ð½ÐºÐ° ÑÐ¸ÑÑÐ½Ð¾Ðº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884" y="6980037"/>
            <a:ext cx="488040" cy="64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Фото картинки цифра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426" y="2954956"/>
            <a:ext cx="1257292" cy="168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Картинки цифра 4 (3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255" y="3358662"/>
            <a:ext cx="1299013" cy="173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Cow Png - Корова Картинка Для Детей | Full Size PNG Download | Seek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58" y="4913790"/>
            <a:ext cx="1569336" cy="16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Участники конкурса детского рисунка &amp;amp;quot;Русская береза&amp;amp;quot; из Республики Алтай  вошли в тройку победителей | Новости Горно-Алтайска - БезФормат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04" y="4170966"/>
            <a:ext cx="1518917" cy="256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2" name="Picture 42" descr="Модели отечественных грузовых автомобилей от эпохи СССР до наших дней&amp;amp;quot;,  выставка для детей и взрослых в Музее Фелицына, Краснодар | Краснодар  KidsReview.r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436" y="4913790"/>
            <a:ext cx="2458692" cy="163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484" y="472403"/>
            <a:ext cx="11412416" cy="58428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Сима Симаков, только что охотившийся за беглой                          , которая скакала по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оврагам не хуже индийского                                , одного человека из совей команды оставил на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пушке, а с                      другими вихрем ворвался во двор.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сунул малышу в рот горсть                          , всучил ему в руки блестящее                              из крыла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, и вся                    рванула укладывать                                   в                                 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927" y="226036"/>
            <a:ext cx="101917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9" descr="ÐÐ°ÑÑÐ¸Ð½ÐºÐ¸ Ð¿Ð¾ Ð·Ð°Ð¿ÑÐ¾ÑÑ ÑÐµÑÐ²ÑÑÐºÐ° ÐºÐ°ÑÑÐ¸Ð½ÐºÐ° ÑÐ¸ÑÑÐ½Ð¾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85" y="2519729"/>
            <a:ext cx="8953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37" descr="ÐÐ°ÑÑÐ¸Ð½ÐºÐ¸ Ð¿Ð¾ Ð·Ð°Ð¿ÑÐ¾ÑÑ ÑÐµÑÐ²ÑÑÐºÐ° ÐºÐ°ÑÑÐ¸Ð½ÐºÐ° ÑÐ¸ÑÑÐ½Ð¾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69" y="4384431"/>
            <a:ext cx="8953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Загадки о животных: тигр, корова, слон, жираф, антилопа и др. | Блог  Татьяны Сакс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69" y="1114108"/>
            <a:ext cx="1661746" cy="12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Картинки для детей коза (100 фото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77" y="26895"/>
            <a:ext cx="1222091" cy="172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Записки микростокового иллюстратора: Как нарисовать перо в стиле гравюра в  Adobe Illustra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772" y="2783586"/>
            <a:ext cx="1477754" cy="147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Ворона рисунок карандашом для детей в школу и в детский сад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79" y="4344316"/>
            <a:ext cx="2067256" cy="13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поленница — Викисловарь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387" y="4293495"/>
            <a:ext cx="1966519" cy="147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Дрова колотые в Гатчине — Купить в Гатчине на Flagma.ru #433753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52" y="4407932"/>
            <a:ext cx="1738970" cy="130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 descr="кусты клубники рисунок для детей ПНГ на Прозрачном Фоне • Скачать PNG кусты  клубники рисунок для детей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24" y="3055144"/>
            <a:ext cx="135723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3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85" y="1561854"/>
            <a:ext cx="10515600" cy="34233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текста </a:t>
            </a:r>
          </a:p>
          <a:p>
            <a:pPr marL="0" indent="0" algn="ctr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заменой картинок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словами.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ексты для обучения чтению дошкольников 4-5, 6-7 лет: читаем по слогам с  картинками, задания | Обучение чтению, Наглядные учебные пособия, Обучение  алфавит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29" y="0"/>
            <a:ext cx="6066693" cy="7121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2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747" y="137503"/>
            <a:ext cx="10515600" cy="26496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текста </a:t>
            </a:r>
          </a:p>
          <a:p>
            <a:pPr marL="0" indent="0" algn="ctr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нижней и верхней </a:t>
            </a:r>
          </a:p>
          <a:p>
            <a:pPr marL="0" indent="0" algn="ctr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букв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2681655"/>
            <a:ext cx="114402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Распознавание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запоминание конфигурации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Умение прочитать слова.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небольшая ширмочка (кусок картона, книга, тетрадь и т. 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 Учитель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 показывает из-за ширмочки часть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строчки.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мысленно дорисовать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контуры букв  и прочитать слова.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Итог: Способствует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и закреплению зрительного образа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букв, слов.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бучение скорочтению | Тренажёр (1 класс): | Образовательная социальная сет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78" y="49823"/>
            <a:ext cx="4695092" cy="6808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7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.znanio.ru/8c0997/c2/15/1c0a7920f3e67f17c5644595365516f66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71" y="736356"/>
            <a:ext cx="10660698" cy="4855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8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вездие отличников - Развивающие упражнения по чтен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353" y="384861"/>
            <a:ext cx="857250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99029" y="138047"/>
            <a:ext cx="58052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РАБОТЫ 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ЧТЕНИЮ, СПОСОБСТВУЮЩИЕ ПОВЫШЕНИЮ КАЧЕСТВА  ОБУЧЕНИЯ.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3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6124" y="7595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текста </a:t>
            </a:r>
          </a:p>
          <a:p>
            <a:pPr marL="0" indent="0" algn="ctr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решёткой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4816" y="2390840"/>
            <a:ext cx="11306908" cy="407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just">
              <a:spcAft>
                <a:spcPts val="375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Тренировка чтения текстов начинается с решетки. Она накладывается горизонтально на читаемую часть страницы и постепенно сдвигается вниз. При наложении решетки на текст перекрываются некоторые участки текста.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38125" algn="just">
              <a:spcAft>
                <a:spcPts val="375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Воспринимая видимые в окошках элементы текстов, должны мысленно восполнять перекрытые перепонками участки строки, восстанавливая смысл.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375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Тренировка чтения с решеткой продолжается не более 5 минут и сменяется чтением без решетки в течение 2-3 минут.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9-88.userapi.com/impg/2QUCSeoNpsH4y-Va4Nup4qpDF5y4QS0_2LgVxg/4w86pauusp0.jpg?size=480x360&amp;quality=95&amp;sign=75d2245e1fcee1603c0e8a9f64bcb8af&amp;c_uniq_tag=SXzqG2PEh0m9ypIa1EZXexJnO-Qrr6xGtsdnYZOJjIo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90" y="351693"/>
            <a:ext cx="8630750" cy="6406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horecatrade.ru/upload/iblock/fc1/fc1544e7d207aa63f890f7ad9c94bbd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298" y="168593"/>
            <a:ext cx="7062055" cy="6355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1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ebstockreview.net/images/cage-clipart-jail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96" y="325316"/>
            <a:ext cx="8486042" cy="6281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4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147" y="0"/>
            <a:ext cx="10515600" cy="24970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</a:p>
          <a:p>
            <a:pPr marL="0" indent="0" algn="ctr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перевёрнутого текста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4447" y="2232891"/>
            <a:ext cx="1102256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Страница </a:t>
            </a: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обычного текста переворачивается вверх ногами, т.е. на 180 градусов. Задача ребенка, двигая глазами справа налево, прочитать текст. Говорится, что ребенок совершает путешествие по перевернутому миру и ему крайне необходимо быстро научится в нем читать.</a:t>
            </a:r>
            <a:endParaRPr lang="ru-RU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упражнение способствует: </a:t>
            </a:r>
            <a:endParaRPr lang="ru-RU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•Формированию в памяти ребенка целостных эталонов </a:t>
            </a:r>
            <a:r>
              <a:rPr lang="ru-RU" sz="24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букв</a:t>
            </a: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•Развитию умения сочетать побуквенный анализ со смысловым прогнозированием окончания слов;</a:t>
            </a:r>
            <a:endParaRPr lang="ru-RU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•Если это упражнение изменять таким образом, что поворачивать текст на 90 или 270 градусов, то это упражнение окажется полезным для совершенствования координации движения глаз и точности переработки воспринимаемой информации в затылочном отделе коры мозга.</a:t>
            </a:r>
            <a:endParaRPr lang="ru-RU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rosto-mariya.ru/uploads/images/default/chtenie_vverh_nogam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74" y="288250"/>
            <a:ext cx="9730105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99037" y="288250"/>
            <a:ext cx="9681342" cy="13540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8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Картинка спасибо за внимание для презентаций (59 фото) - 59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Картинка спасибо за внимание для презентаций (59 фото) - 59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016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85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479612" y="399620"/>
            <a:ext cx="1102658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44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важнейших задач начальной </a:t>
            </a:r>
            <a:r>
              <a:rPr lang="ru-RU" sz="4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школы –</a:t>
            </a:r>
            <a:r>
              <a:rPr lang="ru-RU" sz="4400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4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навыка </a:t>
            </a:r>
            <a:r>
              <a:rPr lang="ru-RU" sz="44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чтения</a:t>
            </a:r>
            <a:r>
              <a:rPr lang="ru-RU" sz="4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являющегося фундаментом </a:t>
            </a:r>
            <a:r>
              <a:rPr lang="ru-RU" sz="44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4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последующего </a:t>
            </a:r>
            <a:r>
              <a:rPr lang="ru-RU" sz="44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образования. </a:t>
            </a:r>
            <a:endParaRPr lang="ru-RU" sz="4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4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4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каждом классе находится несколько </a:t>
            </a:r>
            <a:r>
              <a:rPr lang="ru-RU" sz="44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учеников, которые не умеют читать бегло, осмысленно, правильно и выразительно. </a:t>
            </a:r>
          </a:p>
          <a:p>
            <a:pPr algn="just">
              <a:spcAft>
                <a:spcPts val="0"/>
              </a:spcAft>
            </a:pPr>
            <a:r>
              <a:rPr lang="ru-RU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107" y="524363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чтении пропускают, заменяют,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переставляют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буквы, слоги, искажают или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дочитывают окончания слов.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характерно угадывающее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имеются трудности 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слогослиянии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Искажение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звукового состава слова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слогослияния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большинстве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затрудняют детям понимание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Упорные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тренировки в чтении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занятия, которые проводят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ними и родители, и учителя, как правило,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 к заметным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результатам. Наоборот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детей складывается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эмоционально  отрицательное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процессу чтения.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490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5269" y="659423"/>
            <a:ext cx="1053318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Для </a:t>
            </a:r>
            <a:r>
              <a:rPr lang="ru-RU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того чтобы </a:t>
            </a:r>
            <a:r>
              <a:rPr lang="ru-RU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множество всевозможных </a:t>
            </a:r>
            <a:r>
              <a:rPr lang="ru-RU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упражнений </a:t>
            </a:r>
            <a:r>
              <a:rPr lang="ru-RU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рекомендаций.</a:t>
            </a:r>
            <a:endParaRPr lang="ru-RU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32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пропедевтический период </a:t>
            </a:r>
            <a:r>
              <a:rPr lang="ru-RU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разнообразные </a:t>
            </a:r>
            <a:r>
              <a:rPr lang="ru-RU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 и упражнения, </a:t>
            </a:r>
            <a:r>
              <a:rPr lang="ru-RU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направленные </a:t>
            </a:r>
            <a:r>
              <a:rPr lang="ru-RU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коррекцию и развитие </a:t>
            </a:r>
            <a:r>
              <a:rPr lang="ru-RU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пространственных </a:t>
            </a:r>
            <a:r>
              <a:rPr lang="ru-RU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представлений, </a:t>
            </a:r>
            <a:r>
              <a:rPr lang="ru-RU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зрительного</a:t>
            </a:r>
            <a:r>
              <a:rPr lang="ru-RU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слухового </a:t>
            </a:r>
            <a:r>
              <a:rPr lang="ru-RU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фонематического </a:t>
            </a:r>
            <a:r>
              <a:rPr lang="ru-RU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восприятия, </a:t>
            </a:r>
            <a:r>
              <a:rPr lang="ru-RU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зрительной </a:t>
            </a:r>
            <a:r>
              <a:rPr lang="ru-RU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слухоречевой памяти, </a:t>
            </a:r>
            <a:r>
              <a:rPr lang="ru-RU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мелкой </a:t>
            </a:r>
            <a:r>
              <a:rPr lang="ru-RU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моторики, </a:t>
            </a:r>
            <a:r>
              <a:rPr lang="ru-RU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зрительно-моторной координации</a:t>
            </a:r>
            <a:r>
              <a:rPr lang="ru-RU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произвольного внимания. </a:t>
            </a:r>
            <a:r>
              <a:rPr lang="ru-RU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нарушения этих психических </a:t>
            </a:r>
            <a:r>
              <a:rPr lang="ru-RU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процессов </a:t>
            </a:r>
            <a:r>
              <a:rPr lang="ru-RU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 приводят к трудностям </a:t>
            </a:r>
            <a:r>
              <a:rPr lang="ru-RU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формировании навыка чтения на </a:t>
            </a:r>
            <a:r>
              <a:rPr lang="ru-RU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первых </a:t>
            </a:r>
            <a:r>
              <a:rPr lang="ru-RU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этапах обучения.</a:t>
            </a:r>
            <a:endParaRPr lang="ru-RU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 </a:t>
            </a:r>
            <a:endParaRPr lang="ru-RU" sz="3200" kern="100" dirty="0">
              <a:effectLst/>
              <a:latin typeface="Liberation Serif"/>
              <a:ea typeface="Calibri" panose="020F0502020204030204" pitchFamily="34" charset="0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29851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939" y="779341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Более </a:t>
            </a:r>
            <a:r>
              <a:rPr lang="ru-RU" sz="1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поздний период </a:t>
            </a: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чтению – это различные необычные упражнения со словами и текстами. </a:t>
            </a:r>
          </a:p>
          <a:p>
            <a:pPr marL="0" indent="0" algn="just">
              <a:buNone/>
            </a:pP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этих упражнений приводит к формированию </a:t>
            </a:r>
          </a:p>
          <a:p>
            <a:pPr marL="0" indent="0" algn="just">
              <a:buNone/>
            </a:pP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целого ряда важных операций, лежащих в основе чтения. Овладев ими, он впоследствии читает </a:t>
            </a:r>
          </a:p>
          <a:p>
            <a:pPr marL="0" indent="0" algn="just">
              <a:buNone/>
            </a:pP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гораздо лучше. Эти упражнения направлены также на формирование интереса к чтению, на снятие связанного с ним эмоционального напряжения и тревожности.</a:t>
            </a:r>
          </a:p>
          <a:p>
            <a:pPr marL="0" indent="0" algn="just">
              <a:buNone/>
            </a:pPr>
            <a:r>
              <a:rPr lang="ru-RU" sz="1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 algn="just"/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«Сыщики»</a:t>
            </a:r>
          </a:p>
          <a:p>
            <a:pPr algn="just"/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«Фотоаппарат»</a:t>
            </a:r>
          </a:p>
          <a:p>
            <a:pPr algn="just"/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текстами</a:t>
            </a:r>
          </a:p>
          <a:p>
            <a:pPr algn="just"/>
            <a:endParaRPr lang="ru-RU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969" y="352655"/>
            <a:ext cx="10515600" cy="29620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«Ручеёк»</a:t>
            </a:r>
          </a:p>
          <a:p>
            <a:pPr marL="0" indent="0" algn="ctr">
              <a:buNone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«Переход»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122" y="3314700"/>
            <a:ext cx="1100796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приемы преподавания литературы в начальной школе сегодня должны быть живым процессом.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Для формирования навыка правильного чтения организовывать наблюдения учащихся за чтением друг друга. Только при активности всего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класса можно добиться того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школьники читали текст в течение всего урока.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«Ручеёк» - учащиеся 2 варианта переходят на парту вперёд, до тех пор пока не вернутся на своё место, но делают это только когда все ребята будут готовы перейти.  Таким образом ребёнок пообщается с 3 или 4 товарищами (в зависимости от того, сколько парт на ряду)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«Переход» - учащиеся переходят на туже парту, но другого ряда.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6414" y="1151488"/>
            <a:ext cx="6857997" cy="4555027"/>
          </a:xfrm>
        </p:spPr>
      </p:pic>
      <p:sp>
        <p:nvSpPr>
          <p:cNvPr id="4" name="TextBox 3"/>
          <p:cNvSpPr txBox="1"/>
          <p:nvPr/>
        </p:nvSpPr>
        <p:spPr>
          <a:xfrm>
            <a:off x="117058" y="533400"/>
            <a:ext cx="65055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</a:p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«СЫЩИКИ»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323" y="3087945"/>
            <a:ext cx="64482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навык чтения, зрительное и слуховое внимание,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понимание его.</a:t>
            </a:r>
          </a:p>
          <a:p>
            <a:pPr algn="just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Листы лежат перед детьми на столах. Учитель называет картинку, столбик, верх или низ столбика и какое это слово по счёту. Дети слушая учителя стараются найти это слово, только глазами, и произносят его вслух.</a:t>
            </a: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1829" y="-140251"/>
            <a:ext cx="91738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</a:p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«ФОТОАППАРАТ»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760" y="3825149"/>
            <a:ext cx="477413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760" y="2260174"/>
            <a:ext cx="353247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760" y="5322318"/>
            <a:ext cx="5370897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КОРОВА</a:t>
            </a:r>
            <a:endParaRPr lang="ru-RU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95657" y="226017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Учитель показывает карточку с словом, которая закрыта и открывает 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ороткое время, за которое дети должны успеть прочитать его и произнести вслух. Игра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навык чтения, зрительное и слуховое внимание,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понимание его.</a:t>
            </a:r>
            <a:endParaRPr lang="ru-RU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904</Words>
  <Application>Microsoft Office PowerPoint</Application>
  <PresentationFormat>Широкоэкранный</PresentationFormat>
  <Paragraphs>95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Liberation Serif</vt:lpstr>
      <vt:lpstr>Mangal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59</cp:revision>
  <cp:lastPrinted>2022-03-04T10:43:47Z</cp:lastPrinted>
  <dcterms:created xsi:type="dcterms:W3CDTF">2021-12-02T10:56:35Z</dcterms:created>
  <dcterms:modified xsi:type="dcterms:W3CDTF">2023-08-23T13:27:49Z</dcterms:modified>
</cp:coreProperties>
</file>