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9" r:id="rId2"/>
    <p:sldId id="308" r:id="rId3"/>
    <p:sldId id="312" r:id="rId4"/>
    <p:sldId id="315" r:id="rId5"/>
    <p:sldId id="603" r:id="rId6"/>
    <p:sldId id="319" r:id="rId7"/>
    <p:sldId id="256" r:id="rId8"/>
    <p:sldId id="594" r:id="rId9"/>
    <p:sldId id="1449" r:id="rId10"/>
    <p:sldId id="1448" r:id="rId11"/>
    <p:sldId id="318" r:id="rId12"/>
    <p:sldId id="1447" r:id="rId13"/>
    <p:sldId id="1450" r:id="rId14"/>
    <p:sldId id="1446" r:id="rId15"/>
    <p:sldId id="1445" r:id="rId16"/>
    <p:sldId id="1451" r:id="rId17"/>
    <p:sldId id="1442" r:id="rId18"/>
    <p:sldId id="316" r:id="rId19"/>
    <p:sldId id="1452" r:id="rId20"/>
    <p:sldId id="320" r:id="rId21"/>
    <p:sldId id="32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E8D08-5312-4F9E-A188-E86EFC99AE16}" type="doc">
      <dgm:prSet loTypeId="urn:microsoft.com/office/officeart/2005/8/layout/process5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B590D32-C5AA-4942-A5D6-79C479D150F9}">
      <dgm:prSet phldrT="[Текст]"/>
      <dgm:spPr/>
      <dgm:t>
        <a:bodyPr/>
        <a:lstStyle/>
        <a:p>
          <a:r>
            <a:rPr lang="ru-RU" dirty="0"/>
            <a:t>Образовательные  результаты +</a:t>
          </a:r>
        </a:p>
        <a:p>
          <a:r>
            <a:rPr lang="ru-RU" dirty="0"/>
            <a:t>Цель занятия</a:t>
          </a:r>
        </a:p>
      </dgm:t>
    </dgm:pt>
    <dgm:pt modelId="{303D8E83-58A3-4285-AA2D-BF3BA593651A}" type="parTrans" cxnId="{7B6264A9-3406-4DF4-8AD2-E305F00962B0}">
      <dgm:prSet/>
      <dgm:spPr/>
      <dgm:t>
        <a:bodyPr/>
        <a:lstStyle/>
        <a:p>
          <a:endParaRPr lang="ru-RU"/>
        </a:p>
      </dgm:t>
    </dgm:pt>
    <dgm:pt modelId="{67F7511A-5FEF-4F73-870A-3BE15C31AA67}" type="sibTrans" cxnId="{7B6264A9-3406-4DF4-8AD2-E305F00962B0}">
      <dgm:prSet/>
      <dgm:spPr/>
      <dgm:t>
        <a:bodyPr/>
        <a:lstStyle/>
        <a:p>
          <a:endParaRPr lang="ru-RU"/>
        </a:p>
      </dgm:t>
    </dgm:pt>
    <dgm:pt modelId="{A020F81B-E8A1-4C93-8BDE-4B30C375059D}">
      <dgm:prSet phldrT="[Текст]"/>
      <dgm:spPr/>
      <dgm:t>
        <a:bodyPr/>
        <a:lstStyle/>
        <a:p>
          <a:r>
            <a:rPr lang="ru-RU" dirty="0"/>
            <a:t>Содержание</a:t>
          </a:r>
        </a:p>
      </dgm:t>
    </dgm:pt>
    <dgm:pt modelId="{6FCFCBAC-010B-4913-8DD9-95ADD9314AA2}" type="parTrans" cxnId="{32209A28-F5E3-46A8-846F-D8297E152AF9}">
      <dgm:prSet/>
      <dgm:spPr/>
      <dgm:t>
        <a:bodyPr/>
        <a:lstStyle/>
        <a:p>
          <a:endParaRPr lang="ru-RU"/>
        </a:p>
      </dgm:t>
    </dgm:pt>
    <dgm:pt modelId="{B4F6E233-FCC8-47E7-A852-D6025B3F1719}" type="sibTrans" cxnId="{32209A28-F5E3-46A8-846F-D8297E152AF9}">
      <dgm:prSet/>
      <dgm:spPr/>
      <dgm:t>
        <a:bodyPr/>
        <a:lstStyle/>
        <a:p>
          <a:endParaRPr lang="ru-RU"/>
        </a:p>
      </dgm:t>
    </dgm:pt>
    <dgm:pt modelId="{C750D8D6-145F-41E8-9A39-6A124A0F59AB}">
      <dgm:prSet phldrT="[Текст]"/>
      <dgm:spPr/>
      <dgm:t>
        <a:bodyPr/>
        <a:lstStyle/>
        <a:p>
          <a:r>
            <a:rPr lang="ru-RU" dirty="0"/>
            <a:t>Итоговая работа</a:t>
          </a:r>
        </a:p>
      </dgm:t>
    </dgm:pt>
    <dgm:pt modelId="{23080BC6-67D2-40A6-BF8A-0DC276D39A4C}" type="parTrans" cxnId="{BA74936C-156A-4D9F-BED2-60BFC5774C85}">
      <dgm:prSet/>
      <dgm:spPr/>
      <dgm:t>
        <a:bodyPr/>
        <a:lstStyle/>
        <a:p>
          <a:endParaRPr lang="ru-RU"/>
        </a:p>
      </dgm:t>
    </dgm:pt>
    <dgm:pt modelId="{15180D16-7195-45C0-8DC8-BA202D1BCB42}" type="sibTrans" cxnId="{BA74936C-156A-4D9F-BED2-60BFC5774C85}">
      <dgm:prSet/>
      <dgm:spPr/>
      <dgm:t>
        <a:bodyPr/>
        <a:lstStyle/>
        <a:p>
          <a:endParaRPr lang="ru-RU"/>
        </a:p>
      </dgm:t>
    </dgm:pt>
    <dgm:pt modelId="{777D3A71-04D8-40FC-BB44-342508CD66F5}">
      <dgm:prSet phldrT="[Текст]"/>
      <dgm:spPr/>
      <dgm:t>
        <a:bodyPr/>
        <a:lstStyle/>
        <a:p>
          <a:r>
            <a:rPr lang="ru-RU" dirty="0"/>
            <a:t>Мотивирующее задание </a:t>
          </a:r>
        </a:p>
        <a:p>
          <a:r>
            <a:rPr lang="ru-RU" dirty="0"/>
            <a:t>(точка входа)</a:t>
          </a:r>
        </a:p>
      </dgm:t>
    </dgm:pt>
    <dgm:pt modelId="{EA918D95-23AA-4EB0-A0C8-D4F73647DA7A}" type="parTrans" cxnId="{1B1D2BDA-4475-4C5E-9622-51008FFAB0A3}">
      <dgm:prSet/>
      <dgm:spPr/>
      <dgm:t>
        <a:bodyPr/>
        <a:lstStyle/>
        <a:p>
          <a:endParaRPr lang="ru-RU"/>
        </a:p>
      </dgm:t>
    </dgm:pt>
    <dgm:pt modelId="{932A5FFC-5784-4291-852F-C9403F6A8296}" type="sibTrans" cxnId="{1B1D2BDA-4475-4C5E-9622-51008FFAB0A3}">
      <dgm:prSet/>
      <dgm:spPr/>
      <dgm:t>
        <a:bodyPr/>
        <a:lstStyle/>
        <a:p>
          <a:endParaRPr lang="ru-RU"/>
        </a:p>
      </dgm:t>
    </dgm:pt>
    <dgm:pt modelId="{72F097A3-85AE-46FB-B613-9E450421340F}">
      <dgm:prSet phldrT="[Текст]"/>
      <dgm:spPr/>
      <dgm:t>
        <a:bodyPr/>
        <a:lstStyle/>
        <a:p>
          <a:r>
            <a:rPr lang="ru-RU" dirty="0"/>
            <a:t>Планирование деятельности + Конструирование учебных ситуаций</a:t>
          </a:r>
        </a:p>
      </dgm:t>
    </dgm:pt>
    <dgm:pt modelId="{6C6D39F9-2435-4A30-AE0B-F4B68CA015CF}" type="parTrans" cxnId="{046B1FF2-9BCF-498F-B483-3C85083F00F8}">
      <dgm:prSet/>
      <dgm:spPr/>
      <dgm:t>
        <a:bodyPr/>
        <a:lstStyle/>
        <a:p>
          <a:endParaRPr lang="ru-RU"/>
        </a:p>
      </dgm:t>
    </dgm:pt>
    <dgm:pt modelId="{54634FEA-1D64-4CF7-A699-D138DC340FE8}" type="sibTrans" cxnId="{046B1FF2-9BCF-498F-B483-3C85083F00F8}">
      <dgm:prSet/>
      <dgm:spPr/>
      <dgm:t>
        <a:bodyPr/>
        <a:lstStyle/>
        <a:p>
          <a:endParaRPr lang="ru-RU"/>
        </a:p>
      </dgm:t>
    </dgm:pt>
    <dgm:pt modelId="{C8AE8994-7083-4546-9794-B0D2E306C13F}" type="pres">
      <dgm:prSet presAssocID="{895E8D08-5312-4F9E-A188-E86EFC99AE16}" presName="diagram" presStyleCnt="0">
        <dgm:presLayoutVars>
          <dgm:dir/>
          <dgm:resizeHandles val="exact"/>
        </dgm:presLayoutVars>
      </dgm:prSet>
      <dgm:spPr/>
    </dgm:pt>
    <dgm:pt modelId="{EB4E5DF1-82D7-4C97-841E-F83B61A6CC23}" type="pres">
      <dgm:prSet presAssocID="{1B590D32-C5AA-4942-A5D6-79C479D150F9}" presName="node" presStyleLbl="node1" presStyleIdx="0" presStyleCnt="5">
        <dgm:presLayoutVars>
          <dgm:bulletEnabled val="1"/>
        </dgm:presLayoutVars>
      </dgm:prSet>
      <dgm:spPr/>
    </dgm:pt>
    <dgm:pt modelId="{9589E033-D195-4FE0-98DD-642DBAC674A5}" type="pres">
      <dgm:prSet presAssocID="{67F7511A-5FEF-4F73-870A-3BE15C31AA67}" presName="sibTrans" presStyleLbl="sibTrans2D1" presStyleIdx="0" presStyleCnt="4"/>
      <dgm:spPr/>
    </dgm:pt>
    <dgm:pt modelId="{89899178-C676-40EC-9A4C-35055E074761}" type="pres">
      <dgm:prSet presAssocID="{67F7511A-5FEF-4F73-870A-3BE15C31AA67}" presName="connectorText" presStyleLbl="sibTrans2D1" presStyleIdx="0" presStyleCnt="4"/>
      <dgm:spPr/>
    </dgm:pt>
    <dgm:pt modelId="{BAC5157C-234D-49CC-B0B8-2AB11C1530C8}" type="pres">
      <dgm:prSet presAssocID="{A020F81B-E8A1-4C93-8BDE-4B30C375059D}" presName="node" presStyleLbl="node1" presStyleIdx="1" presStyleCnt="5">
        <dgm:presLayoutVars>
          <dgm:bulletEnabled val="1"/>
        </dgm:presLayoutVars>
      </dgm:prSet>
      <dgm:spPr/>
    </dgm:pt>
    <dgm:pt modelId="{24CCCE09-BCF3-42DA-9173-4636B28469DC}" type="pres">
      <dgm:prSet presAssocID="{B4F6E233-FCC8-47E7-A852-D6025B3F1719}" presName="sibTrans" presStyleLbl="sibTrans2D1" presStyleIdx="1" presStyleCnt="4"/>
      <dgm:spPr/>
    </dgm:pt>
    <dgm:pt modelId="{4F817346-83B2-4164-B783-3E350A12C755}" type="pres">
      <dgm:prSet presAssocID="{B4F6E233-FCC8-47E7-A852-D6025B3F1719}" presName="connectorText" presStyleLbl="sibTrans2D1" presStyleIdx="1" presStyleCnt="4"/>
      <dgm:spPr/>
    </dgm:pt>
    <dgm:pt modelId="{EB6BC82B-8B14-486A-8032-1C43F6A0B4D6}" type="pres">
      <dgm:prSet presAssocID="{C750D8D6-145F-41E8-9A39-6A124A0F59AB}" presName="node" presStyleLbl="node1" presStyleIdx="2" presStyleCnt="5">
        <dgm:presLayoutVars>
          <dgm:bulletEnabled val="1"/>
        </dgm:presLayoutVars>
      </dgm:prSet>
      <dgm:spPr/>
    </dgm:pt>
    <dgm:pt modelId="{A54F5109-8136-4965-9748-630CECF3FD26}" type="pres">
      <dgm:prSet presAssocID="{15180D16-7195-45C0-8DC8-BA202D1BCB42}" presName="sibTrans" presStyleLbl="sibTrans2D1" presStyleIdx="2" presStyleCnt="4"/>
      <dgm:spPr/>
    </dgm:pt>
    <dgm:pt modelId="{C1CE4FD3-836F-48AE-AAFE-49D873229434}" type="pres">
      <dgm:prSet presAssocID="{15180D16-7195-45C0-8DC8-BA202D1BCB42}" presName="connectorText" presStyleLbl="sibTrans2D1" presStyleIdx="2" presStyleCnt="4"/>
      <dgm:spPr/>
    </dgm:pt>
    <dgm:pt modelId="{DD6110F3-467B-43FF-9991-F46E80D399F2}" type="pres">
      <dgm:prSet presAssocID="{777D3A71-04D8-40FC-BB44-342508CD66F5}" presName="node" presStyleLbl="node1" presStyleIdx="3" presStyleCnt="5">
        <dgm:presLayoutVars>
          <dgm:bulletEnabled val="1"/>
        </dgm:presLayoutVars>
      </dgm:prSet>
      <dgm:spPr/>
    </dgm:pt>
    <dgm:pt modelId="{8CA553B9-0DBA-41B6-B3C4-5D966DC56FD9}" type="pres">
      <dgm:prSet presAssocID="{932A5FFC-5784-4291-852F-C9403F6A8296}" presName="sibTrans" presStyleLbl="sibTrans2D1" presStyleIdx="3" presStyleCnt="4"/>
      <dgm:spPr/>
    </dgm:pt>
    <dgm:pt modelId="{5CD83247-BB03-44DD-97A1-A81D3A263A98}" type="pres">
      <dgm:prSet presAssocID="{932A5FFC-5784-4291-852F-C9403F6A8296}" presName="connectorText" presStyleLbl="sibTrans2D1" presStyleIdx="3" presStyleCnt="4"/>
      <dgm:spPr/>
    </dgm:pt>
    <dgm:pt modelId="{EBABE005-1F55-4F05-B246-DD5D73C204EC}" type="pres">
      <dgm:prSet presAssocID="{72F097A3-85AE-46FB-B613-9E450421340F}" presName="node" presStyleLbl="node1" presStyleIdx="4" presStyleCnt="5">
        <dgm:presLayoutVars>
          <dgm:bulletEnabled val="1"/>
        </dgm:presLayoutVars>
      </dgm:prSet>
      <dgm:spPr/>
    </dgm:pt>
  </dgm:ptLst>
  <dgm:cxnLst>
    <dgm:cxn modelId="{D1AAFE09-7695-498B-9376-2D7A3AD82FD2}" type="presOf" srcId="{932A5FFC-5784-4291-852F-C9403F6A8296}" destId="{8CA553B9-0DBA-41B6-B3C4-5D966DC56FD9}" srcOrd="0" destOrd="0" presId="urn:microsoft.com/office/officeart/2005/8/layout/process5"/>
    <dgm:cxn modelId="{639AE00C-C1B7-4D75-95EC-FA3F8802B0EA}" type="presOf" srcId="{67F7511A-5FEF-4F73-870A-3BE15C31AA67}" destId="{89899178-C676-40EC-9A4C-35055E074761}" srcOrd="1" destOrd="0" presId="urn:microsoft.com/office/officeart/2005/8/layout/process5"/>
    <dgm:cxn modelId="{EF8D7918-8994-4D71-87C6-B1C1644E2990}" type="presOf" srcId="{A020F81B-E8A1-4C93-8BDE-4B30C375059D}" destId="{BAC5157C-234D-49CC-B0B8-2AB11C1530C8}" srcOrd="0" destOrd="0" presId="urn:microsoft.com/office/officeart/2005/8/layout/process5"/>
    <dgm:cxn modelId="{32209A28-F5E3-46A8-846F-D8297E152AF9}" srcId="{895E8D08-5312-4F9E-A188-E86EFC99AE16}" destId="{A020F81B-E8A1-4C93-8BDE-4B30C375059D}" srcOrd="1" destOrd="0" parTransId="{6FCFCBAC-010B-4913-8DD9-95ADD9314AA2}" sibTransId="{B4F6E233-FCC8-47E7-A852-D6025B3F1719}"/>
    <dgm:cxn modelId="{8B443030-5890-4CAB-82B0-640016A5D58E}" type="presOf" srcId="{777D3A71-04D8-40FC-BB44-342508CD66F5}" destId="{DD6110F3-467B-43FF-9991-F46E80D399F2}" srcOrd="0" destOrd="0" presId="urn:microsoft.com/office/officeart/2005/8/layout/process5"/>
    <dgm:cxn modelId="{6B745860-B794-422C-88DF-A8D1B06A2852}" type="presOf" srcId="{15180D16-7195-45C0-8DC8-BA202D1BCB42}" destId="{C1CE4FD3-836F-48AE-AAFE-49D873229434}" srcOrd="1" destOrd="0" presId="urn:microsoft.com/office/officeart/2005/8/layout/process5"/>
    <dgm:cxn modelId="{1FDEC661-20E1-4340-BCDF-6FA17C3DDE77}" type="presOf" srcId="{15180D16-7195-45C0-8DC8-BA202D1BCB42}" destId="{A54F5109-8136-4965-9748-630CECF3FD26}" srcOrd="0" destOrd="0" presId="urn:microsoft.com/office/officeart/2005/8/layout/process5"/>
    <dgm:cxn modelId="{0AFDA043-C0EF-42A6-9C21-390040398434}" type="presOf" srcId="{C750D8D6-145F-41E8-9A39-6A124A0F59AB}" destId="{EB6BC82B-8B14-486A-8032-1C43F6A0B4D6}" srcOrd="0" destOrd="0" presId="urn:microsoft.com/office/officeart/2005/8/layout/process5"/>
    <dgm:cxn modelId="{BA74936C-156A-4D9F-BED2-60BFC5774C85}" srcId="{895E8D08-5312-4F9E-A188-E86EFC99AE16}" destId="{C750D8D6-145F-41E8-9A39-6A124A0F59AB}" srcOrd="2" destOrd="0" parTransId="{23080BC6-67D2-40A6-BF8A-0DC276D39A4C}" sibTransId="{15180D16-7195-45C0-8DC8-BA202D1BCB42}"/>
    <dgm:cxn modelId="{C82ABC78-6994-4058-80EF-CC0E2633C6DC}" type="presOf" srcId="{895E8D08-5312-4F9E-A188-E86EFC99AE16}" destId="{C8AE8994-7083-4546-9794-B0D2E306C13F}" srcOrd="0" destOrd="0" presId="urn:microsoft.com/office/officeart/2005/8/layout/process5"/>
    <dgm:cxn modelId="{6E6DB58A-7898-4383-BF94-F8283182EF12}" type="presOf" srcId="{72F097A3-85AE-46FB-B613-9E450421340F}" destId="{EBABE005-1F55-4F05-B246-DD5D73C204EC}" srcOrd="0" destOrd="0" presId="urn:microsoft.com/office/officeart/2005/8/layout/process5"/>
    <dgm:cxn modelId="{28A11B95-4D91-462F-824D-52E6E5820999}" type="presOf" srcId="{1B590D32-C5AA-4942-A5D6-79C479D150F9}" destId="{EB4E5DF1-82D7-4C97-841E-F83B61A6CC23}" srcOrd="0" destOrd="0" presId="urn:microsoft.com/office/officeart/2005/8/layout/process5"/>
    <dgm:cxn modelId="{7B6264A9-3406-4DF4-8AD2-E305F00962B0}" srcId="{895E8D08-5312-4F9E-A188-E86EFC99AE16}" destId="{1B590D32-C5AA-4942-A5D6-79C479D150F9}" srcOrd="0" destOrd="0" parTransId="{303D8E83-58A3-4285-AA2D-BF3BA593651A}" sibTransId="{67F7511A-5FEF-4F73-870A-3BE15C31AA67}"/>
    <dgm:cxn modelId="{3408A0C3-0A90-4191-8D27-D85A8EC9006F}" type="presOf" srcId="{B4F6E233-FCC8-47E7-A852-D6025B3F1719}" destId="{24CCCE09-BCF3-42DA-9173-4636B28469DC}" srcOrd="0" destOrd="0" presId="urn:microsoft.com/office/officeart/2005/8/layout/process5"/>
    <dgm:cxn modelId="{1B1D2BDA-4475-4C5E-9622-51008FFAB0A3}" srcId="{895E8D08-5312-4F9E-A188-E86EFC99AE16}" destId="{777D3A71-04D8-40FC-BB44-342508CD66F5}" srcOrd="3" destOrd="0" parTransId="{EA918D95-23AA-4EB0-A0C8-D4F73647DA7A}" sibTransId="{932A5FFC-5784-4291-852F-C9403F6A8296}"/>
    <dgm:cxn modelId="{2387C2DA-5EE0-45F6-BD1F-3FCF3E2702A2}" type="presOf" srcId="{67F7511A-5FEF-4F73-870A-3BE15C31AA67}" destId="{9589E033-D195-4FE0-98DD-642DBAC674A5}" srcOrd="0" destOrd="0" presId="urn:microsoft.com/office/officeart/2005/8/layout/process5"/>
    <dgm:cxn modelId="{7BC401DC-8B14-4849-AB4E-4EC0EDDBEC89}" type="presOf" srcId="{932A5FFC-5784-4291-852F-C9403F6A8296}" destId="{5CD83247-BB03-44DD-97A1-A81D3A263A98}" srcOrd="1" destOrd="0" presId="urn:microsoft.com/office/officeart/2005/8/layout/process5"/>
    <dgm:cxn modelId="{490998EE-E34E-413A-AC4B-CDA6541E1B19}" type="presOf" srcId="{B4F6E233-FCC8-47E7-A852-D6025B3F1719}" destId="{4F817346-83B2-4164-B783-3E350A12C755}" srcOrd="1" destOrd="0" presId="urn:microsoft.com/office/officeart/2005/8/layout/process5"/>
    <dgm:cxn modelId="{046B1FF2-9BCF-498F-B483-3C85083F00F8}" srcId="{895E8D08-5312-4F9E-A188-E86EFC99AE16}" destId="{72F097A3-85AE-46FB-B613-9E450421340F}" srcOrd="4" destOrd="0" parTransId="{6C6D39F9-2435-4A30-AE0B-F4B68CA015CF}" sibTransId="{54634FEA-1D64-4CF7-A699-D138DC340FE8}"/>
    <dgm:cxn modelId="{B0817358-8E31-4E69-8299-C780BDE7DE28}" type="presParOf" srcId="{C8AE8994-7083-4546-9794-B0D2E306C13F}" destId="{EB4E5DF1-82D7-4C97-841E-F83B61A6CC23}" srcOrd="0" destOrd="0" presId="urn:microsoft.com/office/officeart/2005/8/layout/process5"/>
    <dgm:cxn modelId="{E28F0AA4-2B4C-477E-BC83-4C008117DEF6}" type="presParOf" srcId="{C8AE8994-7083-4546-9794-B0D2E306C13F}" destId="{9589E033-D195-4FE0-98DD-642DBAC674A5}" srcOrd="1" destOrd="0" presId="urn:microsoft.com/office/officeart/2005/8/layout/process5"/>
    <dgm:cxn modelId="{68AD5C78-FCE2-48BC-845C-0FF9C7BC1DAA}" type="presParOf" srcId="{9589E033-D195-4FE0-98DD-642DBAC674A5}" destId="{89899178-C676-40EC-9A4C-35055E074761}" srcOrd="0" destOrd="0" presId="urn:microsoft.com/office/officeart/2005/8/layout/process5"/>
    <dgm:cxn modelId="{C69BF855-B097-488B-9033-3905B9998166}" type="presParOf" srcId="{C8AE8994-7083-4546-9794-B0D2E306C13F}" destId="{BAC5157C-234D-49CC-B0B8-2AB11C1530C8}" srcOrd="2" destOrd="0" presId="urn:microsoft.com/office/officeart/2005/8/layout/process5"/>
    <dgm:cxn modelId="{63A6B4F1-98BD-4288-9C9C-9D4B7FA0842D}" type="presParOf" srcId="{C8AE8994-7083-4546-9794-B0D2E306C13F}" destId="{24CCCE09-BCF3-42DA-9173-4636B28469DC}" srcOrd="3" destOrd="0" presId="urn:microsoft.com/office/officeart/2005/8/layout/process5"/>
    <dgm:cxn modelId="{D3F0DDEF-9ED5-4B28-B022-200E28C083E8}" type="presParOf" srcId="{24CCCE09-BCF3-42DA-9173-4636B28469DC}" destId="{4F817346-83B2-4164-B783-3E350A12C755}" srcOrd="0" destOrd="0" presId="urn:microsoft.com/office/officeart/2005/8/layout/process5"/>
    <dgm:cxn modelId="{69F7961A-0B56-4457-83A9-CCD9EC02FD4B}" type="presParOf" srcId="{C8AE8994-7083-4546-9794-B0D2E306C13F}" destId="{EB6BC82B-8B14-486A-8032-1C43F6A0B4D6}" srcOrd="4" destOrd="0" presId="urn:microsoft.com/office/officeart/2005/8/layout/process5"/>
    <dgm:cxn modelId="{226ABFAE-F0AD-4865-81AC-1A288F1890A8}" type="presParOf" srcId="{C8AE8994-7083-4546-9794-B0D2E306C13F}" destId="{A54F5109-8136-4965-9748-630CECF3FD26}" srcOrd="5" destOrd="0" presId="urn:microsoft.com/office/officeart/2005/8/layout/process5"/>
    <dgm:cxn modelId="{3BC2DFCE-5136-419B-9373-52306CE3FF97}" type="presParOf" srcId="{A54F5109-8136-4965-9748-630CECF3FD26}" destId="{C1CE4FD3-836F-48AE-AAFE-49D873229434}" srcOrd="0" destOrd="0" presId="urn:microsoft.com/office/officeart/2005/8/layout/process5"/>
    <dgm:cxn modelId="{72F4424A-E608-4042-9C11-16EDF384A5C8}" type="presParOf" srcId="{C8AE8994-7083-4546-9794-B0D2E306C13F}" destId="{DD6110F3-467B-43FF-9991-F46E80D399F2}" srcOrd="6" destOrd="0" presId="urn:microsoft.com/office/officeart/2005/8/layout/process5"/>
    <dgm:cxn modelId="{BB5B7AAA-D3DD-4070-BBB9-DDF17BBEE9D3}" type="presParOf" srcId="{C8AE8994-7083-4546-9794-B0D2E306C13F}" destId="{8CA553B9-0DBA-41B6-B3C4-5D966DC56FD9}" srcOrd="7" destOrd="0" presId="urn:microsoft.com/office/officeart/2005/8/layout/process5"/>
    <dgm:cxn modelId="{D3E9B29F-B6B4-4CBC-8EC7-10FBBFEF3C60}" type="presParOf" srcId="{8CA553B9-0DBA-41B6-B3C4-5D966DC56FD9}" destId="{5CD83247-BB03-44DD-97A1-A81D3A263A98}" srcOrd="0" destOrd="0" presId="urn:microsoft.com/office/officeart/2005/8/layout/process5"/>
    <dgm:cxn modelId="{75FF981C-209F-4519-B858-917317279210}" type="presParOf" srcId="{C8AE8994-7083-4546-9794-B0D2E306C13F}" destId="{EBABE005-1F55-4F05-B246-DD5D73C204E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E5DF1-82D7-4C97-841E-F83B61A6CC23}">
      <dsp:nvSpPr>
        <dsp:cNvPr id="0" name=""/>
        <dsp:cNvSpPr/>
      </dsp:nvSpPr>
      <dsp:spPr>
        <a:xfrm>
          <a:off x="8401" y="380316"/>
          <a:ext cx="2511017" cy="150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Образовательные  результаты +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Цель занятия</a:t>
          </a:r>
        </a:p>
      </dsp:txBody>
      <dsp:txXfrm>
        <a:off x="52528" y="424443"/>
        <a:ext cx="2422763" cy="1418356"/>
      </dsp:txXfrm>
    </dsp:sp>
    <dsp:sp modelId="{9589E033-D195-4FE0-98DD-642DBAC674A5}">
      <dsp:nvSpPr>
        <dsp:cNvPr id="0" name=""/>
        <dsp:cNvSpPr/>
      </dsp:nvSpPr>
      <dsp:spPr>
        <a:xfrm>
          <a:off x="2740388" y="822256"/>
          <a:ext cx="532335" cy="622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740388" y="946802"/>
        <a:ext cx="372635" cy="373640"/>
      </dsp:txXfrm>
    </dsp:sp>
    <dsp:sp modelId="{BAC5157C-234D-49CC-B0B8-2AB11C1530C8}">
      <dsp:nvSpPr>
        <dsp:cNvPr id="0" name=""/>
        <dsp:cNvSpPr/>
      </dsp:nvSpPr>
      <dsp:spPr>
        <a:xfrm>
          <a:off x="3523825" y="380316"/>
          <a:ext cx="2511017" cy="150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Содержание</a:t>
          </a:r>
        </a:p>
      </dsp:txBody>
      <dsp:txXfrm>
        <a:off x="3567952" y="424443"/>
        <a:ext cx="2422763" cy="1418356"/>
      </dsp:txXfrm>
    </dsp:sp>
    <dsp:sp modelId="{24CCCE09-BCF3-42DA-9173-4636B28469DC}">
      <dsp:nvSpPr>
        <dsp:cNvPr id="0" name=""/>
        <dsp:cNvSpPr/>
      </dsp:nvSpPr>
      <dsp:spPr>
        <a:xfrm>
          <a:off x="6255812" y="822256"/>
          <a:ext cx="532335" cy="622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255812" y="946802"/>
        <a:ext cx="372635" cy="373640"/>
      </dsp:txXfrm>
    </dsp:sp>
    <dsp:sp modelId="{EB6BC82B-8B14-486A-8032-1C43F6A0B4D6}">
      <dsp:nvSpPr>
        <dsp:cNvPr id="0" name=""/>
        <dsp:cNvSpPr/>
      </dsp:nvSpPr>
      <dsp:spPr>
        <a:xfrm>
          <a:off x="7039250" y="380316"/>
          <a:ext cx="2511017" cy="150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Итоговая работа</a:t>
          </a:r>
        </a:p>
      </dsp:txBody>
      <dsp:txXfrm>
        <a:off x="7083377" y="424443"/>
        <a:ext cx="2422763" cy="1418356"/>
      </dsp:txXfrm>
    </dsp:sp>
    <dsp:sp modelId="{A54F5109-8136-4965-9748-630CECF3FD26}">
      <dsp:nvSpPr>
        <dsp:cNvPr id="0" name=""/>
        <dsp:cNvSpPr/>
      </dsp:nvSpPr>
      <dsp:spPr>
        <a:xfrm rot="5400000">
          <a:off x="8028591" y="2062698"/>
          <a:ext cx="532335" cy="622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-5400000">
        <a:off x="8107939" y="2107896"/>
        <a:ext cx="373640" cy="372635"/>
      </dsp:txXfrm>
    </dsp:sp>
    <dsp:sp modelId="{DD6110F3-467B-43FF-9991-F46E80D399F2}">
      <dsp:nvSpPr>
        <dsp:cNvPr id="0" name=""/>
        <dsp:cNvSpPr/>
      </dsp:nvSpPr>
      <dsp:spPr>
        <a:xfrm>
          <a:off x="7039250" y="2891334"/>
          <a:ext cx="2511017" cy="150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Мотивирующее задание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(точка входа)</a:t>
          </a:r>
        </a:p>
      </dsp:txBody>
      <dsp:txXfrm>
        <a:off x="7083377" y="2935461"/>
        <a:ext cx="2422763" cy="1418356"/>
      </dsp:txXfrm>
    </dsp:sp>
    <dsp:sp modelId="{8CA553B9-0DBA-41B6-B3C4-5D966DC56FD9}">
      <dsp:nvSpPr>
        <dsp:cNvPr id="0" name=""/>
        <dsp:cNvSpPr/>
      </dsp:nvSpPr>
      <dsp:spPr>
        <a:xfrm rot="10800000">
          <a:off x="6285945" y="3333273"/>
          <a:ext cx="532335" cy="622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6445645" y="3457819"/>
        <a:ext cx="372635" cy="373640"/>
      </dsp:txXfrm>
    </dsp:sp>
    <dsp:sp modelId="{EBABE005-1F55-4F05-B246-DD5D73C204EC}">
      <dsp:nvSpPr>
        <dsp:cNvPr id="0" name=""/>
        <dsp:cNvSpPr/>
      </dsp:nvSpPr>
      <dsp:spPr>
        <a:xfrm>
          <a:off x="3523825" y="2891334"/>
          <a:ext cx="2511017" cy="150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Планирование деятельности + Конструирование учебных ситуаций</a:t>
          </a:r>
        </a:p>
      </dsp:txBody>
      <dsp:txXfrm>
        <a:off x="3567952" y="2935461"/>
        <a:ext cx="2422763" cy="1418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DA9B8-DC09-4ABA-B633-626CE79AAAA8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5584-DE60-4F20-9215-75648251B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9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B51F6B9-26BD-4B76-B6B3-83AB34FBB593}" type="slidenum">
              <a:rPr lang="ru-RU" altLang="ru-RU" sz="1200"/>
              <a:pPr algn="r" eaLnBrk="1" hangingPunct="1"/>
              <a:t>21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34041-D1EF-4080-AD88-DEA24FC89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5A126-4E92-4D8E-8B5C-D94901AC4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5DB0A-0ABD-4B09-ABDD-0183CA9F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B95A8-FA46-459A-B61A-B31AE97B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3515AA-5CB0-4ECC-A884-38E98C81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3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BC82B-9A49-4D94-AAE4-1B45E044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2DD0FE-C6E6-4B53-B7DF-1586AFBBE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33515-D81D-4DFE-90E6-A10FBBBF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D12803-EDED-4F82-82A2-66D39BDA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908F2-5A6E-4DC4-BCB3-59A75189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5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2419F0-1D0E-4398-A26D-C347EC69B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8AA0FF-A365-433F-B3CD-86B884D36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9F8E4-8F95-423C-87EB-E794E903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C144C-850E-4C00-BAE3-B28C1AC0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523BC9-9BE6-4575-B853-33DDD24A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1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2C816-101B-4165-890D-A084FB24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443295-9664-4A84-8BBF-2B36F256C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0E26E-C1FB-4E3A-9749-C9DABF0E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DC93C-F49F-4F85-88BF-ADD09B46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E8247B-2304-4E23-833E-E503C558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0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547F1-85F3-4BC9-8BD1-6BBE1182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0C342-F30D-42D8-8A7A-213AAC5D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5B572-F70B-4974-8A60-50235732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08FC3-2CD8-4CEC-85A5-6432EC04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B5E02-98F1-4BF7-AB3D-329885D1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9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217C-4CBD-4C98-9DF8-9BA7DBA1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F9E36-FCB5-45FE-9456-DEBF6D907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D3933-5658-47C8-9FC9-F327699F5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B2250-BBB2-4BD3-8C96-8F631396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2EF547-76B6-4040-BB3D-84A7B9C2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F09E07-1969-4FC4-88C8-6E90F13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A9CE1-A2D2-43F2-AA00-7E94CEDF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74AE71-B1FA-4E0B-98C2-645304B82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585F6F-E28D-40D3-ACE5-AA3C2C111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0FA0EF-9071-4BEE-B3B8-BB2E25A38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DBF31-4459-471B-8F2F-EA149F73C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06D098-9B1C-4137-A343-F457526D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A205DB-9BC5-487C-AF17-912263D3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147436-3FF8-4C2E-B98A-C34AE36C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230C9-F627-4EE7-92CA-79D924D9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F14899-2621-4989-9C7B-24FCEB4D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A54349-8A7B-4577-A1E1-2C9EF6E6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9543C9-C4E6-490B-BF9A-C558F795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8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DF3355-8B51-42FE-84E0-84E91337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28EF60-F9FA-46A5-81AD-F48C15B2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F98AC0-F294-4D79-87A8-FB02C591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12CF-77D7-462A-8709-344AD538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64DE6-B0C0-4C8A-BDA1-31B10B28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F5E210-CAB3-4005-B89C-37055C4D0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520A6D-28AE-4496-9BDC-5739FDB5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925F8C-92E8-4EF1-A0F3-61AC4BAD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69F58-11BD-4027-BA4C-22483FD1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DAE8C-CFAA-4341-ACBB-048D5DCE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16EE45-A0AA-4BA9-A4C4-D2C70D187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6AD236-19B4-46DF-A427-ECB07C33D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C5E5D7-B068-47E2-8BAA-05E3AFE7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E79F9-5074-4683-AD5D-DD505504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9ACEC9-38F1-4FD6-B938-9289809C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9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62A0-489A-4C27-99E8-F8FDA5CC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EF6A6-B230-4CBF-A6D4-CA8783AB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A1C77-1DBD-4E93-8EED-3F22608D3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7D92-52EF-4D48-A611-4F33C8FA9A4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D18EF-CBDC-4B4A-A58E-C563B8C21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7F4CC-7FC4-48BE-AF6B-6E89503B4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7E6E-6D32-4BA4-92C5-ABC7E8D5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://www.kipk.ru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549" y="1659285"/>
            <a:ext cx="9746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45E53"/>
                </a:solidFill>
              </a:rPr>
              <a:t> </a:t>
            </a:r>
            <a:r>
              <a:rPr lang="ru-RU" sz="5600" dirty="0">
                <a:solidFill>
                  <a:srgbClr val="E45E53"/>
                </a:solidFill>
              </a:rPr>
              <a:t>Методическая кухня: формулируем </a:t>
            </a:r>
          </a:p>
          <a:p>
            <a:pPr algn="ctr"/>
            <a:r>
              <a:rPr lang="ru-RU" sz="5600" dirty="0">
                <a:solidFill>
                  <a:srgbClr val="E45E53"/>
                </a:solidFill>
              </a:rPr>
              <a:t>образовательные результаты правильно!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9571" y="5842337"/>
            <a:ext cx="693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3A4058"/>
                </a:solidFill>
              </a:rPr>
              <a:t>Евгения Борисовна Ильина, </a:t>
            </a:r>
          </a:p>
          <a:p>
            <a:pPr algn="r"/>
            <a:r>
              <a:rPr lang="ru-RU" sz="2000" dirty="0" err="1">
                <a:solidFill>
                  <a:srgbClr val="3A4058"/>
                </a:solidFill>
              </a:rPr>
              <a:t>к.фил.наук</a:t>
            </a:r>
            <a:r>
              <a:rPr lang="ru-RU" sz="2000" dirty="0">
                <a:solidFill>
                  <a:srgbClr val="3A4058"/>
                </a:solidFill>
              </a:rPr>
              <a:t>, доцент кафедры </a:t>
            </a:r>
            <a:r>
              <a:rPr lang="ru-RU" sz="2000" dirty="0" err="1">
                <a:solidFill>
                  <a:srgbClr val="3A4058"/>
                </a:solidFill>
              </a:rPr>
              <a:t>ГОиСВ</a:t>
            </a:r>
            <a:r>
              <a:rPr lang="ru-RU" sz="2000" dirty="0">
                <a:solidFill>
                  <a:srgbClr val="3A4058"/>
                </a:solidFill>
              </a:rPr>
              <a:t> </a:t>
            </a:r>
          </a:p>
          <a:p>
            <a:pPr algn="r"/>
            <a:r>
              <a:rPr lang="ru-RU" sz="2000" dirty="0">
                <a:solidFill>
                  <a:srgbClr val="3A4058"/>
                </a:solidFill>
              </a:rPr>
              <a:t>Красноярского краевого института повышения квалификации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8AFD527-9D13-4372-9829-AE115342F53D}"/>
              </a:ext>
            </a:extLst>
          </p:cNvPr>
          <p:cNvCxnSpPr>
            <a:cxnSpLocks/>
          </p:cNvCxnSpPr>
          <p:nvPr/>
        </p:nvCxnSpPr>
        <p:spPr>
          <a:xfrm>
            <a:off x="5259571" y="5842337"/>
            <a:ext cx="6932428" cy="0"/>
          </a:xfrm>
          <a:prstGeom prst="line">
            <a:avLst/>
          </a:prstGeom>
          <a:ln w="412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DDEE2752-C0D5-4CF7-A4CB-E82DCF3B02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79" y="0"/>
            <a:ext cx="2623820" cy="140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31522B-0B35-49FB-8140-CC46075C0B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7" y="11430"/>
            <a:ext cx="1389380" cy="138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3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22A8AC-7243-4CAE-9BF2-2FCFAACFA263}"/>
              </a:ext>
            </a:extLst>
          </p:cNvPr>
          <p:cNvSpPr txBox="1"/>
          <p:nvPr/>
        </p:nvSpPr>
        <p:spPr>
          <a:xfrm>
            <a:off x="258724" y="125633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формулировкам </a:t>
            </a:r>
            <a:r>
              <a:rPr lang="ru-RU" sz="2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личностных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результатов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28970D4-2CF6-4958-94EA-537FE8E4AAE6}"/>
              </a:ext>
            </a:extLst>
          </p:cNvPr>
          <p:cNvSpPr txBox="1">
            <a:spLocks/>
          </p:cNvSpPr>
          <p:nvPr/>
        </p:nvSpPr>
        <p:spPr>
          <a:xfrm>
            <a:off x="258724" y="1047597"/>
            <a:ext cx="11329639" cy="16285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/>
              <a:t>Так как </a:t>
            </a:r>
            <a:r>
              <a:rPr lang="ru-RU" sz="2200" b="1" dirty="0"/>
              <a:t>одномоментно не формируется и не проверяется</a:t>
            </a:r>
            <a:r>
              <a:rPr lang="ru-RU" sz="2200" dirty="0"/>
              <a:t>, то в качестве промежуточных результатов планируются </a:t>
            </a:r>
            <a:r>
              <a:rPr lang="ru-RU" sz="2200" b="1" dirty="0"/>
              <a:t>конкретные ситуации</a:t>
            </a:r>
            <a:r>
              <a:rPr lang="ru-RU" sz="2200" dirty="0"/>
              <a:t>, в которых обучающийся </a:t>
            </a:r>
            <a:r>
              <a:rPr lang="ru-RU" sz="2200" b="1" dirty="0"/>
              <a:t>будет получать необходимый опыт и ценностные установки</a:t>
            </a:r>
            <a:r>
              <a:rPr lang="ru-RU" sz="2200" dirty="0"/>
              <a:t>.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CE31CE89-8D34-45C9-BE01-7374D8ACE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417647"/>
              </p:ext>
            </p:extLst>
          </p:nvPr>
        </p:nvGraphicFramePr>
        <p:xfrm>
          <a:off x="0" y="2026624"/>
          <a:ext cx="12192000" cy="48543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83981">
                  <a:extLst>
                    <a:ext uri="{9D8B030D-6E8A-4147-A177-3AD203B41FA5}">
                      <a16:colId xmlns:a16="http://schemas.microsoft.com/office/drawing/2014/main" val="1579159391"/>
                    </a:ext>
                  </a:extLst>
                </a:gridCol>
                <a:gridCol w="2052084">
                  <a:extLst>
                    <a:ext uri="{9D8B030D-6E8A-4147-A177-3AD203B41FA5}">
                      <a16:colId xmlns:a16="http://schemas.microsoft.com/office/drawing/2014/main" val="1755304463"/>
                    </a:ext>
                  </a:extLst>
                </a:gridCol>
                <a:gridCol w="8055935">
                  <a:extLst>
                    <a:ext uri="{9D8B030D-6E8A-4147-A177-3AD203B41FA5}">
                      <a16:colId xmlns:a16="http://schemas.microsoft.com/office/drawing/2014/main" val="766681326"/>
                    </a:ext>
                  </a:extLst>
                </a:gridCol>
              </a:tblGrid>
              <a:tr h="50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Формулировка н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екорректная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effectLst/>
                        </a:rPr>
                        <a:t>Комментарии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Формулировка корректная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368704943"/>
                  </a:ext>
                </a:extLst>
              </a:tr>
              <a:tr h="431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500" dirty="0">
                          <a:effectLst/>
                        </a:rPr>
                        <a:t>Готовность и способность к выполнению моральных норм в отношении взрослых и сверстников в школе, дома, во внеучебных видах деятельности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500" dirty="0">
                          <a:effectLst/>
                        </a:rPr>
                        <a:t>Эта формулировка не выражает образовательный результат, т.к. не является однозначной, конкретной, прозрачной, а потому не ясно, как диагностировать достижение результата, сформулированного в таком виде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Знает нормы поведения в сообществах людей в до государственную эпоху.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Знает основные положения «Декларации прав человека»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Знает, что такое норма и правило (закон)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Умеет составлять вопросы для социологического опроса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Умеет выделить основания моральной оценки на основе основных правил взаимодействия в современном мире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Составил систему суждений и доказательства (объяснил действия) в конкретной или модельной ситуации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Высказывает мнения относительно заданной ситуации, содержащей ту или иную нравственную коллизию, вставая на позиции не менее чем двух вовлеченных в нее субъектов.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Получил и проанализировал опыт: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обсуждения и установления норм классного общежития,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проведение опросов и наблюдения по выявлению и обобщению ценностей и ритуалов произвольно избранных социальных групп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объяснения моральных и (или) нравственные оснований собственных решений и поступков (в том числе в модельных ситуациях)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7103700"/>
                  </a:ext>
                </a:extLst>
              </a:tr>
            </a:tbl>
          </a:graphicData>
        </a:graphic>
      </p:graphicFrame>
      <p:pic>
        <p:nvPicPr>
          <p:cNvPr id="7" name="Рисунок 6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EF6FC1E6-193D-4239-A918-4595998EEA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044" y="0"/>
            <a:ext cx="1791956" cy="1047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55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22A8AC-7243-4CAE-9BF2-2FCFAACFA263}"/>
              </a:ext>
            </a:extLst>
          </p:cNvPr>
          <p:cNvSpPr txBox="1"/>
          <p:nvPr/>
        </p:nvSpPr>
        <p:spPr>
          <a:xfrm>
            <a:off x="258725" y="208749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формулировкам </a:t>
            </a:r>
            <a:r>
              <a:rPr lang="ru-RU" sz="2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результатов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28970D4-2CF6-4958-94EA-537FE8E4AAE6}"/>
              </a:ext>
            </a:extLst>
          </p:cNvPr>
          <p:cNvSpPr txBox="1">
            <a:spLocks/>
          </p:cNvSpPr>
          <p:nvPr/>
        </p:nvSpPr>
        <p:spPr>
          <a:xfrm>
            <a:off x="431180" y="1414150"/>
            <a:ext cx="11329639" cy="27290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запланировано </a:t>
            </a:r>
            <a:r>
              <a:rPr lang="ru-RU" sz="2200" b="1" dirty="0"/>
              <a:t>формирование</a:t>
            </a:r>
            <a:r>
              <a:rPr lang="ru-RU" sz="2200" dirty="0"/>
              <a:t> умения на </a:t>
            </a:r>
            <a:r>
              <a:rPr lang="ru-RU" sz="2200" b="1" dirty="0"/>
              <a:t>определенном содержании</a:t>
            </a:r>
            <a:r>
              <a:rPr lang="ru-RU" sz="2200" dirty="0"/>
              <a:t>,</a:t>
            </a:r>
          </a:p>
          <a:p>
            <a:r>
              <a:rPr lang="ru-RU" sz="2200" dirty="0"/>
              <a:t>запланировано </a:t>
            </a:r>
            <a:r>
              <a:rPr lang="ru-RU" sz="2200" b="1" dirty="0"/>
              <a:t>перенесение</a:t>
            </a:r>
            <a:r>
              <a:rPr lang="ru-RU" sz="2200" dirty="0"/>
              <a:t> умения </a:t>
            </a:r>
            <a:r>
              <a:rPr lang="ru-RU" sz="2200" b="1" dirty="0"/>
              <a:t>на другое содержание </a:t>
            </a:r>
            <a:r>
              <a:rPr lang="ru-RU" sz="2200" dirty="0"/>
              <a:t>(выполнение операции в условиях, отличных от условий ее формирования);</a:t>
            </a:r>
          </a:p>
          <a:p>
            <a:r>
              <a:rPr lang="ru-RU" sz="2200" dirty="0"/>
              <a:t>умение дополняется указаниями на </a:t>
            </a:r>
            <a:r>
              <a:rPr lang="ru-RU" sz="2200" b="1" dirty="0"/>
              <a:t>некоторые условия </a:t>
            </a:r>
            <a:r>
              <a:rPr lang="ru-RU" sz="2200" dirty="0"/>
              <a:t>выполнения деятельности, которые могут свидетельствовать о достижении результата;</a:t>
            </a:r>
          </a:p>
          <a:p>
            <a:r>
              <a:rPr lang="ru-RU" sz="2200" dirty="0"/>
              <a:t>запланировано </a:t>
            </a:r>
            <a:r>
              <a:rPr lang="ru-RU" sz="2200" b="1" dirty="0"/>
              <a:t>освоение отдельных операций</a:t>
            </a:r>
            <a:r>
              <a:rPr lang="ru-RU" sz="2200" dirty="0"/>
              <a:t>, являющихся ресурсом данного способа деятельности.</a:t>
            </a: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9C9C9FA-DBA2-43CC-80A9-8EC8F4BEF208}"/>
              </a:ext>
            </a:extLst>
          </p:cNvPr>
          <p:cNvGrpSpPr/>
          <p:nvPr/>
        </p:nvGrpSpPr>
        <p:grpSpPr>
          <a:xfrm>
            <a:off x="1339701" y="4456066"/>
            <a:ext cx="9213227" cy="2072510"/>
            <a:chOff x="480929" y="1315808"/>
            <a:chExt cx="10576614" cy="2491082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263034C-06AE-40DE-9E43-3B41531438E6}"/>
                </a:ext>
              </a:extLst>
            </p:cNvPr>
            <p:cNvSpPr/>
            <p:nvPr/>
          </p:nvSpPr>
          <p:spPr>
            <a:xfrm>
              <a:off x="480929" y="1315808"/>
              <a:ext cx="4622785" cy="24910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Работа в предмете опирается на определённый уровень метапредметного развития</a:t>
              </a:r>
            </a:p>
            <a:p>
              <a:pPr algn="ctr"/>
              <a:endParaRPr lang="ru-RU" sz="1558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D98A7CD-2FA2-4E5B-8D3E-50726CB04A27}"/>
                </a:ext>
              </a:extLst>
            </p:cNvPr>
            <p:cNvSpPr/>
            <p:nvPr/>
          </p:nvSpPr>
          <p:spPr>
            <a:xfrm>
              <a:off x="6434758" y="1315808"/>
              <a:ext cx="4622785" cy="24910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58" dirty="0"/>
            </a:p>
            <a:p>
              <a:pPr algn="ctr"/>
              <a:r>
                <a:rPr lang="ru-RU" sz="2000" dirty="0">
                  <a:solidFill>
                    <a:schemeClr val="tx1"/>
                  </a:solidFill>
                </a:rPr>
                <a:t>Предметное обучение  должно быть устроено таким образом, чтобы обеспечить следующий шаг в развитии метапредметных умений</a:t>
              </a:r>
            </a:p>
            <a:p>
              <a:pPr algn="ctr"/>
              <a:endParaRPr lang="ru-RU" sz="1558" dirty="0"/>
            </a:p>
          </p:txBody>
        </p:sp>
        <p:sp>
          <p:nvSpPr>
            <p:cNvPr id="10" name="Стрелка: влево-вправо 9">
              <a:extLst>
                <a:ext uri="{FF2B5EF4-FFF2-40B4-BE49-F238E27FC236}">
                  <a16:creationId xmlns:a16="http://schemas.microsoft.com/office/drawing/2014/main" id="{4866C7FC-7E04-4D14-B8B3-E79109FEDC3C}"/>
                </a:ext>
              </a:extLst>
            </p:cNvPr>
            <p:cNvSpPr/>
            <p:nvPr/>
          </p:nvSpPr>
          <p:spPr>
            <a:xfrm>
              <a:off x="5091721" y="2351567"/>
              <a:ext cx="1331044" cy="41956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58"/>
            </a:p>
          </p:txBody>
        </p:sp>
      </p:grp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B13D2C1-BF64-4B85-BF6F-423F711A904A}"/>
              </a:ext>
            </a:extLst>
          </p:cNvPr>
          <p:cNvCxnSpPr/>
          <p:nvPr/>
        </p:nvCxnSpPr>
        <p:spPr>
          <a:xfrm>
            <a:off x="8272130" y="3051544"/>
            <a:ext cx="3817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17DC0028-20DC-4399-A7E8-9043EE7031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0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31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22A8AC-7243-4CAE-9BF2-2FCFAACFA263}"/>
              </a:ext>
            </a:extLst>
          </p:cNvPr>
          <p:cNvSpPr txBox="1"/>
          <p:nvPr/>
        </p:nvSpPr>
        <p:spPr>
          <a:xfrm>
            <a:off x="258725" y="208749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формулировкам </a:t>
            </a:r>
            <a:r>
              <a:rPr lang="ru-RU" sz="2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результатов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7E621CA-4AD2-4E41-B5F0-6C2648A5A2AB}"/>
              </a:ext>
            </a:extLst>
          </p:cNvPr>
          <p:cNvSpPr txBox="1">
            <a:spLocks/>
          </p:cNvSpPr>
          <p:nvPr/>
        </p:nvSpPr>
        <p:spPr>
          <a:xfrm>
            <a:off x="352949" y="2087666"/>
            <a:ext cx="11839051" cy="45615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Умения состоят из ряда учебных действий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/>
              <a:t>Структурировать</a:t>
            </a:r>
            <a:r>
              <a:rPr lang="ru-RU" sz="2400" dirty="0"/>
              <a:t> </a:t>
            </a:r>
            <a:r>
              <a:rPr lang="ru-RU" sz="2400" u="sng" dirty="0"/>
              <a:t>умения</a:t>
            </a:r>
            <a:r>
              <a:rPr lang="ru-RU" sz="2400" dirty="0"/>
              <a:t> – значит </a:t>
            </a:r>
            <a:r>
              <a:rPr lang="ru-RU" sz="2400" u="sng" dirty="0"/>
              <a:t>выделять</a:t>
            </a:r>
            <a:r>
              <a:rPr lang="ru-RU" sz="2400" dirty="0"/>
              <a:t> те </a:t>
            </a:r>
            <a:r>
              <a:rPr lang="ru-RU" sz="2400" u="sng" dirty="0"/>
              <a:t>действия</a:t>
            </a:r>
            <a:r>
              <a:rPr lang="ru-RU" sz="2400" dirty="0"/>
              <a:t>, которыми должны овладеть школьники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i="1" dirty="0"/>
              <a:t>Например, </a:t>
            </a:r>
            <a:r>
              <a:rPr lang="ru-RU" sz="2400" dirty="0"/>
              <a:t>умение </a:t>
            </a:r>
            <a:r>
              <a:rPr lang="ru-RU" sz="2400" b="1" dirty="0"/>
              <a:t>доказывать свои суждения </a:t>
            </a:r>
            <a:r>
              <a:rPr lang="ru-RU" sz="2400" dirty="0"/>
              <a:t>включает несколько действий: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1) Определить то, что необходимо доказать (тезис)</a:t>
            </a:r>
          </a:p>
          <a:p>
            <a:pPr marL="0" indent="0">
              <a:buNone/>
            </a:pPr>
            <a:r>
              <a:rPr lang="ru-RU" sz="2400" dirty="0"/>
              <a:t>                     2) Привести доводы, с помощью которых можно показать истинность тезиса</a:t>
            </a:r>
          </a:p>
          <a:p>
            <a:pPr marL="0" indent="0">
              <a:buNone/>
            </a:pPr>
            <a:r>
              <a:rPr lang="ru-RU" sz="2400" dirty="0"/>
              <a:t>                     3) Подобрать примеры, привести авторитетное мнение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4) Сделать выводы о том, почему тезис верен.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 </a:t>
            </a:r>
            <a:r>
              <a:rPr lang="ru-RU" sz="2400" i="1" dirty="0"/>
              <a:t>Доказательство – последовательное обоснование мыслей, идей.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FA6800-9F97-47C4-B7C6-F1DCD474B9FB}"/>
              </a:ext>
            </a:extLst>
          </p:cNvPr>
          <p:cNvSpPr/>
          <p:nvPr/>
        </p:nvSpPr>
        <p:spPr>
          <a:xfrm>
            <a:off x="352949" y="1448741"/>
            <a:ext cx="52521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Операционализация</a:t>
            </a:r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действий</a:t>
            </a:r>
          </a:p>
        </p:txBody>
      </p:sp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960037C0-07CF-4FAE-9982-0BA7C6AC2452}"/>
              </a:ext>
            </a:extLst>
          </p:cNvPr>
          <p:cNvSpPr/>
          <p:nvPr/>
        </p:nvSpPr>
        <p:spPr>
          <a:xfrm>
            <a:off x="1648046" y="4284920"/>
            <a:ext cx="244549" cy="786809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94E1E-F74D-45C5-81BC-629AB636E114}"/>
              </a:ext>
            </a:extLst>
          </p:cNvPr>
          <p:cNvSpPr txBox="1"/>
          <p:nvPr/>
        </p:nvSpPr>
        <p:spPr>
          <a:xfrm>
            <a:off x="258725" y="4493658"/>
            <a:ext cx="128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аргумент</a:t>
            </a:r>
          </a:p>
        </p:txBody>
      </p:sp>
      <p:pic>
        <p:nvPicPr>
          <p:cNvPr id="8" name="Рисунок 7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E0CE92D8-6B1E-466B-993B-3A852C3AB8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0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21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22A8AC-7243-4CAE-9BF2-2FCFAACFA263}"/>
              </a:ext>
            </a:extLst>
          </p:cNvPr>
          <p:cNvSpPr txBox="1"/>
          <p:nvPr/>
        </p:nvSpPr>
        <p:spPr>
          <a:xfrm>
            <a:off x="258725" y="309227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формулировкам </a:t>
            </a:r>
            <a:r>
              <a:rPr lang="ru-RU" sz="2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результатов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CE31CE89-8D34-45C9-BE01-7374D8ACE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36696"/>
              </p:ext>
            </p:extLst>
          </p:nvPr>
        </p:nvGraphicFramePr>
        <p:xfrm>
          <a:off x="0" y="2003651"/>
          <a:ext cx="12192000" cy="48543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13860">
                  <a:extLst>
                    <a:ext uri="{9D8B030D-6E8A-4147-A177-3AD203B41FA5}">
                      <a16:colId xmlns:a16="http://schemas.microsoft.com/office/drawing/2014/main" val="1579159391"/>
                    </a:ext>
                  </a:extLst>
                </a:gridCol>
                <a:gridCol w="4784652">
                  <a:extLst>
                    <a:ext uri="{9D8B030D-6E8A-4147-A177-3AD203B41FA5}">
                      <a16:colId xmlns:a16="http://schemas.microsoft.com/office/drawing/2014/main" val="1755304463"/>
                    </a:ext>
                  </a:extLst>
                </a:gridCol>
                <a:gridCol w="5493488">
                  <a:extLst>
                    <a:ext uri="{9D8B030D-6E8A-4147-A177-3AD203B41FA5}">
                      <a16:colId xmlns:a16="http://schemas.microsoft.com/office/drawing/2014/main" val="766681326"/>
                    </a:ext>
                  </a:extLst>
                </a:gridCol>
              </a:tblGrid>
              <a:tr h="412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Формулировка н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екорректная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effectLst/>
                        </a:rPr>
                        <a:t>Операции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Формулировка корректная одной из операций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368704943"/>
                  </a:ext>
                </a:extLst>
              </a:tr>
              <a:tr h="431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Применять различные методы, инструменты и запросы при поиске и отборе информации из источников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Знает основные поисковые системы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Знает и умеет пользоваться каталогами, навигацией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Владеет стратегией поискового чтения (по ключевым словам)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Определяет (уточняет) и формулирует информационный запрос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Оценивает соответствие найденной информации запросу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Определяет достоверность ресурса и надежность информации (сайтов, статей)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Владеет приемами проверки информации на достоверность (вопросы, проверка автора, признаки </a:t>
                      </a:r>
                      <a:r>
                        <a:rPr lang="ru-RU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фэйковой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информации)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назвать признаки «</a:t>
                      </a:r>
                      <a:r>
                        <a:rPr lang="ru-RU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фэйковой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информации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Знает правила проверки информации на достоверность и использует при оценке информации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Формулирует вопросы для проверки информации, автора, ссылок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Умеет сформулировать запрос для адресного/семантического/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документального/фактографического поиска (методы поиска)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7103700"/>
                  </a:ext>
                </a:extLst>
              </a:tr>
            </a:tbl>
          </a:graphicData>
        </a:graphic>
      </p:graphicFrame>
      <p:pic>
        <p:nvPicPr>
          <p:cNvPr id="6" name="Рисунок 5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23D1AC37-10AB-410F-8BFC-56B1ABF68A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18585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50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22A8AC-7243-4CAE-9BF2-2FCFAACFA263}"/>
              </a:ext>
            </a:extLst>
          </p:cNvPr>
          <p:cNvSpPr txBox="1"/>
          <p:nvPr/>
        </p:nvSpPr>
        <p:spPr>
          <a:xfrm>
            <a:off x="258724" y="145321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формулировкам </a:t>
            </a:r>
            <a:r>
              <a:rPr lang="ru-RU" sz="2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предметных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результатов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86E8582-449D-472A-94C7-E86A2AF52179}"/>
              </a:ext>
            </a:extLst>
          </p:cNvPr>
          <p:cNvSpPr txBox="1">
            <a:spLocks/>
          </p:cNvSpPr>
          <p:nvPr/>
        </p:nvSpPr>
        <p:spPr>
          <a:xfrm>
            <a:off x="258724" y="1190731"/>
            <a:ext cx="11618427" cy="2621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Четкость и конкретность:</a:t>
            </a:r>
            <a:r>
              <a:rPr lang="ru-RU" sz="2000" dirty="0"/>
              <a:t> точно указывают на то, что достигнет учащийся за занятие (</a:t>
            </a:r>
            <a:r>
              <a:rPr lang="ru-RU" sz="1700" dirty="0"/>
              <a:t>например, научится различать сравнение и метафору</a:t>
            </a:r>
            <a:r>
              <a:rPr lang="ru-RU" sz="2000" dirty="0"/>
              <a:t>) + формулировки не содержат фраз, требующих дальнейшей детализации;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</a:rPr>
              <a:t> Однозначность</a:t>
            </a:r>
            <a:r>
              <a:rPr lang="ru-RU" sz="2000" dirty="0"/>
              <a:t>: формулировки не могут содержать двояких толкований + каждый элемент формулировки описывает только один аспект умения или знания (</a:t>
            </a:r>
            <a:r>
              <a:rPr lang="ru-RU" sz="1700" dirty="0"/>
              <a:t>т.е. </a:t>
            </a:r>
            <a:r>
              <a:rPr lang="ru-RU" sz="1700" strike="sngStrike" dirty="0"/>
              <a:t>знает и анализирует</a:t>
            </a:r>
            <a:r>
              <a:rPr lang="ru-RU" sz="2000" dirty="0"/>
              <a:t>);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</a:rPr>
              <a:t> Краткосрочность</a:t>
            </a:r>
            <a:r>
              <a:rPr lang="ru-RU" sz="2000" dirty="0"/>
              <a:t>: формулировки предполагают достижение указанных результатов за отведенное время;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</a:rPr>
              <a:t> Достижимость: </a:t>
            </a:r>
            <a:r>
              <a:rPr lang="ru-RU" sz="2000" dirty="0"/>
              <a:t>формулировки описывают сам результат, а не процесс (</a:t>
            </a:r>
            <a:r>
              <a:rPr lang="ru-RU" sz="1700" dirty="0"/>
              <a:t>недопустимо «углубление знаний», «совершенствование умений»</a:t>
            </a:r>
            <a:r>
              <a:rPr lang="ru-RU" sz="2000" dirty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</a:rPr>
              <a:t> Прогрессия: </a:t>
            </a:r>
            <a:r>
              <a:rPr lang="ru-RU" sz="2000" dirty="0"/>
              <a:t>уровень сложности отражен в используемых глаголах в формулировках (для уровневых заданий);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Ковариативность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/>
              <a:t>если формулировка включает нескольких пунктов, то их освоение влияет друг на друга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(</a:t>
            </a:r>
            <a:r>
              <a:rPr lang="ru-RU" sz="1700" dirty="0"/>
              <a:t>т.е. сначала - знает, потом – объясняет и т.д.</a:t>
            </a:r>
            <a:r>
              <a:rPr lang="ru-RU" sz="2000" dirty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Измеряемость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/>
              <a:t>формулировки должны позволять однозначно представлять деятельность / ситуацию, которая будет задана для проверки достижения обучающимися указанного результата;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Определяются с учетом </a:t>
            </a:r>
            <a:r>
              <a:rPr lang="ru-RU" sz="2000" dirty="0">
                <a:solidFill>
                  <a:srgbClr val="C00000"/>
                </a:solidFill>
              </a:rPr>
              <a:t>имеющихся ресурсов</a:t>
            </a:r>
            <a:r>
              <a:rPr lang="ru-RU" sz="2000" dirty="0"/>
              <a:t>, особенностей учащихся.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6" name="Рисунок 5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EBCF9151-5AB7-43EC-807D-1152DB988A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0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78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22A8AC-7243-4CAE-9BF2-2FCFAACFA263}"/>
              </a:ext>
            </a:extLst>
          </p:cNvPr>
          <p:cNvSpPr txBox="1"/>
          <p:nvPr/>
        </p:nvSpPr>
        <p:spPr>
          <a:xfrm>
            <a:off x="258725" y="846411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формулировкам </a:t>
            </a:r>
            <a:r>
              <a:rPr lang="ru-RU" sz="2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предметных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результатов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F1540E2-E016-4C67-956D-06C5F290F042}"/>
              </a:ext>
            </a:extLst>
          </p:cNvPr>
          <p:cNvSpPr txBox="1">
            <a:spLocks/>
          </p:cNvSpPr>
          <p:nvPr/>
        </p:nvSpPr>
        <p:spPr>
          <a:xfrm>
            <a:off x="425216" y="2276147"/>
            <a:ext cx="11508059" cy="52410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1) формулировка включает одну или нескольких относительно самостоятельных, легко вычленяемых и автономно проверяемых единиц содержания;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2) указывает на </a:t>
            </a:r>
            <a:r>
              <a:rPr lang="ru-RU" u="sng" dirty="0"/>
              <a:t>уровень освоения </a:t>
            </a:r>
            <a:r>
              <a:rPr lang="ru-RU" dirty="0"/>
              <a:t>единицы содержания:</a:t>
            </a:r>
          </a:p>
          <a:p>
            <a:r>
              <a:rPr lang="ru-RU" i="1" dirty="0"/>
              <a:t>воспроизведение</a:t>
            </a:r>
            <a:r>
              <a:rPr lang="ru-RU" dirty="0"/>
              <a:t> (воспринимает, запоминает, распознает)</a:t>
            </a:r>
          </a:p>
          <a:p>
            <a:r>
              <a:rPr lang="ru-RU" i="1" dirty="0"/>
              <a:t>понимание</a:t>
            </a:r>
            <a:r>
              <a:rPr lang="ru-RU" dirty="0"/>
              <a:t> (анализирует, объясняет, преобразовывает)</a:t>
            </a:r>
          </a:p>
          <a:p>
            <a:r>
              <a:rPr lang="ru-RU" i="1" dirty="0"/>
              <a:t>применение</a:t>
            </a:r>
            <a:r>
              <a:rPr lang="ru-RU" dirty="0"/>
              <a:t> (демонстрирует, оценивает)</a:t>
            </a:r>
          </a:p>
        </p:txBody>
      </p:sp>
      <p:pic>
        <p:nvPicPr>
          <p:cNvPr id="5" name="Рисунок 4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CA1AE269-40FD-4CBC-931D-316B1ADEAB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0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66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22A8AC-7243-4CAE-9BF2-2FCFAACFA263}"/>
              </a:ext>
            </a:extLst>
          </p:cNvPr>
          <p:cNvSpPr txBox="1"/>
          <p:nvPr/>
        </p:nvSpPr>
        <p:spPr>
          <a:xfrm>
            <a:off x="184297" y="575041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формулировкам предметных образовательных результатов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CE31CE89-8D34-45C9-BE01-7374D8ACE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562988"/>
              </p:ext>
            </p:extLst>
          </p:nvPr>
        </p:nvGraphicFramePr>
        <p:xfrm>
          <a:off x="10633" y="2003652"/>
          <a:ext cx="12192000" cy="48543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13860">
                  <a:extLst>
                    <a:ext uri="{9D8B030D-6E8A-4147-A177-3AD203B41FA5}">
                      <a16:colId xmlns:a16="http://schemas.microsoft.com/office/drawing/2014/main" val="1579159391"/>
                    </a:ext>
                  </a:extLst>
                </a:gridCol>
                <a:gridCol w="4784652">
                  <a:extLst>
                    <a:ext uri="{9D8B030D-6E8A-4147-A177-3AD203B41FA5}">
                      <a16:colId xmlns:a16="http://schemas.microsoft.com/office/drawing/2014/main" val="1755304463"/>
                    </a:ext>
                  </a:extLst>
                </a:gridCol>
                <a:gridCol w="5493488">
                  <a:extLst>
                    <a:ext uri="{9D8B030D-6E8A-4147-A177-3AD203B41FA5}">
                      <a16:colId xmlns:a16="http://schemas.microsoft.com/office/drawing/2014/main" val="766681326"/>
                    </a:ext>
                  </a:extLst>
                </a:gridCol>
              </a:tblGrid>
              <a:tr h="576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Формулировка н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екорректная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effectLst/>
                        </a:rPr>
                        <a:t>Операции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Формулировка корректная одной из операций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368704943"/>
                  </a:ext>
                </a:extLst>
              </a:tr>
              <a:tr h="4277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35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рассказывать на основе самостоятельно составленного плана об литературном персонаже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Составить план по теме (тексту):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Понять основное содержание темы.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или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Понять основную мысль текста (о чем?)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Разделить тему (текст) на смысловые части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Озаглавить смысловые части (пункты плана)</a:t>
                      </a:r>
                    </a:p>
                    <a:p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Проверить, полностью ли отражено в пунктах плана основное содержание изучаемого материала</a:t>
                      </a:r>
                    </a:p>
                    <a:p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Составить рассказ (устно / письменно).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Умеет выдвинуть версии о содержании темы по заголовку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Умеет разделять текст (тему) на смысловые части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Выделяет главное при описании темы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Формулирует пункты плана (в повествовательной / вопросительной / цитатной форме)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Составляет рассказ (пересказывает) по плану (параметрам)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рассказе иллюстрирует каждый пункт плана примерами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7103700"/>
                  </a:ext>
                </a:extLst>
              </a:tr>
            </a:tbl>
          </a:graphicData>
        </a:graphic>
      </p:graphicFrame>
      <p:pic>
        <p:nvPicPr>
          <p:cNvPr id="6" name="Рисунок 5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ADBEC320-EDA4-4B93-A4A8-B8273A9FE9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0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66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9B3B34-9D8D-AAF0-F6F7-1836914B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04" y="198456"/>
            <a:ext cx="2328838" cy="74178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Выводы: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70DCB1-FCC4-C4AC-BDF4-C2F3905AC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38601"/>
            <a:ext cx="11429999" cy="5462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Приоритетной становится деятельность по </a:t>
            </a:r>
            <a:r>
              <a:rPr lang="ru-RU" sz="3600" b="1" dirty="0"/>
              <a:t>способам</a:t>
            </a:r>
            <a:r>
              <a:rPr lang="ru-RU" sz="3600" dirty="0"/>
              <a:t> освоения содержания, а не само содержание.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Учитель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владеет технологиями </a:t>
            </a:r>
            <a:r>
              <a:rPr lang="ru-RU" b="1" dirty="0"/>
              <a:t>деятельностного подхода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умеет переводить умения в </a:t>
            </a:r>
            <a:r>
              <a:rPr lang="ru-RU" b="1" dirty="0"/>
              <a:t>цепочку действий </a:t>
            </a:r>
            <a:r>
              <a:rPr lang="ru-RU" dirty="0"/>
              <a:t>(операций); понимает логику формирования умений в динамике и выстраивает в соответствии с этой логикой занятия;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владеет предметным содержанием на уровне взаимосвязи тем (понятий) для выделения </a:t>
            </a:r>
            <a:r>
              <a:rPr lang="ru-RU" b="1" dirty="0"/>
              <a:t>главного на уроке </a:t>
            </a:r>
            <a:r>
              <a:rPr lang="ru-RU" dirty="0"/>
              <a:t>с точки зрения содержания предмета и формирования умений;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определяет ОР всех типов в соответствии с </a:t>
            </a:r>
            <a:r>
              <a:rPr lang="ru-RU" b="1" dirty="0"/>
              <a:t>требованиями</a:t>
            </a:r>
            <a:r>
              <a:rPr lang="ru-RU" dirty="0"/>
              <a:t> и рекомендациями к их </a:t>
            </a:r>
            <a:r>
              <a:rPr lang="ru-RU" b="1" dirty="0"/>
              <a:t>формулировкам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7B731794-4C5E-4219-942E-ED0F0E6DD3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092" y="0"/>
            <a:ext cx="1781908" cy="1138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70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0D2F6C-779F-462E-A2A5-B3B2751BD880}"/>
              </a:ext>
            </a:extLst>
          </p:cNvPr>
          <p:cNvSpPr txBox="1">
            <a:spLocks/>
          </p:cNvSpPr>
          <p:nvPr/>
        </p:nvSpPr>
        <p:spPr>
          <a:xfrm>
            <a:off x="286987" y="86850"/>
            <a:ext cx="2874428" cy="74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ПРИМЕР 1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6B3167-7326-4B5C-99B3-9A3D1C683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02519"/>
              </p:ext>
            </p:extLst>
          </p:nvPr>
        </p:nvGraphicFramePr>
        <p:xfrm>
          <a:off x="0" y="963483"/>
          <a:ext cx="12192000" cy="589451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453487">
                  <a:extLst>
                    <a:ext uri="{9D8B030D-6E8A-4147-A177-3AD203B41FA5}">
                      <a16:colId xmlns:a16="http://schemas.microsoft.com/office/drawing/2014/main" val="3934018819"/>
                    </a:ext>
                  </a:extLst>
                </a:gridCol>
                <a:gridCol w="9738513">
                  <a:extLst>
                    <a:ext uri="{9D8B030D-6E8A-4147-A177-3AD203B41FA5}">
                      <a16:colId xmlns:a16="http://schemas.microsoft.com/office/drawing/2014/main" val="2622832211"/>
                    </a:ext>
                  </a:extLst>
                </a:gridCol>
              </a:tblGrid>
              <a:tr h="390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Действия / Операции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Планируемые результаты, которые можно добиться за урок/за изучение темы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682454258"/>
                  </a:ext>
                </a:extLst>
              </a:tr>
              <a:tr h="871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Выразительно читает басню, в том числе по ролям.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ЛР: осознает, что поэтическое искусство, в том числе, басни И. Крылова, оказывают не только воспитательное, но и эмоциональное воздействие на читателя / слушателя, стремится передать это в процессе чтения;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ПР: выразительно читает (целиком и в соответствии с заданной ролью) басни И. Крылова, стремится при помощи интонации передать личное отношение к героям произведения.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1852530164"/>
                  </a:ext>
                </a:extLst>
              </a:tr>
              <a:tr h="667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Определяет художественные особенности басенного жанра.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МР: выявляет и характеризует ключевые признаки литературных объектов (жанра басни);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ПР: имеет представления о своеобразии жанра басни (стихотворная форма, вольный ямб, иносказательность, наличие морали).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4287055417"/>
                  </a:ext>
                </a:extLst>
              </a:tr>
              <a:tr h="871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Объясняет смысловое наполнение теоретико-литературных понятий аллегории и морали. 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ПР: понимает смысловое наполнение теоретико-литературных понятий басня, аллегория / эзопов язык, мораль и учится использовать их в процессе анализа и интерпретации литературных произведений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ЧГ: оценивает форму текста, целесообразность использованных автором приемов.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3650539066"/>
                  </a:ext>
                </a:extLst>
              </a:tr>
              <a:tr h="1199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Определяет и формулирует тему и основную мысль прочитанной басни.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 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ЛР: осознает отрицательные стороны некоторых личностных качеств и общественных явлений, таких как необоснованное хвастовство и излишняя самоуверенность, отраженных в баснях «Листы и корни» и «Квартет»; осознает ценность боевых подвигов России, в частности – победы в Отечественной войны 1812 года, отражённой в басне И. Крылова «Волк на псарне»; конструирует высказывания по заданным тематикам;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ПР: формулирует тему и идею каждой изученной басни И. Крылова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ЧГ: понимает смысловую структуру текста (определяет тему, главную мысль/идею, назначение текста)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3784953979"/>
                  </a:ext>
                </a:extLst>
              </a:tr>
              <a:tr h="590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Находит значение незнакомого слова в словаре. 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МР: применяет различные словари (толковый, мифологических терминов) при поиске информации (неизвестных слов из изучаемых басен И. Крылова).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ПР: знает значения слов «зефир», «квартет», «бас», «альт», «овчарня», «ловчий» из басен И.А. Крылова.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807922230"/>
                  </a:ext>
                </a:extLst>
              </a:tr>
              <a:tr h="99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Сопоставляет с помощью учителя изученные и самостоятельно прочитанные басни с произведениями других видов искусства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МР: соотносит и интерпретирует информацию различных видов и форм представления (художественный текст и иллюстрации);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ПР: делает выводы об особенностях интерпретации текстов И.А. Крылова художниками-иллюстраторами 1) К. </a:t>
                      </a:r>
                      <a:r>
                        <a:rPr lang="ru-RU" sz="1400" dirty="0" err="1">
                          <a:effectLst/>
                        </a:rPr>
                        <a:t>Трутовским</a:t>
                      </a:r>
                      <a:r>
                        <a:rPr lang="ru-RU" sz="1400" dirty="0">
                          <a:effectLst/>
                        </a:rPr>
                        <a:t> басни «Листы и Корни», 2) Е.М. </a:t>
                      </a:r>
                      <a:r>
                        <a:rPr lang="ru-RU" sz="1400" dirty="0" err="1">
                          <a:effectLst/>
                        </a:rPr>
                        <a:t>Рачёвым</a:t>
                      </a:r>
                      <a:r>
                        <a:rPr lang="ru-RU" sz="1400" dirty="0">
                          <a:effectLst/>
                        </a:rPr>
                        <a:t> и В.А. Серовым басни «Волк на псарне», 3) В.М. Конашевичем басни «Квартет».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236954696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7CB920-6986-4C64-83D8-1612F5FD0292}"/>
              </a:ext>
            </a:extLst>
          </p:cNvPr>
          <p:cNvSpPr/>
          <p:nvPr/>
        </p:nvSpPr>
        <p:spPr>
          <a:xfrm>
            <a:off x="3161415" y="134574"/>
            <a:ext cx="566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a typeface="Calibri" panose="020F0502020204030204" pitchFamily="34" charset="0"/>
              </a:rPr>
              <a:t>Басни И.А. Крылова: «Листы и корни», «Квартет», «Волк на псарне»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666C161A-A45E-40CC-96A3-D9EF063A75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32657"/>
            <a:ext cx="1611086" cy="930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97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0D2F6C-779F-462E-A2A5-B3B2751BD880}"/>
              </a:ext>
            </a:extLst>
          </p:cNvPr>
          <p:cNvSpPr txBox="1">
            <a:spLocks/>
          </p:cNvSpPr>
          <p:nvPr/>
        </p:nvSpPr>
        <p:spPr>
          <a:xfrm>
            <a:off x="223191" y="175864"/>
            <a:ext cx="2874428" cy="741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ПРИМЕР 2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6B3167-7326-4B5C-99B3-9A3D1C683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42541"/>
              </p:ext>
            </p:extLst>
          </p:nvPr>
        </p:nvGraphicFramePr>
        <p:xfrm>
          <a:off x="0" y="1013248"/>
          <a:ext cx="12192000" cy="585296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453487">
                  <a:extLst>
                    <a:ext uri="{9D8B030D-6E8A-4147-A177-3AD203B41FA5}">
                      <a16:colId xmlns:a16="http://schemas.microsoft.com/office/drawing/2014/main" val="3934018819"/>
                    </a:ext>
                  </a:extLst>
                </a:gridCol>
                <a:gridCol w="9738513">
                  <a:extLst>
                    <a:ext uri="{9D8B030D-6E8A-4147-A177-3AD203B41FA5}">
                      <a16:colId xmlns:a16="http://schemas.microsoft.com/office/drawing/2014/main" val="2622832211"/>
                    </a:ext>
                  </a:extLst>
                </a:gridCol>
              </a:tblGrid>
              <a:tr h="374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Действия / Операции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Планируемые результаты, которые можно добиться за урок/за изучение темы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682454258"/>
                  </a:ext>
                </a:extLst>
              </a:tr>
              <a:tr h="765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Читает текст (фрагменты)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ЛР: осознает, что художественное слово, в том числе, сказ Н.С. Лескова, оказывают воспитательное, эмоциональное и эстетическое воздействие на читателя / слушателя, стремится передать это в процессе чтения.</a:t>
                      </a: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1852530164"/>
                  </a:ext>
                </a:extLst>
              </a:tr>
              <a:tr h="546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Отвечает на вопросы по тексту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ПР: читает </a:t>
                      </a:r>
                      <a:r>
                        <a:rPr lang="ru-RU" sz="1500" dirty="0">
                          <a:latin typeface="+mn-lt"/>
                          <a:ea typeface="Calibri" panose="020F0502020204030204" pitchFamily="34" charset="0"/>
                        </a:rPr>
                        <a:t>главы 17-19 сказа о Левше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, ищет в них ответы на заданные вопросы;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ЧГ:  понимает фактологическою информацию.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4287055417"/>
                  </a:ext>
                </a:extLst>
              </a:tr>
              <a:tr h="1310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Характеризует героя, его поступки</a:t>
                      </a:r>
                    </a:p>
                    <a:p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МР: отбирает ключевые признаки литературных объектов (средства создания литературного персонажа); соотносит и интерпретирует информацию различных видов и форм представления (художественный текст и иллюстрации – образ Левши в изображении </a:t>
                      </a:r>
                      <a:r>
                        <a:rPr lang="ru-RU" sz="1500" dirty="0" err="1">
                          <a:effectLst/>
                          <a:latin typeface="+mn-lt"/>
                        </a:rPr>
                        <a:t>Кукрыниксов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, Н. Кузьмина);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ПР: дает характеристику Левше на основе 4 аспектов (имя/прозвище, портрет, костюм, поведение);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ЧГ: осознает целесообразность использованных автором приемов (прозвище героя, портретная характеристика).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3650539066"/>
                  </a:ext>
                </a:extLst>
              </a:tr>
              <a:tr h="1297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Аргументированно высказывать своё отношение к герою произведения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ЛР: осознает важность таких черт русского национального характера, отраженных в сказе Н. Лескова, как талант, патриотизм, трудолюбие, бескорыстие, вера; конструирует высказывания по обозначенной тематике;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МР: конструирует связное высказывает объемом 4-6 предложений о судьбе Левши и своем отношении к герою;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ПР: формулирует идею (гордость за простых талантливых людей) и проблему (незащищенность, гибель талантов) произведения.</a:t>
                      </a: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3784953979"/>
                  </a:ext>
                </a:extLst>
              </a:tr>
              <a:tr h="15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Аргументированно высказывать своё мнение о талантливых людях России 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МР: соотносит и интерпретирует информацию различных видов и форм представления (научно-популярные тексты  </a:t>
                      </a:r>
                      <a:r>
                        <a:rPr lang="ru-RU" sz="1500" dirty="0">
                          <a:latin typeface="+mn-lt"/>
                          <a:ea typeface="Calibri" panose="020F0502020204030204" pitchFamily="34" charset="0"/>
                        </a:rPr>
                        <a:t>о русских изобретателях А.К. Нартове, И.П. Кулибине, Е.А. и М.Е. Черепановых, В. Анискине, Ю. Деулине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 и иллюстрации их изобретений); делает выводы о том, что </a:t>
                      </a:r>
                      <a:r>
                        <a:rPr lang="ru-RU" sz="1500" dirty="0">
                          <a:latin typeface="+mn-lt"/>
                        </a:rPr>
                        <a:t>Россия всегда могла гордиться талантливыми мастерами; самостоятельно приводит примеры (не менее 1) талантливых людей России;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ЧГ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применяет информацию, полученную из текстов, для решения новой учебно-практической задачи с привлечением фоновых знаний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4" marR="57684" marT="0" marB="0"/>
                </a:tc>
                <a:extLst>
                  <a:ext uri="{0D108BD9-81ED-4DB2-BD59-A6C34878D82A}">
                    <a16:rowId xmlns:a16="http://schemas.microsoft.com/office/drawing/2014/main" val="80792223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7CB920-6986-4C64-83D8-1612F5FD0292}"/>
              </a:ext>
            </a:extLst>
          </p:cNvPr>
          <p:cNvSpPr/>
          <p:nvPr/>
        </p:nvSpPr>
        <p:spPr>
          <a:xfrm>
            <a:off x="2959395" y="321958"/>
            <a:ext cx="6599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a typeface="Calibri" panose="020F0502020204030204" pitchFamily="34" charset="0"/>
              </a:rPr>
              <a:t>«Таланта русского судьба…» </a:t>
            </a:r>
            <a:r>
              <a:rPr lang="ru-RU" dirty="0">
                <a:solidFill>
                  <a:srgbClr val="C00000"/>
                </a:solidFill>
              </a:rPr>
              <a:t>(Сказ Н. Лескова «Левша», 3-й урок)</a:t>
            </a:r>
          </a:p>
        </p:txBody>
      </p:sp>
      <p:pic>
        <p:nvPicPr>
          <p:cNvPr id="6" name="Рисунок 5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23DF72D1-E9C1-4B37-96C8-EDEEC037C7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334" y="32657"/>
            <a:ext cx="1731666" cy="98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1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E79D9A-9CCB-4521-9E49-422ADBB5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7" y="624254"/>
            <a:ext cx="10469525" cy="5819748"/>
          </a:xfrm>
          <a:prstGeom prst="rect">
            <a:avLst/>
          </a:prstGeom>
        </p:spPr>
      </p:pic>
      <p:pic>
        <p:nvPicPr>
          <p:cNvPr id="4" name="Рисунок 3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BA7740B7-5F77-4703-8A94-71F41BBCFB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32657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32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5CE8AE-A54D-450D-908D-B7269C177FFB}"/>
              </a:ext>
            </a:extLst>
          </p:cNvPr>
          <p:cNvSpPr txBox="1">
            <a:spLocks/>
          </p:cNvSpPr>
          <p:nvPr/>
        </p:nvSpPr>
        <p:spPr>
          <a:xfrm>
            <a:off x="603398" y="2122716"/>
            <a:ext cx="11239056" cy="36589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Центра изучения школьных практик и образовательных программ XXI века, Институт образования НИУ ВШЭ</a:t>
            </a:r>
          </a:p>
          <a:p>
            <a:r>
              <a:rPr lang="ru-RU" dirty="0"/>
              <a:t>доклада-монографии «Универсальные компетентности и новая грамотность.  От лозунгов к реальности/ под редакцией М.С. </a:t>
            </a:r>
            <a:r>
              <a:rPr lang="ru-RU" dirty="0" err="1"/>
              <a:t>Добряковой</a:t>
            </a:r>
            <a:r>
              <a:rPr lang="ru-RU" dirty="0"/>
              <a:t>, И.Д. Фрумина. М.: Издательский дом Высшей школы экономики</a:t>
            </a:r>
          </a:p>
          <a:p>
            <a:r>
              <a:rPr lang="ru-RU" dirty="0"/>
              <a:t>работы Козьминых Н.В. Образовательные результаты и их особенности в условиях реализации ФГОС ОО</a:t>
            </a:r>
          </a:p>
          <a:p>
            <a:r>
              <a:rPr lang="ru-RU" dirty="0"/>
              <a:t>семинара «Проектирование и оценка результатов освоения основной образовательной программы начального/основного общего образования», авт. Г.Б. Голуб, Е.А. Перелыгина, г. Самара</a:t>
            </a:r>
          </a:p>
          <a:p>
            <a:r>
              <a:rPr lang="ru-RU" dirty="0"/>
              <a:t>лекции </a:t>
            </a:r>
            <a:r>
              <a:rPr lang="ru-RU" dirty="0" err="1"/>
              <a:t>Долгодворовой</a:t>
            </a:r>
            <a:r>
              <a:rPr lang="ru-RU" dirty="0"/>
              <a:t> Е.Ю. «Образовательные результаты: понятия, функции, требования» (образовательный модуль «Новые образовательные результаты» проекта ИПК «</a:t>
            </a:r>
            <a:r>
              <a:rPr lang="ru-RU" dirty="0" err="1"/>
              <a:t>МетаШкола</a:t>
            </a:r>
            <a:r>
              <a:rPr lang="ru-RU" dirty="0"/>
              <a:t>») 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61423A-9D21-4830-A582-DE1D421F2C9F}"/>
              </a:ext>
            </a:extLst>
          </p:cNvPr>
          <p:cNvSpPr txBox="1">
            <a:spLocks/>
          </p:cNvSpPr>
          <p:nvPr/>
        </p:nvSpPr>
        <p:spPr>
          <a:xfrm>
            <a:off x="733205" y="757218"/>
            <a:ext cx="11109249" cy="91726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C00000"/>
                </a:solidFill>
              </a:rPr>
              <a:t>При подготовке презентации </a:t>
            </a:r>
          </a:p>
          <a:p>
            <a:r>
              <a:rPr lang="ru-RU" sz="3600" dirty="0">
                <a:solidFill>
                  <a:srgbClr val="C00000"/>
                </a:solidFill>
              </a:rPr>
              <a:t>были использованы материалы:</a:t>
            </a:r>
          </a:p>
        </p:txBody>
      </p:sp>
      <p:pic>
        <p:nvPicPr>
          <p:cNvPr id="5" name="Рисунок 4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11B29D41-23E0-45A4-8774-FA202A2AFF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32657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06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3352801" y="175917"/>
            <a:ext cx="6701324" cy="4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77" b="1">
                <a:solidFill>
                  <a:schemeClr val="bg1"/>
                </a:solidFill>
              </a:rPr>
              <a:t> </a:t>
            </a:r>
            <a:endParaRPr lang="ru-RU" altLang="ru-RU" sz="2077">
              <a:solidFill>
                <a:schemeClr val="bg1"/>
              </a:solidFill>
            </a:endParaRPr>
          </a:p>
        </p:txBody>
      </p:sp>
      <p:pic>
        <p:nvPicPr>
          <p:cNvPr id="13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2504385" y="1186598"/>
            <a:ext cx="7924177" cy="402353"/>
          </a:xfrm>
          <a:prstGeom prst="rect">
            <a:avLst/>
          </a:prstGeom>
          <a:noFill/>
        </p:spPr>
      </p:pic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3448486" y="2696553"/>
            <a:ext cx="5742705" cy="5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520"/>
              </a:spcAft>
            </a:pPr>
            <a:r>
              <a:rPr lang="ru-RU" altLang="ru-RU" sz="3116" dirty="0">
                <a:solidFill>
                  <a:srgbClr val="E7523A"/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7894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91" y="3678433"/>
            <a:ext cx="2111000" cy="24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624779" y="4252223"/>
            <a:ext cx="3679587" cy="2138406"/>
            <a:chOff x="931326" y="4911711"/>
            <a:chExt cx="4250263" cy="2470057"/>
          </a:xfrm>
        </p:grpSpPr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1365240" y="4911711"/>
              <a:ext cx="3816349" cy="247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520"/>
                </a:spcAft>
              </a:pPr>
              <a:br>
                <a:rPr lang="en-US" altLang="ru-RU" sz="207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br>
                <a:rPr lang="en-US" altLang="ru-RU" sz="207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07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5"/>
                </a:rPr>
                <a:t>www.kipk.ru</a:t>
              </a:r>
              <a:endParaRPr lang="ru-RU" altLang="ru-RU" sz="2077" dirty="0">
                <a:solidFill>
                  <a:srgbClr val="5C738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520"/>
                </a:spcAft>
              </a:pPr>
              <a:r>
                <a:rPr lang="en-US" altLang="ru-RU" sz="2077" dirty="0" err="1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kkipkppro</a:t>
              </a:r>
              <a:br>
                <a:rPr lang="en-US" altLang="ru-RU" sz="207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077" dirty="0" err="1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i.povysheniyakvalifikatsii</a:t>
              </a:r>
              <a:endParaRPr lang="en-US" altLang="ru-RU" sz="2077" dirty="0">
                <a:solidFill>
                  <a:srgbClr val="5C738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520"/>
                </a:spcAft>
              </a:pPr>
              <a:endParaRPr lang="ru-RU" altLang="ru-RU" sz="207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26" y="6095222"/>
              <a:ext cx="433914" cy="432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42" y="6600716"/>
              <a:ext cx="286899" cy="288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ECA7B3-A0D4-423D-A0BC-408B81B28C5F}"/>
              </a:ext>
            </a:extLst>
          </p:cNvPr>
          <p:cNvSpPr txBox="1"/>
          <p:nvPr/>
        </p:nvSpPr>
        <p:spPr>
          <a:xfrm>
            <a:off x="9191191" y="5900153"/>
            <a:ext cx="2689512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85" dirty="0"/>
              <a:t>Ильина Евгения Борисовна</a:t>
            </a:r>
          </a:p>
          <a:p>
            <a:pPr algn="r"/>
            <a:r>
              <a:rPr lang="en-US" sz="1385" dirty="0"/>
              <a:t>Ilina.e@kipk.ru</a:t>
            </a:r>
            <a:endParaRPr lang="ru-RU" sz="13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13E4BBA8-60A5-4798-A152-FA218DCCF2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53" y="0"/>
            <a:ext cx="2033116" cy="11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672DA-8D8E-415C-A064-720758D90C20}"/>
              </a:ext>
            </a:extLst>
          </p:cNvPr>
          <p:cNvSpPr txBox="1"/>
          <p:nvPr/>
        </p:nvSpPr>
        <p:spPr>
          <a:xfrm>
            <a:off x="656530" y="1183194"/>
            <a:ext cx="10878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Образовательные результаты </a:t>
            </a:r>
            <a:r>
              <a:rPr lang="ru-RU" dirty="0"/>
              <a:t>– </a:t>
            </a:r>
            <a:r>
              <a:rPr lang="ru-RU" sz="2400" b="1" dirty="0">
                <a:latin typeface="+mj-lt"/>
              </a:rPr>
              <a:t>ожидаемые и измеряемые конкретные достижения обучающихся</a:t>
            </a:r>
            <a:r>
              <a:rPr lang="ru-RU" sz="2400" dirty="0">
                <a:latin typeface="+mj-lt"/>
              </a:rPr>
              <a:t>, выраженные на языке </a:t>
            </a:r>
            <a:r>
              <a:rPr lang="ru-RU" sz="2400" b="1" dirty="0">
                <a:latin typeface="+mj-lt"/>
              </a:rPr>
              <a:t>знаний, способностей, компетенций</a:t>
            </a:r>
            <a:r>
              <a:rPr lang="ru-RU" sz="2400" dirty="0">
                <a:latin typeface="+mj-lt"/>
              </a:rPr>
              <a:t>; они описывают, что должен будет в состоянии делать обучающийся по завершении всей или части образовательной программы, а также уровня(ей) образования.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D10886-7B6C-43FD-A2B7-8AA43FF3F3FF}"/>
              </a:ext>
            </a:extLst>
          </p:cNvPr>
          <p:cNvSpPr/>
          <p:nvPr/>
        </p:nvSpPr>
        <p:spPr>
          <a:xfrm>
            <a:off x="656530" y="3612704"/>
            <a:ext cx="11199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Ключевая педагогическая задача </a:t>
            </a:r>
            <a:r>
              <a:rPr lang="ru-RU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latin typeface="+mj-lt"/>
                <a:ea typeface="+mj-ea"/>
                <a:cs typeface="+mj-cs"/>
              </a:rPr>
              <a:t>создание условий,  инициирующих действия учащихся.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5AAD3E-4A66-4C20-9D40-F22D9641707C}"/>
              </a:ext>
            </a:extLst>
          </p:cNvPr>
          <p:cNvSpPr/>
          <p:nvPr/>
        </p:nvSpPr>
        <p:spPr>
          <a:xfrm>
            <a:off x="656529" y="4934218"/>
            <a:ext cx="11199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ea typeface="+mj-ea"/>
                <a:cs typeface="+mj-cs"/>
              </a:rPr>
              <a:t>Во ФГОС 2009-2010 гг. требования к ОР «</a:t>
            </a:r>
            <a:r>
              <a:rPr lang="ru-RU" sz="2400" dirty="0" err="1">
                <a:latin typeface="+mj-lt"/>
                <a:ea typeface="+mj-ea"/>
                <a:cs typeface="+mj-cs"/>
              </a:rPr>
              <a:t>деятельностно</a:t>
            </a:r>
            <a:r>
              <a:rPr lang="ru-RU" sz="2400" dirty="0">
                <a:latin typeface="+mj-lt"/>
                <a:ea typeface="+mj-ea"/>
                <a:cs typeface="+mj-cs"/>
              </a:rPr>
              <a:t>» нейтральны.</a:t>
            </a:r>
          </a:p>
          <a:p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обновленных ФГОС </a:t>
            </a:r>
            <a:r>
              <a:rPr lang="ru-RU" sz="2400" dirty="0">
                <a:latin typeface="+mj-lt"/>
                <a:ea typeface="+mj-ea"/>
                <a:cs typeface="+mj-cs"/>
              </a:rPr>
              <a:t>требования к ОР сформулированы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категориях СДП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51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C50FA07-6779-4476-8018-A435BF914859}"/>
              </a:ext>
            </a:extLst>
          </p:cNvPr>
          <p:cNvSpPr txBox="1">
            <a:spLocks/>
          </p:cNvSpPr>
          <p:nvPr/>
        </p:nvSpPr>
        <p:spPr>
          <a:xfrm>
            <a:off x="-219740" y="144496"/>
            <a:ext cx="9512596" cy="40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</a:rPr>
              <a:t>Виды и содержание образовательных результатов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1587A9B-B736-49AD-A9BE-2F7E24E39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101208"/>
              </p:ext>
            </p:extLst>
          </p:nvPr>
        </p:nvGraphicFramePr>
        <p:xfrm>
          <a:off x="0" y="983522"/>
          <a:ext cx="12192000" cy="59122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78206">
                  <a:extLst>
                    <a:ext uri="{9D8B030D-6E8A-4147-A177-3AD203B41FA5}">
                      <a16:colId xmlns:a16="http://schemas.microsoft.com/office/drawing/2014/main" val="4150588687"/>
                    </a:ext>
                  </a:extLst>
                </a:gridCol>
                <a:gridCol w="1811514">
                  <a:extLst>
                    <a:ext uri="{9D8B030D-6E8A-4147-A177-3AD203B41FA5}">
                      <a16:colId xmlns:a16="http://schemas.microsoft.com/office/drawing/2014/main" val="4004810170"/>
                    </a:ext>
                  </a:extLst>
                </a:gridCol>
                <a:gridCol w="8402280">
                  <a:extLst>
                    <a:ext uri="{9D8B030D-6E8A-4147-A177-3AD203B41FA5}">
                      <a16:colId xmlns:a16="http://schemas.microsoft.com/office/drawing/2014/main" val="2520241142"/>
                    </a:ext>
                  </a:extLst>
                </a:gridCol>
              </a:tblGrid>
              <a:tr h="243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Группы (блоки)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Вид ОР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Сущность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extLst>
                  <a:ext uri="{0D108BD9-81ED-4DB2-BD59-A6C34878D82A}">
                    <a16:rowId xmlns:a16="http://schemas.microsoft.com/office/drawing/2014/main" val="326759006"/>
                  </a:ext>
                </a:extLst>
              </a:tr>
              <a:tr h="695262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Предметный результат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500" b="0" dirty="0">
                          <a:effectLst/>
                        </a:rPr>
                        <a:t>Включает позиции знание, понимание, применение и различные уровни их достижения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Знания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Усвоение информации, который предполагает усвоения определенной суммы фактов, правил, формул, дат, определений и пр., информированность.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extLst>
                  <a:ext uri="{0D108BD9-81ED-4DB2-BD59-A6C34878D82A}">
                    <a16:rowId xmlns:a16="http://schemas.microsoft.com/office/drawing/2014/main" val="3516431240"/>
                  </a:ext>
                </a:extLst>
              </a:tr>
              <a:tr h="460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Умения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Более глубокий уровень усвоения информации, сочетание информации и действия.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extLst>
                  <a:ext uri="{0D108BD9-81ED-4DB2-BD59-A6C34878D82A}">
                    <a16:rowId xmlns:a16="http://schemas.microsoft.com/office/drawing/2014/main" val="1394561257"/>
                  </a:ext>
                </a:extLst>
              </a:tr>
              <a:tr h="69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Навыки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Умения, доведенные до автоматизма. Достигается путем многократного повторения действий.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extLst>
                  <a:ext uri="{0D108BD9-81ED-4DB2-BD59-A6C34878D82A}">
                    <a16:rowId xmlns:a16="http://schemas.microsoft.com/office/drawing/2014/main" val="1204884595"/>
                  </a:ext>
                </a:extLst>
              </a:tr>
              <a:tr h="107681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Метапредметный результат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Универсальные учебные действия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effectLst/>
                        </a:rPr>
                        <a:t>Освоенные компоненты учебной деятельности, которые включают: познавательные, коммуникативные, регулятивные действия.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Повышение уровня освоения универсальных учебных действий связано с усложнением учебной задачи, переносом.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extLst>
                  <a:ext uri="{0D108BD9-81ED-4DB2-BD59-A6C34878D82A}">
                    <a16:rowId xmlns:a16="http://schemas.microsoft.com/office/drawing/2014/main" val="2382621216"/>
                  </a:ext>
                </a:extLst>
              </a:tr>
              <a:tr h="460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Грамотности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35"/>
                        </a:spcAft>
                      </a:pPr>
                      <a:r>
                        <a:rPr lang="ru-RU" sz="1600" dirty="0">
                          <a:effectLst/>
                        </a:rPr>
                        <a:t>Способность применять полученные знания для решения практических задач.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extLst>
                  <a:ext uri="{0D108BD9-81ED-4DB2-BD59-A6C34878D82A}">
                    <a16:rowId xmlns:a16="http://schemas.microsoft.com/office/drawing/2014/main" val="2742031980"/>
                  </a:ext>
                </a:extLst>
              </a:tr>
              <a:tr h="24308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Личностный результат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Опыт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Итог взаимодействия человека с объективным миром.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extLst>
                  <a:ext uri="{0D108BD9-81ED-4DB2-BD59-A6C34878D82A}">
                    <a16:rowId xmlns:a16="http://schemas.microsoft.com/office/drawing/2014/main" val="600106964"/>
                  </a:ext>
                </a:extLst>
              </a:tr>
              <a:tr h="497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Ценностные установки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Включают информированность и практический опыт.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extLst>
                  <a:ext uri="{0D108BD9-81ED-4DB2-BD59-A6C34878D82A}">
                    <a16:rowId xmlns:a16="http://schemas.microsoft.com/office/drawing/2014/main" val="3742642514"/>
                  </a:ext>
                </a:extLst>
              </a:tr>
              <a:tr h="150561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Универсальные компетентности</a:t>
                      </a:r>
                    </a:p>
                  </a:txBody>
                  <a:tcPr marL="48232" marR="482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Способность эффективно мобилизовать (выбирать и использовать наиболее подходящие) знания и умения для решения задач, в том числе в новых нестандартных ситуациях. Формируется постепенно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Компетентность (умное и продуктивное умение) обнаруживает себя вне школьного контекста. в задачах, не похожих на упражнения из школьных учебников, в личностно значимых задачах.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extLst>
                  <a:ext uri="{0D108BD9-81ED-4DB2-BD59-A6C34878D82A}">
                    <a16:rowId xmlns:a16="http://schemas.microsoft.com/office/drawing/2014/main" val="755956912"/>
                  </a:ext>
                </a:extLst>
              </a:tr>
            </a:tbl>
          </a:graphicData>
        </a:graphic>
      </p:graphicFrame>
      <p:pic>
        <p:nvPicPr>
          <p:cNvPr id="5" name="Рисунок 4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7C325BB8-D07F-431B-8870-34BAEA0CED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6" y="0"/>
            <a:ext cx="1872343" cy="98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81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43774" y="333153"/>
            <a:ext cx="7695585" cy="399703"/>
          </a:xfrm>
          <a:prstGeom prst="rect">
            <a:avLst/>
          </a:prstGeom>
          <a:noFill/>
        </p:spPr>
        <p:txBody>
          <a:bodyPr wrap="square" lIns="79162" tIns="39581" rIns="79162" bIns="39581" rtlCol="0">
            <a:spAutoFit/>
          </a:bodyPr>
          <a:lstStyle/>
          <a:p>
            <a:pPr algn="r"/>
            <a:r>
              <a:rPr lang="ru-RU" sz="20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«ОБРАТНОГО ДИЗАЙНА»</a:t>
            </a:r>
            <a:endParaRPr lang="ru-RU" sz="2078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0B412-8F5C-433C-8AA4-05AAC8123C43}"/>
              </a:ext>
            </a:extLst>
          </p:cNvPr>
          <p:cNvSpPr txBox="1"/>
          <p:nvPr/>
        </p:nvSpPr>
        <p:spPr>
          <a:xfrm>
            <a:off x="361508" y="429107"/>
            <a:ext cx="7222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Логика построения учебного занятия. Принцип «обратного дизайна»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BCE4C85-5D72-4ED9-A40C-681192BEA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512466"/>
              </p:ext>
            </p:extLst>
          </p:nvPr>
        </p:nvGraphicFramePr>
        <p:xfrm>
          <a:off x="361508" y="1517942"/>
          <a:ext cx="9558669" cy="477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F4487CE-9D9F-4F74-ADDC-53182A841B8E}"/>
              </a:ext>
            </a:extLst>
          </p:cNvPr>
          <p:cNvSpPr txBox="1"/>
          <p:nvPr/>
        </p:nvSpPr>
        <p:spPr>
          <a:xfrm>
            <a:off x="9920177" y="1851196"/>
            <a:ext cx="2316949" cy="129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374" indent="-247374">
              <a:buFontTx/>
              <a:buChar char="-"/>
            </a:pPr>
            <a:r>
              <a:rPr lang="ru-RU" sz="1558" dirty="0"/>
              <a:t>проверка освоения содержания;</a:t>
            </a:r>
          </a:p>
          <a:p>
            <a:pPr marL="247374" indent="-247374">
              <a:buFontTx/>
              <a:buChar char="-"/>
            </a:pPr>
            <a:r>
              <a:rPr lang="ru-RU" sz="1558" dirty="0"/>
              <a:t>проверка достижения предметных результатов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6B07DB-DCF4-491A-AD9D-FA661F2F2A33}"/>
              </a:ext>
            </a:extLst>
          </p:cNvPr>
          <p:cNvSpPr txBox="1"/>
          <p:nvPr/>
        </p:nvSpPr>
        <p:spPr>
          <a:xfrm>
            <a:off x="986734" y="4435569"/>
            <a:ext cx="2753096" cy="153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374" indent="-247374">
              <a:buFontTx/>
              <a:buChar char="-"/>
            </a:pPr>
            <a:r>
              <a:rPr lang="ru-RU" sz="1558" dirty="0"/>
              <a:t>на освоение содержания;</a:t>
            </a:r>
          </a:p>
          <a:p>
            <a:pPr marL="247374" indent="-247374">
              <a:buFontTx/>
              <a:buChar char="-"/>
            </a:pPr>
            <a:r>
              <a:rPr lang="ru-RU" sz="1558" dirty="0"/>
              <a:t>на достижение предметных результатов;</a:t>
            </a:r>
          </a:p>
          <a:p>
            <a:pPr marL="247374" indent="-247374">
              <a:buFontTx/>
              <a:buChar char="-"/>
            </a:pPr>
            <a:r>
              <a:rPr lang="ru-RU" sz="1558" dirty="0"/>
              <a:t>на формирование УУД;</a:t>
            </a:r>
          </a:p>
          <a:p>
            <a:pPr marL="247374" indent="-247374">
              <a:buFontTx/>
              <a:buChar char="-"/>
            </a:pPr>
            <a:r>
              <a:rPr lang="ru-RU" sz="1558" dirty="0"/>
              <a:t>на формирование ценностных установок</a:t>
            </a:r>
          </a:p>
        </p:txBody>
      </p:sp>
      <p:pic>
        <p:nvPicPr>
          <p:cNvPr id="11" name="Рисунок 10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73835BC5-03F4-4512-A252-58C6D0517E4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0"/>
            <a:ext cx="2033116" cy="118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Маркеры-галочки">
            <a:extLst>
              <a:ext uri="{FF2B5EF4-FFF2-40B4-BE49-F238E27FC236}">
                <a16:creationId xmlns:a16="http://schemas.microsoft.com/office/drawing/2014/main" id="{A5321AFE-91C2-432D-BB16-C550F72130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919" y="1506325"/>
            <a:ext cx="591178" cy="10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6C1D4D-C3E6-49DC-BAD5-D10C1DAF02E0}"/>
              </a:ext>
            </a:extLst>
          </p:cNvPr>
          <p:cNvSpPr txBox="1"/>
          <p:nvPr/>
        </p:nvSpPr>
        <p:spPr>
          <a:xfrm>
            <a:off x="304826" y="494316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и формулирование планируемых  образовательных результатов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B76C1-0239-4FA2-997E-BC39015BCAC1}"/>
              </a:ext>
            </a:extLst>
          </p:cNvPr>
          <p:cNvSpPr txBox="1"/>
          <p:nvPr/>
        </p:nvSpPr>
        <p:spPr>
          <a:xfrm>
            <a:off x="304826" y="1858802"/>
            <a:ext cx="11582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общая задача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: составить характеристику литературного персонажа в виде таблицы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7BEC8-69BB-4D90-8EA3-25E304303637}"/>
              </a:ext>
            </a:extLst>
          </p:cNvPr>
          <p:cNvSpPr txBox="1"/>
          <p:nvPr/>
        </p:nvSpPr>
        <p:spPr>
          <a:xfrm>
            <a:off x="304827" y="2989707"/>
            <a:ext cx="1158234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Конкретные результаты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учащийся научится характеризовать персонаж по 5 аспектам (имя, портрет, речь, поступки, мнение других персонажей);  </a:t>
            </a:r>
          </a:p>
          <a:p>
            <a:pPr marL="457200" indent="-457200">
              <a:buFontTx/>
              <a:buChar char="-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учащийся научится подкреплять цитатами из текста сделанные им наблюдения и выводы;</a:t>
            </a:r>
          </a:p>
          <a:p>
            <a:pPr marL="457200" indent="-457200">
              <a:buFontTx/>
              <a:buChar char="-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учащийся научится оформлять собранный им материал в виде таблицы.</a:t>
            </a:r>
          </a:p>
        </p:txBody>
      </p:sp>
      <p:pic>
        <p:nvPicPr>
          <p:cNvPr id="8" name="Рисунок 7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1CE54752-6817-41B8-A88A-197F4CFD25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0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5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0E913-5823-475F-BF88-92ABA71CEB86}"/>
              </a:ext>
            </a:extLst>
          </p:cNvPr>
          <p:cNvSpPr txBox="1"/>
          <p:nvPr/>
        </p:nvSpPr>
        <p:spPr>
          <a:xfrm>
            <a:off x="283591" y="133315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формулировкам образовательных результатов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43D41-ACDA-4644-8434-A66846AB540F}"/>
              </a:ext>
            </a:extLst>
          </p:cNvPr>
          <p:cNvSpPr txBox="1"/>
          <p:nvPr/>
        </p:nvSpPr>
        <p:spPr>
          <a:xfrm>
            <a:off x="727587" y="1521230"/>
            <a:ext cx="5329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C5ADB-2409-459A-9CDA-F16415B96869}"/>
              </a:ext>
            </a:extLst>
          </p:cNvPr>
          <p:cNvSpPr txBox="1"/>
          <p:nvPr/>
        </p:nvSpPr>
        <p:spPr>
          <a:xfrm>
            <a:off x="727587" y="4918276"/>
            <a:ext cx="5329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258D0-44C1-4A08-89F5-97B411D75C95}"/>
              </a:ext>
            </a:extLst>
          </p:cNvPr>
          <p:cNvSpPr txBox="1"/>
          <p:nvPr/>
        </p:nvSpPr>
        <p:spPr>
          <a:xfrm>
            <a:off x="727587" y="3182778"/>
            <a:ext cx="5329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6C2A7-68AF-4D18-ACE8-1081B7425930}"/>
              </a:ext>
            </a:extLst>
          </p:cNvPr>
          <p:cNvSpPr txBox="1"/>
          <p:nvPr/>
        </p:nvSpPr>
        <p:spPr>
          <a:xfrm>
            <a:off x="6096000" y="835428"/>
            <a:ext cx="5329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уроке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любой темы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формулировок ФРП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персонифицированных оценок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Преимущественно именная лексика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F9A9A-A25A-4CDD-8720-1997B73B8F51}"/>
              </a:ext>
            </a:extLst>
          </p:cNvPr>
          <p:cNvSpPr txBox="1"/>
          <p:nvPr/>
        </p:nvSpPr>
        <p:spPr>
          <a:xfrm>
            <a:off x="6096000" y="2677955"/>
            <a:ext cx="5329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уроке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любой темы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формулировок ФРП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Конкретизация под содержание темы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глагольной лексики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8F327-D6CE-468A-8390-083F10A03202}"/>
              </a:ext>
            </a:extLst>
          </p:cNvPr>
          <p:cNvSpPr txBox="1"/>
          <p:nvPr/>
        </p:nvSpPr>
        <p:spPr>
          <a:xfrm>
            <a:off x="6096000" y="4507632"/>
            <a:ext cx="6028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уроке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любой темы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ориентацией на формулировки раздела «Содержание учебного предмета»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глагольной лексики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операционализацией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умений обобщенного характера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2F82F62-4854-442A-AC4E-A79392019109}"/>
              </a:ext>
            </a:extLst>
          </p:cNvPr>
          <p:cNvCxnSpPr>
            <a:cxnSpLocks/>
          </p:cNvCxnSpPr>
          <p:nvPr/>
        </p:nvCxnSpPr>
        <p:spPr>
          <a:xfrm>
            <a:off x="4139381" y="1752336"/>
            <a:ext cx="1268361" cy="0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638DEB1-67A7-4D63-9DDF-0A68E77F5650}"/>
              </a:ext>
            </a:extLst>
          </p:cNvPr>
          <p:cNvCxnSpPr>
            <a:cxnSpLocks/>
          </p:cNvCxnSpPr>
          <p:nvPr/>
        </p:nvCxnSpPr>
        <p:spPr>
          <a:xfrm>
            <a:off x="4139381" y="3428999"/>
            <a:ext cx="1268361" cy="0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3F4314D-68C4-47EE-8BED-FB8FCB12736C}"/>
              </a:ext>
            </a:extLst>
          </p:cNvPr>
          <p:cNvCxnSpPr>
            <a:cxnSpLocks/>
          </p:cNvCxnSpPr>
          <p:nvPr/>
        </p:nvCxnSpPr>
        <p:spPr>
          <a:xfrm>
            <a:off x="4139381" y="5164497"/>
            <a:ext cx="1268361" cy="0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E148538F-8AD6-4C15-A86D-B00EDD6382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20413"/>
            <a:ext cx="2033116" cy="11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1558B-ADB8-48BA-ADB0-BC66A82A51E8}"/>
              </a:ext>
            </a:extLst>
          </p:cNvPr>
          <p:cNvSpPr txBox="1"/>
          <p:nvPr/>
        </p:nvSpPr>
        <p:spPr>
          <a:xfrm>
            <a:off x="625235" y="1919656"/>
            <a:ext cx="242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Ценности и мотивация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AF6D252-282D-4560-B166-0990BF930AB5}"/>
              </a:ext>
            </a:extLst>
          </p:cNvPr>
          <p:cNvCxnSpPr/>
          <p:nvPr/>
        </p:nvCxnSpPr>
        <p:spPr>
          <a:xfrm>
            <a:off x="490393" y="1983529"/>
            <a:ext cx="290173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50762CD-A14B-46AE-BE06-DA8FCB419036}"/>
              </a:ext>
            </a:extLst>
          </p:cNvPr>
          <p:cNvCxnSpPr>
            <a:cxnSpLocks/>
          </p:cNvCxnSpPr>
          <p:nvPr/>
        </p:nvCxnSpPr>
        <p:spPr>
          <a:xfrm>
            <a:off x="506173" y="3675221"/>
            <a:ext cx="329210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AAC09FC-6AEA-4945-99DA-67155930E200}"/>
              </a:ext>
            </a:extLst>
          </p:cNvPr>
          <p:cNvCxnSpPr/>
          <p:nvPr/>
        </p:nvCxnSpPr>
        <p:spPr>
          <a:xfrm>
            <a:off x="506173" y="5410719"/>
            <a:ext cx="290173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FCE1967-1CB2-428B-A2A1-10616BE1AF86}"/>
              </a:ext>
            </a:extLst>
          </p:cNvPr>
          <p:cNvSpPr txBox="1"/>
          <p:nvPr/>
        </p:nvSpPr>
        <p:spPr>
          <a:xfrm>
            <a:off x="688258" y="366927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Soft-skills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A0AFC5-5A25-441F-898B-42514EA848D8}"/>
              </a:ext>
            </a:extLst>
          </p:cNvPr>
          <p:cNvSpPr txBox="1"/>
          <p:nvPr/>
        </p:nvSpPr>
        <p:spPr>
          <a:xfrm>
            <a:off x="688258" y="5418902"/>
            <a:ext cx="115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Hard-skills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C53847-AB15-4868-9F88-B996B4701CA5}"/>
              </a:ext>
            </a:extLst>
          </p:cNvPr>
          <p:cNvSpPr txBox="1"/>
          <p:nvPr/>
        </p:nvSpPr>
        <p:spPr>
          <a:xfrm>
            <a:off x="4656299" y="2228987"/>
            <a:ext cx="734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(Ценностное отношение к..., уважительное отношение к …, интерес к …)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2501C7-403B-45A4-8835-FCF97DF2C59B}"/>
              </a:ext>
            </a:extLst>
          </p:cNvPr>
          <p:cNvSpPr txBox="1"/>
          <p:nvPr/>
        </p:nvSpPr>
        <p:spPr>
          <a:xfrm>
            <a:off x="3606829" y="4081731"/>
            <a:ext cx="858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(Находить, выявлять, выбирать, устанавливать, соотносить, оценивать, проверять …)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DF867-12DA-467E-AA02-D75E4A2B5012}"/>
              </a:ext>
            </a:extLst>
          </p:cNvPr>
          <p:cNvSpPr txBox="1"/>
          <p:nvPr/>
        </p:nvSpPr>
        <p:spPr>
          <a:xfrm>
            <a:off x="4942045" y="6468255"/>
            <a:ext cx="699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(осознавать, понимать, владеть, использовать, приобрести опыт …) </a:t>
            </a:r>
          </a:p>
        </p:txBody>
      </p:sp>
    </p:spTree>
    <p:extLst>
      <p:ext uri="{BB962C8B-B14F-4D97-AF65-F5344CB8AC3E}">
        <p14:creationId xmlns:p14="http://schemas.microsoft.com/office/powerpoint/2010/main" val="90326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9939E42-0C30-40F9-BA98-6F021A64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2" y="20413"/>
            <a:ext cx="4260501" cy="912568"/>
          </a:xfrm>
        </p:spPr>
        <p:txBody>
          <a:bodyPr/>
          <a:lstStyle/>
          <a:p>
            <a:pPr algn="r" eaLnBrk="1" hangingPunct="1"/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ТАКСОНОМИЯ Б. БЛУМА</a:t>
            </a:r>
            <a:endParaRPr lang="ru-RU" altLang="ru-RU" sz="26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ttps://fhd.multiurok.ru/4/1/9/419f6af2e464c39f3bcb0ba713c780a7a8cd4523/taksonomiia-bluma_1.png">
            <a:extLst>
              <a:ext uri="{FF2B5EF4-FFF2-40B4-BE49-F238E27FC236}">
                <a16:creationId xmlns:a16="http://schemas.microsoft.com/office/drawing/2014/main" id="{5F6ADC1F-D35D-478C-953E-C4579BE7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8" y="837953"/>
            <a:ext cx="9297059" cy="57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8A2D3FC2-B011-4F3B-BBD3-4DF96E3C5E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20413"/>
            <a:ext cx="2033116" cy="118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14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6C1D4D-C3E6-49DC-BAD5-D10C1DAF02E0}"/>
              </a:ext>
            </a:extLst>
          </p:cNvPr>
          <p:cNvSpPr txBox="1"/>
          <p:nvPr/>
        </p:nvSpPr>
        <p:spPr>
          <a:xfrm>
            <a:off x="304826" y="494316"/>
            <a:ext cx="897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Уровневая дифференциация планируемых  образовательных результатов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B76C1-0239-4FA2-997E-BC39015BCAC1}"/>
              </a:ext>
            </a:extLst>
          </p:cNvPr>
          <p:cNvSpPr txBox="1"/>
          <p:nvPr/>
        </p:nvSpPr>
        <p:spPr>
          <a:xfrm>
            <a:off x="304824" y="1457385"/>
            <a:ext cx="115823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результаты могут быть сформулированы от простейших до более сложных.</a:t>
            </a:r>
          </a:p>
          <a:p>
            <a:r>
              <a:rPr lang="ru-RU" sz="2600" u="sng" dirty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Поэтическое творчество А.С. Пушкина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C85F0BE-22BA-476F-ACF9-D87C16382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87900"/>
              </p:ext>
            </p:extLst>
          </p:nvPr>
        </p:nvGraphicFramePr>
        <p:xfrm>
          <a:off x="163030" y="3304045"/>
          <a:ext cx="11724141" cy="329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08047">
                  <a:extLst>
                    <a:ext uri="{9D8B030D-6E8A-4147-A177-3AD203B41FA5}">
                      <a16:colId xmlns:a16="http://schemas.microsoft.com/office/drawing/2014/main" val="2360800482"/>
                    </a:ext>
                  </a:extLst>
                </a:gridCol>
                <a:gridCol w="3908047">
                  <a:extLst>
                    <a:ext uri="{9D8B030D-6E8A-4147-A177-3AD203B41FA5}">
                      <a16:colId xmlns:a16="http://schemas.microsoft.com/office/drawing/2014/main" val="3829107721"/>
                    </a:ext>
                  </a:extLst>
                </a:gridCol>
                <a:gridCol w="3908047">
                  <a:extLst>
                    <a:ext uri="{9D8B030D-6E8A-4147-A177-3AD203B41FA5}">
                      <a16:colId xmlns:a16="http://schemas.microsoft.com/office/drawing/2014/main" val="2286858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Факты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Связь между фактами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Оперирование информацией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4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А 1</a:t>
                      </a:r>
                      <a:r>
                        <a:rPr lang="ru-RU" dirty="0"/>
                        <a:t>. Могу назвать годы жизни и основные произведения А.С. Пушкина.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 1</a:t>
                      </a:r>
                      <a:r>
                        <a:rPr lang="ru-RU" dirty="0"/>
                        <a:t>. Могу объяснить связь между фактами биографии А.С. Пушкина, периодами его творчества и написанными произведениями.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 1</a:t>
                      </a:r>
                      <a:r>
                        <a:rPr lang="ru-RU" dirty="0"/>
                        <a:t>. Я могу найти данные о  всех переломных моментах в биографии А.С. Пушкина, повлиявших на его творчество, представить это в понятной форме.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12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А 2</a:t>
                      </a:r>
                      <a:r>
                        <a:rPr lang="ru-RU" dirty="0"/>
                        <a:t>. Могу назвать по три стихотворения А.С. Пушкина гражданской, любовной и философской тематики.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 2</a:t>
                      </a:r>
                      <a:r>
                        <a:rPr lang="ru-RU" dirty="0"/>
                        <a:t>. Могу объяснить связь гражданской, любовной и философской тематик в творчестве А.С. Пушкина и их отражение в стихотворениях.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 2</a:t>
                      </a:r>
                      <a:r>
                        <a:rPr lang="ru-RU" dirty="0"/>
                        <a:t>. Я могу выявить аллюзии на поэзию А.С. Пушкина в творчестве авторов </a:t>
                      </a:r>
                      <a:r>
                        <a:rPr lang="en-US" dirty="0"/>
                        <a:t>XIX</a:t>
                      </a:r>
                      <a:r>
                        <a:rPr lang="ru-RU" dirty="0"/>
                        <a:t>-ХХ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вв., установить параметры заимствования или интерпретации.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98032"/>
                  </a:ext>
                </a:extLst>
              </a:tr>
            </a:tbl>
          </a:graphicData>
        </a:graphic>
      </p:graphicFrame>
      <p:pic>
        <p:nvPicPr>
          <p:cNvPr id="7" name="Рисунок 6" descr="https://www.egti.ru/uploads/storage/540007dc-8eb7-4298-8817-4ebab0299924/%D0%93%D0%BE%D0%B4%20%D0%BF%D0%B5%D0%B4%D0%B0%D0%B3%D0%BE%D0%B3%D0%B0%20%D0%B8%20%D0%BD%D0%B0%D1%81%D1%82%D0%B0%D0%B2%D0%BD%D0%B8%D0%BA%D0%B0.jpg">
            <a:extLst>
              <a:ext uri="{FF2B5EF4-FFF2-40B4-BE49-F238E27FC236}">
                <a16:creationId xmlns:a16="http://schemas.microsoft.com/office/drawing/2014/main" id="{D85B9355-3466-4249-B949-2002B9B4E0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4" y="0"/>
            <a:ext cx="2033116" cy="11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E99265-4D23-4E23-B026-36679DDAA290}"/>
              </a:ext>
            </a:extLst>
          </p:cNvPr>
          <p:cNvSpPr txBox="1"/>
          <p:nvPr/>
        </p:nvSpPr>
        <p:spPr>
          <a:xfrm>
            <a:off x="304825" y="2934713"/>
            <a:ext cx="1158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Знание + Понимание                                Использование + Анализ                                    Синтез + Оценка</a:t>
            </a:r>
          </a:p>
        </p:txBody>
      </p:sp>
    </p:spTree>
    <p:extLst>
      <p:ext uri="{BB962C8B-B14F-4D97-AF65-F5344CB8AC3E}">
        <p14:creationId xmlns:p14="http://schemas.microsoft.com/office/powerpoint/2010/main" val="87378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17517</TotalTime>
  <Words>2710</Words>
  <Application>Microsoft Office PowerPoint</Application>
  <PresentationFormat>Широкоэкранный</PresentationFormat>
  <Paragraphs>262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ТАКСОНОМИЯ Б. БЛУМА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Ильина Евгения Борисовна</dc:creator>
  <cp:lastModifiedBy>Ильина Евгения Борисовна</cp:lastModifiedBy>
  <cp:revision>52</cp:revision>
  <dcterms:created xsi:type="dcterms:W3CDTF">2023-03-26T09:23:51Z</dcterms:created>
  <dcterms:modified xsi:type="dcterms:W3CDTF">2023-08-19T06:09:10Z</dcterms:modified>
</cp:coreProperties>
</file>