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1" r:id="rId4"/>
    <p:sldId id="257" r:id="rId5"/>
    <p:sldId id="259" r:id="rId6"/>
    <p:sldId id="260" r:id="rId7"/>
    <p:sldId id="267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4273828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342900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Задачами модуля «Основы светской этики» являются:</a:t>
            </a:r>
          </a:p>
          <a:p>
            <a:pPr marL="457200" indent="-457200">
              <a:buAutoNum type="arabicPeriod"/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Формирование нравственного самосовершенствования и духовного саморазвития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</a:p>
          <a:p>
            <a:pPr marL="457200" indent="-457200">
              <a:buAutoNum type="arabicPeriod"/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Понимание значения нравственности в жизни человека и общества;</a:t>
            </a:r>
          </a:p>
          <a:p>
            <a:pPr marL="457200" indent="-457200">
              <a:buAutoNum type="arabicPeriod"/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Становление внутренней установки личности поступать согласно своей совести; воспитание нравственности, основанной на свободе совести.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54868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Цель учебного курса ОРКСЭ –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643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Итог урока: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556792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477121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Какие нравственные качества ценит автор в людях?</a:t>
            </a:r>
          </a:p>
          <a:p>
            <a:pPr marL="571500" indent="-571500">
              <a:buClr>
                <a:srgbClr val="477121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Какова основная идея рассказа «Каравай заварного хлеба»?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007096" y="1916832"/>
            <a:ext cx="8136904" cy="2693912"/>
            <a:chOff x="854305" y="1646371"/>
            <a:chExt cx="7627659" cy="305757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91037" y="1646371"/>
              <a:ext cx="7165477" cy="2200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Урок нравственности «Хлеб – это жизнь»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54305" y="4179961"/>
              <a:ext cx="7627659" cy="5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(по рассказу В.А. Солоухина «Каравай заварного хлеба»)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P350\Desktop\40335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772817"/>
            <a:ext cx="5760640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764386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«Хлеб – это жизнь. Он вечен, как мать, как Родина.»</a:t>
            </a:r>
          </a:p>
          <a:p>
            <a:pPr algn="r">
              <a:defRPr/>
            </a:pP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(Расул Гамзатов)</a:t>
            </a:r>
            <a:endParaRPr lang="ru-RU" sz="36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404664"/>
            <a:ext cx="7643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Цели урока: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556792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7712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раскрыть основные проблемы, поднимаемые автором в рассказе;</a:t>
            </a:r>
          </a:p>
          <a:p>
            <a:pPr>
              <a:buClr>
                <a:srgbClr val="47712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показать нравственную красоту главного героя, знающего истинную цену хлебу в противопоставлении с миром жадности, душевной черствости, равнодушия;</a:t>
            </a:r>
          </a:p>
          <a:p>
            <a:pPr>
              <a:buClr>
                <a:srgbClr val="47712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воспитывать основные нравственные ценности: доброту, чуткость, сострадание, любовь, порядочность, уважение к хлебу и людям, выращивающим его.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643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Оборудование: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556792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7712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презентация о В.А. Солоухине;</a:t>
            </a:r>
          </a:p>
          <a:p>
            <a:pPr>
              <a:buClr>
                <a:srgbClr val="47712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песня «Хлеб – всему голова»;</a:t>
            </a:r>
          </a:p>
          <a:p>
            <a:pPr>
              <a:buClr>
                <a:srgbClr val="47712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стихотворение о хлебе;</a:t>
            </a:r>
          </a:p>
          <a:p>
            <a:pPr>
              <a:buClr>
                <a:srgbClr val="47712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иллюстрация каравая хлеба на вышитом рушнике;</a:t>
            </a:r>
          </a:p>
          <a:p>
            <a:pPr>
              <a:buClr>
                <a:srgbClr val="47712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«Ромашка </a:t>
            </a:r>
            <a:r>
              <a:rPr lang="ru-RU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Блума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».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643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Ход урока: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556792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477121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Звучит песня «Хлеб – всему голова»;</a:t>
            </a:r>
          </a:p>
          <a:p>
            <a:pPr marL="571500" indent="-571500">
              <a:buClr>
                <a:srgbClr val="477121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Вступительное слово учителя;</a:t>
            </a:r>
          </a:p>
          <a:p>
            <a:pPr marL="571500" indent="-571500">
              <a:buClr>
                <a:srgbClr val="477121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Поэтическая пятиминутка;</a:t>
            </a:r>
          </a:p>
          <a:p>
            <a:pPr marL="571500" indent="-571500">
              <a:buClr>
                <a:srgbClr val="477121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Презентация о писателе В.А. Солоухине и его творчестве;</a:t>
            </a:r>
          </a:p>
          <a:p>
            <a:pPr marL="571500" indent="-571500">
              <a:buClr>
                <a:srgbClr val="477121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Обсуждение рассказа «Каравай заварного хлеба»;</a:t>
            </a:r>
          </a:p>
          <a:p>
            <a:pPr marL="571500" indent="-571500">
              <a:buClr>
                <a:srgbClr val="477121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Работа в группах. Работа с «Ромашкой </a:t>
            </a:r>
            <a:r>
              <a:rPr lang="ru-RU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Блума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»;</a:t>
            </a:r>
          </a:p>
          <a:p>
            <a:pPr marL="571500" indent="-571500">
              <a:buClr>
                <a:srgbClr val="477121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Итог урока.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6438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Система вопросов по уровням познавательной деятельности через применение методического приема, называемого «Ромашкой </a:t>
            </a:r>
            <a:r>
              <a:rPr lang="ru-RU" sz="4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Блума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».</a:t>
            </a: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068960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477121"/>
              </a:buClr>
              <a:buAutoNum type="arabi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Простые вопросы</a:t>
            </a:r>
          </a:p>
          <a:p>
            <a:pPr marL="514350" indent="-514350">
              <a:buClr>
                <a:srgbClr val="477121"/>
              </a:buClr>
              <a:buAutoNum type="arabi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Уточняющие вопросы</a:t>
            </a:r>
          </a:p>
          <a:p>
            <a:pPr marL="514350" indent="-514350">
              <a:buClr>
                <a:srgbClr val="477121"/>
              </a:buClr>
              <a:buAutoNum type="arabi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Интерпретационные (объясняющие) вопросы</a:t>
            </a:r>
          </a:p>
          <a:p>
            <a:pPr marL="514350" indent="-514350">
              <a:buClr>
                <a:srgbClr val="477121"/>
              </a:buClr>
              <a:buAutoNum type="arabi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Творческие вопросы</a:t>
            </a:r>
          </a:p>
          <a:p>
            <a:pPr marL="514350" indent="-514350">
              <a:buClr>
                <a:srgbClr val="477121"/>
              </a:buClr>
              <a:buAutoNum type="arabi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Оценочные вопросы</a:t>
            </a:r>
          </a:p>
          <a:p>
            <a:pPr marL="514350" indent="-514350">
              <a:buClr>
                <a:srgbClr val="477121"/>
              </a:buClr>
              <a:buAutoNum type="arabicPeriod"/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Практические вопросы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12776"/>
            <a:ext cx="76438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Работа в группах: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«Ромашка </a:t>
            </a: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Блума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 rot="14098001">
            <a:off x="1935559" y="3509500"/>
            <a:ext cx="2421319" cy="3262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BB5DC"/>
              </a:gs>
            </a:gsLst>
            <a:lin ang="5400000" scaled="1"/>
          </a:gradFill>
          <a:ln w="12700">
            <a:solidFill>
              <a:srgbClr val="C990CB"/>
            </a:solidFill>
            <a:round/>
            <a:headEnd/>
            <a:tailEnd/>
          </a:ln>
          <a:effectLst>
            <a:outerShdw dist="107763" dir="13500000" algn="ctr" rotWithShape="0">
              <a:srgbClr val="4F26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39688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Monotype Corsiva" pitchFamily="66" charset="0"/>
                <a:cs typeface="Arial" pitchFamily="34" charset="0"/>
              </a:rPr>
              <a:t>       Интерпретирующий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Почему главный герой рассказа решил отправиться в родную деревню за сорок пять километров?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 rot="20641801">
            <a:off x="2943546" y="161150"/>
            <a:ext cx="2232484" cy="3289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BB5DC"/>
              </a:gs>
            </a:gsLst>
            <a:lin ang="5400000" scaled="1"/>
          </a:gradFill>
          <a:ln w="12700">
            <a:solidFill>
              <a:srgbClr val="C990CB"/>
            </a:solidFill>
            <a:round/>
            <a:headEnd/>
            <a:tailEnd/>
          </a:ln>
          <a:effectLst>
            <a:outerShdw dist="107763" dir="13500000" algn="ctr" rotWithShape="0">
              <a:srgbClr val="4F26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Monotype Corsiva" pitchFamily="66" charset="0"/>
                <a:cs typeface="Arial" pitchFamily="34" charset="0"/>
              </a:rPr>
              <a:t>Оценочный</a:t>
            </a:r>
          </a:p>
          <a:p>
            <a:pPr marL="7938" lvl="1" indent="825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Как поступил герой с тумбочкой Мишки Елисеева после возвращения из дома?</a:t>
            </a:r>
          </a:p>
          <a:p>
            <a:pPr marL="84138" lvl="1" indent="-79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Как вы оцениваете его поступок?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 rot="3285385">
            <a:off x="5093493" y="357345"/>
            <a:ext cx="2360497" cy="34448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BB5DC"/>
              </a:gs>
            </a:gsLst>
            <a:lin ang="5400000" scaled="1"/>
          </a:gradFill>
          <a:ln w="12700">
            <a:solidFill>
              <a:srgbClr val="C990CB"/>
            </a:solidFill>
            <a:round/>
            <a:headEnd/>
            <a:tailEnd/>
          </a:ln>
          <a:effectLst>
            <a:outerShdw dist="107763" dir="13500000" algn="ctr" rotWithShape="0">
              <a:srgbClr val="4F26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50" lvl="0" indent="-6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Monotype Corsiva" pitchFamily="66" charset="0"/>
                <a:cs typeface="Arial" pitchFamily="34" charset="0"/>
              </a:rPr>
              <a:t>Практический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6350" lvl="1" indent="825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Удалось ли герою добраться до </a:t>
            </a:r>
          </a:p>
          <a:p>
            <a:pPr marL="6350" lvl="0" indent="825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родного дома?</a:t>
            </a:r>
          </a:p>
          <a:p>
            <a:pPr marL="6350" lvl="1" indent="825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Испекла ли ему мама заветный</a:t>
            </a:r>
          </a:p>
          <a:p>
            <a:pPr marL="6350" lvl="1" indent="825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каравай заварного хлеба?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 rot="8873535">
            <a:off x="4344818" y="3846278"/>
            <a:ext cx="2346458" cy="30162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BB5DC"/>
              </a:gs>
            </a:gsLst>
            <a:lin ang="5400000" scaled="1"/>
          </a:gradFill>
          <a:ln w="12700">
            <a:solidFill>
              <a:srgbClr val="C990CB"/>
            </a:solidFill>
            <a:round/>
            <a:headEnd/>
            <a:tailEnd/>
          </a:ln>
          <a:effectLst>
            <a:outerShdw dist="107763" dir="13500000" algn="ctr" rotWithShape="0">
              <a:srgbClr val="4F26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Monotype Corsiva" pitchFamily="66" charset="0"/>
                <a:cs typeface="Arial" pitchFamily="34" charset="0"/>
              </a:rPr>
              <a:t>Уточняющий</a:t>
            </a:r>
          </a:p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Зачитайте и сравните описание внешности Мишки с внешностью других ребят.</a:t>
            </a:r>
          </a:p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Как вы можете его охарактеризовать?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 rot="5936273">
            <a:off x="5763812" y="2110285"/>
            <a:ext cx="2088556" cy="31781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BB5DC"/>
              </a:gs>
            </a:gsLst>
            <a:lin ang="5400000" scaled="1"/>
          </a:gradFill>
          <a:ln w="12700">
            <a:solidFill>
              <a:srgbClr val="C990CB"/>
            </a:solidFill>
            <a:round/>
            <a:headEnd/>
            <a:tailEnd/>
          </a:ln>
          <a:effectLst>
            <a:outerShdw dist="107763" dir="13500000" algn="ctr" rotWithShape="0">
              <a:srgbClr val="4F26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Monotype Corsiva" pitchFamily="66" charset="0"/>
                <a:cs typeface="Arial" pitchFamily="34" charset="0"/>
              </a:rPr>
              <a:t>Простой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Как питались студенты?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Как относились студенты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к Мишке Елисееву?</a:t>
            </a:r>
          </a:p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 rot="-5008023">
            <a:off x="1608116" y="1608867"/>
            <a:ext cx="1951782" cy="325753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BB5DC"/>
              </a:gs>
            </a:gsLst>
            <a:lin ang="5400000" scaled="1"/>
          </a:gradFill>
          <a:ln w="12700">
            <a:solidFill>
              <a:srgbClr val="C990CB"/>
            </a:solidFill>
            <a:round/>
            <a:headEnd/>
            <a:tailEnd/>
          </a:ln>
          <a:effectLst>
            <a:outerShdw dist="107763" dir="13500000" algn="ctr" rotWithShape="0">
              <a:srgbClr val="4F26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99FF"/>
                </a:solidFill>
                <a:effectLst/>
                <a:latin typeface="Monotype Corsiva" pitchFamily="66" charset="0"/>
                <a:cs typeface="Arial" pitchFamily="34" charset="0"/>
              </a:rPr>
              <a:t>Творческий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- Что могло измениться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в судьбе героя, если бы ему не удалось добраться до родного дома?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3779912" y="2564904"/>
            <a:ext cx="1872208" cy="182041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DD3E1"/>
              </a:gs>
            </a:gsLst>
            <a:lin ang="5400000" scaled="1"/>
          </a:gradFill>
          <a:ln w="12700">
            <a:solidFill>
              <a:srgbClr val="9DBDD2"/>
            </a:solidFill>
            <a:round/>
            <a:headEnd/>
            <a:tailEnd/>
          </a:ln>
          <a:effectLst>
            <a:outerShdw dist="28398" dir="3806097" algn="ctr" rotWithShape="0">
              <a:srgbClr val="2A495D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2053" grpId="0" animBg="1"/>
      <p:bldP spid="2055" grpId="1" animBg="1"/>
      <p:bldP spid="20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423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RTF</cp:lastModifiedBy>
  <cp:revision>26</cp:revision>
  <dcterms:created xsi:type="dcterms:W3CDTF">2014-06-15T05:44:44Z</dcterms:created>
  <dcterms:modified xsi:type="dcterms:W3CDTF">2016-12-26T03:49:40Z</dcterms:modified>
</cp:coreProperties>
</file>