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_rels/data1.xml.rels" ContentType="application/vnd.openxmlformats-package.relationships+xml"/>
  <Override PartName="/ppt/diagrams/_rels/drawing1.xml.rels" ContentType="application/vnd.openxmlformats-package.relationships+xml"/>
  <Override PartName="/ppt/media/image28.jpeg" ContentType="image/jpeg"/>
  <Override PartName="/ppt/media/image117.jpeg" ContentType="image/jpeg"/>
  <Override PartName="/ppt/media/image1.png" ContentType="image/png"/>
  <Override PartName="/ppt/media/image2.png" ContentType="image/png"/>
  <Override PartName="/ppt/media/image145.jpeg" ContentType="image/jpeg"/>
  <Override PartName="/ppt/media/image59.png" ContentType="image/png"/>
  <Override PartName="/ppt/media/image3.png" ContentType="image/png"/>
  <Override PartName="/ppt/media/image4.png" ContentType="image/png"/>
  <Override PartName="/ppt/media/image71.png" ContentType="image/png"/>
  <Override PartName="/ppt/media/image5.png" ContentType="image/png"/>
  <Override PartName="/ppt/media/image6.png" ContentType="image/png"/>
  <Override PartName="/ppt/media/image123.jpeg" ContentType="image/jpeg"/>
  <Override PartName="/ppt/media/image17.wmf" ContentType="image/x-wmf"/>
  <Override PartName="/ppt/media/image73.png" ContentType="image/png"/>
  <Override PartName="/ppt/media/image7.png" ContentType="image/png"/>
  <Override PartName="/ppt/media/image151.jpeg" ContentType="image/jpeg"/>
  <Override PartName="/ppt/media/image62.jpeg" ContentType="image/jpeg"/>
  <Override PartName="/ppt/media/image8.png" ContentType="image/png"/>
  <Override PartName="/ppt/media/image112.jpeg" ContentType="image/jpeg"/>
  <Override PartName="/ppt/media/image23.jpeg" ContentType="image/jpeg"/>
  <Override PartName="/ppt/media/image75.png" ContentType="image/png"/>
  <Override PartName="/ppt/media/image9.png" ContentType="image/png"/>
  <Override PartName="/ppt/media/image51.jpeg" ContentType="image/jpeg"/>
  <Override PartName="/ppt/media/image10.png" ContentType="image/png"/>
  <Override PartName="/ppt/media/image118.jpeg" ContentType="image/jpeg"/>
  <Override PartName="/ppt/media/image29.jpeg" ContentType="image/jpeg"/>
  <Override PartName="/ppt/media/image11.png" ContentType="image/png"/>
  <Override PartName="/ppt/media/image57.jpeg" ContentType="image/jpeg"/>
  <Override PartName="/ppt/media/image12.png" ContentType="image/png"/>
  <Override PartName="/ppt/media/image18.jpeg" ContentType="image/jpeg"/>
  <Override PartName="/ppt/media/image102.jpeg" ContentType="image/jpeg"/>
  <Override PartName="/ppt/media/image13.jpeg" ContentType="image/jpeg"/>
  <Override PartName="/ppt/media/image103.jpeg" ContentType="image/jpeg"/>
  <Override PartName="/ppt/media/image96.png" ContentType="image/png"/>
  <Override PartName="/ppt/media/image14.jpeg" ContentType="image/jpeg"/>
  <Override PartName="/ppt/media/image104.jpeg" ContentType="image/jpeg"/>
  <Override PartName="/ppt/media/image15.jpeg" ContentType="image/jpeg"/>
  <Override PartName="/ppt/media/image111.png" ContentType="image/png"/>
  <Override PartName="/ppt/media/image39.png" ContentType="image/png"/>
  <Override PartName="/ppt/media/image16.png" ContentType="image/png"/>
  <Override PartName="/ppt/media/image108.jpeg" ContentType="image/jpeg"/>
  <Override PartName="/ppt/media/image19.jpeg" ContentType="image/jpeg"/>
  <Override PartName="/ppt/media/image20.png" ContentType="image/png"/>
  <Override PartName="/ppt/media/image110.jpeg" ContentType="image/jpeg"/>
  <Override PartName="/ppt/media/image21.jpeg" ContentType="image/jpeg"/>
  <Override PartName="/ppt/media/image22.jpeg" ContentType="image/jpeg"/>
  <Override PartName="/ppt/media/image24.png" ContentType="image/png"/>
  <Override PartName="/ppt/media/image114.jpeg" ContentType="image/jpeg"/>
  <Override PartName="/ppt/media/image25.jpeg" ContentType="image/jpeg"/>
  <Override PartName="/ppt/media/OOXDiagramDataRels1_0.PNG" ContentType="image/PNG"/>
  <Override PartName="/ppt/media/image115.jpeg" ContentType="image/jpeg"/>
  <Override PartName="/ppt/media/image26.jpeg" ContentType="image/jpeg"/>
  <Override PartName="/ppt/media/image27.jpeg" ContentType="image/jpeg"/>
  <Override PartName="/ppt/media/image47.png" ContentType="image/png"/>
  <Override PartName="/ppt/media/image30.jpeg" ContentType="image/jpeg"/>
  <Override PartName="/ppt/media/image32.png" ContentType="image/png"/>
  <Override PartName="/ppt/media/image31.png" ContentType="image/png"/>
  <Override PartName="/ppt/media/image33.png" ContentType="image/png"/>
  <Override PartName="/ppt/media/image48.jpeg" ContentType="image/jpeg"/>
  <Override PartName="/ppt/media/image34.png" ContentType="image/png"/>
  <Override PartName="/ppt/media/image124.jpeg" ContentType="image/jpeg"/>
  <Override PartName="/ppt/media/image35.jpeg" ContentType="image/jpeg"/>
  <Override PartName="/ppt/media/image125.jpeg" ContentType="image/jpeg"/>
  <Override PartName="/ppt/media/image36.jpeg" ContentType="image/jpeg"/>
  <Override PartName="/ppt/media/image37.jpeg" ContentType="image/jpeg"/>
  <Override PartName="/ppt/media/image45.png" ContentType="image/png"/>
  <Override PartName="/ppt/media/image38.jpeg" ContentType="image/jpeg"/>
  <Override PartName="/ppt/media/image127.jpeg" ContentType="image/jpeg"/>
  <Override PartName="/ppt/media/image40.png" ContentType="image/png"/>
  <Override PartName="/ppt/media/image41.png" ContentType="image/png"/>
  <Override PartName="/ppt/media/image42.png" ContentType="image/png"/>
  <Override PartName="/ppt/media/image49.jpeg" ContentType="image/jpeg"/>
  <Override PartName="/ppt/media/OOXDiagramDrawingRels1_0.PNG" ContentType="image/PNG"/>
  <Override PartName="/ppt/media/image43.png" ContentType="image/png"/>
  <Override PartName="/ppt/media/image60.png" ContentType="image/png"/>
  <Override PartName="/ppt/media/image44.jpeg" ContentType="image/jpeg"/>
  <Override PartName="/ppt/media/image46.jpeg" ContentType="image/jpeg"/>
  <Override PartName="/ppt/media/image50.jpeg" ContentType="image/jpeg"/>
  <Override PartName="/ppt/media/image52.png" ContentType="image/png"/>
  <Override PartName="/ppt/media/image53.jpeg" ContentType="image/jpeg"/>
  <Override PartName="/ppt/media/image54.jpeg" ContentType="image/jpeg"/>
  <Override PartName="/ppt/media/image55.png" ContentType="image/png"/>
  <Override PartName="/ppt/media/image128.jpeg" ContentType="image/jpeg"/>
  <Override PartName="/ppt/media/image56.png" ContentType="image/png"/>
  <Override PartName="/ppt/media/image58.jpeg" ContentType="image/jpeg"/>
  <Override PartName="/ppt/media/image147.jpeg" ContentType="image/jpeg"/>
  <Override PartName="/ppt/media/image63.png" ContentType="image/png"/>
  <Override PartName="/ppt/media/image61.jpeg" ContentType="image/jpeg"/>
  <Override PartName="/ppt/media/image150.jpeg" ContentType="image/jpeg"/>
  <Override PartName="/ppt/media/image64.jpeg" ContentType="image/jpeg"/>
  <Override PartName="/ppt/media/image153.jpeg" ContentType="image/jpeg"/>
  <Override PartName="/ppt/media/image65.png" ContentType="image/png"/>
  <Override PartName="/ppt/media/image66.jpeg" ContentType="image/jpeg"/>
  <Override PartName="/ppt/media/image67.png" ContentType="image/png"/>
  <Override PartName="/ppt/media/image68.jpeg" ContentType="image/jpeg"/>
  <Override PartName="/ppt/media/image157.jpeg" ContentType="image/jpeg"/>
  <Override PartName="/ppt/media/image69.png" ContentType="image/png"/>
  <Override PartName="/ppt/media/image85.jpeg" ContentType="image/jpeg"/>
  <Override PartName="/ppt/media/image141.png" ContentType="image/png"/>
  <Override PartName="/ppt/media/image70.jpeg" ContentType="image/jpeg"/>
  <Override PartName="/ppt/media/image72.jpeg" ContentType="image/jpeg"/>
  <Override PartName="/ppt/media/image161.jpeg" ContentType="image/jpeg"/>
  <Override PartName="/ppt/media/image74.jpeg" ContentType="image/jpeg"/>
  <Override PartName="/ppt/media/image76.jpeg" ContentType="image/jpeg"/>
  <Override PartName="/ppt/media/image77.png" ContentType="image/png"/>
  <Override PartName="/ppt/media/image78.jpeg" ContentType="image/jpeg"/>
  <Override PartName="/ppt/media/image79.png" ContentType="image/png"/>
  <Override PartName="/ppt/media/image86.jpeg" ContentType="image/jpeg"/>
  <Override PartName="/ppt/media/image80.jpeg" ContentType="image/jpeg"/>
  <Override PartName="/ppt/media/image81.jpeg" ContentType="image/jpeg"/>
  <Override PartName="/ppt/media/image82.png" ContentType="image/png"/>
  <Override PartName="/ppt/media/image83.jpeg" ContentType="image/jpeg"/>
  <Override PartName="/ppt/media/image84.png" ContentType="image/png"/>
  <Override PartName="/ppt/media/image87.jpeg" ContentType="image/jpeg"/>
  <Override PartName="/ppt/media/image88.png" ContentType="image/png"/>
  <Override PartName="/ppt/media/image89.jpeg" ContentType="image/jpeg"/>
  <Override PartName="/ppt/media/image90.jpeg" ContentType="image/jpeg"/>
  <Override PartName="/ppt/media/image91.jpeg" ContentType="image/jpeg"/>
  <Override PartName="/ppt/media/image92.jpeg" ContentType="image/jpeg"/>
  <Override PartName="/ppt/media/image93.jpeg" ContentType="image/jpeg"/>
  <Override PartName="/ppt/media/image94.jpeg" ContentType="image/jpeg"/>
  <Override PartName="/ppt/media/image95.jpeg" ContentType="image/jpeg"/>
  <Override PartName="/ppt/media/image97.jpeg" ContentType="image/jpeg"/>
  <Override PartName="/ppt/media/image98.jpeg" ContentType="image/jpeg"/>
  <Override PartName="/ppt/media/image99.jpeg" ContentType="image/jpeg"/>
  <Override PartName="/ppt/media/image100.jpeg" ContentType="image/jpeg"/>
  <Override PartName="/ppt/media/image101.jpeg" ContentType="image/jpeg"/>
  <Override PartName="/ppt/media/image105.jpeg" ContentType="image/jpeg"/>
  <Override PartName="/ppt/media/image106.jpeg" ContentType="image/jpeg"/>
  <Override PartName="/ppt/media/image107.png" ContentType="image/png"/>
  <Override PartName="/ppt/media/image109.png" ContentType="image/png"/>
  <Override PartName="/ppt/media/image113.png" ContentType="image/png"/>
  <Override PartName="/ppt/media/image116.png" ContentType="image/png"/>
  <Override PartName="/ppt/media/image119.jpeg" ContentType="image/jpeg"/>
  <Override PartName="/ppt/media/image120.jpeg" ContentType="image/jpeg"/>
  <Override PartName="/ppt/media/image121.jpeg" ContentType="image/jpeg"/>
  <Override PartName="/ppt/media/image122.png" ContentType="image/png"/>
  <Override PartName="/ppt/media/image126.png" ContentType="image/png"/>
  <Override PartName="/ppt/media/image129.png" ContentType="image/png"/>
  <Override PartName="/ppt/media/image130.jpeg" ContentType="image/jpeg"/>
  <Override PartName="/ppt/media/image131.jpeg" ContentType="image/jpeg"/>
  <Override PartName="/ppt/media/image132.jpeg" ContentType="image/jpeg"/>
  <Override PartName="/ppt/media/image133.png" ContentType="image/png"/>
  <Override PartName="/ppt/media/image134.png" ContentType="image/png"/>
  <Override PartName="/ppt/media/image135.png" ContentType="image/png"/>
  <Override PartName="/ppt/media/image136.png" ContentType="image/png"/>
  <Override PartName="/ppt/media/image137.png" ContentType="image/png"/>
  <Override PartName="/ppt/media/image138.png" ContentType="image/png"/>
  <Override PartName="/ppt/media/image158.jpeg" ContentType="image/jpeg"/>
  <Override PartName="/ppt/media/image139.png" ContentType="image/png"/>
  <Override PartName="/ppt/media/image140.png" ContentType="image/png"/>
  <Override PartName="/ppt/media/image142.png" ContentType="image/png"/>
  <Override PartName="/ppt/media/image143.png" ContentType="image/png"/>
  <Override PartName="/ppt/media/image144.png" ContentType="image/png"/>
  <Override PartName="/ppt/media/OOXDiagramDataRels1_1.PNG" ContentType="image/PNG"/>
  <Override PartName="/ppt/media/OOXDiagramDataRels1_2.PNG" ContentType="image/PNG"/>
  <Override PartName="/ppt/media/OOXDiagramDrawingRels1_1.PNG" ContentType="image/PNG"/>
  <Override PartName="/ppt/media/OOXDiagramDrawingRels1_2.PNG" ContentType="image/PNG"/>
  <Override PartName="/ppt/media/image146.png" ContentType="image/png"/>
  <Override PartName="/ppt/media/image148.jpeg" ContentType="image/jpeg"/>
  <Override PartName="/ppt/media/image149.jpeg" ContentType="image/jpeg"/>
  <Override PartName="/ppt/media/image152.jpeg" ContentType="image/jpeg"/>
  <Override PartName="/ppt/media/image154.jpeg" ContentType="image/jpeg"/>
  <Override PartName="/ppt/media/image155.png" ContentType="image/png"/>
  <Override PartName="/ppt/media/image156.jpeg" ContentType="image/jpeg"/>
  <Override PartName="/ppt/media/image159.jpeg" ContentType="image/jpeg"/>
  <Override PartName="/ppt/media/image160.jpeg" ContentType="image/jpeg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51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  <p:sldId id="315" r:id="rId73"/>
    <p:sldId id="316" r:id="rId74"/>
    <p:sldId id="317" r:id="rId75"/>
    <p:sldId id="318" r:id="rId76"/>
    <p:sldId id="319" r:id="rId77"/>
    <p:sldId id="320" r:id="rId78"/>
    <p:sldId id="321" r:id="rId79"/>
    <p:sldId id="322" r:id="rId80"/>
    <p:sldId id="323" r:id="rId81"/>
    <p:sldId id="324" r:id="rId82"/>
    <p:sldId id="325" r:id="rId83"/>
    <p:sldId id="326" r:id="rId84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slide" Target="slides/slide39.xml"/><Relationship Id="rId53" Type="http://schemas.openxmlformats.org/officeDocument/2006/relationships/slide" Target="slides/slide40.xml"/><Relationship Id="rId54" Type="http://schemas.openxmlformats.org/officeDocument/2006/relationships/slide" Target="slides/slide41.xml"/><Relationship Id="rId55" Type="http://schemas.openxmlformats.org/officeDocument/2006/relationships/slide" Target="slides/slide42.xml"/><Relationship Id="rId56" Type="http://schemas.openxmlformats.org/officeDocument/2006/relationships/slide" Target="slides/slide43.xml"/><Relationship Id="rId57" Type="http://schemas.openxmlformats.org/officeDocument/2006/relationships/slide" Target="slides/slide44.xml"/><Relationship Id="rId58" Type="http://schemas.openxmlformats.org/officeDocument/2006/relationships/slide" Target="slides/slide45.xml"/><Relationship Id="rId59" Type="http://schemas.openxmlformats.org/officeDocument/2006/relationships/slide" Target="slides/slide46.xml"/><Relationship Id="rId60" Type="http://schemas.openxmlformats.org/officeDocument/2006/relationships/slide" Target="slides/slide47.xml"/><Relationship Id="rId61" Type="http://schemas.openxmlformats.org/officeDocument/2006/relationships/slide" Target="slides/slide48.xml"/><Relationship Id="rId62" Type="http://schemas.openxmlformats.org/officeDocument/2006/relationships/slide" Target="slides/slide49.xml"/><Relationship Id="rId63" Type="http://schemas.openxmlformats.org/officeDocument/2006/relationships/slide" Target="slides/slide50.xml"/><Relationship Id="rId64" Type="http://schemas.openxmlformats.org/officeDocument/2006/relationships/slide" Target="slides/slide51.xml"/><Relationship Id="rId65" Type="http://schemas.openxmlformats.org/officeDocument/2006/relationships/slide" Target="slides/slide52.xml"/><Relationship Id="rId66" Type="http://schemas.openxmlformats.org/officeDocument/2006/relationships/slide" Target="slides/slide53.xml"/><Relationship Id="rId67" Type="http://schemas.openxmlformats.org/officeDocument/2006/relationships/slide" Target="slides/slide54.xml"/><Relationship Id="rId68" Type="http://schemas.openxmlformats.org/officeDocument/2006/relationships/slide" Target="slides/slide55.xml"/><Relationship Id="rId69" Type="http://schemas.openxmlformats.org/officeDocument/2006/relationships/slide" Target="slides/slide56.xml"/><Relationship Id="rId70" Type="http://schemas.openxmlformats.org/officeDocument/2006/relationships/slide" Target="slides/slide57.xml"/><Relationship Id="rId71" Type="http://schemas.openxmlformats.org/officeDocument/2006/relationships/slide" Target="slides/slide58.xml"/><Relationship Id="rId72" Type="http://schemas.openxmlformats.org/officeDocument/2006/relationships/slide" Target="slides/slide59.xml"/><Relationship Id="rId73" Type="http://schemas.openxmlformats.org/officeDocument/2006/relationships/slide" Target="slides/slide60.xml"/><Relationship Id="rId74" Type="http://schemas.openxmlformats.org/officeDocument/2006/relationships/slide" Target="slides/slide61.xml"/><Relationship Id="rId75" Type="http://schemas.openxmlformats.org/officeDocument/2006/relationships/slide" Target="slides/slide62.xml"/><Relationship Id="rId76" Type="http://schemas.openxmlformats.org/officeDocument/2006/relationships/slide" Target="slides/slide63.xml"/><Relationship Id="rId77" Type="http://schemas.openxmlformats.org/officeDocument/2006/relationships/slide" Target="slides/slide64.xml"/><Relationship Id="rId78" Type="http://schemas.openxmlformats.org/officeDocument/2006/relationships/slide" Target="slides/slide65.xml"/><Relationship Id="rId79" Type="http://schemas.openxmlformats.org/officeDocument/2006/relationships/slide" Target="slides/slide66.xml"/><Relationship Id="rId80" Type="http://schemas.openxmlformats.org/officeDocument/2006/relationships/slide" Target="slides/slide67.xml"/><Relationship Id="rId81" Type="http://schemas.openxmlformats.org/officeDocument/2006/relationships/slide" Target="slides/slide68.xml"/><Relationship Id="rId82" Type="http://schemas.openxmlformats.org/officeDocument/2006/relationships/slide" Target="slides/slide69.xml"/><Relationship Id="rId83" Type="http://schemas.openxmlformats.org/officeDocument/2006/relationships/slide" Target="slides/slide70.xml"/><Relationship Id="rId84" Type="http://schemas.openxmlformats.org/officeDocument/2006/relationships/slide" Target="slides/slide71.xml"/><Relationship Id="rId85" Type="http://schemas.openxmlformats.org/officeDocument/2006/relationships/presProps" Target="presProps.xml"/>
</Relationships>
</file>

<file path=ppt/diagrams/_rels/data1.xml.rels><?xml version="1.0" encoding="UTF-8"?>
<Relationships xmlns="http://schemas.openxmlformats.org/package/2006/relationships"><Relationship Id="rId4" Type="http://schemas.openxmlformats.org/officeDocument/2006/relationships/image" Target="../media/OOXDiagramDataRels1_0.PNG"/><Relationship Id="rId5" Type="http://schemas.openxmlformats.org/officeDocument/2006/relationships/image" Target="../media/OOXDiagramDataRels1_1.PNG"/><Relationship Id="rId6" Type="http://schemas.openxmlformats.org/officeDocument/2006/relationships/image" Target="../media/OOXDiagramDataRels1_2.PNG"/>
</Relationships>
</file>

<file path=ppt/diagrams/_rels/drawing1.xml.rels><?xml version="1.0" encoding="UTF-8"?>
<Relationships xmlns="http://schemas.openxmlformats.org/package/2006/relationships"><Relationship Id="rId2" Type="http://schemas.openxmlformats.org/officeDocument/2006/relationships/image" Target="../media/OOXDiagramDrawingRels1_0.PNG"/><Relationship Id="rId4" Type="http://schemas.openxmlformats.org/officeDocument/2006/relationships/image" Target="../media/OOXDiagramDrawingRels1_1.PNG"/><Relationship Id="rId6" Type="http://schemas.openxmlformats.org/officeDocument/2006/relationships/image" Target="../media/OOXDiagramDrawingRels1_2.PN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D52F6-0A88-49F9-996F-003E333E4476}" type="doc">
      <dgm:prSet loTypeId="urn:microsoft.com/office/officeart/2008/layout/AlternatingPictureBlocks" loCatId="picture" qsTypeId="urn:microsoft.com/office/officeart/2005/8/quickstyle/simple3" qsCatId="simple" csTypeId="urn:microsoft.com/office/officeart/2005/8/colors/accent1_2" csCatId="accent1" phldr="1"/>
      <dgm:spPr/>
    </dgm:pt>
    <dgm:pt modelId="{62E398A4-3558-4EA4-BAFE-73212B9CC1C8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altLang="ru-RU" sz="2000" b="1" dirty="0" smtClean="0">
              <a:solidFill>
                <a:srgbClr val="28458D"/>
              </a:solidFill>
              <a:cs typeface="Open Sans Condensed" pitchFamily="2" charset="0"/>
            </a:rPr>
            <a:t>Российская электронная школа: </a:t>
          </a:r>
        </a:p>
        <a:p>
          <a:r>
            <a:rPr lang="en-US" altLang="ru-RU" sz="2000" b="1" dirty="0" smtClean="0">
              <a:solidFill>
                <a:srgbClr val="28458D"/>
              </a:solidFill>
              <a:cs typeface="Open Sans Condensed" pitchFamily="2" charset="0"/>
              <a:hlinkClick xmlns:r="http://schemas.openxmlformats.org/officeDocument/2006/relationships" r:id="rId1"/>
            </a:rPr>
            <a:t>https://resh.edu.ru/subject/8/5/</a:t>
          </a:r>
          <a:r>
            <a:rPr lang="ru-RU" altLang="ru-RU" sz="2000" b="1" dirty="0" smtClean="0">
              <a:solidFill>
                <a:srgbClr val="28458D"/>
              </a:solidFill>
              <a:cs typeface="Open Sans Condensed" pitchFamily="2" charset="0"/>
            </a:rPr>
            <a:t> </a:t>
          </a:r>
          <a:endParaRPr lang="ru-RU" sz="2000" dirty="0"/>
        </a:p>
      </dgm:t>
    </dgm:pt>
    <dgm:pt modelId="{3709704C-0C91-430D-AEAF-E494FAC3BDB3}" type="parTrans" cxnId="{C0EAF155-B4EE-4E34-8798-EA3D0AD7489C}">
      <dgm:prSet/>
      <dgm:spPr/>
      <dgm:t>
        <a:bodyPr/>
        <a:lstStyle/>
        <a:p>
          <a:endParaRPr lang="ru-RU"/>
        </a:p>
      </dgm:t>
    </dgm:pt>
    <dgm:pt modelId="{B2937A03-57A5-481A-A27E-CC8A2A3A8A73}" type="sibTrans" cxnId="{C0EAF155-B4EE-4E34-8798-EA3D0AD7489C}">
      <dgm:prSet/>
      <dgm:spPr/>
      <dgm:t>
        <a:bodyPr/>
        <a:lstStyle/>
        <a:p>
          <a:endParaRPr lang="ru-RU"/>
        </a:p>
      </dgm:t>
    </dgm:pt>
    <dgm:pt modelId="{337965EF-AC6A-4764-9F9A-B0153458A6F5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altLang="ru-RU" sz="2000" b="1" dirty="0" smtClean="0">
              <a:solidFill>
                <a:srgbClr val="28458D"/>
              </a:solidFill>
              <a:cs typeface="Open Sans Condensed" pitchFamily="2" charset="0"/>
            </a:rPr>
            <a:t>Авторская мастерская </a:t>
          </a:r>
          <a:r>
            <a:rPr lang="ru-RU" altLang="ru-RU" sz="2000" b="1" dirty="0" err="1" smtClean="0">
              <a:solidFill>
                <a:srgbClr val="28458D"/>
              </a:solidFill>
              <a:cs typeface="Open Sans Condensed" pitchFamily="2" charset="0"/>
            </a:rPr>
            <a:t>С.А.Бешенкова</a:t>
          </a:r>
          <a:r>
            <a:rPr lang="ru-RU" altLang="ru-RU" sz="2000" b="1" dirty="0" smtClean="0">
              <a:solidFill>
                <a:srgbClr val="28458D"/>
              </a:solidFill>
              <a:cs typeface="Open Sans Condensed" pitchFamily="2" charset="0"/>
            </a:rPr>
            <a:t>: </a:t>
          </a:r>
        </a:p>
        <a:p>
          <a:r>
            <a:rPr lang="en-US" altLang="ru-RU" sz="2000" b="1" dirty="0" smtClean="0">
              <a:solidFill>
                <a:srgbClr val="28458D"/>
              </a:solidFill>
              <a:cs typeface="Open Sans Condensed" pitchFamily="2" charset="0"/>
              <a:hlinkClick xmlns:r="http://schemas.openxmlformats.org/officeDocument/2006/relationships" r:id="rId2"/>
            </a:rPr>
            <a:t>https://lbz.ru/metodist/authors/technologia/3/</a:t>
          </a:r>
          <a:r>
            <a:rPr lang="ru-RU" altLang="ru-RU" sz="2000" b="1" dirty="0" smtClean="0">
              <a:solidFill>
                <a:srgbClr val="28458D"/>
              </a:solidFill>
              <a:cs typeface="Open Sans Condensed" pitchFamily="2" charset="0"/>
            </a:rPr>
            <a:t> </a:t>
          </a:r>
          <a:endParaRPr lang="ru-RU" sz="2000" dirty="0"/>
        </a:p>
      </dgm:t>
    </dgm:pt>
    <dgm:pt modelId="{B29AE86A-D677-4052-A5AF-401D997712D7}" type="parTrans" cxnId="{4967E2D5-924D-4BDA-BDE4-2D7EFA42C791}">
      <dgm:prSet/>
      <dgm:spPr/>
      <dgm:t>
        <a:bodyPr/>
        <a:lstStyle/>
        <a:p>
          <a:endParaRPr lang="ru-RU"/>
        </a:p>
      </dgm:t>
    </dgm:pt>
    <dgm:pt modelId="{292F9311-6C68-43C3-BA1A-FC1B8AF08B98}" type="sibTrans" cxnId="{4967E2D5-924D-4BDA-BDE4-2D7EFA42C791}">
      <dgm:prSet/>
      <dgm:spPr/>
      <dgm:t>
        <a:bodyPr/>
        <a:lstStyle/>
        <a:p>
          <a:endParaRPr lang="ru-RU"/>
        </a:p>
      </dgm:t>
    </dgm:pt>
    <dgm:pt modelId="{E8DE7998-E8B6-4DE8-89EA-6464322C9DC3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altLang="ru-RU" sz="2000" b="1" dirty="0" smtClean="0">
              <a:solidFill>
                <a:srgbClr val="28458D"/>
              </a:solidFill>
              <a:cs typeface="Open Sans Condensed" pitchFamily="2" charset="0"/>
            </a:rPr>
            <a:t>Центр технологического образования. </a:t>
          </a:r>
          <a:r>
            <a:rPr lang="ru-RU" altLang="ru-RU" sz="2000" b="1" dirty="0" err="1" smtClean="0">
              <a:solidFill>
                <a:srgbClr val="28458D"/>
              </a:solidFill>
              <a:cs typeface="Open Sans Condensed" pitchFamily="2" charset="0"/>
            </a:rPr>
            <a:t>Вебинары</a:t>
          </a:r>
          <a:r>
            <a:rPr lang="ru-RU" altLang="ru-RU" sz="2000" b="1" dirty="0" smtClean="0">
              <a:solidFill>
                <a:srgbClr val="28458D"/>
              </a:solidFill>
              <a:cs typeface="Open Sans Condensed" pitchFamily="2" charset="0"/>
            </a:rPr>
            <a:t>: </a:t>
          </a:r>
        </a:p>
        <a:p>
          <a:r>
            <a:rPr lang="ru-RU" sz="2000" b="1" dirty="0" smtClean="0">
              <a:hlinkClick xmlns:r="http://schemas.openxmlformats.org/officeDocument/2006/relationships" r:id="rId3"/>
            </a:rPr>
            <a:t>http://technology.prosv.ru/webinars/</a:t>
          </a:r>
          <a:r>
            <a:rPr lang="ru-RU" sz="2000" b="1" dirty="0" smtClean="0"/>
            <a:t>  </a:t>
          </a:r>
          <a:endParaRPr lang="ru-RU" altLang="ru-RU" sz="2000" b="1" dirty="0" smtClean="0">
            <a:cs typeface="Open Sans Condensed" pitchFamily="2" charset="0"/>
          </a:endParaRPr>
        </a:p>
      </dgm:t>
    </dgm:pt>
    <dgm:pt modelId="{3174C335-F4C8-4B8E-8541-5B3914961E21}" type="parTrans" cxnId="{D73F91F1-F4A4-455B-A007-52DB7F5EB33F}">
      <dgm:prSet/>
      <dgm:spPr/>
      <dgm:t>
        <a:bodyPr/>
        <a:lstStyle/>
        <a:p>
          <a:endParaRPr lang="ru-RU"/>
        </a:p>
      </dgm:t>
    </dgm:pt>
    <dgm:pt modelId="{5BDBCD6B-EA89-41C1-A80A-C9EC7173EEF8}" type="sibTrans" cxnId="{D73F91F1-F4A4-455B-A007-52DB7F5EB33F}">
      <dgm:prSet/>
      <dgm:spPr/>
      <dgm:t>
        <a:bodyPr/>
        <a:lstStyle/>
        <a:p>
          <a:endParaRPr lang="ru-RU"/>
        </a:p>
      </dgm:t>
    </dgm:pt>
    <dgm:pt modelId="{9CB1FA33-94E6-4445-B8A7-6E842C6B74A7}" type="pres">
      <dgm:prSet presAssocID="{A06D52F6-0A88-49F9-996F-003E333E4476}" presName="linearFlow" presStyleCnt="0">
        <dgm:presLayoutVars>
          <dgm:dir/>
          <dgm:resizeHandles val="exact"/>
        </dgm:presLayoutVars>
      </dgm:prSet>
      <dgm:spPr/>
    </dgm:pt>
    <dgm:pt modelId="{4EEA4289-B65D-49B9-9EDF-6E010D0CD559}" type="pres">
      <dgm:prSet presAssocID="{62E398A4-3558-4EA4-BAFE-73212B9CC1C8}" presName="comp" presStyleCnt="0"/>
      <dgm:spPr/>
    </dgm:pt>
    <dgm:pt modelId="{B25C55B8-3D0B-4BB3-A86B-9EACA4349FCE}" type="pres">
      <dgm:prSet presAssocID="{62E398A4-3558-4EA4-BAFE-73212B9CC1C8}" presName="rect2" presStyleLbl="node1" presStyleIdx="0" presStyleCnt="3" custScaleX="211115" custLinFactNeighborX="62475" custLinFactNeighborY="-4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FF643-E57D-459C-8299-3820AC11F72F}" type="pres">
      <dgm:prSet presAssocID="{62E398A4-3558-4EA4-BAFE-73212B9CC1C8}" presName="rect1" presStyleLbl="lnNod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DA185174-3554-4EA1-BBC9-59375386CDF0}" type="pres">
      <dgm:prSet presAssocID="{B2937A03-57A5-481A-A27E-CC8A2A3A8A73}" presName="sibTrans" presStyleCnt="0"/>
      <dgm:spPr/>
    </dgm:pt>
    <dgm:pt modelId="{47302495-C022-45C3-82B2-8F20D546B02D}" type="pres">
      <dgm:prSet presAssocID="{337965EF-AC6A-4764-9F9A-B0153458A6F5}" presName="comp" presStyleCnt="0"/>
      <dgm:spPr/>
    </dgm:pt>
    <dgm:pt modelId="{52CAA797-0DE9-422F-8A67-CE1597439529}" type="pres">
      <dgm:prSet presAssocID="{337965EF-AC6A-4764-9F9A-B0153458A6F5}" presName="rect2" presStyleLbl="node1" presStyleIdx="1" presStyleCnt="3" custScaleX="210207" custLinFactNeighborX="6145" custLinFactNeighborY="-5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B7685-931A-4689-96C7-08A58E3ABEA4}" type="pres">
      <dgm:prSet presAssocID="{337965EF-AC6A-4764-9F9A-B0153458A6F5}" presName="rect1" presStyleLbl="lnNode1" presStyleIdx="1" presStyleCnt="3" custLinFactX="52106" custLinFactNeighborX="100000" custLinFactNeighborY="-679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65F9B42C-D2B7-4A03-9605-AAAE663D2648}" type="pres">
      <dgm:prSet presAssocID="{292F9311-6C68-43C3-BA1A-FC1B8AF08B98}" presName="sibTrans" presStyleCnt="0"/>
      <dgm:spPr/>
    </dgm:pt>
    <dgm:pt modelId="{7C000B49-8795-46F0-BDE5-1FF130728E4A}" type="pres">
      <dgm:prSet presAssocID="{E8DE7998-E8B6-4DE8-89EA-6464322C9DC3}" presName="comp" presStyleCnt="0"/>
      <dgm:spPr/>
    </dgm:pt>
    <dgm:pt modelId="{73038E5E-A49B-4124-9739-07F48C84DB56}" type="pres">
      <dgm:prSet presAssocID="{E8DE7998-E8B6-4DE8-89EA-6464322C9DC3}" presName="rect2" presStyleLbl="node1" presStyleIdx="2" presStyleCnt="3" custScaleX="214188" custLinFactNeighborX="57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29E5D-AC56-483A-BB2C-21F90FB63E3E}" type="pres">
      <dgm:prSet presAssocID="{E8DE7998-E8B6-4DE8-89EA-6464322C9DC3}" presName="rect1" presStyleLbl="lnNode1" presStyleIdx="2" presStyleCnt="3" custLinFactNeighborX="-1143" custLinFactNeighborY="113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3BADC6A3-E16D-4C68-91D2-11AF4DB8AC3C}" type="presOf" srcId="{62E398A4-3558-4EA4-BAFE-73212B9CC1C8}" destId="{B25C55B8-3D0B-4BB3-A86B-9EACA4349FCE}" srcOrd="0" destOrd="0" presId="urn:microsoft.com/office/officeart/2008/layout/AlternatingPictureBlocks"/>
    <dgm:cxn modelId="{1A8C0EB3-6A34-43B0-A0BD-2B6B47BE7D3C}" type="presOf" srcId="{337965EF-AC6A-4764-9F9A-B0153458A6F5}" destId="{52CAA797-0DE9-422F-8A67-CE1597439529}" srcOrd="0" destOrd="0" presId="urn:microsoft.com/office/officeart/2008/layout/AlternatingPictureBlocks"/>
    <dgm:cxn modelId="{C0EAF155-B4EE-4E34-8798-EA3D0AD7489C}" srcId="{A06D52F6-0A88-49F9-996F-003E333E4476}" destId="{62E398A4-3558-4EA4-BAFE-73212B9CC1C8}" srcOrd="0" destOrd="0" parTransId="{3709704C-0C91-430D-AEAF-E494FAC3BDB3}" sibTransId="{B2937A03-57A5-481A-A27E-CC8A2A3A8A73}"/>
    <dgm:cxn modelId="{4967E2D5-924D-4BDA-BDE4-2D7EFA42C791}" srcId="{A06D52F6-0A88-49F9-996F-003E333E4476}" destId="{337965EF-AC6A-4764-9F9A-B0153458A6F5}" srcOrd="1" destOrd="0" parTransId="{B29AE86A-D677-4052-A5AF-401D997712D7}" sibTransId="{292F9311-6C68-43C3-BA1A-FC1B8AF08B98}"/>
    <dgm:cxn modelId="{3B504C93-120A-49B6-8AF4-704FADF88282}" type="presOf" srcId="{E8DE7998-E8B6-4DE8-89EA-6464322C9DC3}" destId="{73038E5E-A49B-4124-9739-07F48C84DB56}" srcOrd="0" destOrd="0" presId="urn:microsoft.com/office/officeart/2008/layout/AlternatingPictureBlocks"/>
    <dgm:cxn modelId="{BC1F6BAA-6598-46A0-8CED-23EBEC4DB98F}" type="presOf" srcId="{A06D52F6-0A88-49F9-996F-003E333E4476}" destId="{9CB1FA33-94E6-4445-B8A7-6E842C6B74A7}" srcOrd="0" destOrd="0" presId="urn:microsoft.com/office/officeart/2008/layout/AlternatingPictureBlocks"/>
    <dgm:cxn modelId="{D73F91F1-F4A4-455B-A007-52DB7F5EB33F}" srcId="{A06D52F6-0A88-49F9-996F-003E333E4476}" destId="{E8DE7998-E8B6-4DE8-89EA-6464322C9DC3}" srcOrd="2" destOrd="0" parTransId="{3174C335-F4C8-4B8E-8541-5B3914961E21}" sibTransId="{5BDBCD6B-EA89-41C1-A80A-C9EC7173EEF8}"/>
    <dgm:cxn modelId="{19A51F9B-FD3B-4A4F-BBE1-761E39FE9516}" type="presParOf" srcId="{9CB1FA33-94E6-4445-B8A7-6E842C6B74A7}" destId="{4EEA4289-B65D-49B9-9EDF-6E010D0CD559}" srcOrd="0" destOrd="0" presId="urn:microsoft.com/office/officeart/2008/layout/AlternatingPictureBlocks"/>
    <dgm:cxn modelId="{4CC094DD-1D15-444C-B9EC-4BA314DFB76E}" type="presParOf" srcId="{4EEA4289-B65D-49B9-9EDF-6E010D0CD559}" destId="{B25C55B8-3D0B-4BB3-A86B-9EACA4349FCE}" srcOrd="0" destOrd="0" presId="urn:microsoft.com/office/officeart/2008/layout/AlternatingPictureBlocks"/>
    <dgm:cxn modelId="{C8B02F51-94F2-4407-A119-05AD6BE3EB7A}" type="presParOf" srcId="{4EEA4289-B65D-49B9-9EDF-6E010D0CD559}" destId="{A61FF643-E57D-459C-8299-3820AC11F72F}" srcOrd="1" destOrd="0" presId="urn:microsoft.com/office/officeart/2008/layout/AlternatingPictureBlocks"/>
    <dgm:cxn modelId="{1F8FD98A-26F4-4A2A-9833-8BABB6B8CDDC}" type="presParOf" srcId="{9CB1FA33-94E6-4445-B8A7-6E842C6B74A7}" destId="{DA185174-3554-4EA1-BBC9-59375386CDF0}" srcOrd="1" destOrd="0" presId="urn:microsoft.com/office/officeart/2008/layout/AlternatingPictureBlocks"/>
    <dgm:cxn modelId="{9D709456-0EB4-4F4F-AB32-D95A6043FC02}" type="presParOf" srcId="{9CB1FA33-94E6-4445-B8A7-6E842C6B74A7}" destId="{47302495-C022-45C3-82B2-8F20D546B02D}" srcOrd="2" destOrd="0" presId="urn:microsoft.com/office/officeart/2008/layout/AlternatingPictureBlocks"/>
    <dgm:cxn modelId="{1DBD344E-79C9-435A-87F1-5E254EBF1A1D}" type="presParOf" srcId="{47302495-C022-45C3-82B2-8F20D546B02D}" destId="{52CAA797-0DE9-422F-8A67-CE1597439529}" srcOrd="0" destOrd="0" presId="urn:microsoft.com/office/officeart/2008/layout/AlternatingPictureBlocks"/>
    <dgm:cxn modelId="{0BC665A0-C103-4941-83C0-3DB5618A099C}" type="presParOf" srcId="{47302495-C022-45C3-82B2-8F20D546B02D}" destId="{B48B7685-931A-4689-96C7-08A58E3ABEA4}" srcOrd="1" destOrd="0" presId="urn:microsoft.com/office/officeart/2008/layout/AlternatingPictureBlocks"/>
    <dgm:cxn modelId="{0474E426-6240-4554-95B2-41770686F239}" type="presParOf" srcId="{9CB1FA33-94E6-4445-B8A7-6E842C6B74A7}" destId="{65F9B42C-D2B7-4A03-9605-AAAE663D2648}" srcOrd="3" destOrd="0" presId="urn:microsoft.com/office/officeart/2008/layout/AlternatingPictureBlocks"/>
    <dgm:cxn modelId="{64D9DE73-B312-4FA0-A99A-60EAB96C32B9}" type="presParOf" srcId="{9CB1FA33-94E6-4445-B8A7-6E842C6B74A7}" destId="{7C000B49-8795-46F0-BDE5-1FF130728E4A}" srcOrd="4" destOrd="0" presId="urn:microsoft.com/office/officeart/2008/layout/AlternatingPictureBlocks"/>
    <dgm:cxn modelId="{9367B9BA-C08A-46B7-8213-0E401EA5B8C7}" type="presParOf" srcId="{7C000B49-8795-46F0-BDE5-1FF130728E4A}" destId="{73038E5E-A49B-4124-9739-07F48C84DB56}" srcOrd="0" destOrd="0" presId="urn:microsoft.com/office/officeart/2008/layout/AlternatingPictureBlocks"/>
    <dgm:cxn modelId="{9A827090-1DDA-43C1-8DFF-0CBBBCA98023}" type="presParOf" srcId="{7C000B49-8795-46F0-BDE5-1FF130728E4A}" destId="{66A29E5D-AC56-483A-BB2C-21F90FB63E3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C55B8-3D0B-4BB3-A86B-9EACA4349FCE}">
      <dsp:nvSpPr>
        <dsp:cNvPr id="0" name=""/>
        <dsp:cNvSpPr/>
      </dsp:nvSpPr>
      <dsp:spPr>
        <a:xfrm>
          <a:off x="3142304" y="0"/>
          <a:ext cx="7590900" cy="162624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28458D"/>
              </a:solidFill>
              <a:cs typeface="Open Sans Condensed" pitchFamily="2" charset="0"/>
            </a:rPr>
            <a:t>Российская электронная школа: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000" b="1" kern="1200" dirty="0" smtClean="0">
              <a:solidFill>
                <a:srgbClr val="28458D"/>
              </a:solidFill>
              <a:cs typeface="Open Sans Condensed" pitchFamily="2" charset="0"/>
              <a:hlinkClick xmlns:r="http://schemas.openxmlformats.org/officeDocument/2006/relationships" r:id="rId1"/>
            </a:rPr>
            <a:t>https://resh.edu.ru/subject/8/5/</a:t>
          </a:r>
          <a:r>
            <a:rPr lang="ru-RU" altLang="ru-RU" sz="2000" b="1" kern="1200" dirty="0" smtClean="0">
              <a:solidFill>
                <a:srgbClr val="28458D"/>
              </a:solidFill>
              <a:cs typeface="Open Sans Condensed" pitchFamily="2" charset="0"/>
            </a:rPr>
            <a:t> </a:t>
          </a:r>
          <a:endParaRPr lang="ru-RU" sz="2000" kern="1200" dirty="0"/>
        </a:p>
      </dsp:txBody>
      <dsp:txXfrm>
        <a:off x="3142304" y="0"/>
        <a:ext cx="7590900" cy="1626243"/>
      </dsp:txXfrm>
    </dsp:sp>
    <dsp:sp modelId="{A61FF643-E57D-459C-8299-3820AC11F72F}">
      <dsp:nvSpPr>
        <dsp:cNvPr id="0" name=""/>
        <dsp:cNvSpPr/>
      </dsp:nvSpPr>
      <dsp:spPr>
        <a:xfrm>
          <a:off x="1797811" y="1638"/>
          <a:ext cx="1609980" cy="162624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52CAA797-0DE9-422F-8A67-CE1597439529}">
      <dsp:nvSpPr>
        <dsp:cNvPr id="0" name=""/>
        <dsp:cNvSpPr/>
      </dsp:nvSpPr>
      <dsp:spPr>
        <a:xfrm>
          <a:off x="1808427" y="1804150"/>
          <a:ext cx="7558252" cy="162624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28458D"/>
              </a:solidFill>
              <a:cs typeface="Open Sans Condensed" pitchFamily="2" charset="0"/>
            </a:rPr>
            <a:t>Авторская мастерская </a:t>
          </a:r>
          <a:r>
            <a:rPr lang="ru-RU" altLang="ru-RU" sz="2000" b="1" kern="1200" dirty="0" err="1" smtClean="0">
              <a:solidFill>
                <a:srgbClr val="28458D"/>
              </a:solidFill>
              <a:cs typeface="Open Sans Condensed" pitchFamily="2" charset="0"/>
            </a:rPr>
            <a:t>С.А.Бешенкова</a:t>
          </a:r>
          <a:r>
            <a:rPr lang="ru-RU" altLang="ru-RU" sz="2000" b="1" kern="1200" dirty="0" smtClean="0">
              <a:solidFill>
                <a:srgbClr val="28458D"/>
              </a:solidFill>
              <a:cs typeface="Open Sans Condensed" pitchFamily="2" charset="0"/>
            </a:rPr>
            <a:t>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000" b="1" kern="1200" dirty="0" smtClean="0">
              <a:solidFill>
                <a:srgbClr val="28458D"/>
              </a:solidFill>
              <a:cs typeface="Open Sans Condensed" pitchFamily="2" charset="0"/>
              <a:hlinkClick xmlns:r="http://schemas.openxmlformats.org/officeDocument/2006/relationships" r:id="rId3"/>
            </a:rPr>
            <a:t>https://lbz.ru/metodist/authors/technologia/3/</a:t>
          </a:r>
          <a:r>
            <a:rPr lang="ru-RU" altLang="ru-RU" sz="2000" b="1" kern="1200" dirty="0" smtClean="0">
              <a:solidFill>
                <a:srgbClr val="28458D"/>
              </a:solidFill>
              <a:cs typeface="Open Sans Condensed" pitchFamily="2" charset="0"/>
            </a:rPr>
            <a:t> </a:t>
          </a:r>
          <a:endParaRPr lang="ru-RU" sz="2000" kern="1200" dirty="0"/>
        </a:p>
      </dsp:txBody>
      <dsp:txXfrm>
        <a:off x="1808427" y="1804150"/>
        <a:ext cx="7558252" cy="1626243"/>
      </dsp:txXfrm>
    </dsp:sp>
    <dsp:sp modelId="{B48B7685-931A-4689-96C7-08A58E3ABEA4}">
      <dsp:nvSpPr>
        <dsp:cNvPr id="0" name=""/>
        <dsp:cNvSpPr/>
      </dsp:nvSpPr>
      <dsp:spPr>
        <a:xfrm>
          <a:off x="9123224" y="1785741"/>
          <a:ext cx="1609980" cy="162624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73038E5E-A49B-4124-9739-07F48C84DB56}">
      <dsp:nvSpPr>
        <dsp:cNvPr id="0" name=""/>
        <dsp:cNvSpPr/>
      </dsp:nvSpPr>
      <dsp:spPr>
        <a:xfrm>
          <a:off x="3031810" y="3790785"/>
          <a:ext cx="7701394" cy="162624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28458D"/>
              </a:solidFill>
              <a:cs typeface="Open Sans Condensed" pitchFamily="2" charset="0"/>
            </a:rPr>
            <a:t>Центр технологического образования. </a:t>
          </a:r>
          <a:r>
            <a:rPr lang="ru-RU" altLang="ru-RU" sz="2000" b="1" kern="1200" dirty="0" err="1" smtClean="0">
              <a:solidFill>
                <a:srgbClr val="28458D"/>
              </a:solidFill>
              <a:cs typeface="Open Sans Condensed" pitchFamily="2" charset="0"/>
            </a:rPr>
            <a:t>Вебинары</a:t>
          </a:r>
          <a:r>
            <a:rPr lang="ru-RU" altLang="ru-RU" sz="2000" b="1" kern="1200" dirty="0" smtClean="0">
              <a:solidFill>
                <a:srgbClr val="28458D"/>
              </a:solidFill>
              <a:cs typeface="Open Sans Condensed" pitchFamily="2" charset="0"/>
            </a:rPr>
            <a:t>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hlinkClick xmlns:r="http://schemas.openxmlformats.org/officeDocument/2006/relationships" r:id="rId5"/>
            </a:rPr>
            <a:t>http://technology.prosv.ru/webinars/</a:t>
          </a:r>
          <a:r>
            <a:rPr lang="ru-RU" sz="2000" b="1" kern="1200" dirty="0" smtClean="0"/>
            <a:t>  </a:t>
          </a:r>
          <a:endParaRPr lang="ru-RU" altLang="ru-RU" sz="2000" b="1" kern="1200" dirty="0" smtClean="0">
            <a:cs typeface="Open Sans Condensed" pitchFamily="2" charset="0"/>
          </a:endParaRPr>
        </a:p>
      </dsp:txBody>
      <dsp:txXfrm>
        <a:off x="3031810" y="3790785"/>
        <a:ext cx="7701394" cy="1626243"/>
      </dsp:txXfrm>
    </dsp:sp>
    <dsp:sp modelId="{66A29E5D-AC56-483A-BB2C-21F90FB63E3E}">
      <dsp:nvSpPr>
        <dsp:cNvPr id="0" name=""/>
        <dsp:cNvSpPr/>
      </dsp:nvSpPr>
      <dsp:spPr>
        <a:xfrm>
          <a:off x="1779409" y="3792423"/>
          <a:ext cx="1609980" cy="162624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51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51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51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/>
            <a:fld id="{E786776F-FE2B-467E-A301-662BA68F0F96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3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19960" cy="538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1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1037" name="PlaceHolder 4"/>
          <p:cNvSpPr>
            <a:spLocks noGrp="1"/>
          </p:cNvSpPr>
          <p:nvPr>
            <p:ph type="dt"/>
          </p:nvPr>
        </p:nvSpPr>
        <p:spPr>
          <a:xfrm>
            <a:off x="3816720" y="0"/>
            <a:ext cx="2918520" cy="538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algn="r">
              <a:lnSpc>
                <a:spcPct val="100000"/>
              </a:lnSpc>
            </a:pPr>
            <a:fld id="{F08472BF-7B8C-489C-9CA3-73BD3B1D67B1}" type="datetime1">
              <a:rPr b="0" lang="ru-RU" sz="1200" spc="-1" strike="noStrike">
                <a:solidFill>
                  <a:srgbClr val="000000"/>
                </a:solidFill>
                <a:latin typeface="Calibri"/>
              </a:rPr>
              <a:t>09.02.2023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61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100000"/>
              </a:lnSpc>
            </a:pPr>
            <a:fld id="{FF340CB0-4323-4EED-917A-1183E3D4CF24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64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100000"/>
              </a:lnSpc>
            </a:pPr>
            <a:fld id="{97C25D08-D913-416A-A1CB-BDA56AE98077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67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100000"/>
              </a:lnSpc>
            </a:pPr>
            <a:fld id="{3CB1AC95-29CF-4904-8F00-8A97FC3A1A62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70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100000"/>
              </a:lnSpc>
            </a:pPr>
            <a:fld id="{B15C36AA-97EF-4FB0-9D27-98B0A6A4111A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7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73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100000"/>
              </a:lnSpc>
            </a:pPr>
            <a:fld id="{E1993D15-EA9F-498D-BA7E-4DCBA1AD2D54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7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76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100000"/>
              </a:lnSpc>
            </a:pPr>
            <a:fld id="{B75C5F60-45D0-4BF9-8C5E-1CB5E6B83373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79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100000"/>
              </a:lnSpc>
            </a:pPr>
            <a:fld id="{BA349281-F0C3-469A-83C2-DE437865B8B4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40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100000"/>
              </a:lnSpc>
            </a:pPr>
            <a:fld id="{4B899229-149C-419D-85A0-D818494D85CA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82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100000"/>
              </a:lnSpc>
            </a:pPr>
            <a:fld id="{16FFD0AA-1A94-47AF-937C-466ED34B9993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85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7673CDA8-90CA-4D66-BFAE-42E50CE817A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88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E41B6142-EC83-4BE8-AA19-C65E2DDC048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91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FF9E3E26-B8F9-433E-A2A9-C8114F31333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43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100000"/>
              </a:lnSpc>
            </a:pPr>
            <a:fld id="{53B15709-0887-4AF7-A2BE-C51B30335C5C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94" name="PlaceHolder 3"/>
          <p:cNvSpPr>
            <a:spLocks noGrp="1"/>
          </p:cNvSpPr>
          <p:nvPr>
            <p:ph type="sldNum"/>
          </p:nvPr>
        </p:nvSpPr>
        <p:spPr>
          <a:xfrm>
            <a:off x="5632560" y="6464160"/>
            <a:ext cx="4308480" cy="339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fld id="{16CBDA20-CC36-4905-A766-D815BD0575EF}" type="slidenum">
              <a:rPr b="0" lang="ru-RU" sz="2500" spc="-1" strike="noStrike">
                <a:solidFill>
                  <a:srgbClr val="000000"/>
                </a:solidFill>
                <a:latin typeface="Helvetica Light"/>
              </a:rPr>
              <a:t>&lt;номер&gt;</a:t>
            </a:fld>
            <a:endParaRPr b="0" lang="ru-RU" sz="25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46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100000"/>
              </a:lnSpc>
            </a:pPr>
            <a:fld id="{3AC5D941-3C70-4E17-93D8-84F12EDBF534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97" name="PlaceHolder 3"/>
          <p:cNvSpPr>
            <a:spLocks noGrp="1"/>
          </p:cNvSpPr>
          <p:nvPr>
            <p:ph type="sldNum"/>
          </p:nvPr>
        </p:nvSpPr>
        <p:spPr>
          <a:xfrm>
            <a:off x="5632560" y="6464160"/>
            <a:ext cx="4308480" cy="339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fld id="{BE58BABF-BFF3-4678-94A1-4E3CA44C3F01}" type="slidenum">
              <a:rPr b="0" lang="ru-RU" sz="2500" spc="-1" strike="noStrike">
                <a:solidFill>
                  <a:srgbClr val="000000"/>
                </a:solidFill>
                <a:latin typeface="Helvetica Light"/>
                <a:ea typeface="+mn-ea"/>
              </a:rPr>
              <a:t>&lt;номер&gt;</a:t>
            </a:fld>
            <a:endParaRPr b="0" lang="ru-RU" sz="25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49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100000"/>
              </a:lnSpc>
            </a:pPr>
            <a:fld id="{8D67D3F5-E6BA-48ED-A0A9-3BC0CC2263F8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52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100000"/>
              </a:lnSpc>
            </a:pPr>
            <a:fld id="{6D112769-B73F-40F5-950D-E948B687F449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55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100000"/>
              </a:lnSpc>
            </a:pPr>
            <a:fld id="{85D7DC3C-EE1F-46AA-9144-91527EA0913C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0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58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100000"/>
              </a:lnSpc>
            </a:pPr>
            <a:fld id="{F040E838-E852-4B5A-8345-C28CFE0C3C7F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9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0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0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0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0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0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8458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1" descr=""/>
          <p:cNvPicPr/>
          <p:nvPr/>
        </p:nvPicPr>
        <p:blipFill>
          <a:blip r:embed="rId2"/>
          <a:stretch/>
        </p:blipFill>
        <p:spPr>
          <a:xfrm>
            <a:off x="10131480" y="6126120"/>
            <a:ext cx="1629720" cy="469080"/>
          </a:xfrm>
          <a:prstGeom prst="rect">
            <a:avLst/>
          </a:prstGeom>
          <a:ln w="0">
            <a:noFill/>
          </a:ln>
        </p:spPr>
      </p:pic>
      <p:sp>
        <p:nvSpPr>
          <p:cNvPr id="1" name="TextBox 4"/>
          <p:cNvSpPr/>
          <p:nvPr/>
        </p:nvSpPr>
        <p:spPr>
          <a:xfrm>
            <a:off x="377640" y="6408360"/>
            <a:ext cx="257940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d9d9d9">
                    <a:alpha val="40000"/>
                  </a:srgbClr>
                </a:solidFill>
                <a:latin typeface="Calibri"/>
                <a:ea typeface="DejaVu Sans"/>
              </a:rPr>
              <a:t>© АО «Издательство «Просвещение», 20</a:t>
            </a:r>
            <a:r>
              <a:rPr b="0" lang="en-US" sz="1000" spc="-1" strike="noStrike">
                <a:solidFill>
                  <a:srgbClr val="d9d9d9">
                    <a:alpha val="40000"/>
                  </a:srgbClr>
                </a:solidFill>
                <a:latin typeface="Calibri"/>
                <a:ea typeface="DejaVu Sans"/>
              </a:rPr>
              <a:t>2</a:t>
            </a:r>
            <a:r>
              <a:rPr b="0" lang="ru-RU" sz="1000" spc="-1" strike="noStrike">
                <a:solidFill>
                  <a:srgbClr val="d9d9d9">
                    <a:alpha val="40000"/>
                  </a:srgbClr>
                </a:solidFill>
                <a:latin typeface="Calibri"/>
                <a:ea typeface="DejaVu Sans"/>
              </a:rPr>
              <a:t>3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" name="Текст 1"/>
          <p:cNvSpPr/>
          <p:nvPr/>
        </p:nvSpPr>
        <p:spPr>
          <a:xfrm>
            <a:off x="11323800" y="485640"/>
            <a:ext cx="459720" cy="21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fld id="{CAFCB8C4-1994-4A9B-987F-4FB30D08148C}" type="slidenum">
              <a:rPr b="1" lang="ru-RU" sz="1400" spc="-1" strike="noStrike">
                <a:solidFill>
                  <a:srgbClr val="ffffff"/>
                </a:solidFill>
                <a:latin typeface="Calibri"/>
                <a:ea typeface="Arial"/>
              </a:rPr>
              <a:t>7</a:t>
            </a:fld>
            <a:endParaRPr b="0" lang="ru-RU" sz="1400" spc="-1" strike="noStrike">
              <a:latin typeface="Arial"/>
            </a:endParaRPr>
          </a:p>
        </p:txBody>
      </p:sp>
      <p:pic>
        <p:nvPicPr>
          <p:cNvPr id="3" name="Рисунок 9" descr="Изображение выглядит как текст, наружный объект&#10;&#10;Автоматически созданное описание"/>
          <p:cNvPicPr/>
          <p:nvPr/>
        </p:nvPicPr>
        <p:blipFill>
          <a:blip r:embed="rId3">
            <a:alphaModFix amt="34000"/>
          </a:blip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Номер слайда 5"/>
          <p:cNvSpPr/>
          <p:nvPr/>
        </p:nvSpPr>
        <p:spPr>
          <a:xfrm>
            <a:off x="11019960" y="6201000"/>
            <a:ext cx="68220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8120" rIns="78120" tIns="39240" bIns="39240" anchor="ctr">
            <a:noAutofit/>
          </a:bodyPr>
          <a:p>
            <a:pPr algn="ctr">
              <a:lnSpc>
                <a:spcPct val="100000"/>
              </a:lnSpc>
            </a:pPr>
            <a:fld id="{E21D2B06-DE19-4F7A-9FEE-2836646082D4}" type="slidenum">
              <a:rPr b="1" lang="ru-RU" sz="135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350" spc="-1" strike="noStrike">
              <a:latin typeface="Arial"/>
            </a:endParaRPr>
          </a:p>
        </p:txBody>
      </p:sp>
      <p:sp>
        <p:nvSpPr>
          <p:cNvPr id="390" name="Прямоугольник 10"/>
          <p:cNvSpPr/>
          <p:nvPr/>
        </p:nvSpPr>
        <p:spPr>
          <a:xfrm flipH="1">
            <a:off x="-720" y="97920"/>
            <a:ext cx="12191400" cy="85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1" name="Прямоугольник 11"/>
          <p:cNvSpPr/>
          <p:nvPr/>
        </p:nvSpPr>
        <p:spPr>
          <a:xfrm flipH="1">
            <a:off x="2638800" y="96120"/>
            <a:ext cx="9551520" cy="816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4f0f4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2" name="Прямая соединительная линия 12"/>
          <p:cNvSpPr/>
          <p:nvPr/>
        </p:nvSpPr>
        <p:spPr>
          <a:xfrm>
            <a:off x="2068200" y="192240"/>
            <a:ext cx="1800" cy="626400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93" name="Группа 44"/>
          <p:cNvGrpSpPr/>
          <p:nvPr/>
        </p:nvGrpSpPr>
        <p:grpSpPr>
          <a:xfrm>
            <a:off x="316440" y="256680"/>
            <a:ext cx="1439640" cy="497160"/>
            <a:chOff x="316440" y="256680"/>
            <a:chExt cx="1439640" cy="497160"/>
          </a:xfrm>
        </p:grpSpPr>
        <p:sp>
          <p:nvSpPr>
            <p:cNvPr id="394" name="AutoShape 4"/>
            <p:cNvSpPr/>
            <p:nvPr/>
          </p:nvSpPr>
          <p:spPr>
            <a:xfrm>
              <a:off x="316440" y="256680"/>
              <a:ext cx="1428120" cy="492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5" name="Freeform 6"/>
            <p:cNvSpPr/>
            <p:nvPr/>
          </p:nvSpPr>
          <p:spPr>
            <a:xfrm>
              <a:off x="321480" y="490680"/>
              <a:ext cx="547920" cy="30960"/>
            </a:xfrm>
            <a:custGeom>
              <a:avLst/>
              <a:gdLst/>
              <a:ahLst/>
              <a:rect l="l" t="t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6" name="Freeform 7"/>
            <p:cNvSpPr/>
            <p:nvPr/>
          </p:nvSpPr>
          <p:spPr>
            <a:xfrm>
              <a:off x="1201680" y="490680"/>
              <a:ext cx="547920" cy="30960"/>
            </a:xfrm>
            <a:custGeom>
              <a:avLst/>
              <a:gdLst/>
              <a:ahLst/>
              <a:rect l="l" t="t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7" name="Freeform 8"/>
            <p:cNvSpPr/>
            <p:nvPr/>
          </p:nvSpPr>
          <p:spPr>
            <a:xfrm>
              <a:off x="316440" y="604440"/>
              <a:ext cx="124200" cy="116280"/>
            </a:xfrm>
            <a:custGeom>
              <a:avLst/>
              <a:gdLst/>
              <a:ahLst/>
              <a:rect l="l" t="t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8" name="Freeform 9"/>
            <p:cNvSpPr/>
            <p:nvPr/>
          </p:nvSpPr>
          <p:spPr>
            <a:xfrm>
              <a:off x="463680" y="604440"/>
              <a:ext cx="84600" cy="116280"/>
            </a:xfrm>
            <a:custGeom>
              <a:avLst/>
              <a:gdLst/>
              <a:ahLst/>
              <a:rect l="l" t="t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9" name="Freeform 10"/>
            <p:cNvSpPr/>
            <p:nvPr/>
          </p:nvSpPr>
          <p:spPr>
            <a:xfrm>
              <a:off x="572760" y="602640"/>
              <a:ext cx="114840" cy="119520"/>
            </a:xfrm>
            <a:custGeom>
              <a:avLst/>
              <a:gdLst/>
              <a:ahLst/>
              <a:rect l="l" t="t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0" name="Freeform 11"/>
            <p:cNvSpPr/>
            <p:nvPr/>
          </p:nvSpPr>
          <p:spPr>
            <a:xfrm>
              <a:off x="714960" y="602640"/>
              <a:ext cx="105120" cy="119520"/>
            </a:xfrm>
            <a:custGeom>
              <a:avLst/>
              <a:gdLst/>
              <a:ahLst/>
              <a:rect l="l" t="t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1" name="Freeform 12"/>
            <p:cNvSpPr/>
            <p:nvPr/>
          </p:nvSpPr>
          <p:spPr>
            <a:xfrm>
              <a:off x="844560" y="604440"/>
              <a:ext cx="91080" cy="116280"/>
            </a:xfrm>
            <a:custGeom>
              <a:avLst/>
              <a:gdLst/>
              <a:ahLst/>
              <a:rect l="l" t="t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2" name="Freeform 13"/>
            <p:cNvSpPr/>
            <p:nvPr/>
          </p:nvSpPr>
          <p:spPr>
            <a:xfrm>
              <a:off x="963000" y="604440"/>
              <a:ext cx="84600" cy="116280"/>
            </a:xfrm>
            <a:custGeom>
              <a:avLst/>
              <a:gdLst/>
              <a:ahLst/>
              <a:rect l="l" t="t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3" name="Freeform 14"/>
            <p:cNvSpPr/>
            <p:nvPr/>
          </p:nvSpPr>
          <p:spPr>
            <a:xfrm>
              <a:off x="1072080" y="604440"/>
              <a:ext cx="179640" cy="149400"/>
            </a:xfrm>
            <a:custGeom>
              <a:avLst/>
              <a:gdLst/>
              <a:ahLst/>
              <a:rect l="l" t="t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4" name="Freeform 15"/>
            <p:cNvSpPr/>
            <p:nvPr/>
          </p:nvSpPr>
          <p:spPr>
            <a:xfrm>
              <a:off x="1269720" y="604440"/>
              <a:ext cx="86400" cy="116280"/>
            </a:xfrm>
            <a:custGeom>
              <a:avLst/>
              <a:gdLst/>
              <a:ahLst/>
              <a:rect l="l" t="t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5" name="Freeform 16"/>
            <p:cNvSpPr/>
            <p:nvPr/>
          </p:nvSpPr>
          <p:spPr>
            <a:xfrm>
              <a:off x="1380600" y="604440"/>
              <a:ext cx="122400" cy="116280"/>
            </a:xfrm>
            <a:custGeom>
              <a:avLst/>
              <a:gdLst/>
              <a:ahLst/>
              <a:rect l="l" t="t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6" name="Freeform 17"/>
            <p:cNvSpPr/>
            <p:nvPr/>
          </p:nvSpPr>
          <p:spPr>
            <a:xfrm>
              <a:off x="1524240" y="604440"/>
              <a:ext cx="124200" cy="116280"/>
            </a:xfrm>
            <a:custGeom>
              <a:avLst/>
              <a:gdLst/>
              <a:ahLst/>
              <a:rect l="l" t="t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7" name="Freeform 18"/>
            <p:cNvSpPr/>
            <p:nvPr/>
          </p:nvSpPr>
          <p:spPr>
            <a:xfrm>
              <a:off x="1668240" y="604440"/>
              <a:ext cx="87840" cy="116280"/>
            </a:xfrm>
            <a:custGeom>
              <a:avLst/>
              <a:gdLst/>
              <a:ahLst/>
              <a:rect l="l" t="t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8" name="Freeform 19"/>
            <p:cNvSpPr/>
            <p:nvPr/>
          </p:nvSpPr>
          <p:spPr>
            <a:xfrm>
              <a:off x="921960" y="256680"/>
              <a:ext cx="228600" cy="288720"/>
            </a:xfrm>
            <a:custGeom>
              <a:avLst/>
              <a:gdLst/>
              <a:ahLst/>
              <a:rect l="l" t="t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409" name="Рисунок 29" descr="line.jpg"/>
          <p:cNvPicPr/>
          <p:nvPr/>
        </p:nvPicPr>
        <p:blipFill>
          <a:blip r:embed="rId2"/>
          <a:stretch/>
        </p:blipFill>
        <p:spPr>
          <a:xfrm rot="10800000">
            <a:off x="720" y="6790680"/>
            <a:ext cx="12191400" cy="66600"/>
          </a:xfrm>
          <a:prstGeom prst="rect">
            <a:avLst/>
          </a:prstGeom>
          <a:ln w="0">
            <a:noFill/>
          </a:ln>
        </p:spPr>
      </p:pic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2406240" y="96120"/>
            <a:ext cx="8946720" cy="80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Номер слайда 5"/>
          <p:cNvSpPr/>
          <p:nvPr/>
        </p:nvSpPr>
        <p:spPr>
          <a:xfrm>
            <a:off x="11019960" y="6201000"/>
            <a:ext cx="68220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8120" rIns="78120" tIns="39240" bIns="39240" anchor="ctr">
            <a:noAutofit/>
          </a:bodyPr>
          <a:p>
            <a:pPr algn="ctr">
              <a:lnSpc>
                <a:spcPct val="100000"/>
              </a:lnSpc>
            </a:pPr>
            <a:fld id="{90C6453E-07FD-455A-992C-09BD386632B9}" type="slidenum">
              <a:rPr b="1" lang="ru-RU" sz="135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350" spc="-1" strike="noStrike">
              <a:latin typeface="Arial"/>
            </a:endParaRPr>
          </a:p>
        </p:txBody>
      </p:sp>
      <p:sp>
        <p:nvSpPr>
          <p:cNvPr id="449" name="Прямоугольник 10"/>
          <p:cNvSpPr/>
          <p:nvPr/>
        </p:nvSpPr>
        <p:spPr>
          <a:xfrm flipH="1">
            <a:off x="-720" y="97920"/>
            <a:ext cx="12191400" cy="85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0" name="Прямоугольник 11"/>
          <p:cNvSpPr/>
          <p:nvPr/>
        </p:nvSpPr>
        <p:spPr>
          <a:xfrm flipH="1">
            <a:off x="2638800" y="96120"/>
            <a:ext cx="9551520" cy="816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4f0f4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1" name="Прямая соединительная линия 12"/>
          <p:cNvSpPr/>
          <p:nvPr/>
        </p:nvSpPr>
        <p:spPr>
          <a:xfrm>
            <a:off x="2068200" y="192240"/>
            <a:ext cx="1800" cy="626400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52" name="Группа 44"/>
          <p:cNvGrpSpPr/>
          <p:nvPr/>
        </p:nvGrpSpPr>
        <p:grpSpPr>
          <a:xfrm>
            <a:off x="316440" y="256680"/>
            <a:ext cx="1439640" cy="497160"/>
            <a:chOff x="316440" y="256680"/>
            <a:chExt cx="1439640" cy="497160"/>
          </a:xfrm>
        </p:grpSpPr>
        <p:sp>
          <p:nvSpPr>
            <p:cNvPr id="453" name="AutoShape 4"/>
            <p:cNvSpPr/>
            <p:nvPr/>
          </p:nvSpPr>
          <p:spPr>
            <a:xfrm>
              <a:off x="316440" y="256680"/>
              <a:ext cx="1428120" cy="492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4" name="Freeform 6"/>
            <p:cNvSpPr/>
            <p:nvPr/>
          </p:nvSpPr>
          <p:spPr>
            <a:xfrm>
              <a:off x="321480" y="490680"/>
              <a:ext cx="547920" cy="30960"/>
            </a:xfrm>
            <a:custGeom>
              <a:avLst/>
              <a:gdLst/>
              <a:ahLst/>
              <a:rect l="l" t="t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5" name="Freeform 7"/>
            <p:cNvSpPr/>
            <p:nvPr/>
          </p:nvSpPr>
          <p:spPr>
            <a:xfrm>
              <a:off x="1201680" y="490680"/>
              <a:ext cx="547920" cy="30960"/>
            </a:xfrm>
            <a:custGeom>
              <a:avLst/>
              <a:gdLst/>
              <a:ahLst/>
              <a:rect l="l" t="t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6" name="Freeform 8"/>
            <p:cNvSpPr/>
            <p:nvPr/>
          </p:nvSpPr>
          <p:spPr>
            <a:xfrm>
              <a:off x="316440" y="604440"/>
              <a:ext cx="124200" cy="116280"/>
            </a:xfrm>
            <a:custGeom>
              <a:avLst/>
              <a:gdLst/>
              <a:ahLst/>
              <a:rect l="l" t="t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7" name="Freeform 9"/>
            <p:cNvSpPr/>
            <p:nvPr/>
          </p:nvSpPr>
          <p:spPr>
            <a:xfrm>
              <a:off x="463680" y="604440"/>
              <a:ext cx="84600" cy="116280"/>
            </a:xfrm>
            <a:custGeom>
              <a:avLst/>
              <a:gdLst/>
              <a:ahLst/>
              <a:rect l="l" t="t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8" name="Freeform 10"/>
            <p:cNvSpPr/>
            <p:nvPr/>
          </p:nvSpPr>
          <p:spPr>
            <a:xfrm>
              <a:off x="572760" y="602640"/>
              <a:ext cx="114840" cy="119520"/>
            </a:xfrm>
            <a:custGeom>
              <a:avLst/>
              <a:gdLst/>
              <a:ahLst/>
              <a:rect l="l" t="t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9" name="Freeform 11"/>
            <p:cNvSpPr/>
            <p:nvPr/>
          </p:nvSpPr>
          <p:spPr>
            <a:xfrm>
              <a:off x="714960" y="602640"/>
              <a:ext cx="105120" cy="119520"/>
            </a:xfrm>
            <a:custGeom>
              <a:avLst/>
              <a:gdLst/>
              <a:ahLst/>
              <a:rect l="l" t="t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0" name="Freeform 12"/>
            <p:cNvSpPr/>
            <p:nvPr/>
          </p:nvSpPr>
          <p:spPr>
            <a:xfrm>
              <a:off x="844560" y="604440"/>
              <a:ext cx="91080" cy="116280"/>
            </a:xfrm>
            <a:custGeom>
              <a:avLst/>
              <a:gdLst/>
              <a:ahLst/>
              <a:rect l="l" t="t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1" name="Freeform 13"/>
            <p:cNvSpPr/>
            <p:nvPr/>
          </p:nvSpPr>
          <p:spPr>
            <a:xfrm>
              <a:off x="963000" y="604440"/>
              <a:ext cx="84600" cy="116280"/>
            </a:xfrm>
            <a:custGeom>
              <a:avLst/>
              <a:gdLst/>
              <a:ahLst/>
              <a:rect l="l" t="t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2" name="Freeform 14"/>
            <p:cNvSpPr/>
            <p:nvPr/>
          </p:nvSpPr>
          <p:spPr>
            <a:xfrm>
              <a:off x="1072080" y="604440"/>
              <a:ext cx="179640" cy="149400"/>
            </a:xfrm>
            <a:custGeom>
              <a:avLst/>
              <a:gdLst/>
              <a:ahLst/>
              <a:rect l="l" t="t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3" name="Freeform 15"/>
            <p:cNvSpPr/>
            <p:nvPr/>
          </p:nvSpPr>
          <p:spPr>
            <a:xfrm>
              <a:off x="1269720" y="604440"/>
              <a:ext cx="86400" cy="116280"/>
            </a:xfrm>
            <a:custGeom>
              <a:avLst/>
              <a:gdLst/>
              <a:ahLst/>
              <a:rect l="l" t="t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4" name="Freeform 16"/>
            <p:cNvSpPr/>
            <p:nvPr/>
          </p:nvSpPr>
          <p:spPr>
            <a:xfrm>
              <a:off x="1380600" y="604440"/>
              <a:ext cx="122400" cy="116280"/>
            </a:xfrm>
            <a:custGeom>
              <a:avLst/>
              <a:gdLst/>
              <a:ahLst/>
              <a:rect l="l" t="t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5" name="Freeform 17"/>
            <p:cNvSpPr/>
            <p:nvPr/>
          </p:nvSpPr>
          <p:spPr>
            <a:xfrm>
              <a:off x="1524240" y="604440"/>
              <a:ext cx="124200" cy="116280"/>
            </a:xfrm>
            <a:custGeom>
              <a:avLst/>
              <a:gdLst/>
              <a:ahLst/>
              <a:rect l="l" t="t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6" name="Freeform 18"/>
            <p:cNvSpPr/>
            <p:nvPr/>
          </p:nvSpPr>
          <p:spPr>
            <a:xfrm>
              <a:off x="1668240" y="604440"/>
              <a:ext cx="87840" cy="116280"/>
            </a:xfrm>
            <a:custGeom>
              <a:avLst/>
              <a:gdLst/>
              <a:ahLst/>
              <a:rect l="l" t="t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7" name="Freeform 19"/>
            <p:cNvSpPr/>
            <p:nvPr/>
          </p:nvSpPr>
          <p:spPr>
            <a:xfrm>
              <a:off x="921960" y="256680"/>
              <a:ext cx="228600" cy="288720"/>
            </a:xfrm>
            <a:custGeom>
              <a:avLst/>
              <a:gdLst/>
              <a:ahLst/>
              <a:rect l="l" t="t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468" name="Рисунок 29" descr="line.jpg"/>
          <p:cNvPicPr/>
          <p:nvPr/>
        </p:nvPicPr>
        <p:blipFill>
          <a:blip r:embed="rId2"/>
          <a:stretch/>
        </p:blipFill>
        <p:spPr>
          <a:xfrm rot="10800000">
            <a:off x="720" y="6790680"/>
            <a:ext cx="12191400" cy="66600"/>
          </a:xfrm>
          <a:prstGeom prst="rect">
            <a:avLst/>
          </a:prstGeom>
          <a:ln w="0">
            <a:noFill/>
          </a:ln>
        </p:spPr>
      </p:pic>
      <p:sp>
        <p:nvSpPr>
          <p:cNvPr id="469" name="Прямоугольник 4"/>
          <p:cNvSpPr/>
          <p:nvPr/>
        </p:nvSpPr>
        <p:spPr>
          <a:xfrm>
            <a:off x="0" y="1005840"/>
            <a:ext cx="12191400" cy="164520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2406240" y="96120"/>
            <a:ext cx="8946720" cy="80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838080" y="1199160"/>
            <a:ext cx="5130720" cy="5067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body"/>
          </p:nvPr>
        </p:nvSpPr>
        <p:spPr>
          <a:xfrm>
            <a:off x="6226200" y="1199160"/>
            <a:ext cx="5130720" cy="5067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1" descr=""/>
          <p:cNvPicPr/>
          <p:nvPr/>
        </p:nvPicPr>
        <p:blipFill>
          <a:blip r:embed="rId2"/>
          <a:stretch/>
        </p:blipFill>
        <p:spPr>
          <a:xfrm>
            <a:off x="9891720" y="6126120"/>
            <a:ext cx="2112120" cy="482040"/>
          </a:xfrm>
          <a:prstGeom prst="rect">
            <a:avLst/>
          </a:prstGeom>
          <a:ln w="0">
            <a:noFill/>
          </a:ln>
        </p:spPr>
      </p:pic>
      <p:sp>
        <p:nvSpPr>
          <p:cNvPr id="43" name="Прямоугольник 2"/>
          <p:cNvSpPr/>
          <p:nvPr/>
        </p:nvSpPr>
        <p:spPr>
          <a:xfrm>
            <a:off x="479520" y="6445800"/>
            <a:ext cx="300600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233c78">
                    <a:alpha val="40000"/>
                  </a:srgbClr>
                </a:solidFill>
                <a:latin typeface="Calibri"/>
                <a:ea typeface="DejaVu Sans"/>
              </a:rPr>
              <a:t>© АО «Издательство «Просвещение», 20</a:t>
            </a:r>
            <a:r>
              <a:rPr b="0" lang="en-US" sz="1000" spc="-1" strike="noStrike">
                <a:solidFill>
                  <a:srgbClr val="233c78">
                    <a:alpha val="40000"/>
                  </a:srgbClr>
                </a:solidFill>
                <a:latin typeface="Calibri"/>
                <a:ea typeface="DejaVu Sans"/>
              </a:rPr>
              <a:t>2</a:t>
            </a:r>
            <a:r>
              <a:rPr b="0" lang="ru-RU" sz="1000" spc="-1" strike="noStrike">
                <a:solidFill>
                  <a:srgbClr val="233c78">
                    <a:alpha val="40000"/>
                  </a:srgbClr>
                </a:solidFill>
                <a:latin typeface="Calibri"/>
                <a:ea typeface="DejaVu Sans"/>
              </a:rPr>
              <a:t>3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4" name="Текст 1"/>
          <p:cNvSpPr/>
          <p:nvPr/>
        </p:nvSpPr>
        <p:spPr>
          <a:xfrm>
            <a:off x="11323800" y="485640"/>
            <a:ext cx="459720" cy="21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fld id="{D3F49D44-B25E-4A56-9448-BF35B1CD1739}" type="slidenum">
              <a:rPr b="1" lang="ru-RU" sz="1400" spc="-1" strike="noStrike">
                <a:solidFill>
                  <a:srgbClr val="233c78"/>
                </a:solidFill>
                <a:latin typeface="Calibri"/>
                <a:ea typeface="Arial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pic>
        <p:nvPicPr>
          <p:cNvPr id="45" name="Рисунок 6" descr=""/>
          <p:cNvPicPr/>
          <p:nvPr/>
        </p:nvPicPr>
        <p:blipFill>
          <a:blip r:embed="rId3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1" descr=""/>
          <p:cNvPicPr/>
          <p:nvPr/>
        </p:nvPicPr>
        <p:blipFill>
          <a:blip r:embed="rId2"/>
          <a:stretch/>
        </p:blipFill>
        <p:spPr>
          <a:xfrm>
            <a:off x="9891720" y="6126120"/>
            <a:ext cx="2112120" cy="482040"/>
          </a:xfrm>
          <a:prstGeom prst="rect">
            <a:avLst/>
          </a:prstGeom>
          <a:ln w="0">
            <a:noFill/>
          </a:ln>
        </p:spPr>
      </p:pic>
      <p:sp>
        <p:nvSpPr>
          <p:cNvPr id="85" name="Прямоугольник 2"/>
          <p:cNvSpPr/>
          <p:nvPr/>
        </p:nvSpPr>
        <p:spPr>
          <a:xfrm>
            <a:off x="479520" y="6445800"/>
            <a:ext cx="300600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233c78">
                    <a:alpha val="40000"/>
                  </a:srgbClr>
                </a:solidFill>
                <a:latin typeface="Calibri"/>
                <a:ea typeface="DejaVu Sans"/>
              </a:rPr>
              <a:t>© АО «Издательство «Просвещение», 20</a:t>
            </a:r>
            <a:r>
              <a:rPr b="0" lang="en-US" sz="1000" spc="-1" strike="noStrike">
                <a:solidFill>
                  <a:srgbClr val="233c78">
                    <a:alpha val="40000"/>
                  </a:srgbClr>
                </a:solidFill>
                <a:latin typeface="Calibri"/>
                <a:ea typeface="DejaVu Sans"/>
              </a:rPr>
              <a:t>2</a:t>
            </a:r>
            <a:r>
              <a:rPr b="0" lang="ru-RU" sz="1000" spc="-1" strike="noStrike">
                <a:solidFill>
                  <a:srgbClr val="233c78">
                    <a:alpha val="40000"/>
                  </a:srgbClr>
                </a:solidFill>
                <a:latin typeface="Calibri"/>
                <a:ea typeface="DejaVu Sans"/>
              </a:rPr>
              <a:t>3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86" name="Текст 1"/>
          <p:cNvSpPr/>
          <p:nvPr/>
        </p:nvSpPr>
        <p:spPr>
          <a:xfrm>
            <a:off x="11323800" y="485640"/>
            <a:ext cx="459720" cy="21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fld id="{5892F8D9-5D20-429A-966F-A90CBA9DE85A}" type="slidenum">
              <a:rPr b="1" lang="ru-RU" sz="1400" spc="-1" strike="noStrike">
                <a:solidFill>
                  <a:srgbClr val="233c78"/>
                </a:solidFill>
                <a:latin typeface="Calibri"/>
                <a:ea typeface="Arial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pic>
        <p:nvPicPr>
          <p:cNvPr id="87" name="Рисунок 7" descr=""/>
          <p:cNvPicPr/>
          <p:nvPr/>
        </p:nvPicPr>
        <p:blipFill>
          <a:blip r:embed="rId3"/>
          <a:stretch/>
        </p:blipFill>
        <p:spPr>
          <a:xfrm>
            <a:off x="0" y="3429000"/>
            <a:ext cx="2423160" cy="342828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8458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Рисунок 1" descr=""/>
          <p:cNvPicPr/>
          <p:nvPr/>
        </p:nvPicPr>
        <p:blipFill>
          <a:blip r:embed="rId2"/>
          <a:stretch/>
        </p:blipFill>
        <p:spPr>
          <a:xfrm>
            <a:off x="10131480" y="6126120"/>
            <a:ext cx="1629720" cy="469080"/>
          </a:xfrm>
          <a:prstGeom prst="rect">
            <a:avLst/>
          </a:prstGeom>
          <a:ln w="0">
            <a:noFill/>
          </a:ln>
        </p:spPr>
      </p:pic>
      <p:sp>
        <p:nvSpPr>
          <p:cNvPr id="203" name="TextBox 4"/>
          <p:cNvSpPr/>
          <p:nvPr/>
        </p:nvSpPr>
        <p:spPr>
          <a:xfrm>
            <a:off x="377640" y="6408360"/>
            <a:ext cx="257940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d9d9d9">
                    <a:alpha val="40000"/>
                  </a:srgbClr>
                </a:solidFill>
                <a:latin typeface="Calibri"/>
                <a:ea typeface="DejaVu Sans"/>
              </a:rPr>
              <a:t>© АО «Издательство «Просвещение», 20</a:t>
            </a:r>
            <a:r>
              <a:rPr b="0" lang="en-US" sz="1000" spc="-1" strike="noStrike">
                <a:solidFill>
                  <a:srgbClr val="d9d9d9">
                    <a:alpha val="40000"/>
                  </a:srgbClr>
                </a:solidFill>
                <a:latin typeface="Calibri"/>
                <a:ea typeface="DejaVu Sans"/>
              </a:rPr>
              <a:t>2</a:t>
            </a:r>
            <a:r>
              <a:rPr b="0" lang="ru-RU" sz="1000" spc="-1" strike="noStrike">
                <a:solidFill>
                  <a:srgbClr val="d9d9d9">
                    <a:alpha val="40000"/>
                  </a:srgbClr>
                </a:solidFill>
                <a:latin typeface="Calibri"/>
                <a:ea typeface="DejaVu Sans"/>
              </a:rPr>
              <a:t>2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04" name="Текст 1"/>
          <p:cNvSpPr/>
          <p:nvPr/>
        </p:nvSpPr>
        <p:spPr>
          <a:xfrm>
            <a:off x="11323800" y="485640"/>
            <a:ext cx="459720" cy="21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fld id="{FAC00D62-AF64-40EE-A564-B44CC8EFAABD}" type="slidenum">
              <a:rPr b="1" lang="ru-RU" sz="1400" spc="-1" strike="noStrike">
                <a:solidFill>
                  <a:srgbClr val="ffffff"/>
                </a:solidFill>
                <a:latin typeface="Calibri"/>
                <a:ea typeface="Arial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pic>
        <p:nvPicPr>
          <p:cNvPr id="205" name="Рисунок 9" descr="Изображение выглядит как текст, наружный объект&#10;&#10;Автоматически созданное описание"/>
          <p:cNvPicPr/>
          <p:nvPr/>
        </p:nvPicPr>
        <p:blipFill>
          <a:blip r:embed="rId3">
            <a:alphaModFix amt="34000"/>
          </a:blip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pic>
        <p:nvPicPr>
          <p:cNvPr id="206" name="Рисунок 6" descr=""/>
          <p:cNvPicPr/>
          <p:nvPr/>
        </p:nvPicPr>
        <p:blipFill>
          <a:blip r:embed="rId4"/>
          <a:stretch/>
        </p:blipFill>
        <p:spPr>
          <a:xfrm>
            <a:off x="10131480" y="6126120"/>
            <a:ext cx="1629720" cy="469080"/>
          </a:xfrm>
          <a:prstGeom prst="rect">
            <a:avLst/>
          </a:prstGeom>
          <a:ln w="0">
            <a:noFill/>
          </a:ln>
        </p:spPr>
      </p:pic>
      <p:sp>
        <p:nvSpPr>
          <p:cNvPr id="207" name="TextBox 7"/>
          <p:cNvSpPr/>
          <p:nvPr/>
        </p:nvSpPr>
        <p:spPr>
          <a:xfrm>
            <a:off x="377640" y="6408360"/>
            <a:ext cx="257940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d9d9d9">
                    <a:alpha val="40000"/>
                  </a:srgbClr>
                </a:solidFill>
                <a:latin typeface="Calibri"/>
                <a:ea typeface="DejaVu Sans"/>
              </a:rPr>
              <a:t>© АО «Издательство «Просвещение», 20</a:t>
            </a:r>
            <a:r>
              <a:rPr b="0" lang="en-US" sz="1000" spc="-1" strike="noStrike">
                <a:solidFill>
                  <a:srgbClr val="d9d9d9">
                    <a:alpha val="40000"/>
                  </a:srgbClr>
                </a:solidFill>
                <a:latin typeface="Calibri"/>
                <a:ea typeface="DejaVu Sans"/>
              </a:rPr>
              <a:t>2</a:t>
            </a:r>
            <a:r>
              <a:rPr b="0" lang="ru-RU" sz="1000" spc="-1" strike="noStrike">
                <a:solidFill>
                  <a:srgbClr val="d9d9d9">
                    <a:alpha val="40000"/>
                  </a:srgbClr>
                </a:solidFill>
                <a:latin typeface="Calibri"/>
                <a:ea typeface="DejaVu Sans"/>
              </a:rPr>
              <a:t>3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08" name="Текст 1"/>
          <p:cNvSpPr/>
          <p:nvPr/>
        </p:nvSpPr>
        <p:spPr>
          <a:xfrm>
            <a:off x="11323800" y="485640"/>
            <a:ext cx="459720" cy="21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fld id="{206DD185-0257-419D-8963-6BF33DDFC47B}" type="slidenum">
              <a:rPr b="1" lang="ru-RU" sz="1400" spc="-1" strike="noStrike">
                <a:solidFill>
                  <a:srgbClr val="ffffff"/>
                </a:solidFill>
                <a:latin typeface="Calibri"/>
                <a:ea typeface="Arial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Рисунок 1" descr=""/>
          <p:cNvPicPr/>
          <p:nvPr/>
        </p:nvPicPr>
        <p:blipFill>
          <a:blip r:embed="rId2"/>
          <a:stretch/>
        </p:blipFill>
        <p:spPr>
          <a:xfrm>
            <a:off x="9891720" y="6126120"/>
            <a:ext cx="2112120" cy="482040"/>
          </a:xfrm>
          <a:prstGeom prst="rect">
            <a:avLst/>
          </a:prstGeom>
          <a:ln w="0">
            <a:noFill/>
          </a:ln>
        </p:spPr>
      </p:pic>
      <p:sp>
        <p:nvSpPr>
          <p:cNvPr id="248" name="Прямоугольник 2"/>
          <p:cNvSpPr/>
          <p:nvPr/>
        </p:nvSpPr>
        <p:spPr>
          <a:xfrm>
            <a:off x="479520" y="6445800"/>
            <a:ext cx="3006000" cy="152280"/>
          </a:xfrm>
          <a:prstGeom prst="rect">
            <a:avLst/>
          </a:prstGeom>
          <a:noFill/>
          <a:ln w="0"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1"/>
          <a:fillRef idx="0"/>
          <a:effectRef idx="0"/>
          <a:fontRef idx="minor"/>
        </p:style>
        <p:txBody>
          <a:bodyPr numCol="1" spcCol="1440" lIns="0" rIns="0" tIns="0" bIns="0" anchor="t">
            <a:spAutoFit/>
            <a:scene3d>
              <a:camera prst="orthographicFront"/>
              <a:lightRig dir="t" rig="flat"/>
            </a:scene3d>
            <a:sp3d prstMaterial="dkEdge">
              <a:bevelT w="8200" h="38100"/>
            </a:sp3d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233c78">
                    <a:alpha val="40000"/>
                  </a:srgbClr>
                </a:solidFill>
                <a:latin typeface="Calibri"/>
                <a:ea typeface="DejaVu Sans"/>
              </a:rPr>
              <a:t>© АО «Издательство «Просвещение», 20</a:t>
            </a:r>
            <a:r>
              <a:rPr b="0" lang="en-US" sz="1000" spc="-1" strike="noStrike">
                <a:solidFill>
                  <a:srgbClr val="233c78">
                    <a:alpha val="40000"/>
                  </a:srgbClr>
                </a:solidFill>
                <a:latin typeface="Calibri"/>
                <a:ea typeface="DejaVu Sans"/>
              </a:rPr>
              <a:t>2</a:t>
            </a:r>
            <a:r>
              <a:rPr b="0" lang="ru-RU" sz="1000" spc="-1" strike="noStrike">
                <a:solidFill>
                  <a:srgbClr val="233c78">
                    <a:alpha val="40000"/>
                  </a:srgbClr>
                </a:solidFill>
                <a:latin typeface="Calibri"/>
                <a:ea typeface="DejaVu Sans"/>
              </a:rPr>
              <a:t>3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49" name="Текст 1"/>
          <p:cNvSpPr/>
          <p:nvPr/>
        </p:nvSpPr>
        <p:spPr>
          <a:xfrm>
            <a:off x="11323800" y="485640"/>
            <a:ext cx="459720" cy="21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fld id="{9610142F-14C9-4197-9BA3-6F6730F290A8}" type="slidenum">
              <a:rPr b="1" lang="ru-RU" sz="1400" spc="-1" strike="noStrike">
                <a:solidFill>
                  <a:srgbClr val="233c78"/>
                </a:solidFill>
                <a:latin typeface="Calibri"/>
                <a:ea typeface="Arial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pic>
        <p:nvPicPr>
          <p:cNvPr id="250" name="Рисунок 7" descr=""/>
          <p:cNvPicPr/>
          <p:nvPr/>
        </p:nvPicPr>
        <p:blipFill>
          <a:blip r:embed="rId3"/>
          <a:stretch/>
        </p:blipFill>
        <p:spPr>
          <a:xfrm>
            <a:off x="8374680" y="0"/>
            <a:ext cx="3816360" cy="3961800"/>
          </a:xfrm>
          <a:prstGeom prst="rect">
            <a:avLst/>
          </a:prstGeom>
          <a:ln w="0">
            <a:noFill/>
          </a:ln>
        </p:spPr>
      </p:pic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Рисунок 1" descr=""/>
          <p:cNvPicPr/>
          <p:nvPr/>
        </p:nvPicPr>
        <p:blipFill>
          <a:blip r:embed="rId2"/>
          <a:stretch/>
        </p:blipFill>
        <p:spPr>
          <a:xfrm>
            <a:off x="9891720" y="6126120"/>
            <a:ext cx="2112120" cy="482040"/>
          </a:xfrm>
          <a:prstGeom prst="rect">
            <a:avLst/>
          </a:prstGeom>
          <a:ln w="0">
            <a:noFill/>
          </a:ln>
        </p:spPr>
      </p:pic>
      <p:sp>
        <p:nvSpPr>
          <p:cNvPr id="290" name="Прямоугольник 2"/>
          <p:cNvSpPr/>
          <p:nvPr/>
        </p:nvSpPr>
        <p:spPr>
          <a:xfrm>
            <a:off x="479520" y="6445800"/>
            <a:ext cx="300600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233c78">
                    <a:alpha val="40000"/>
                  </a:srgbClr>
                </a:solidFill>
                <a:latin typeface="Calibri"/>
                <a:ea typeface="DejaVu Sans"/>
              </a:rPr>
              <a:t>© АО «Издательство «Просвещение», 20</a:t>
            </a:r>
            <a:r>
              <a:rPr b="0" lang="en-US" sz="1000" spc="-1" strike="noStrike">
                <a:solidFill>
                  <a:srgbClr val="233c78">
                    <a:alpha val="40000"/>
                  </a:srgbClr>
                </a:solidFill>
                <a:latin typeface="Calibri"/>
                <a:ea typeface="DejaVu Sans"/>
              </a:rPr>
              <a:t>2</a:t>
            </a:r>
            <a:r>
              <a:rPr b="0" lang="ru-RU" sz="1000" spc="-1" strike="noStrike">
                <a:solidFill>
                  <a:srgbClr val="233c78">
                    <a:alpha val="40000"/>
                  </a:srgbClr>
                </a:solidFill>
                <a:latin typeface="Calibri"/>
                <a:ea typeface="DejaVu Sans"/>
              </a:rPr>
              <a:t>2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91" name="Текст 1"/>
          <p:cNvSpPr/>
          <p:nvPr/>
        </p:nvSpPr>
        <p:spPr>
          <a:xfrm>
            <a:off x="11323800" y="485640"/>
            <a:ext cx="459720" cy="21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fld id="{687AD688-5544-416C-ADF2-48A826CCD02D}" type="slidenum">
              <a:rPr b="1" lang="ru-RU" sz="1400" spc="-1" strike="noStrike">
                <a:solidFill>
                  <a:srgbClr val="233c78"/>
                </a:solidFill>
                <a:latin typeface="Calibri"/>
                <a:ea typeface="Arial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Номер слайда 5"/>
          <p:cNvSpPr/>
          <p:nvPr/>
        </p:nvSpPr>
        <p:spPr>
          <a:xfrm>
            <a:off x="11019960" y="6201000"/>
            <a:ext cx="68220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8120" rIns="78120" tIns="39240" bIns="39240" anchor="ctr">
            <a:noAutofit/>
          </a:bodyPr>
          <a:p>
            <a:pPr algn="ctr">
              <a:lnSpc>
                <a:spcPct val="100000"/>
              </a:lnSpc>
            </a:pPr>
            <a:fld id="{A5D32917-2568-4A51-AD60-F8C91CB67D67}" type="slidenum">
              <a:rPr b="1" lang="ru-RU" sz="135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350" spc="-1" strike="noStrike">
              <a:latin typeface="Arial"/>
            </a:endParaRPr>
          </a:p>
        </p:txBody>
      </p:sp>
      <p:sp>
        <p:nvSpPr>
          <p:cNvPr id="331" name="Прямоугольник 10"/>
          <p:cNvSpPr/>
          <p:nvPr/>
        </p:nvSpPr>
        <p:spPr>
          <a:xfrm flipH="1">
            <a:off x="-720" y="97920"/>
            <a:ext cx="12191400" cy="85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Прямоугольник 11"/>
          <p:cNvSpPr/>
          <p:nvPr/>
        </p:nvSpPr>
        <p:spPr>
          <a:xfrm flipH="1">
            <a:off x="2638800" y="96120"/>
            <a:ext cx="9551520" cy="816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4f0f4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Прямая соединительная линия 12"/>
          <p:cNvSpPr/>
          <p:nvPr/>
        </p:nvSpPr>
        <p:spPr>
          <a:xfrm>
            <a:off x="2068200" y="192240"/>
            <a:ext cx="1800" cy="626400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34" name="Группа 44"/>
          <p:cNvGrpSpPr/>
          <p:nvPr/>
        </p:nvGrpSpPr>
        <p:grpSpPr>
          <a:xfrm>
            <a:off x="316440" y="256680"/>
            <a:ext cx="1439640" cy="497160"/>
            <a:chOff x="316440" y="256680"/>
            <a:chExt cx="1439640" cy="497160"/>
          </a:xfrm>
        </p:grpSpPr>
        <p:sp>
          <p:nvSpPr>
            <p:cNvPr id="335" name="AutoShape 4"/>
            <p:cNvSpPr/>
            <p:nvPr/>
          </p:nvSpPr>
          <p:spPr>
            <a:xfrm>
              <a:off x="316440" y="256680"/>
              <a:ext cx="1428120" cy="492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6" name="Freeform 6"/>
            <p:cNvSpPr/>
            <p:nvPr/>
          </p:nvSpPr>
          <p:spPr>
            <a:xfrm>
              <a:off x="321480" y="490680"/>
              <a:ext cx="547920" cy="30960"/>
            </a:xfrm>
            <a:custGeom>
              <a:avLst/>
              <a:gdLst/>
              <a:ahLst/>
              <a:rect l="l" t="t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7" name="Freeform 7"/>
            <p:cNvSpPr/>
            <p:nvPr/>
          </p:nvSpPr>
          <p:spPr>
            <a:xfrm>
              <a:off x="1201680" y="490680"/>
              <a:ext cx="547920" cy="30960"/>
            </a:xfrm>
            <a:custGeom>
              <a:avLst/>
              <a:gdLst/>
              <a:ahLst/>
              <a:rect l="l" t="t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8" name="Freeform 8"/>
            <p:cNvSpPr/>
            <p:nvPr/>
          </p:nvSpPr>
          <p:spPr>
            <a:xfrm>
              <a:off x="316440" y="604440"/>
              <a:ext cx="124200" cy="116280"/>
            </a:xfrm>
            <a:custGeom>
              <a:avLst/>
              <a:gdLst/>
              <a:ahLst/>
              <a:rect l="l" t="t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9" name="Freeform 9"/>
            <p:cNvSpPr/>
            <p:nvPr/>
          </p:nvSpPr>
          <p:spPr>
            <a:xfrm>
              <a:off x="463680" y="604440"/>
              <a:ext cx="84600" cy="116280"/>
            </a:xfrm>
            <a:custGeom>
              <a:avLst/>
              <a:gdLst/>
              <a:ahLst/>
              <a:rect l="l" t="t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0" name="Freeform 10"/>
            <p:cNvSpPr/>
            <p:nvPr/>
          </p:nvSpPr>
          <p:spPr>
            <a:xfrm>
              <a:off x="572760" y="602640"/>
              <a:ext cx="114840" cy="119520"/>
            </a:xfrm>
            <a:custGeom>
              <a:avLst/>
              <a:gdLst/>
              <a:ahLst/>
              <a:rect l="l" t="t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" name="Freeform 11"/>
            <p:cNvSpPr/>
            <p:nvPr/>
          </p:nvSpPr>
          <p:spPr>
            <a:xfrm>
              <a:off x="714960" y="602640"/>
              <a:ext cx="105120" cy="119520"/>
            </a:xfrm>
            <a:custGeom>
              <a:avLst/>
              <a:gdLst/>
              <a:ahLst/>
              <a:rect l="l" t="t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2" name="Freeform 12"/>
            <p:cNvSpPr/>
            <p:nvPr/>
          </p:nvSpPr>
          <p:spPr>
            <a:xfrm>
              <a:off x="844560" y="604440"/>
              <a:ext cx="91080" cy="116280"/>
            </a:xfrm>
            <a:custGeom>
              <a:avLst/>
              <a:gdLst/>
              <a:ahLst/>
              <a:rect l="l" t="t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3" name="Freeform 13"/>
            <p:cNvSpPr/>
            <p:nvPr/>
          </p:nvSpPr>
          <p:spPr>
            <a:xfrm>
              <a:off x="963000" y="604440"/>
              <a:ext cx="84600" cy="116280"/>
            </a:xfrm>
            <a:custGeom>
              <a:avLst/>
              <a:gdLst/>
              <a:ahLst/>
              <a:rect l="l" t="t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4" name="Freeform 14"/>
            <p:cNvSpPr/>
            <p:nvPr/>
          </p:nvSpPr>
          <p:spPr>
            <a:xfrm>
              <a:off x="1072080" y="604440"/>
              <a:ext cx="179640" cy="149400"/>
            </a:xfrm>
            <a:custGeom>
              <a:avLst/>
              <a:gdLst/>
              <a:ahLst/>
              <a:rect l="l" t="t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5" name="Freeform 15"/>
            <p:cNvSpPr/>
            <p:nvPr/>
          </p:nvSpPr>
          <p:spPr>
            <a:xfrm>
              <a:off x="1269720" y="604440"/>
              <a:ext cx="86400" cy="116280"/>
            </a:xfrm>
            <a:custGeom>
              <a:avLst/>
              <a:gdLst/>
              <a:ahLst/>
              <a:rect l="l" t="t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6" name="Freeform 16"/>
            <p:cNvSpPr/>
            <p:nvPr/>
          </p:nvSpPr>
          <p:spPr>
            <a:xfrm>
              <a:off x="1380600" y="604440"/>
              <a:ext cx="122400" cy="116280"/>
            </a:xfrm>
            <a:custGeom>
              <a:avLst/>
              <a:gdLst/>
              <a:ahLst/>
              <a:rect l="l" t="t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" name="Freeform 17"/>
            <p:cNvSpPr/>
            <p:nvPr/>
          </p:nvSpPr>
          <p:spPr>
            <a:xfrm>
              <a:off x="1524240" y="604440"/>
              <a:ext cx="124200" cy="116280"/>
            </a:xfrm>
            <a:custGeom>
              <a:avLst/>
              <a:gdLst/>
              <a:ahLst/>
              <a:rect l="l" t="t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" name="Freeform 18"/>
            <p:cNvSpPr/>
            <p:nvPr/>
          </p:nvSpPr>
          <p:spPr>
            <a:xfrm>
              <a:off x="1668240" y="604440"/>
              <a:ext cx="87840" cy="116280"/>
            </a:xfrm>
            <a:custGeom>
              <a:avLst/>
              <a:gdLst/>
              <a:ahLst/>
              <a:rect l="l" t="t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" name="Freeform 19"/>
            <p:cNvSpPr/>
            <p:nvPr/>
          </p:nvSpPr>
          <p:spPr>
            <a:xfrm>
              <a:off x="921960" y="256680"/>
              <a:ext cx="228600" cy="288720"/>
            </a:xfrm>
            <a:custGeom>
              <a:avLst/>
              <a:gdLst/>
              <a:ahLst/>
              <a:rect l="l" t="t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50" name="Рисунок 29" descr="line.jpg"/>
          <p:cNvPicPr/>
          <p:nvPr/>
        </p:nvPicPr>
        <p:blipFill>
          <a:blip r:embed="rId2"/>
          <a:stretch/>
        </p:blipFill>
        <p:spPr>
          <a:xfrm rot="10800000">
            <a:off x="720" y="6790680"/>
            <a:ext cx="12191400" cy="66600"/>
          </a:xfrm>
          <a:prstGeom prst="rect">
            <a:avLst/>
          </a:prstGeom>
          <a:ln w="0">
            <a:noFill/>
          </a:ln>
        </p:spPr>
      </p:pic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jpeg"/><Relationship Id="rId3" Type="http://schemas.openxmlformats.org/officeDocument/2006/relationships/image" Target="../media/image45.png"/><Relationship Id="rId4" Type="http://schemas.openxmlformats.org/officeDocument/2006/relationships/image" Target="../media/image46.jpeg"/><Relationship Id="rId5" Type="http://schemas.openxmlformats.org/officeDocument/2006/relationships/image" Target="../media/image47.png"/><Relationship Id="rId6" Type="http://schemas.openxmlformats.org/officeDocument/2006/relationships/image" Target="../media/image48.jpeg"/><Relationship Id="rId7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image" Target="../media/image51.jpeg"/><Relationship Id="rId4" Type="http://schemas.openxmlformats.org/officeDocument/2006/relationships/image" Target="../media/image52.png"/><Relationship Id="rId5" Type="http://schemas.openxmlformats.org/officeDocument/2006/relationships/image" Target="../media/image53.jpeg"/><Relationship Id="rId6" Type="http://schemas.openxmlformats.org/officeDocument/2006/relationships/image" Target="../media/image54.jpeg"/><Relationship Id="rId7" Type="http://schemas.openxmlformats.org/officeDocument/2006/relationships/slideLayout" Target="../slideLayouts/slideLayout25.xml"/><Relationship Id="rId8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jpeg"/><Relationship Id="rId3" Type="http://schemas.openxmlformats.org/officeDocument/2006/relationships/image" Target="../media/image73.png"/><Relationship Id="rId4" Type="http://schemas.openxmlformats.org/officeDocument/2006/relationships/image" Target="../media/image74.jpeg"/><Relationship Id="rId5" Type="http://schemas.openxmlformats.org/officeDocument/2006/relationships/image" Target="../media/image75.png"/><Relationship Id="rId6" Type="http://schemas.openxmlformats.org/officeDocument/2006/relationships/image" Target="../media/image76.jpeg"/><Relationship Id="rId7" Type="http://schemas.openxmlformats.org/officeDocument/2006/relationships/image" Target="../media/image77.png"/><Relationship Id="rId8" Type="http://schemas.openxmlformats.org/officeDocument/2006/relationships/image" Target="../media/image78.jpeg"/><Relationship Id="rId9" Type="http://schemas.openxmlformats.org/officeDocument/2006/relationships/image" Target="../media/image79.png"/><Relationship Id="rId10" Type="http://schemas.openxmlformats.org/officeDocument/2006/relationships/image" Target="../media/image80.jpeg"/><Relationship Id="rId11" Type="http://schemas.openxmlformats.org/officeDocument/2006/relationships/image" Target="../media/image81.jpeg"/><Relationship Id="rId12" Type="http://schemas.openxmlformats.org/officeDocument/2006/relationships/slideLayout" Target="../slideLayouts/slideLayout25.xml"/><Relationship Id="rId1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image" Target="../media/image83.jpeg"/><Relationship Id="rId3" Type="http://schemas.openxmlformats.org/officeDocument/2006/relationships/image" Target="../media/image84.png"/><Relationship Id="rId4" Type="http://schemas.openxmlformats.org/officeDocument/2006/relationships/image" Target="../media/image85.jpeg"/><Relationship Id="rId5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86.jpeg"/><Relationship Id="rId2" Type="http://schemas.openxmlformats.org/officeDocument/2006/relationships/image" Target="../media/image87.jpeg"/><Relationship Id="rId3" Type="http://schemas.openxmlformats.org/officeDocument/2006/relationships/image" Target="../media/image88.png"/><Relationship Id="rId4" Type="http://schemas.openxmlformats.org/officeDocument/2006/relationships/image" Target="../media/image89.jpeg"/><Relationship Id="rId5" Type="http://schemas.openxmlformats.org/officeDocument/2006/relationships/image" Target="../media/image90.jpeg"/><Relationship Id="rId6" Type="http://schemas.openxmlformats.org/officeDocument/2006/relationships/image" Target="../media/image91.jpeg"/><Relationship Id="rId7" Type="http://schemas.openxmlformats.org/officeDocument/2006/relationships/image" Target="../media/image92.jpeg"/><Relationship Id="rId8" Type="http://schemas.openxmlformats.org/officeDocument/2006/relationships/image" Target="../media/image93.jpeg"/><Relationship Id="rId9" Type="http://schemas.openxmlformats.org/officeDocument/2006/relationships/image" Target="../media/image94.jpeg"/><Relationship Id="rId10" Type="http://schemas.openxmlformats.org/officeDocument/2006/relationships/image" Target="../media/image95.jpeg"/><Relationship Id="rId11" Type="http://schemas.openxmlformats.org/officeDocument/2006/relationships/slideLayout" Target="../slideLayouts/slideLayout25.xml"/><Relationship Id="rId1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96.png"/><Relationship Id="rId2" Type="http://schemas.openxmlformats.org/officeDocument/2006/relationships/image" Target="../media/image97.jpeg"/><Relationship Id="rId3" Type="http://schemas.openxmlformats.org/officeDocument/2006/relationships/image" Target="../media/image98.jpeg"/><Relationship Id="rId4" Type="http://schemas.openxmlformats.org/officeDocument/2006/relationships/image" Target="../media/image99.jpeg"/><Relationship Id="rId5" Type="http://schemas.openxmlformats.org/officeDocument/2006/relationships/image" Target="../media/image100.jpeg"/><Relationship Id="rId6" Type="http://schemas.openxmlformats.org/officeDocument/2006/relationships/image" Target="../media/image101.jpeg"/><Relationship Id="rId7" Type="http://schemas.openxmlformats.org/officeDocument/2006/relationships/image" Target="../media/image102.jpeg"/><Relationship Id="rId8" Type="http://schemas.openxmlformats.org/officeDocument/2006/relationships/image" Target="../media/image103.jpeg"/><Relationship Id="rId9" Type="http://schemas.openxmlformats.org/officeDocument/2006/relationships/image" Target="../media/image104.jpeg"/><Relationship Id="rId10" Type="http://schemas.openxmlformats.org/officeDocument/2006/relationships/image" Target="../media/image105.jpeg"/><Relationship Id="rId11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06.jpeg"/><Relationship Id="rId2" Type="http://schemas.openxmlformats.org/officeDocument/2006/relationships/image" Target="../media/image107.png"/><Relationship Id="rId3" Type="http://schemas.openxmlformats.org/officeDocument/2006/relationships/image" Target="../media/image108.jpeg"/><Relationship Id="rId4" Type="http://schemas.openxmlformats.org/officeDocument/2006/relationships/slideLayout" Target="../slideLayouts/slideLayout37.xml"/><Relationship Id="rId5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09.png"/><Relationship Id="rId2" Type="http://schemas.openxmlformats.org/officeDocument/2006/relationships/image" Target="../media/image110.jpeg"/><Relationship Id="rId3" Type="http://schemas.openxmlformats.org/officeDocument/2006/relationships/image" Target="../media/image111.png"/><Relationship Id="rId4" Type="http://schemas.openxmlformats.org/officeDocument/2006/relationships/slideLayout" Target="../slideLayouts/slideLayout3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12.jpeg"/><Relationship Id="rId2" Type="http://schemas.openxmlformats.org/officeDocument/2006/relationships/image" Target="../media/image113.png"/><Relationship Id="rId3" Type="http://schemas.openxmlformats.org/officeDocument/2006/relationships/image" Target="../media/image114.jpeg"/><Relationship Id="rId4" Type="http://schemas.openxmlformats.org/officeDocument/2006/relationships/image" Target="../media/image115.jpeg"/><Relationship Id="rId5" Type="http://schemas.openxmlformats.org/officeDocument/2006/relationships/image" Target="../media/image116.png"/><Relationship Id="rId6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17.jpeg"/><Relationship Id="rId2" Type="http://schemas.openxmlformats.org/officeDocument/2006/relationships/image" Target="../media/image118.jpeg"/><Relationship Id="rId3" Type="http://schemas.openxmlformats.org/officeDocument/2006/relationships/image" Target="../media/image119.jpeg"/><Relationship Id="rId4" Type="http://schemas.openxmlformats.org/officeDocument/2006/relationships/image" Target="../media/image120.jpeg"/><Relationship Id="rId5" Type="http://schemas.openxmlformats.org/officeDocument/2006/relationships/image" Target="../media/image121.jpeg"/><Relationship Id="rId6" Type="http://schemas.openxmlformats.org/officeDocument/2006/relationships/image" Target="../media/image122.png"/><Relationship Id="rId7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hyperlink" Target="https://clck.ru/32YecN" TargetMode="External"/><Relationship Id="rId3" Type="http://schemas.openxmlformats.org/officeDocument/2006/relationships/hyperlink" Target="https://clck.ru/32YecN" TargetMode="External"/><Relationship Id="rId4" Type="http://schemas.openxmlformats.org/officeDocument/2006/relationships/hyperlink" Target="https://clck.ru/32YecN" TargetMode="External"/><Relationship Id="rId5" Type="http://schemas.openxmlformats.org/officeDocument/2006/relationships/image" Target="../media/image19.jpeg"/><Relationship Id="rId6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23.jpeg"/><Relationship Id="rId2" Type="http://schemas.openxmlformats.org/officeDocument/2006/relationships/image" Target="../media/image124.jpeg"/><Relationship Id="rId3" Type="http://schemas.openxmlformats.org/officeDocument/2006/relationships/image" Target="../media/image125.jpeg"/><Relationship Id="rId4" Type="http://schemas.openxmlformats.org/officeDocument/2006/relationships/image" Target="../media/image126.png"/><Relationship Id="rId5" Type="http://schemas.openxmlformats.org/officeDocument/2006/relationships/slideLayout" Target="../slideLayouts/slideLayout4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27.jpeg"/><Relationship Id="rId2" Type="http://schemas.openxmlformats.org/officeDocument/2006/relationships/image" Target="../media/image128.jpeg"/><Relationship Id="rId3" Type="http://schemas.openxmlformats.org/officeDocument/2006/relationships/image" Target="../media/image129.png"/><Relationship Id="rId4" Type="http://schemas.openxmlformats.org/officeDocument/2006/relationships/slideLayout" Target="../slideLayouts/slideLayout3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30.jpeg"/><Relationship Id="rId2" Type="http://schemas.openxmlformats.org/officeDocument/2006/relationships/slideLayout" Target="../slideLayouts/slideLayout49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31.jpeg"/><Relationship Id="rId2" Type="http://schemas.openxmlformats.org/officeDocument/2006/relationships/slideLayout" Target="../slideLayouts/slideLayout49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32.jpeg"/><Relationship Id="rId2" Type="http://schemas.openxmlformats.org/officeDocument/2006/relationships/slideLayout" Target="../slideLayouts/slideLayout3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33.png"/><Relationship Id="rId2" Type="http://schemas.openxmlformats.org/officeDocument/2006/relationships/image" Target="../media/image134.png"/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Relationship Id="rId7" Type="http://schemas.openxmlformats.org/officeDocument/2006/relationships/image" Target="../media/image139.png"/><Relationship Id="rId8" Type="http://schemas.openxmlformats.org/officeDocument/2006/relationships/image" Target="../media/image140.png"/><Relationship Id="rId9" Type="http://schemas.openxmlformats.org/officeDocument/2006/relationships/image" Target="../media/image141.png"/><Relationship Id="rId10" Type="http://schemas.openxmlformats.org/officeDocument/2006/relationships/image" Target="../media/image142.png"/><Relationship Id="rId11" Type="http://schemas.openxmlformats.org/officeDocument/2006/relationships/image" Target="../media/image143.png"/><Relationship Id="rId12" Type="http://schemas.openxmlformats.org/officeDocument/2006/relationships/image" Target="../media/image144.png"/><Relationship Id="rId13" Type="http://schemas.openxmlformats.org/officeDocument/2006/relationships/slideLayout" Target="../slideLayouts/slideLayout6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2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145.jpeg"/><Relationship Id="rId2" Type="http://schemas.openxmlformats.org/officeDocument/2006/relationships/hyperlink" Target="https://uchitel.club/fgos" TargetMode="External"/><Relationship Id="rId3" Type="http://schemas.openxmlformats.org/officeDocument/2006/relationships/image" Target="../media/image146.png"/><Relationship Id="rId4" Type="http://schemas.openxmlformats.org/officeDocument/2006/relationships/image" Target="../media/image147.jpeg"/><Relationship Id="rId5" Type="http://schemas.openxmlformats.org/officeDocument/2006/relationships/slideLayout" Target="../slideLayouts/slideLayout7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48.jpeg"/><Relationship Id="rId2" Type="http://schemas.openxmlformats.org/officeDocument/2006/relationships/slideLayout" Target="../slideLayouts/slideLayout113.xml"/><Relationship Id="rId3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149.jpeg"/><Relationship Id="rId2" Type="http://schemas.openxmlformats.org/officeDocument/2006/relationships/slideLayout" Target="../slideLayouts/slideLayout97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3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150.jpeg"/><Relationship Id="rId2" Type="http://schemas.openxmlformats.org/officeDocument/2006/relationships/slideLayout" Target="../slideLayouts/slideLayout1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151.jpeg"/><Relationship Id="rId2" Type="http://schemas.openxmlformats.org/officeDocument/2006/relationships/slideLayout" Target="../slideLayouts/slideLayout1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152.jpeg"/><Relationship Id="rId2" Type="http://schemas.openxmlformats.org/officeDocument/2006/relationships/slideLayout" Target="../slideLayouts/slideLayout1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53.jpeg"/><Relationship Id="rId2" Type="http://schemas.openxmlformats.org/officeDocument/2006/relationships/slideLayout" Target="../slideLayouts/slideLayout1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154.jpeg"/><Relationship Id="rId2" Type="http://schemas.openxmlformats.org/officeDocument/2006/relationships/image" Target="../media/image155.png"/><Relationship Id="rId3" Type="http://schemas.openxmlformats.org/officeDocument/2006/relationships/image" Target="../media/image156.jpeg"/><Relationship Id="rId4" Type="http://schemas.openxmlformats.org/officeDocument/2006/relationships/slideLayout" Target="../slideLayouts/slideLayout124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157.jpeg"/><Relationship Id="rId2" Type="http://schemas.openxmlformats.org/officeDocument/2006/relationships/slideLayout" Target="../slideLayouts/slideLayout97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158.jpeg"/><Relationship Id="rId2" Type="http://schemas.openxmlformats.org/officeDocument/2006/relationships/slideLayout" Target="../slideLayouts/slideLayout97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7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hyperlink" Target="https://shop.prosv.ru/" TargetMode="External"/><Relationship Id="rId2" Type="http://schemas.openxmlformats.org/officeDocument/2006/relationships/hyperlink" Target="https://shop.prosv.ru/" TargetMode="External"/><Relationship Id="rId3" Type="http://schemas.openxmlformats.org/officeDocument/2006/relationships/hyperlink" Target="https://shop.prosv.ru/" TargetMode="External"/><Relationship Id="rId4" Type="http://schemas.openxmlformats.org/officeDocument/2006/relationships/hyperlink" Target="https://lbz.ru/video/" TargetMode="External"/><Relationship Id="rId5" Type="http://schemas.openxmlformats.org/officeDocument/2006/relationships/hyperlink" Target="mailto:Msidunova@prosv.ru" TargetMode="External"/><Relationship Id="rId6" Type="http://schemas.openxmlformats.org/officeDocument/2006/relationships/hyperlink" Target="https://lbz.ru/video/" TargetMode="External"/><Relationship Id="rId7" Type="http://schemas.openxmlformats.org/officeDocument/2006/relationships/hyperlink" Target="https://uchitel.club/events/" TargetMode="External"/><Relationship Id="rId8" Type="http://schemas.openxmlformats.org/officeDocument/2006/relationships/hyperlink" Target="https://uchitel.club/events/" TargetMode="External"/><Relationship Id="rId9" Type="http://schemas.openxmlformats.org/officeDocument/2006/relationships/image" Target="../media/image159.jpeg"/><Relationship Id="rId10" Type="http://schemas.openxmlformats.org/officeDocument/2006/relationships/image" Target="../media/image160.jpeg"/><Relationship Id="rId11" Type="http://schemas.openxmlformats.org/officeDocument/2006/relationships/image" Target="../media/image161.jpeg"/><Relationship Id="rId12" Type="http://schemas.openxmlformats.org/officeDocument/2006/relationships/slideLayout" Target="../slideLayouts/slideLayout9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Прямоугольник 4" hidden="1"/>
          <p:cNvSpPr/>
          <p:nvPr/>
        </p:nvSpPr>
        <p:spPr>
          <a:xfrm>
            <a:off x="0" y="0"/>
            <a:ext cx="158040" cy="15804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6" name="TextBox 25"/>
          <p:cNvSpPr/>
          <p:nvPr/>
        </p:nvSpPr>
        <p:spPr>
          <a:xfrm>
            <a:off x="479520" y="5781960"/>
            <a:ext cx="592056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ffffff">
                    <a:alpha val="40000"/>
                  </a:srgbClr>
                </a:solidFill>
                <a:latin typeface="Calibri"/>
                <a:ea typeface="DejaVu Sans"/>
              </a:rPr>
              <a:t>Все права защищены. Никакая часть презентации не может быть воспроизведена в какой </a:t>
            </a:r>
            <a:br/>
            <a:r>
              <a:rPr b="0" lang="ru-RU" sz="1000" spc="-1" strike="noStrike">
                <a:solidFill>
                  <a:srgbClr val="ffffff">
                    <a:alpha val="40000"/>
                  </a:srgbClr>
                </a:solidFill>
                <a:latin typeface="Calibri"/>
                <a:ea typeface="DejaVu Sans"/>
              </a:rPr>
              <a:t>бы то ни было форме и какими бы то ни было средствами, включая размещение в Интернете </a:t>
            </a:r>
            <a:br/>
            <a:r>
              <a:rPr b="0" lang="ru-RU" sz="1000" spc="-1" strike="noStrike">
                <a:solidFill>
                  <a:srgbClr val="ffffff">
                    <a:alpha val="40000"/>
                  </a:srgbClr>
                </a:solidFill>
                <a:latin typeface="Calibri"/>
                <a:ea typeface="DejaVu Sans"/>
              </a:rPr>
              <a:t>и в корпоративных сетях, а также запись в память ЭВМ,  для частного или публичного использования, </a:t>
            </a:r>
            <a:br/>
            <a:r>
              <a:rPr b="0" lang="ru-RU" sz="1000" spc="-1" strike="noStrike">
                <a:solidFill>
                  <a:srgbClr val="ffffff">
                    <a:alpha val="40000"/>
                  </a:srgbClr>
                </a:solidFill>
                <a:latin typeface="Calibri"/>
                <a:ea typeface="DejaVu Sans"/>
              </a:rPr>
              <a:t>без письменного разрешения владельца авторских прав. © АО «Издательство «Просвещение», 20</a:t>
            </a:r>
            <a:r>
              <a:rPr b="0" lang="en-US" sz="1000" spc="-1" strike="noStrike">
                <a:solidFill>
                  <a:srgbClr val="ffffff">
                    <a:alpha val="40000"/>
                  </a:srgbClr>
                </a:solidFill>
                <a:latin typeface="Calibri"/>
                <a:ea typeface="DejaVu Sans"/>
              </a:rPr>
              <a:t>2</a:t>
            </a:r>
            <a:r>
              <a:rPr b="0" lang="ru-RU" sz="1000" spc="-1" strike="noStrike">
                <a:solidFill>
                  <a:srgbClr val="ffffff">
                    <a:alpha val="40000"/>
                  </a:srgbClr>
                </a:solidFill>
                <a:latin typeface="Calibri"/>
                <a:ea typeface="DejaVu Sans"/>
              </a:rPr>
              <a:t>2 г.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517" name="Рисунок 2" descr=""/>
          <p:cNvPicPr/>
          <p:nvPr/>
        </p:nvPicPr>
        <p:blipFill>
          <a:blip r:embed="rId1"/>
          <a:stretch/>
        </p:blipFill>
        <p:spPr>
          <a:xfrm>
            <a:off x="407880" y="460440"/>
            <a:ext cx="2818800" cy="762840"/>
          </a:xfrm>
          <a:prstGeom prst="rect">
            <a:avLst/>
          </a:prstGeom>
          <a:ln w="0">
            <a:noFill/>
          </a:ln>
        </p:spPr>
      </p:pic>
      <p:sp>
        <p:nvSpPr>
          <p:cNvPr id="518" name="Заголовок 1"/>
          <p:cNvSpPr/>
          <p:nvPr/>
        </p:nvSpPr>
        <p:spPr>
          <a:xfrm>
            <a:off x="407880" y="1973880"/>
            <a:ext cx="9143280" cy="238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Calibri Light"/>
                <a:ea typeface="DejaVu Sans"/>
              </a:rPr>
              <a:t>Федеральный перечень учебников</a:t>
            </a:r>
            <a:endParaRPr b="0" lang="ru-RU" sz="4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Calibri Light"/>
                <a:ea typeface="DejaVu Sans"/>
              </a:rPr>
              <a:t>Приказ № 858 от 21.09.2022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19" name="Заголовок 1"/>
          <p:cNvSpPr/>
          <p:nvPr/>
        </p:nvSpPr>
        <p:spPr>
          <a:xfrm>
            <a:off x="407880" y="3771000"/>
            <a:ext cx="9143280" cy="238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Calibri Light"/>
                <a:ea typeface="DejaVu Sans"/>
              </a:rPr>
              <a:t>Технология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520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TextBox 19"/>
          <p:cNvSpPr/>
          <p:nvPr/>
        </p:nvSpPr>
        <p:spPr>
          <a:xfrm>
            <a:off x="247680" y="853920"/>
            <a:ext cx="10508040" cy="304380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20376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0" name="TextBox 45"/>
          <p:cNvSpPr/>
          <p:nvPr/>
        </p:nvSpPr>
        <p:spPr>
          <a:xfrm>
            <a:off x="347760" y="207360"/>
            <a:ext cx="8670960" cy="4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85000"/>
              </a:lnSpc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ФГОС - 2009, ФГОС - 2010. Какие учебники использовать?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61" name="Прямоугольник 5"/>
          <p:cNvSpPr/>
          <p:nvPr/>
        </p:nvSpPr>
        <p:spPr>
          <a:xfrm>
            <a:off x="418320" y="1034640"/>
            <a:ext cx="9905400" cy="265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Обучение по ООП в соответствии с ФГОС - 2009, ФГОС - 2010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приказы Министерства образования и науки Российской Федерации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от 6 октября 2009 г. № 373,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от 17 декабря 2010 г. № 1897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Для «доучивания» использовать учебники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из приложения 2  (приказ № 858 от 21.09.2022 )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с предельными сроками использования до 31.08.2025 и позднее, т.е. для обеспечения возможности «доучивания» по предметам в 3-4 и 7-9 классах*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62" name="Прямоугольник 8"/>
          <p:cNvSpPr/>
          <p:nvPr/>
        </p:nvSpPr>
        <p:spPr>
          <a:xfrm>
            <a:off x="247680" y="4519080"/>
            <a:ext cx="1094436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*использовать учебники из Приложения № 1 по предметам, изучение которых начинается 7 классах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 </a:t>
            </a:r>
            <a:r>
              <a:rPr b="0" i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или учебные пособия, переработанные под обновлённые ФГОС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TextBox 45"/>
          <p:cNvSpPr/>
          <p:nvPr/>
        </p:nvSpPr>
        <p:spPr>
          <a:xfrm>
            <a:off x="357480" y="251640"/>
            <a:ext cx="6560280" cy="4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85000"/>
              </a:lnSpc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ФГОС – 2021. Какие учебники использовать?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64" name="TextBox 2"/>
          <p:cNvSpPr/>
          <p:nvPr/>
        </p:nvSpPr>
        <p:spPr>
          <a:xfrm>
            <a:off x="357480" y="1047960"/>
            <a:ext cx="9274320" cy="151740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20376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28458d"/>
                </a:solidFill>
                <a:latin typeface="Calibri"/>
                <a:ea typeface="DejaVu Sans"/>
              </a:rPr>
              <a:t>Обучение по ООП в соответствии ФГОС -2021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приказы Министерства просвещения РФ 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от 31 мая 2021 г. № 286 (с внесёнными изменениями)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от 31 мая 2021 г. № 287 (с внесёнными изменениями), 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100" spc="-1" strike="noStrike">
              <a:latin typeface="Arial"/>
            </a:endParaRPr>
          </a:p>
        </p:txBody>
      </p:sp>
      <p:sp>
        <p:nvSpPr>
          <p:cNvPr id="665" name="TextBox 4"/>
          <p:cNvSpPr/>
          <p:nvPr/>
        </p:nvSpPr>
        <p:spPr>
          <a:xfrm>
            <a:off x="6055200" y="3877200"/>
            <a:ext cx="3690000" cy="82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Использовать учебное пособие, переработанное под ФГОС – 2021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666" name="TextBox 11"/>
          <p:cNvSpPr/>
          <p:nvPr/>
        </p:nvSpPr>
        <p:spPr>
          <a:xfrm>
            <a:off x="2685960" y="3890520"/>
            <a:ext cx="336852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85680"/>
              </a:tabLst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Переход  на линию УМК 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85680"/>
              </a:tabLst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из  приложения 1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85680"/>
              </a:tabLst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(приказ № 858 от 21.09.2022)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85680"/>
              </a:tabLst>
            </a:pPr>
            <a:endParaRPr b="0" lang="ru-RU" sz="1600" spc="-1" strike="noStrike">
              <a:latin typeface="Arial"/>
            </a:endParaRPr>
          </a:p>
        </p:txBody>
      </p:sp>
      <p:grpSp>
        <p:nvGrpSpPr>
          <p:cNvPr id="667" name="Группа 14"/>
          <p:cNvGrpSpPr/>
          <p:nvPr/>
        </p:nvGrpSpPr>
        <p:grpSpPr>
          <a:xfrm>
            <a:off x="4011120" y="3029400"/>
            <a:ext cx="718560" cy="718560"/>
            <a:chOff x="4011120" y="3029400"/>
            <a:chExt cx="718560" cy="718560"/>
          </a:xfrm>
        </p:grpSpPr>
        <p:sp>
          <p:nvSpPr>
            <p:cNvPr id="668" name="Овал 19"/>
            <p:cNvSpPr/>
            <p:nvPr/>
          </p:nvSpPr>
          <p:spPr>
            <a:xfrm rot="16200000">
              <a:off x="4011120" y="3029400"/>
              <a:ext cx="718560" cy="7185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339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9" name="Прямоугольник 47"/>
            <p:cNvSpPr/>
            <p:nvPr/>
          </p:nvSpPr>
          <p:spPr>
            <a:xfrm>
              <a:off x="4194360" y="3157920"/>
              <a:ext cx="351720" cy="45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601"/>
                </a:spcBef>
              </a:pPr>
              <a:r>
                <a:rPr b="1" lang="ru-RU" sz="2400" spc="-1" strike="noStrike">
                  <a:solidFill>
                    <a:srgbClr val="28458d"/>
                  </a:solidFill>
                  <a:latin typeface="Calibri"/>
                  <a:ea typeface="DejaVu Sans"/>
                </a:rPr>
                <a:t>1</a:t>
              </a:r>
              <a:endParaRPr b="0" lang="ru-RU" sz="2400" spc="-1" strike="noStrike">
                <a:latin typeface="Arial"/>
              </a:endParaRPr>
            </a:p>
          </p:txBody>
        </p:sp>
      </p:grpSp>
      <p:grpSp>
        <p:nvGrpSpPr>
          <p:cNvPr id="670" name="Группа 21"/>
          <p:cNvGrpSpPr/>
          <p:nvPr/>
        </p:nvGrpSpPr>
        <p:grpSpPr>
          <a:xfrm>
            <a:off x="7477200" y="3029400"/>
            <a:ext cx="718560" cy="718560"/>
            <a:chOff x="7477200" y="3029400"/>
            <a:chExt cx="718560" cy="718560"/>
          </a:xfrm>
        </p:grpSpPr>
        <p:sp>
          <p:nvSpPr>
            <p:cNvPr id="671" name="Овал 22"/>
            <p:cNvSpPr/>
            <p:nvPr/>
          </p:nvSpPr>
          <p:spPr>
            <a:xfrm rot="16200000">
              <a:off x="7477200" y="3029400"/>
              <a:ext cx="718560" cy="7185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339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2" name="Прямоугольник 47"/>
            <p:cNvSpPr/>
            <p:nvPr/>
          </p:nvSpPr>
          <p:spPr>
            <a:xfrm>
              <a:off x="7660440" y="3157920"/>
              <a:ext cx="351720" cy="45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601"/>
                </a:spcBef>
              </a:pPr>
              <a:r>
                <a:rPr b="1" lang="ru-RU" sz="2400" spc="-1" strike="noStrike">
                  <a:solidFill>
                    <a:srgbClr val="28458d"/>
                  </a:solidFill>
                  <a:latin typeface="Calibri"/>
                  <a:ea typeface="DejaVu Sans"/>
                </a:rPr>
                <a:t>2</a:t>
              </a:r>
              <a:endParaRPr b="0" lang="ru-RU" sz="2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Picture 4" descr="Изображение Технология. 8-9 классы. Учебник"/>
          <p:cNvPicPr/>
          <p:nvPr/>
        </p:nvPicPr>
        <p:blipFill>
          <a:blip r:embed="rId1"/>
          <a:stretch/>
        </p:blipFill>
        <p:spPr>
          <a:xfrm>
            <a:off x="9076680" y="2381040"/>
            <a:ext cx="2766960" cy="35992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pic>
        <p:nvPicPr>
          <p:cNvPr id="674" name="Picture 2" descr="Изображение Технология. 4 класс. Учебник"/>
          <p:cNvPicPr/>
          <p:nvPr/>
        </p:nvPicPr>
        <p:blipFill>
          <a:blip r:embed="rId2"/>
          <a:stretch/>
        </p:blipFill>
        <p:spPr>
          <a:xfrm>
            <a:off x="1161000" y="2689920"/>
            <a:ext cx="2699280" cy="35992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675" name="TextBox 45"/>
          <p:cNvSpPr/>
          <p:nvPr/>
        </p:nvSpPr>
        <p:spPr>
          <a:xfrm>
            <a:off x="357480" y="251640"/>
            <a:ext cx="6560280" cy="4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85000"/>
              </a:lnSpc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ФГОС- 2021. Какие учебники использовать?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76" name="TextBox 11"/>
          <p:cNvSpPr/>
          <p:nvPr/>
        </p:nvSpPr>
        <p:spPr>
          <a:xfrm>
            <a:off x="4449240" y="1557720"/>
            <a:ext cx="344376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85680"/>
              </a:tabLst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Переход  на линию УМК 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85680"/>
              </a:tabLst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из  приложения 1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85680"/>
              </a:tabLst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(приказ № 858 от 21.09.2022)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85680"/>
              </a:tabLst>
            </a:pPr>
            <a:endParaRPr b="0" lang="ru-RU" sz="1600" spc="-1" strike="noStrike">
              <a:latin typeface="Arial"/>
            </a:endParaRPr>
          </a:p>
        </p:txBody>
      </p:sp>
      <p:grpSp>
        <p:nvGrpSpPr>
          <p:cNvPr id="677" name="Группа 14"/>
          <p:cNvGrpSpPr/>
          <p:nvPr/>
        </p:nvGrpSpPr>
        <p:grpSpPr>
          <a:xfrm>
            <a:off x="5811840" y="818640"/>
            <a:ext cx="718560" cy="718560"/>
            <a:chOff x="5811840" y="818640"/>
            <a:chExt cx="718560" cy="718560"/>
          </a:xfrm>
        </p:grpSpPr>
        <p:sp>
          <p:nvSpPr>
            <p:cNvPr id="678" name="Овал 19"/>
            <p:cNvSpPr/>
            <p:nvPr/>
          </p:nvSpPr>
          <p:spPr>
            <a:xfrm rot="16200000">
              <a:off x="5811840" y="818640"/>
              <a:ext cx="718560" cy="7185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339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9" name="Прямоугольник 47"/>
            <p:cNvSpPr/>
            <p:nvPr/>
          </p:nvSpPr>
          <p:spPr>
            <a:xfrm>
              <a:off x="5995080" y="947520"/>
              <a:ext cx="351720" cy="45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601"/>
                </a:spcBef>
              </a:pPr>
              <a:r>
                <a:rPr b="1" lang="ru-RU" sz="2400" spc="-1" strike="noStrike">
                  <a:solidFill>
                    <a:srgbClr val="28458d"/>
                  </a:solidFill>
                  <a:latin typeface="Calibri"/>
                  <a:ea typeface="DejaVu Sans"/>
                </a:rPr>
                <a:t>1</a:t>
              </a:r>
              <a:endParaRPr b="0" lang="ru-RU" sz="2400" spc="-1" strike="noStrike">
                <a:latin typeface="Arial"/>
              </a:endParaRPr>
            </a:p>
          </p:txBody>
        </p:sp>
      </p:grpSp>
      <p:sp>
        <p:nvSpPr>
          <p:cNvPr id="680" name="TextBox 12"/>
          <p:cNvSpPr/>
          <p:nvPr/>
        </p:nvSpPr>
        <p:spPr>
          <a:xfrm>
            <a:off x="3881880" y="2516760"/>
            <a:ext cx="4578480" cy="20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85680"/>
              </a:tabLst>
            </a:pPr>
            <a:r>
              <a:rPr b="1" lang="ru-RU" sz="20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«Технология» Лутцева Е.А., Зуева Т.П.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85680"/>
              </a:tabLst>
            </a:pPr>
            <a:r>
              <a:rPr b="1" lang="ru-RU" sz="2000" spc="-1" strike="noStrike">
                <a:solidFill>
                  <a:srgbClr val="28458d"/>
                </a:solidFill>
                <a:latin typeface="Calibri"/>
                <a:ea typeface="DejaVu Sans"/>
              </a:rPr>
              <a:t>1 – 4 классы.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85680"/>
              </a:tabLst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85680"/>
              </a:tabLst>
            </a:pPr>
            <a:r>
              <a:rPr b="1" lang="ru-RU" sz="20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«Технология» Глозман Е.С.,           Кожина О.А., Хотунцев Ю.Л. и другие.                 5 – 9 классы</a:t>
            </a: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.</a:t>
            </a:r>
            <a:endParaRPr b="0" lang="ru-RU" sz="11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85680"/>
              </a:tabLst>
            </a:pPr>
            <a:endParaRPr b="0" lang="ru-RU" sz="1100" spc="-1" strike="noStrike">
              <a:latin typeface="Arial"/>
            </a:endParaRPr>
          </a:p>
        </p:txBody>
      </p:sp>
      <p:grpSp>
        <p:nvGrpSpPr>
          <p:cNvPr id="681" name="Группа 3"/>
          <p:cNvGrpSpPr/>
          <p:nvPr/>
        </p:nvGrpSpPr>
        <p:grpSpPr>
          <a:xfrm>
            <a:off x="491040" y="818280"/>
            <a:ext cx="2788200" cy="3742920"/>
            <a:chOff x="491040" y="818280"/>
            <a:chExt cx="2788200" cy="3742920"/>
          </a:xfrm>
        </p:grpSpPr>
        <p:pic>
          <p:nvPicPr>
            <p:cNvPr id="682" name="Рисунок 16" descr=""/>
            <p:cNvPicPr/>
            <p:nvPr/>
          </p:nvPicPr>
          <p:blipFill>
            <a:blip r:embed="rId3"/>
            <a:stretch/>
          </p:blipFill>
          <p:spPr>
            <a:xfrm>
              <a:off x="491040" y="818280"/>
              <a:ext cx="2788200" cy="3742920"/>
            </a:xfrm>
            <a:prstGeom prst="rect">
              <a:avLst/>
            </a:prstGeom>
            <a:ln w="0">
              <a:noFill/>
            </a:ln>
            <a:effectLst>
              <a:outerShdw algn="tl" blurRad="291960" dir="2700000" dist="138988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83" name="Рисунок 9" descr=""/>
            <p:cNvPicPr/>
            <p:nvPr/>
          </p:nvPicPr>
          <p:blipFill>
            <a:blip r:embed="rId4"/>
            <a:stretch/>
          </p:blipFill>
          <p:spPr>
            <a:xfrm>
              <a:off x="631080" y="818280"/>
              <a:ext cx="180000" cy="4701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684" name="Группа 4"/>
          <p:cNvGrpSpPr/>
          <p:nvPr/>
        </p:nvGrpSpPr>
        <p:grpSpPr>
          <a:xfrm>
            <a:off x="8474760" y="763200"/>
            <a:ext cx="2736360" cy="3742920"/>
            <a:chOff x="8474760" y="763200"/>
            <a:chExt cx="2736360" cy="3742920"/>
          </a:xfrm>
        </p:grpSpPr>
        <p:pic>
          <p:nvPicPr>
            <p:cNvPr id="685" name="Рисунок 17" descr=""/>
            <p:cNvPicPr/>
            <p:nvPr/>
          </p:nvPicPr>
          <p:blipFill>
            <a:blip r:embed="rId5"/>
            <a:stretch/>
          </p:blipFill>
          <p:spPr>
            <a:xfrm>
              <a:off x="8474760" y="763200"/>
              <a:ext cx="2736360" cy="3742920"/>
            </a:xfrm>
            <a:prstGeom prst="rect">
              <a:avLst/>
            </a:prstGeom>
            <a:ln w="0">
              <a:noFill/>
            </a:ln>
            <a:effectLst>
              <a:outerShdw algn="tl" blurRad="291960" dir="2700000" dist="138988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86" name="Рисунок 10" descr=""/>
            <p:cNvPicPr/>
            <p:nvPr/>
          </p:nvPicPr>
          <p:blipFill>
            <a:blip r:embed="rId6"/>
            <a:stretch/>
          </p:blipFill>
          <p:spPr>
            <a:xfrm>
              <a:off x="8578800" y="763200"/>
              <a:ext cx="201240" cy="56196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Рисунок 4" descr=""/>
          <p:cNvPicPr/>
          <p:nvPr/>
        </p:nvPicPr>
        <p:blipFill>
          <a:blip r:embed="rId1"/>
          <a:stretch/>
        </p:blipFill>
        <p:spPr>
          <a:xfrm>
            <a:off x="8642880" y="1879200"/>
            <a:ext cx="2920320" cy="385272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pic>
        <p:nvPicPr>
          <p:cNvPr id="688" name="Рисунок 2" descr=""/>
          <p:cNvPicPr/>
          <p:nvPr/>
        </p:nvPicPr>
        <p:blipFill>
          <a:blip r:embed="rId2"/>
          <a:stretch/>
        </p:blipFill>
        <p:spPr>
          <a:xfrm>
            <a:off x="1782000" y="2041920"/>
            <a:ext cx="2195640" cy="290556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689" name="Прямоугольник 74"/>
          <p:cNvSpPr/>
          <p:nvPr/>
        </p:nvSpPr>
        <p:spPr>
          <a:xfrm>
            <a:off x="420480" y="196200"/>
            <a:ext cx="10736280" cy="4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Обложка учебников и учебных пособий под ФГОС-2021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90" name="Овал 18"/>
          <p:cNvSpPr/>
          <p:nvPr/>
        </p:nvSpPr>
        <p:spPr>
          <a:xfrm>
            <a:off x="1635840" y="1840680"/>
            <a:ext cx="660960" cy="657360"/>
          </a:xfrm>
          <a:prstGeom prst="ellipse">
            <a:avLst/>
          </a:prstGeom>
          <a:noFill/>
          <a:ln w="38100">
            <a:solidFill>
              <a:srgbClr val="233c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1" name="Скругленная прямоугольная выноска 6"/>
          <p:cNvSpPr/>
          <p:nvPr/>
        </p:nvSpPr>
        <p:spPr>
          <a:xfrm>
            <a:off x="398160" y="1561680"/>
            <a:ext cx="1041480" cy="2118600"/>
          </a:xfrm>
          <a:prstGeom prst="wedgeRoundRectCallout">
            <a:avLst>
              <a:gd name="adj1" fmla="val 72338"/>
              <a:gd name="adj2" fmla="val -30033"/>
              <a:gd name="adj3" fmla="val 16667"/>
            </a:avLst>
          </a:prstGeom>
          <a:noFill/>
          <a:ln>
            <a:solidFill>
              <a:srgbClr val="23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92" name="Рисунок 30" descr=""/>
          <p:cNvPicPr/>
          <p:nvPr/>
        </p:nvPicPr>
        <p:blipFill>
          <a:blip r:embed="rId3"/>
          <a:stretch/>
        </p:blipFill>
        <p:spPr>
          <a:xfrm>
            <a:off x="497160" y="1695240"/>
            <a:ext cx="664560" cy="185832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693" name="Скругленный прямоугольник 33"/>
          <p:cNvSpPr/>
          <p:nvPr/>
        </p:nvSpPr>
        <p:spPr>
          <a:xfrm>
            <a:off x="420480" y="1014480"/>
            <a:ext cx="4082400" cy="415440"/>
          </a:xfrm>
          <a:prstGeom prst="roundRect">
            <a:avLst>
              <a:gd name="adj" fmla="val 50000"/>
            </a:avLst>
          </a:prstGeom>
          <a:solidFill>
            <a:srgbClr val="28458d"/>
          </a:solidFill>
          <a:ln w="19050">
            <a:solidFill>
              <a:srgbClr val="23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4" name="Прямоугольник 22"/>
          <p:cNvSpPr/>
          <p:nvPr/>
        </p:nvSpPr>
        <p:spPr>
          <a:xfrm>
            <a:off x="392760" y="1042200"/>
            <a:ext cx="39193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Первая страница обложки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95" name="Скругленный прямоугольник 35"/>
          <p:cNvSpPr/>
          <p:nvPr/>
        </p:nvSpPr>
        <p:spPr>
          <a:xfrm>
            <a:off x="8024760" y="1058040"/>
            <a:ext cx="4147200" cy="415440"/>
          </a:xfrm>
          <a:prstGeom prst="roundRect">
            <a:avLst>
              <a:gd name="adj" fmla="val 50000"/>
            </a:avLst>
          </a:prstGeom>
          <a:solidFill>
            <a:srgbClr val="28458d"/>
          </a:solidFill>
          <a:ln w="19050">
            <a:solidFill>
              <a:srgbClr val="23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6" name="Прямоугольник 22"/>
          <p:cNvSpPr/>
          <p:nvPr/>
        </p:nvSpPr>
        <p:spPr>
          <a:xfrm>
            <a:off x="8204760" y="1070640"/>
            <a:ext cx="398628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Четвертая страница обложки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97" name="Скругленная прямоугольная выноска 37"/>
          <p:cNvSpPr/>
          <p:nvPr/>
        </p:nvSpPr>
        <p:spPr>
          <a:xfrm>
            <a:off x="7215480" y="1558440"/>
            <a:ext cx="1142280" cy="1906560"/>
          </a:xfrm>
          <a:prstGeom prst="wedgeRoundRectCallout">
            <a:avLst>
              <a:gd name="adj1" fmla="val 80534"/>
              <a:gd name="adj2" fmla="val -32047"/>
              <a:gd name="adj3" fmla="val 16667"/>
            </a:avLst>
          </a:prstGeom>
          <a:noFill/>
          <a:ln>
            <a:solidFill>
              <a:srgbClr val="23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8" name="Овал 38"/>
          <p:cNvSpPr/>
          <p:nvPr/>
        </p:nvSpPr>
        <p:spPr>
          <a:xfrm>
            <a:off x="8667720" y="1760760"/>
            <a:ext cx="606240" cy="595440"/>
          </a:xfrm>
          <a:prstGeom prst="ellipse">
            <a:avLst/>
          </a:prstGeom>
          <a:noFill/>
          <a:ln w="38100">
            <a:solidFill>
              <a:srgbClr val="233c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99" name="Рисунок 39" descr=""/>
          <p:cNvPicPr/>
          <p:nvPr/>
        </p:nvPicPr>
        <p:blipFill>
          <a:blip r:embed="rId4"/>
          <a:stretch/>
        </p:blipFill>
        <p:spPr>
          <a:xfrm>
            <a:off x="7332840" y="2002680"/>
            <a:ext cx="1024920" cy="673560"/>
          </a:xfrm>
          <a:prstGeom prst="rect">
            <a:avLst/>
          </a:prstGeom>
          <a:ln w="0">
            <a:noFill/>
          </a:ln>
        </p:spPr>
      </p:pic>
      <p:sp>
        <p:nvSpPr>
          <p:cNvPr id="700" name="Скругленный прямоугольник 1"/>
          <p:cNvSpPr/>
          <p:nvPr/>
        </p:nvSpPr>
        <p:spPr>
          <a:xfrm>
            <a:off x="198000" y="4861080"/>
            <a:ext cx="7692120" cy="2058120"/>
          </a:xfrm>
          <a:prstGeom prst="roundRect">
            <a:avLst>
              <a:gd name="adj" fmla="val 17336"/>
            </a:avLst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ru-RU" sz="1400" spc="-1" strike="noStrike">
                <a:solidFill>
                  <a:srgbClr val="28458d"/>
                </a:solidFill>
                <a:latin typeface="Calibri"/>
                <a:ea typeface="DejaVu Sans"/>
              </a:rPr>
              <a:t>Новый знак ФГОС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размещается</a:t>
            </a:r>
            <a:r>
              <a:rPr b="1" lang="ru-RU" sz="1400" spc="-1" strike="noStrike">
                <a:solidFill>
                  <a:srgbClr val="003399"/>
                </a:solidFill>
                <a:latin typeface="Calibri"/>
                <a:ea typeface="Open Sans Light"/>
              </a:rPr>
              <a:t>:</a:t>
            </a: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8458d"/>
              </a:buClr>
              <a:buFont typeface="Courier New"/>
              <a:buChar char="o"/>
            </a:pPr>
            <a:r>
              <a:rPr b="1" lang="ru-RU" sz="1400" spc="-1" strike="noStrike">
                <a:solidFill>
                  <a:srgbClr val="28458d"/>
                </a:solidFill>
                <a:latin typeface="Calibri"/>
                <a:ea typeface="Open Sans Light"/>
              </a:rPr>
              <a:t>на всех учебниках  1 – 9 классов,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Open Sans Light"/>
              </a:rPr>
              <a:t>соответствующих обновлённым ФГОС</a:t>
            </a: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8458d"/>
              </a:buClr>
              <a:buFont typeface="Courier New"/>
              <a:buChar char="o"/>
            </a:pPr>
            <a:r>
              <a:rPr b="1" lang="ru-RU" sz="1400" spc="-1" strike="noStrike">
                <a:solidFill>
                  <a:srgbClr val="28458d"/>
                </a:solidFill>
                <a:latin typeface="Calibri"/>
                <a:ea typeface="Open Sans Light"/>
              </a:rPr>
              <a:t>на всех учебных пособиях к переработанным учебникам для 1 - 9 классов</a:t>
            </a: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8458d"/>
              </a:buClr>
              <a:buFont typeface="Courier New"/>
              <a:buChar char="o"/>
            </a:pPr>
            <a:r>
              <a:rPr b="1" lang="ru-RU" sz="1400" spc="-1" strike="noStrike">
                <a:solidFill>
                  <a:srgbClr val="28458d"/>
                </a:solidFill>
                <a:latin typeface="Calibri"/>
                <a:ea typeface="Open Sans Light"/>
              </a:rPr>
              <a:t>на серийных пособиях под тематику ФГОС* </a:t>
            </a:r>
            <a:br/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Open Sans Light"/>
              </a:rPr>
              <a:t>(т.е. для которых размещение знака применимо по их содержанию)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Open Sans Light"/>
              </a:rPr>
              <a:t>*Например, все пособия по внеурочной деятельности, функциональной грамотности и др.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701" name="Скругленный прямоугольник 20"/>
          <p:cNvSpPr/>
          <p:nvPr/>
        </p:nvSpPr>
        <p:spPr>
          <a:xfrm>
            <a:off x="4697280" y="1031040"/>
            <a:ext cx="3192840" cy="387720"/>
          </a:xfrm>
          <a:prstGeom prst="roundRect">
            <a:avLst>
              <a:gd name="adj" fmla="val 50000"/>
            </a:avLst>
          </a:prstGeom>
          <a:solidFill>
            <a:srgbClr val="28458d"/>
          </a:solidFill>
          <a:ln w="19050">
            <a:solidFill>
              <a:srgbClr val="23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2" name="Прямоугольник 22"/>
          <p:cNvSpPr/>
          <p:nvPr/>
        </p:nvSpPr>
        <p:spPr>
          <a:xfrm>
            <a:off x="5615280" y="1037160"/>
            <a:ext cx="55328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Корешок обложки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03" name="Скругленная прямоугольная выноска 19"/>
          <p:cNvSpPr/>
          <p:nvPr/>
        </p:nvSpPr>
        <p:spPr>
          <a:xfrm>
            <a:off x="5113440" y="1558440"/>
            <a:ext cx="1041480" cy="1906560"/>
          </a:xfrm>
          <a:prstGeom prst="wedgeRoundRectCallout">
            <a:avLst>
              <a:gd name="adj1" fmla="val 72338"/>
              <a:gd name="adj2" fmla="val -30033"/>
              <a:gd name="adj3" fmla="val 16667"/>
            </a:avLst>
          </a:prstGeom>
          <a:noFill/>
          <a:ln>
            <a:solidFill>
              <a:srgbClr val="23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04" name="Рисунок 25" descr=""/>
          <p:cNvPicPr/>
          <p:nvPr/>
        </p:nvPicPr>
        <p:blipFill>
          <a:blip r:embed="rId5"/>
          <a:stretch/>
        </p:blipFill>
        <p:spPr>
          <a:xfrm>
            <a:off x="5381640" y="1713960"/>
            <a:ext cx="523080" cy="1028880"/>
          </a:xfrm>
          <a:prstGeom prst="rect">
            <a:avLst/>
          </a:prstGeom>
          <a:ln w="0">
            <a:noFill/>
          </a:ln>
        </p:spPr>
      </p:pic>
      <p:pic>
        <p:nvPicPr>
          <p:cNvPr id="705" name="Рисунок 3" descr=""/>
          <p:cNvPicPr/>
          <p:nvPr/>
        </p:nvPicPr>
        <p:blipFill>
          <a:blip r:embed="rId6"/>
          <a:stretch/>
        </p:blipFill>
        <p:spPr>
          <a:xfrm>
            <a:off x="6424200" y="1695240"/>
            <a:ext cx="87840" cy="32518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Прямоугольник 3"/>
          <p:cNvSpPr/>
          <p:nvPr/>
        </p:nvSpPr>
        <p:spPr>
          <a:xfrm>
            <a:off x="196920" y="183240"/>
            <a:ext cx="10700640" cy="4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ФПУ. Приложение 1. УМК «Технология» Лутцева Е.А., Зуева Т.П.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707" name="Рисунок 5" descr=""/>
          <p:cNvPicPr/>
          <p:nvPr/>
        </p:nvPicPr>
        <p:blipFill>
          <a:blip r:embed="rId1"/>
          <a:stretch/>
        </p:blipFill>
        <p:spPr>
          <a:xfrm>
            <a:off x="839520" y="2661480"/>
            <a:ext cx="2144880" cy="28792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pic>
        <p:nvPicPr>
          <p:cNvPr id="708" name="Рисунок 7" descr=""/>
          <p:cNvPicPr/>
          <p:nvPr/>
        </p:nvPicPr>
        <p:blipFill>
          <a:blip r:embed="rId2"/>
          <a:stretch/>
        </p:blipFill>
        <p:spPr>
          <a:xfrm>
            <a:off x="3407760" y="2661480"/>
            <a:ext cx="2139120" cy="28792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709" name="Скругленный прямоугольник 10"/>
          <p:cNvSpPr/>
          <p:nvPr/>
        </p:nvSpPr>
        <p:spPr>
          <a:xfrm>
            <a:off x="165960" y="912600"/>
            <a:ext cx="5968440" cy="1432440"/>
          </a:xfrm>
          <a:prstGeom prst="roundRect">
            <a:avLst>
              <a:gd name="adj" fmla="val 17475"/>
            </a:avLst>
          </a:prstGeom>
          <a:noFill/>
          <a:ln w="19050">
            <a:solidFill>
              <a:srgbClr val="284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710" name="Таблица 12"/>
          <p:cNvGraphicFramePr/>
          <p:nvPr/>
        </p:nvGraphicFramePr>
        <p:xfrm>
          <a:off x="335160" y="968400"/>
          <a:ext cx="5629320" cy="1330200"/>
        </p:xfrm>
        <a:graphic>
          <a:graphicData uri="http://schemas.openxmlformats.org/drawingml/2006/table">
            <a:tbl>
              <a:tblPr/>
              <a:tblGrid>
                <a:gridCol w="847080"/>
                <a:gridCol w="1605960"/>
                <a:gridCol w="476280"/>
                <a:gridCol w="874800"/>
                <a:gridCol w="1825560"/>
              </a:tblGrid>
              <a:tr h="27216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Номер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Наименование учебника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Классы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Номер издания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Авторы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</a:tr>
              <a:tr h="5292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1.1.1.8.1.1.1. -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1.1.1.8.1.1.2.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Технология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1,2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12-ое издание, переработанное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Лутцева Е.А., Зуева Т.П.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</a:tr>
              <a:tr h="5292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1.1.1.8.1.1.3. -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1.1.1.8.1.1.4.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Технология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3,4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11-ое издание, переработанное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Лутцева Е.А., Зуева Т.П.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11" name="TextBox 6"/>
          <p:cNvSpPr/>
          <p:nvPr/>
        </p:nvSpPr>
        <p:spPr>
          <a:xfrm>
            <a:off x="6273000" y="785880"/>
            <a:ext cx="5365800" cy="611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Особенности содержания курса в «Примерной программе начального общего образования «Технология» (для 1-4 классов образовательных организаций)»: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обозначены  четыре основных модуля курса «Технология»:</a:t>
            </a:r>
            <a:endParaRPr b="0" lang="ru-RU" sz="1400" spc="-1" strike="noStrike">
              <a:latin typeface="Arial"/>
            </a:endParaRPr>
          </a:p>
          <a:p>
            <a:pPr lvl="1" marL="800280" indent="-343080">
              <a:lnSpc>
                <a:spcPct val="15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1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Т</a:t>
            </a:r>
            <a:r>
              <a:rPr b="1" i="1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ехнологии, профессии и производства </a:t>
            </a:r>
            <a:endParaRPr b="0" lang="ru-RU" sz="1400" spc="-1" strike="noStrike">
              <a:latin typeface="Arial"/>
            </a:endParaRPr>
          </a:p>
          <a:p>
            <a:pPr lvl="1" marL="800280" indent="-343080">
              <a:lnSpc>
                <a:spcPct val="15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1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Технологии ручной обработки материалов </a:t>
            </a:r>
            <a:endParaRPr b="0" lang="ru-RU" sz="1400" spc="-1" strike="noStrike">
              <a:latin typeface="Arial"/>
            </a:endParaRPr>
          </a:p>
          <a:p>
            <a:pPr lvl="1" marL="800280" indent="-343080">
              <a:lnSpc>
                <a:spcPct val="15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1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Конструирование и моделирование</a:t>
            </a:r>
            <a:endParaRPr b="0" lang="ru-RU" sz="1400" spc="-1" strike="noStrike">
              <a:latin typeface="Arial"/>
            </a:endParaRPr>
          </a:p>
          <a:p>
            <a:pPr lvl="1" marL="800280" indent="-343080">
              <a:lnSpc>
                <a:spcPct val="15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1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Информационно-коммуникативные технологии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- содержание каждого класса представлено по данным модулям;</a:t>
            </a: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указано примерное (приблизительное) количество часов на изучение каждого модуля в каждом классе;</a:t>
            </a: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в конце программы каждого класса дан перечень универсальных учебных действий для данного класса;</a:t>
            </a: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в отдельных разделах представлены «Планируемые результаты освоения учебного предмета «Технология» на уровне начального общего образования», «Тематическое планирование»;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- новые понятия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b="1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«робототехника», «робот».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712" name="Рисунок 13" descr=""/>
          <p:cNvPicPr/>
          <p:nvPr/>
        </p:nvPicPr>
        <p:blipFill>
          <a:blip r:embed="rId3"/>
          <a:stretch/>
        </p:blipFill>
        <p:spPr>
          <a:xfrm>
            <a:off x="946440" y="2657520"/>
            <a:ext cx="136080" cy="356400"/>
          </a:xfrm>
          <a:prstGeom prst="rect">
            <a:avLst/>
          </a:prstGeom>
          <a:ln w="0">
            <a:noFill/>
          </a:ln>
        </p:spPr>
      </p:pic>
      <p:pic>
        <p:nvPicPr>
          <p:cNvPr id="713" name="Рисунок 14" descr=""/>
          <p:cNvPicPr/>
          <p:nvPr/>
        </p:nvPicPr>
        <p:blipFill>
          <a:blip r:embed="rId4"/>
          <a:stretch/>
        </p:blipFill>
        <p:spPr>
          <a:xfrm>
            <a:off x="3489840" y="2657520"/>
            <a:ext cx="136080" cy="35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Прямоугольник 3"/>
          <p:cNvSpPr/>
          <p:nvPr/>
        </p:nvSpPr>
        <p:spPr>
          <a:xfrm>
            <a:off x="393840" y="164160"/>
            <a:ext cx="11104560" cy="71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ФПУ. Приложение 1. УМК «Технология» Глозман Е.С., Кожина О.А., Хотунцев Ю.Л. и другие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715" name="Рисунок 5" descr=""/>
          <p:cNvPicPr/>
          <p:nvPr/>
        </p:nvPicPr>
        <p:blipFill>
          <a:blip r:embed="rId1"/>
          <a:stretch/>
        </p:blipFill>
        <p:spPr>
          <a:xfrm>
            <a:off x="656640" y="1012320"/>
            <a:ext cx="2104920" cy="28792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pic>
        <p:nvPicPr>
          <p:cNvPr id="716" name="Рисунок 7" descr=""/>
          <p:cNvPicPr/>
          <p:nvPr/>
        </p:nvPicPr>
        <p:blipFill>
          <a:blip r:embed="rId2"/>
          <a:stretch/>
        </p:blipFill>
        <p:spPr>
          <a:xfrm>
            <a:off x="3322080" y="1012320"/>
            <a:ext cx="2141280" cy="28792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717" name="Скругленный прямоугольник 10"/>
          <p:cNvSpPr/>
          <p:nvPr/>
        </p:nvSpPr>
        <p:spPr>
          <a:xfrm>
            <a:off x="279360" y="4331520"/>
            <a:ext cx="5871240" cy="1299240"/>
          </a:xfrm>
          <a:prstGeom prst="roundRect">
            <a:avLst>
              <a:gd name="adj" fmla="val 17475"/>
            </a:avLst>
          </a:prstGeom>
          <a:noFill/>
          <a:ln w="19050">
            <a:solidFill>
              <a:srgbClr val="284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718" name="Таблица 12"/>
          <p:cNvGraphicFramePr/>
          <p:nvPr/>
        </p:nvGraphicFramePr>
        <p:xfrm>
          <a:off x="377640" y="4534560"/>
          <a:ext cx="5556960" cy="923040"/>
        </p:xfrm>
        <a:graphic>
          <a:graphicData uri="http://schemas.openxmlformats.org/drawingml/2006/table">
            <a:tbl>
              <a:tblPr/>
              <a:tblGrid>
                <a:gridCol w="703800"/>
                <a:gridCol w="1494720"/>
                <a:gridCol w="558000"/>
                <a:gridCol w="924120"/>
                <a:gridCol w="1876680"/>
              </a:tblGrid>
              <a:tr h="3942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Номер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Наименование учебника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Классы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Номер издания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Авторы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</a:tr>
              <a:tr h="5292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1.1.2.8.1.1.1. -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1.1.2.8.1.1.4.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Технология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5,6,7,8,9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4-е издание, переработанное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Глозман Е.С., Кожина О.А., Хотунцев Ю.Л. и другие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19" name="Рисунок 8" descr=""/>
          <p:cNvPicPr/>
          <p:nvPr/>
        </p:nvPicPr>
        <p:blipFill>
          <a:blip r:embed="rId3"/>
          <a:stretch/>
        </p:blipFill>
        <p:spPr>
          <a:xfrm>
            <a:off x="739800" y="1012320"/>
            <a:ext cx="159120" cy="415440"/>
          </a:xfrm>
          <a:prstGeom prst="rect">
            <a:avLst/>
          </a:prstGeom>
          <a:ln w="0">
            <a:noFill/>
          </a:ln>
        </p:spPr>
      </p:pic>
      <p:pic>
        <p:nvPicPr>
          <p:cNvPr id="720" name="Рисунок 9" descr=""/>
          <p:cNvPicPr/>
          <p:nvPr/>
        </p:nvPicPr>
        <p:blipFill>
          <a:blip r:embed="rId4"/>
          <a:stretch/>
        </p:blipFill>
        <p:spPr>
          <a:xfrm>
            <a:off x="3434400" y="1012320"/>
            <a:ext cx="159120" cy="415440"/>
          </a:xfrm>
          <a:prstGeom prst="rect">
            <a:avLst/>
          </a:prstGeom>
          <a:ln w="0">
            <a:noFill/>
          </a:ln>
        </p:spPr>
      </p:pic>
      <p:sp>
        <p:nvSpPr>
          <p:cNvPr id="721" name="TextBox 13"/>
          <p:cNvSpPr/>
          <p:nvPr/>
        </p:nvSpPr>
        <p:spPr>
          <a:xfrm>
            <a:off x="6234120" y="748800"/>
            <a:ext cx="5585760" cy="576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Учебники переработаны в соответствии с требованиями ФГОС и ПООП ООО.</a:t>
            </a:r>
            <a:endParaRPr b="0" lang="ru-RU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Все инвариантные и вариативные модули входят в содержание различных параграфов учебника.</a:t>
            </a:r>
            <a:endParaRPr b="0" lang="ru-RU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Инвариантный модуль «Компьютерная графика. Черчение»  представлен практически во всех параграфах учебников и дан отдельными параграфами в 5-7 классах.</a:t>
            </a:r>
            <a:endParaRPr b="0" lang="ru-RU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Вариативный модуль «Автоматизированные системы» раскрыт в  5-9 классах в главе «Электротехнические работы». </a:t>
            </a:r>
            <a:endParaRPr b="0" lang="ru-RU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Вариативные модули «Животноводство» и «Растениеводство»  представлены отдельным параграфом в 6 классе и  широко раскрыты в 5-9 классах в разделах  по обработке текстильных материалов и пищевых продуктов.</a:t>
            </a:r>
            <a:endParaRPr b="0" lang="ru-RU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Учебники приведены в соответствие с требованиями СанПин.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Прямоугольник 3"/>
          <p:cNvSpPr/>
          <p:nvPr/>
        </p:nvSpPr>
        <p:spPr>
          <a:xfrm>
            <a:off x="851400" y="267120"/>
            <a:ext cx="10700640" cy="4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УМК «Технология» Глозман Е.С., Кожина О.А., Хотунцев Ю.Л. и другие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723" name="Рисунок 5" descr=""/>
          <p:cNvPicPr/>
          <p:nvPr/>
        </p:nvPicPr>
        <p:blipFill>
          <a:blip r:embed="rId1"/>
          <a:stretch/>
        </p:blipFill>
        <p:spPr>
          <a:xfrm>
            <a:off x="946800" y="1296000"/>
            <a:ext cx="2104920" cy="28792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pic>
        <p:nvPicPr>
          <p:cNvPr id="724" name="Рисунок 8" descr=""/>
          <p:cNvPicPr/>
          <p:nvPr/>
        </p:nvPicPr>
        <p:blipFill>
          <a:blip r:embed="rId2"/>
          <a:stretch/>
        </p:blipFill>
        <p:spPr>
          <a:xfrm>
            <a:off x="1029600" y="1296000"/>
            <a:ext cx="159120" cy="415440"/>
          </a:xfrm>
          <a:prstGeom prst="rect">
            <a:avLst/>
          </a:prstGeom>
          <a:ln w="0">
            <a:noFill/>
          </a:ln>
        </p:spPr>
      </p:pic>
      <p:sp>
        <p:nvSpPr>
          <p:cNvPr id="725" name="TextBox 13"/>
          <p:cNvSpPr/>
          <p:nvPr/>
        </p:nvSpPr>
        <p:spPr>
          <a:xfrm>
            <a:off x="3876480" y="1178280"/>
            <a:ext cx="7979400" cy="530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Добавлена глава «Технологии обработки бумаги и картона».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В главу «Технологии обработки пищевых продуктов» добавлен новый                              § 25 «Физиология питания».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Глава «Технологии художественно-прикладной обработки материалов»  сокращена. Нет § 32 «Значение цвета в изделиях декоративно-прикладного творчества. Композиция. Орнамент». Нет § 36 «Узелковый батик. Технологии отделки изделий в технике узелкового батика».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Глава «Электротехнические работы. Робототехника» существенно обновлена и переработана.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Сокращены некоторые практические работы, технологические карты, приложения, словарь понятий и терминов, словарь профессий</a:t>
            </a:r>
            <a:r>
              <a:rPr b="0" i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Чертежи исправлены и доработаны по современным стандартам.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  <p:sp>
        <p:nvSpPr>
          <p:cNvPr id="726" name="Прямоугольник 1"/>
          <p:cNvSpPr/>
          <p:nvPr/>
        </p:nvSpPr>
        <p:spPr>
          <a:xfrm>
            <a:off x="3895560" y="742680"/>
            <a:ext cx="434880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5 класс. Ключевые изменения в учебнике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27" name="Скругленный прямоугольник 9"/>
          <p:cNvSpPr/>
          <p:nvPr/>
        </p:nvSpPr>
        <p:spPr>
          <a:xfrm>
            <a:off x="457200" y="4604400"/>
            <a:ext cx="3057840" cy="758880"/>
          </a:xfrm>
          <a:prstGeom prst="roundRect">
            <a:avLst>
              <a:gd name="adj" fmla="val 17475"/>
            </a:avLst>
          </a:prstGeom>
          <a:noFill/>
          <a:ln w="19050">
            <a:solidFill>
              <a:srgbClr val="284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728" name="Таблица 11"/>
          <p:cNvGraphicFramePr/>
          <p:nvPr/>
        </p:nvGraphicFramePr>
        <p:xfrm>
          <a:off x="527040" y="4579560"/>
          <a:ext cx="2904840" cy="676800"/>
        </p:xfrm>
        <a:graphic>
          <a:graphicData uri="http://schemas.openxmlformats.org/drawingml/2006/table">
            <a:tbl>
              <a:tblPr/>
              <a:tblGrid>
                <a:gridCol w="462240"/>
                <a:gridCol w="626040"/>
                <a:gridCol w="352440"/>
                <a:gridCol w="483120"/>
                <a:gridCol w="981360"/>
              </a:tblGrid>
              <a:tr h="2851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Номер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Наименование учебника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Классы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Номер издания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Авторы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</a:tr>
              <a:tr h="3920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1.1.2.8.1.1.1.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Технология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5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4-е издание, переработанное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Глозман Е.С., Кожина О.А., Хотунцев Ю.Л. и другие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Прямоугольник 3"/>
          <p:cNvSpPr/>
          <p:nvPr/>
        </p:nvSpPr>
        <p:spPr>
          <a:xfrm>
            <a:off x="422280" y="67320"/>
            <a:ext cx="10700640" cy="4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УМК «Технология» Глозман Е.С., Кожина О.А., Хотунцев Ю.Л. и другие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730" name="Рисунок 5" descr=""/>
          <p:cNvPicPr/>
          <p:nvPr/>
        </p:nvPicPr>
        <p:blipFill>
          <a:blip r:embed="rId1"/>
          <a:stretch/>
        </p:blipFill>
        <p:spPr>
          <a:xfrm>
            <a:off x="770400" y="977760"/>
            <a:ext cx="2291760" cy="305604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pic>
        <p:nvPicPr>
          <p:cNvPr id="731" name="Рисунок 8" descr=""/>
          <p:cNvPicPr/>
          <p:nvPr/>
        </p:nvPicPr>
        <p:blipFill>
          <a:blip r:embed="rId2"/>
          <a:stretch/>
        </p:blipFill>
        <p:spPr>
          <a:xfrm>
            <a:off x="896400" y="978840"/>
            <a:ext cx="172800" cy="440640"/>
          </a:xfrm>
          <a:prstGeom prst="rect">
            <a:avLst/>
          </a:prstGeom>
          <a:ln w="0">
            <a:noFill/>
          </a:ln>
        </p:spPr>
      </p:pic>
      <p:sp>
        <p:nvSpPr>
          <p:cNvPr id="732" name="TextBox 13"/>
          <p:cNvSpPr/>
          <p:nvPr/>
        </p:nvSpPr>
        <p:spPr>
          <a:xfrm>
            <a:off x="3411000" y="855720"/>
            <a:ext cx="8456400" cy="669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В главе «Технологии обработки древесных материалов» объединены и частично сокращены  § 12 и § 13 «Изготовление изделий с шиповыми соединениями».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Сокращена глава  «Технологии получения и преобразования текстильных материалов»: нет § 23 «История швейной машины»; объединены и частично сокращены  § 24 «Регуляторы швейной машины» и § 25 «Уход за швейной машиной»; нет § 26 «Основные этапы изготовления одежды на швейном производстве» </a:t>
            </a:r>
            <a:r>
              <a:rPr b="0" i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(перенесён в 8-9 кл.).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В главу «Технологии обработки пищевых продуктов» добавлен § 44 «Особенности приготовления пищи в походных условиях».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В главе «Технологии художественно-прикладной обработки материалов» сокращён         § 46 «Роспись тканей».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Добавлена глава «Мир профессий».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Глава «Элементы тепловой энергетики, электротехники. Робототехника» существенно обновлена и переработана.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Сокращены некоторые практические работы, технологические карты, приложения, словарь понятий и терминов, словарь профессий</a:t>
            </a:r>
            <a:r>
              <a:rPr b="0" i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Чертежи исправлены и доработаны по современным стандартам.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  <p:sp>
        <p:nvSpPr>
          <p:cNvPr id="733" name="Прямоугольник 9"/>
          <p:cNvSpPr/>
          <p:nvPr/>
        </p:nvSpPr>
        <p:spPr>
          <a:xfrm>
            <a:off x="3925440" y="458640"/>
            <a:ext cx="434880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6 класс. Ключевые изменения в учебнике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34" name="Скругленный прямоугольник 11"/>
          <p:cNvSpPr/>
          <p:nvPr/>
        </p:nvSpPr>
        <p:spPr>
          <a:xfrm>
            <a:off x="422280" y="4560840"/>
            <a:ext cx="2988000" cy="758880"/>
          </a:xfrm>
          <a:prstGeom prst="roundRect">
            <a:avLst>
              <a:gd name="adj" fmla="val 17475"/>
            </a:avLst>
          </a:prstGeom>
          <a:noFill/>
          <a:ln w="19050">
            <a:solidFill>
              <a:srgbClr val="284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735" name="Таблица 14"/>
          <p:cNvGraphicFramePr/>
          <p:nvPr/>
        </p:nvGraphicFramePr>
        <p:xfrm>
          <a:off x="505800" y="4536000"/>
          <a:ext cx="2821320" cy="783360"/>
        </p:xfrm>
        <a:graphic>
          <a:graphicData uri="http://schemas.openxmlformats.org/drawingml/2006/table">
            <a:tbl>
              <a:tblPr/>
              <a:tblGrid>
                <a:gridCol w="448920"/>
                <a:gridCol w="608040"/>
                <a:gridCol w="342360"/>
                <a:gridCol w="469080"/>
                <a:gridCol w="953280"/>
              </a:tblGrid>
              <a:tr h="2851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Номер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Наименование учебника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Классы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Номер издания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Авторы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</a:tr>
              <a:tr h="4986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1.1.2.8.1.1.2.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Технология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6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4-е издание, переработанное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Глозман Е.С., Кожина О.А., Хотунцев Ю.Л. и другие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Прямоугольник 3"/>
          <p:cNvSpPr/>
          <p:nvPr/>
        </p:nvSpPr>
        <p:spPr>
          <a:xfrm>
            <a:off x="469800" y="77040"/>
            <a:ext cx="10700640" cy="4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УМК «Технология» Глозман Е.С., Кожина О.А., Хотунцев Ю.Л. и другие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737" name="Рисунок 5" descr=""/>
          <p:cNvPicPr/>
          <p:nvPr/>
        </p:nvPicPr>
        <p:blipFill>
          <a:blip r:embed="rId1"/>
          <a:stretch/>
        </p:blipFill>
        <p:spPr>
          <a:xfrm>
            <a:off x="723600" y="1289880"/>
            <a:ext cx="2291760" cy="305604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pic>
        <p:nvPicPr>
          <p:cNvPr id="738" name="Рисунок 8" descr=""/>
          <p:cNvPicPr/>
          <p:nvPr/>
        </p:nvPicPr>
        <p:blipFill>
          <a:blip r:embed="rId2"/>
          <a:stretch/>
        </p:blipFill>
        <p:spPr>
          <a:xfrm>
            <a:off x="863640" y="1280520"/>
            <a:ext cx="173880" cy="415440"/>
          </a:xfrm>
          <a:prstGeom prst="rect">
            <a:avLst/>
          </a:prstGeom>
          <a:ln w="0">
            <a:noFill/>
          </a:ln>
        </p:spPr>
      </p:pic>
      <p:sp>
        <p:nvSpPr>
          <p:cNvPr id="739" name="TextBox 13"/>
          <p:cNvSpPr/>
          <p:nvPr/>
        </p:nvSpPr>
        <p:spPr>
          <a:xfrm>
            <a:off x="3551040" y="1179360"/>
            <a:ext cx="8411760" cy="561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Добавлена глава 1 «Производство и технологии». В ней § 1 «Технологии в мире,                  §2 «Технологии и человек, §3 «Элементы управления», §4 «Технологии и основы дизайна».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Сокращена глава «Технологии обработки текстильных материалов». Нет §27 «Из истории поясной одежды».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Сокращена глава «Технологии художественно-прикладной обработки материалов». Нет §53 «Макраме».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В главе «Технологии ведения дома» объединены и частично сокращены §57 «Оформление интерьера комнатными растениями» и § 58 «Выбор комнатных растений и уход за ними».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Глава «Энергетические технологии. Основы электротехники и робототехники» существенно обновлена и переработана.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Сокращены некоторые практические работы, технологические карты, приложения, словарь понятий и терминов, словарь профессий.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Чертежи исправлены и доработаны по современным стандартам.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  <p:sp>
        <p:nvSpPr>
          <p:cNvPr id="740" name="Прямоугольник 9"/>
          <p:cNvSpPr/>
          <p:nvPr/>
        </p:nvSpPr>
        <p:spPr>
          <a:xfrm>
            <a:off x="4237200" y="648000"/>
            <a:ext cx="434880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7 класс. Ключевые изменения в учебнике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41" name="Скругленный прямоугольник 15"/>
          <p:cNvSpPr/>
          <p:nvPr/>
        </p:nvSpPr>
        <p:spPr>
          <a:xfrm>
            <a:off x="386280" y="4703400"/>
            <a:ext cx="2988000" cy="758880"/>
          </a:xfrm>
          <a:prstGeom prst="roundRect">
            <a:avLst>
              <a:gd name="adj" fmla="val 17475"/>
            </a:avLst>
          </a:prstGeom>
          <a:noFill/>
          <a:ln w="19050">
            <a:solidFill>
              <a:srgbClr val="284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742" name="Таблица 16"/>
          <p:cNvGraphicFramePr/>
          <p:nvPr/>
        </p:nvGraphicFramePr>
        <p:xfrm>
          <a:off x="469800" y="4678560"/>
          <a:ext cx="2821320" cy="783360"/>
        </p:xfrm>
        <a:graphic>
          <a:graphicData uri="http://schemas.openxmlformats.org/drawingml/2006/table">
            <a:tbl>
              <a:tblPr/>
              <a:tblGrid>
                <a:gridCol w="475200"/>
                <a:gridCol w="599760"/>
                <a:gridCol w="324360"/>
                <a:gridCol w="469080"/>
                <a:gridCol w="953280"/>
              </a:tblGrid>
              <a:tr h="2851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Номер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Наименование учебника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Классы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Номер издания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Авторы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</a:tr>
              <a:tr h="4986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1.1.2.8.1.1.3.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Технология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7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4-е издание, переработанное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Глозман Е.С., Кожина О.А., Хотунцев Ю.Л. и другие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Прямоугольник 3"/>
          <p:cNvSpPr/>
          <p:nvPr/>
        </p:nvSpPr>
        <p:spPr>
          <a:xfrm>
            <a:off x="564840" y="69480"/>
            <a:ext cx="10700640" cy="4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УМК «Технология» Глозман Е.С., Кожина О.А., Хотунцев Ю.Л. и другие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744" name="TextBox 13"/>
          <p:cNvSpPr/>
          <p:nvPr/>
        </p:nvSpPr>
        <p:spPr>
          <a:xfrm>
            <a:off x="3458520" y="922320"/>
            <a:ext cx="8411760" cy="570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Добавлена глава 1 «Модели человеческой деятельности»: §1 «Моделирование как основа познания и практической деятельности», §2 «Интеллект-карты как инструмент систематизации информации», §3 «Техника, технические системы и теория решения изобретательских задач».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В главу «Современные и перспективные технологии» добавлен §7 «Основы 3D-технологий».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В главе «Технологии обработки текстильных материалов» объединены и частично сокращены  §10  «История костюма» и  §11 «Зрительные иллюзии в одежде». Добавлен §26 «Основные этапы изготовления одежды на швейном производстве» </a:t>
            </a: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(перенесён из 6 кл.).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Сокращена глава «Электротехника, электроэнергетика и электроника». Нет §36  «Неразветвлённые и разветвлённые электрические цепи», §37 «Электромагнитное реле».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Сокращена глава «Художественная обработка материалов». Нет  §45 «История валяния. Мокрое валяние и фелтинг — художественный войлок»,  §46  «Цвет в интерьере. Художественный войлок в интерьере».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Глава «Робототехника» существенно обновлена и переработана.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Сокращены некоторые практические работы, технологические карты, приложения, словарь понятий и терминов, словарь профессий.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Чертежи исправлены и доработаны по современным стандартам</a:t>
            </a:r>
            <a:endParaRPr b="0" lang="ru-RU" sz="1400" spc="-1" strike="noStrike">
              <a:latin typeface="Arial"/>
            </a:endParaRPr>
          </a:p>
        </p:txBody>
      </p:sp>
      <p:grpSp>
        <p:nvGrpSpPr>
          <p:cNvPr id="745" name="Группа 9"/>
          <p:cNvGrpSpPr/>
          <p:nvPr/>
        </p:nvGrpSpPr>
        <p:grpSpPr>
          <a:xfrm>
            <a:off x="739800" y="1074240"/>
            <a:ext cx="2141280" cy="2879280"/>
            <a:chOff x="739800" y="1074240"/>
            <a:chExt cx="2141280" cy="2879280"/>
          </a:xfrm>
        </p:grpSpPr>
        <p:pic>
          <p:nvPicPr>
            <p:cNvPr id="746" name="Рисунок 11" descr=""/>
            <p:cNvPicPr/>
            <p:nvPr/>
          </p:nvPicPr>
          <p:blipFill>
            <a:blip r:embed="rId1"/>
            <a:stretch/>
          </p:blipFill>
          <p:spPr>
            <a:xfrm>
              <a:off x="739800" y="1074240"/>
              <a:ext cx="2141280" cy="2879280"/>
            </a:xfrm>
            <a:prstGeom prst="rect">
              <a:avLst/>
            </a:prstGeom>
            <a:ln w="0">
              <a:noFill/>
            </a:ln>
            <a:effectLst>
              <a:outerShdw algn="tl" blurRad="291960" dir="2700000" dist="138988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47" name="Рисунок 14" descr=""/>
            <p:cNvPicPr/>
            <p:nvPr/>
          </p:nvPicPr>
          <p:blipFill>
            <a:blip r:embed="rId2"/>
            <a:stretch/>
          </p:blipFill>
          <p:spPr>
            <a:xfrm>
              <a:off x="851760" y="1074240"/>
              <a:ext cx="166680" cy="4352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48" name="Скругленный прямоугольник 15"/>
          <p:cNvSpPr/>
          <p:nvPr/>
        </p:nvSpPr>
        <p:spPr>
          <a:xfrm>
            <a:off x="385920" y="4617360"/>
            <a:ext cx="2988000" cy="758880"/>
          </a:xfrm>
          <a:prstGeom prst="roundRect">
            <a:avLst>
              <a:gd name="adj" fmla="val 17475"/>
            </a:avLst>
          </a:prstGeom>
          <a:noFill/>
          <a:ln w="19050">
            <a:solidFill>
              <a:srgbClr val="284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749" name="Таблица 16"/>
          <p:cNvGraphicFramePr/>
          <p:nvPr/>
        </p:nvGraphicFramePr>
        <p:xfrm>
          <a:off x="469440" y="4592880"/>
          <a:ext cx="2821320" cy="783360"/>
        </p:xfrm>
        <a:graphic>
          <a:graphicData uri="http://schemas.openxmlformats.org/drawingml/2006/table">
            <a:tbl>
              <a:tblPr/>
              <a:tblGrid>
                <a:gridCol w="475200"/>
                <a:gridCol w="599760"/>
                <a:gridCol w="324360"/>
                <a:gridCol w="469080"/>
                <a:gridCol w="953280"/>
              </a:tblGrid>
              <a:tr h="2851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Номер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Наименование учебника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Классы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Номер издания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Авторы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</a:tr>
              <a:tr h="4986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1.1.2.8.1.1.4.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Технология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8-9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4-е издание, переработанное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7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Глозман Е.С., Кожина О.А., Хотунцев Ю.Л. и другие</a:t>
                      </a:r>
                      <a:endParaRPr b="0" lang="ru-RU" sz="7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8720">
                      <a:solidFill>
                        <a:srgbClr val="233c78"/>
                      </a:solidFill>
                    </a:lnT>
                    <a:lnB w="18720">
                      <a:solidFill>
                        <a:srgbClr val="233c78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50" name="Прямоугольник 17"/>
          <p:cNvSpPr/>
          <p:nvPr/>
        </p:nvSpPr>
        <p:spPr>
          <a:xfrm>
            <a:off x="4063320" y="378720"/>
            <a:ext cx="46825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8 – 9 класс. Ключевые изменения в учебнике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Скругленный прямоугольник 49"/>
          <p:cNvSpPr/>
          <p:nvPr/>
        </p:nvSpPr>
        <p:spPr>
          <a:xfrm>
            <a:off x="435600" y="4820040"/>
            <a:ext cx="3930840" cy="886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22" name="Группа 46"/>
          <p:cNvGrpSpPr/>
          <p:nvPr/>
        </p:nvGrpSpPr>
        <p:grpSpPr>
          <a:xfrm>
            <a:off x="503280" y="1262160"/>
            <a:ext cx="11184840" cy="880200"/>
            <a:chOff x="503280" y="1262160"/>
            <a:chExt cx="11184840" cy="880200"/>
          </a:xfrm>
        </p:grpSpPr>
        <p:grpSp>
          <p:nvGrpSpPr>
            <p:cNvPr id="523" name="Группа 43"/>
            <p:cNvGrpSpPr/>
            <p:nvPr/>
          </p:nvGrpSpPr>
          <p:grpSpPr>
            <a:xfrm>
              <a:off x="503280" y="1262160"/>
              <a:ext cx="11184840" cy="880200"/>
              <a:chOff x="503280" y="1262160"/>
              <a:chExt cx="11184840" cy="880200"/>
            </a:xfrm>
          </p:grpSpPr>
          <p:sp>
            <p:nvSpPr>
              <p:cNvPr id="524" name="Скругленный прямоугольник 3"/>
              <p:cNvSpPr/>
              <p:nvPr/>
            </p:nvSpPr>
            <p:spPr>
              <a:xfrm>
                <a:off x="503280" y="1276200"/>
                <a:ext cx="2580480" cy="86616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1300" spc="-1" strike="noStrike">
                    <a:solidFill>
                      <a:srgbClr val="28458d"/>
                    </a:solidFill>
                    <a:latin typeface="Calibri"/>
                    <a:ea typeface="DejaVu Sans"/>
                  </a:rPr>
                  <a:t>Федеральные государственные образовательные стандарты (ФГОС) </a:t>
                </a:r>
                <a:endParaRPr b="0" lang="ru-RU" sz="1300" spc="-1" strike="noStrike">
                  <a:latin typeface="Arial"/>
                </a:endParaRPr>
              </a:p>
            </p:txBody>
          </p:sp>
          <p:sp>
            <p:nvSpPr>
              <p:cNvPr id="525" name="Скругленный прямоугольник 7"/>
              <p:cNvSpPr/>
              <p:nvPr/>
            </p:nvSpPr>
            <p:spPr>
              <a:xfrm>
                <a:off x="3722760" y="1262160"/>
                <a:ext cx="4758480" cy="86616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1300" spc="-1" strike="noStrike">
                    <a:solidFill>
                      <a:srgbClr val="28458d"/>
                    </a:solidFill>
                    <a:latin typeface="Calibri"/>
                    <a:ea typeface="DejaVu Sans"/>
                  </a:rPr>
                  <a:t>Детализация требований</a:t>
                </a:r>
                <a:endParaRPr b="0" lang="ru-RU" sz="1300" spc="-1" strike="noStrike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b="1" lang="en-US" sz="1300" spc="-1" strike="noStrike">
                    <a:solidFill>
                      <a:srgbClr val="28458d"/>
                    </a:solidFill>
                    <a:latin typeface="Calibri"/>
                    <a:ea typeface="DejaVu Sans"/>
                  </a:rPr>
                  <a:t>https://edsoo.ru/</a:t>
                </a:r>
                <a:r>
                  <a:rPr b="1" lang="ru-RU" sz="1300" spc="-1" strike="noStrike">
                    <a:solidFill>
                      <a:srgbClr val="28458d"/>
                    </a:solidFill>
                    <a:latin typeface="Calibri"/>
                    <a:ea typeface="DejaVu Sans"/>
                  </a:rPr>
                  <a:t> </a:t>
                </a:r>
                <a:endParaRPr b="0" lang="ru-RU" sz="1300" spc="-1" strike="noStrike">
                  <a:latin typeface="Arial"/>
                </a:endParaRPr>
              </a:p>
            </p:txBody>
          </p:sp>
          <p:sp>
            <p:nvSpPr>
              <p:cNvPr id="526" name="Скругленный прямоугольник 18"/>
              <p:cNvSpPr/>
              <p:nvPr/>
            </p:nvSpPr>
            <p:spPr>
              <a:xfrm>
                <a:off x="9064800" y="1262160"/>
                <a:ext cx="2623320" cy="86616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1300" spc="-1" strike="noStrike">
                    <a:solidFill>
                      <a:srgbClr val="28458d"/>
                    </a:solidFill>
                    <a:latin typeface="Calibri"/>
                    <a:ea typeface="DejaVu Sans"/>
                  </a:rPr>
                  <a:t>Тематический классификатор</a:t>
                </a:r>
                <a:endParaRPr b="0" lang="ru-RU" sz="1300" spc="-1" strike="noStrike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b="1" lang="en-US" sz="1300" spc="-1" strike="noStrike">
                    <a:solidFill>
                      <a:srgbClr val="28458d"/>
                    </a:solidFill>
                    <a:latin typeface="Calibri"/>
                    <a:ea typeface="DejaVu Sans"/>
                  </a:rPr>
                  <a:t>https://tc.edsoo.ru/</a:t>
                </a:r>
                <a:endParaRPr b="0" lang="ru-RU" sz="1300" spc="-1" strike="noStrike">
                  <a:latin typeface="Arial"/>
                </a:endParaRPr>
              </a:p>
            </p:txBody>
          </p:sp>
        </p:grpSp>
        <p:sp>
          <p:nvSpPr>
            <p:cNvPr id="527" name="Прямая со стрелкой 28"/>
            <p:cNvSpPr/>
            <p:nvPr/>
          </p:nvSpPr>
          <p:spPr>
            <a:xfrm>
              <a:off x="3186000" y="1709640"/>
              <a:ext cx="41040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8" name="Прямая со стрелкой 33"/>
            <p:cNvSpPr/>
            <p:nvPr/>
          </p:nvSpPr>
          <p:spPr>
            <a:xfrm>
              <a:off x="8555040" y="1709640"/>
              <a:ext cx="408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29" name="TextBox 45"/>
          <p:cNvSpPr/>
          <p:nvPr/>
        </p:nvSpPr>
        <p:spPr>
          <a:xfrm>
            <a:off x="374760" y="398520"/>
            <a:ext cx="10389600" cy="4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85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Основания принятия нового Федерального перечня учебников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30" name="TextBox 48"/>
          <p:cNvSpPr/>
          <p:nvPr/>
        </p:nvSpPr>
        <p:spPr>
          <a:xfrm>
            <a:off x="435600" y="5106240"/>
            <a:ext cx="359928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Обновление содержания УМК 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531" name="Группа 37"/>
          <p:cNvGrpSpPr/>
          <p:nvPr/>
        </p:nvGrpSpPr>
        <p:grpSpPr>
          <a:xfrm>
            <a:off x="527040" y="2465640"/>
            <a:ext cx="11184840" cy="2065680"/>
            <a:chOff x="527040" y="2465640"/>
            <a:chExt cx="11184840" cy="2065680"/>
          </a:xfrm>
        </p:grpSpPr>
        <p:sp>
          <p:nvSpPr>
            <p:cNvPr id="532" name="Скругленный прямоугольник 38"/>
            <p:cNvSpPr/>
            <p:nvPr/>
          </p:nvSpPr>
          <p:spPr>
            <a:xfrm>
              <a:off x="527040" y="3890520"/>
              <a:ext cx="2580480" cy="6408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ФГОС среднего общего образования (СОО)</a:t>
              </a:r>
              <a:endParaRPr b="0" lang="ru-RU" sz="9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ru-RU" sz="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вступает в силу  с 01.09.2023</a:t>
              </a:r>
              <a:r>
                <a:rPr b="0" lang="ru-RU" sz="900" spc="-1" strike="noStrike" baseline="30000">
                  <a:solidFill>
                    <a:srgbClr val="ffffff"/>
                  </a:solidFill>
                  <a:latin typeface="Calibri"/>
                  <a:ea typeface="DejaVu Sans"/>
                </a:rPr>
                <a:t>1</a:t>
              </a:r>
              <a:endParaRPr b="0" lang="ru-RU" sz="900" spc="-1" strike="noStrike">
                <a:latin typeface="Arial"/>
              </a:endParaRPr>
            </a:p>
          </p:txBody>
        </p:sp>
        <p:sp>
          <p:nvSpPr>
            <p:cNvPr id="533" name="Скругленный прямоугольник 39"/>
            <p:cNvSpPr/>
            <p:nvPr/>
          </p:nvSpPr>
          <p:spPr>
            <a:xfrm>
              <a:off x="3746520" y="3882600"/>
              <a:ext cx="2221920" cy="6462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4" name="Скругленный прямоугольник 40"/>
            <p:cNvSpPr/>
            <p:nvPr/>
          </p:nvSpPr>
          <p:spPr>
            <a:xfrm>
              <a:off x="6072120" y="3882600"/>
              <a:ext cx="2432880" cy="6462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Примерные рабочие программы по учебным предметам / курсам СОО</a:t>
              </a:r>
              <a:endParaRPr b="0" lang="ru-RU" sz="900" spc="-1" strike="noStrike">
                <a:latin typeface="Arial"/>
              </a:endParaRPr>
            </a:p>
          </p:txBody>
        </p:sp>
        <p:sp>
          <p:nvSpPr>
            <p:cNvPr id="535" name="Скругленный прямоугольник 41"/>
            <p:cNvSpPr/>
            <p:nvPr/>
          </p:nvSpPr>
          <p:spPr>
            <a:xfrm>
              <a:off x="527040" y="2465640"/>
              <a:ext cx="2580480" cy="58788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ФГОС начального общего образования (НОО)</a:t>
              </a:r>
              <a:endParaRPr b="0" lang="ru-RU" sz="9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ru-RU" sz="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вступил в силу с 01.09.2022</a:t>
              </a:r>
              <a:endParaRPr b="0" lang="ru-RU" sz="900" spc="-1" strike="noStrike">
                <a:latin typeface="Arial"/>
              </a:endParaRPr>
            </a:p>
          </p:txBody>
        </p:sp>
        <p:sp>
          <p:nvSpPr>
            <p:cNvPr id="536" name="Скругленный прямоугольник 42"/>
            <p:cNvSpPr/>
            <p:nvPr/>
          </p:nvSpPr>
          <p:spPr>
            <a:xfrm>
              <a:off x="527040" y="3198960"/>
              <a:ext cx="2580480" cy="58788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ФГОС основного общего образования (ООО)</a:t>
              </a:r>
              <a:endParaRPr b="0" lang="ru-RU" sz="9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ru-RU" sz="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вступил в силу с 01.09.2022</a:t>
              </a:r>
              <a:endParaRPr b="0" lang="ru-RU" sz="900" spc="-1" strike="noStrike">
                <a:latin typeface="Arial"/>
              </a:endParaRPr>
            </a:p>
          </p:txBody>
        </p:sp>
        <p:sp>
          <p:nvSpPr>
            <p:cNvPr id="537" name="Скругленный прямоугольник 43"/>
            <p:cNvSpPr/>
            <p:nvPr/>
          </p:nvSpPr>
          <p:spPr>
            <a:xfrm>
              <a:off x="3746520" y="2475000"/>
              <a:ext cx="2221920" cy="58788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Примерная основная образовательная программа НОО</a:t>
              </a:r>
              <a:r>
                <a:rPr b="0" lang="ru-RU" sz="900" spc="-1" strike="noStrike" baseline="30000">
                  <a:solidFill>
                    <a:srgbClr val="ffffff"/>
                  </a:solidFill>
                  <a:latin typeface="Calibri"/>
                  <a:ea typeface="DejaVu Sans"/>
                </a:rPr>
                <a:t>2</a:t>
              </a:r>
              <a:endParaRPr b="0" lang="ru-RU" sz="900" spc="-1" strike="noStrike">
                <a:latin typeface="Arial"/>
              </a:endParaRPr>
            </a:p>
          </p:txBody>
        </p:sp>
        <p:sp>
          <p:nvSpPr>
            <p:cNvPr id="538" name="Скругленный прямоугольник 44"/>
            <p:cNvSpPr/>
            <p:nvPr/>
          </p:nvSpPr>
          <p:spPr>
            <a:xfrm>
              <a:off x="3746520" y="3208320"/>
              <a:ext cx="2221920" cy="58788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ru-RU" sz="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Примерная основная образовательная программа ООО</a:t>
              </a:r>
              <a:r>
                <a:rPr b="0" lang="ru-RU" sz="900" spc="-1" strike="noStrike" baseline="30000">
                  <a:solidFill>
                    <a:srgbClr val="ffffff"/>
                  </a:solidFill>
                  <a:latin typeface="Calibri"/>
                  <a:ea typeface="DejaVu Sans"/>
                </a:rPr>
                <a:t>2</a:t>
              </a:r>
              <a:endParaRPr b="0" lang="ru-RU" sz="900" spc="-1" strike="noStrike">
                <a:latin typeface="Arial"/>
              </a:endParaRPr>
            </a:p>
          </p:txBody>
        </p:sp>
        <p:sp>
          <p:nvSpPr>
            <p:cNvPr id="539" name="TextBox 26"/>
            <p:cNvSpPr/>
            <p:nvPr/>
          </p:nvSpPr>
          <p:spPr>
            <a:xfrm>
              <a:off x="3691080" y="4056480"/>
              <a:ext cx="232848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ru-RU" sz="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Примерная основная образовательная программа СОО</a:t>
              </a:r>
              <a:r>
                <a:rPr b="0" lang="ru-RU" sz="900" spc="-1" strike="noStrike" baseline="30000">
                  <a:solidFill>
                    <a:srgbClr val="ffffff"/>
                  </a:solidFill>
                  <a:latin typeface="Calibri"/>
                  <a:ea typeface="DejaVu Sans"/>
                </a:rPr>
                <a:t>3</a:t>
              </a:r>
              <a:endParaRPr b="0" lang="ru-RU" sz="900" spc="-1" strike="noStrike">
                <a:latin typeface="Arial"/>
              </a:endParaRPr>
            </a:p>
          </p:txBody>
        </p:sp>
        <p:sp>
          <p:nvSpPr>
            <p:cNvPr id="540" name="Скругленный прямоугольник 46"/>
            <p:cNvSpPr/>
            <p:nvPr/>
          </p:nvSpPr>
          <p:spPr>
            <a:xfrm>
              <a:off x="6072120" y="2475000"/>
              <a:ext cx="2432880" cy="58788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Примерные рабочие программы по учебным предметам НОО</a:t>
              </a:r>
              <a:r>
                <a:rPr b="0" lang="ru-RU" sz="900" spc="-1" strike="noStrike" baseline="30000">
                  <a:solidFill>
                    <a:srgbClr val="ffffff"/>
                  </a:solidFill>
                  <a:latin typeface="Calibri"/>
                  <a:ea typeface="DejaVu Sans"/>
                </a:rPr>
                <a:t>4</a:t>
              </a:r>
              <a:endParaRPr b="0" lang="ru-RU" sz="900" spc="-1" strike="noStrike">
                <a:latin typeface="Arial"/>
              </a:endParaRPr>
            </a:p>
          </p:txBody>
        </p:sp>
        <p:sp>
          <p:nvSpPr>
            <p:cNvPr id="541" name="Скругленный прямоугольник 47"/>
            <p:cNvSpPr/>
            <p:nvPr/>
          </p:nvSpPr>
          <p:spPr>
            <a:xfrm>
              <a:off x="6072120" y="3208320"/>
              <a:ext cx="2432880" cy="58788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Примерные рабочие программы по учебным предметам ООО</a:t>
              </a:r>
              <a:r>
                <a:rPr b="0" lang="ru-RU" sz="900" spc="-1" strike="noStrike" baseline="30000">
                  <a:solidFill>
                    <a:srgbClr val="ffffff"/>
                  </a:solidFill>
                  <a:latin typeface="Calibri"/>
                  <a:ea typeface="DejaVu Sans"/>
                </a:rPr>
                <a:t>5</a:t>
              </a:r>
              <a:r>
                <a:rPr b="0" lang="ru-RU" sz="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,</a:t>
              </a:r>
              <a:endParaRPr b="0" lang="ru-RU" sz="9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ru-RU" sz="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в том числе </a:t>
              </a:r>
              <a:r>
                <a:rPr b="1" lang="ru-RU" sz="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для базового</a:t>
              </a:r>
              <a:endParaRPr b="0" lang="ru-RU" sz="9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и углублённого уровней</a:t>
              </a:r>
              <a:endParaRPr b="0" lang="ru-RU" sz="900" spc="-1" strike="noStrike">
                <a:latin typeface="Arial"/>
              </a:endParaRPr>
            </a:p>
          </p:txBody>
        </p:sp>
        <p:sp>
          <p:nvSpPr>
            <p:cNvPr id="542" name="Скругленный прямоугольник 48"/>
            <p:cNvSpPr/>
            <p:nvPr/>
          </p:nvSpPr>
          <p:spPr>
            <a:xfrm>
              <a:off x="9088560" y="2524320"/>
              <a:ext cx="2623320" cy="55764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Тематический классификатор</a:t>
              </a:r>
              <a:endParaRPr b="0" lang="ru-RU" sz="900" spc="-1" strike="noStrike">
                <a:latin typeface="Arial"/>
              </a:endParaRPr>
            </a:p>
          </p:txBody>
        </p:sp>
        <p:sp>
          <p:nvSpPr>
            <p:cNvPr id="543" name="Скругленный прямоугольник 50"/>
            <p:cNvSpPr/>
            <p:nvPr/>
          </p:nvSpPr>
          <p:spPr>
            <a:xfrm>
              <a:off x="9088560" y="3281400"/>
              <a:ext cx="2596320" cy="55764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Тематический классификатор</a:t>
              </a:r>
              <a:endParaRPr b="0" lang="ru-RU" sz="900" spc="-1" strike="noStrike">
                <a:latin typeface="Arial"/>
              </a:endParaRPr>
            </a:p>
          </p:txBody>
        </p:sp>
        <p:sp>
          <p:nvSpPr>
            <p:cNvPr id="544" name="Скругленный прямоугольник 51"/>
            <p:cNvSpPr/>
            <p:nvPr/>
          </p:nvSpPr>
          <p:spPr>
            <a:xfrm>
              <a:off x="9088560" y="3962160"/>
              <a:ext cx="2623320" cy="55764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Тематический классификатор</a:t>
              </a:r>
              <a:endParaRPr b="0" lang="ru-RU" sz="9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ru-RU" sz="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(в разработке)</a:t>
              </a:r>
              <a:endParaRPr b="0" lang="ru-RU" sz="900" spc="-1" strike="noStrike">
                <a:latin typeface="Arial"/>
              </a:endParaRPr>
            </a:p>
          </p:txBody>
        </p:sp>
        <p:sp>
          <p:nvSpPr>
            <p:cNvPr id="545" name="Прямая со стрелкой 52"/>
            <p:cNvSpPr/>
            <p:nvPr/>
          </p:nvSpPr>
          <p:spPr>
            <a:xfrm>
              <a:off x="3209760" y="2925720"/>
              <a:ext cx="41040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6" name="Прямая со стрелкой 53"/>
            <p:cNvSpPr/>
            <p:nvPr/>
          </p:nvSpPr>
          <p:spPr>
            <a:xfrm>
              <a:off x="3209760" y="3534120"/>
              <a:ext cx="41040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7" name="Прямая со стрелкой 54"/>
            <p:cNvSpPr/>
            <p:nvPr/>
          </p:nvSpPr>
          <p:spPr>
            <a:xfrm>
              <a:off x="3209760" y="4231800"/>
              <a:ext cx="41040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8" name="Прямая со стрелкой 55"/>
            <p:cNvSpPr/>
            <p:nvPr/>
          </p:nvSpPr>
          <p:spPr>
            <a:xfrm>
              <a:off x="8578800" y="2925720"/>
              <a:ext cx="408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9" name="Прямая со стрелкой 56"/>
            <p:cNvSpPr/>
            <p:nvPr/>
          </p:nvSpPr>
          <p:spPr>
            <a:xfrm>
              <a:off x="8578800" y="3534120"/>
              <a:ext cx="408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0" name="Прямая со стрелкой 57"/>
            <p:cNvSpPr/>
            <p:nvPr/>
          </p:nvSpPr>
          <p:spPr>
            <a:xfrm>
              <a:off x="8578800" y="4231800"/>
              <a:ext cx="408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51" name="TextBox 58"/>
          <p:cNvSpPr/>
          <p:nvPr/>
        </p:nvSpPr>
        <p:spPr>
          <a:xfrm>
            <a:off x="675360" y="5772600"/>
            <a:ext cx="8802360" cy="82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800" spc="-1" strike="noStrike" baseline="30000">
                <a:solidFill>
                  <a:srgbClr val="ffffff"/>
                </a:solidFill>
                <a:latin typeface="Calibri"/>
                <a:ea typeface="DejaVu Sans"/>
              </a:rPr>
              <a:t>1 </a:t>
            </a:r>
            <a:r>
              <a:rPr b="0" lang="ru-RU" sz="800" spc="-1" strike="noStrike">
                <a:solidFill>
                  <a:srgbClr val="ffffff"/>
                </a:solidFill>
                <a:latin typeface="Calibri"/>
                <a:ea typeface="DejaVu Sans"/>
              </a:rPr>
              <a:t>Приказ  Минпросвещения России от 12.08.2022 № 732 с внесёнными изменениями </a:t>
            </a:r>
            <a:endParaRPr b="0" lang="ru-RU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800" spc="-1" strike="noStrike" baseline="30000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r>
              <a:rPr b="0" lang="ru-RU" sz="800" spc="-1" strike="noStrike">
                <a:solidFill>
                  <a:srgbClr val="ffffff"/>
                </a:solidFill>
                <a:latin typeface="Calibri"/>
                <a:ea typeface="DejaVu Sans"/>
              </a:rPr>
              <a:t> Одобрена решением федерального учебно-методического объединения по общему образованию, протокол 6/22 от 15.09.2022 г.</a:t>
            </a:r>
            <a:endParaRPr b="0" lang="ru-RU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800" spc="-1" strike="noStrike" baseline="30000">
                <a:solidFill>
                  <a:srgbClr val="ffffff"/>
                </a:solidFill>
                <a:latin typeface="Calibri"/>
                <a:ea typeface="DejaVu Sans"/>
              </a:rPr>
              <a:t>3 </a:t>
            </a:r>
            <a:r>
              <a:rPr b="0" lang="ru-RU" sz="800" spc="-1" strike="noStrike">
                <a:solidFill>
                  <a:srgbClr val="ffffff"/>
                </a:solidFill>
                <a:latin typeface="Calibri"/>
                <a:ea typeface="DejaVu Sans"/>
              </a:rPr>
              <a:t>Одобрена решением федерального учебно-методического объединения по общему образованию, протокол 2/16-3 от 28.06.2016 г. Планируется обновление</a:t>
            </a:r>
            <a:endParaRPr b="0" lang="ru-RU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800" spc="-1" strike="noStrike" baseline="30000">
                <a:solidFill>
                  <a:srgbClr val="ffffff"/>
                </a:solidFill>
                <a:latin typeface="Calibri"/>
                <a:ea typeface="DejaVu Sans"/>
              </a:rPr>
              <a:t>4 </a:t>
            </a:r>
            <a:r>
              <a:rPr b="0" lang="ru-RU" sz="800" spc="-1" strike="noStrike">
                <a:solidFill>
                  <a:srgbClr val="ffffff"/>
                </a:solidFill>
                <a:latin typeface="Calibri"/>
                <a:ea typeface="DejaVu Sans"/>
              </a:rPr>
              <a:t>Одобрены решением федерального учебно-методического объединения по общему образованию, протокол № 3/21 от 27.09.2021 г. </a:t>
            </a:r>
            <a:endParaRPr b="0" lang="ru-RU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800" spc="-1" strike="noStrike" baseline="30000">
                <a:solidFill>
                  <a:srgbClr val="ffffff"/>
                </a:solidFill>
                <a:latin typeface="Calibri"/>
                <a:ea typeface="DejaVu Sans"/>
              </a:rPr>
              <a:t>5 </a:t>
            </a:r>
            <a:r>
              <a:rPr b="0" lang="ru-RU" sz="800" spc="-1" strike="noStrike">
                <a:solidFill>
                  <a:srgbClr val="ffffff"/>
                </a:solidFill>
                <a:latin typeface="Calibri"/>
                <a:ea typeface="DejaVu Sans"/>
              </a:rPr>
              <a:t>Одобрены решением федерального учебно-методического объединения по общему образованию, протоколы № 3/21 от 27.09.2021 г.,</a:t>
            </a:r>
            <a:r>
              <a:rPr b="0" lang="en-US" sz="8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0" lang="ru-RU" sz="800" spc="-1" strike="noStrike">
                <a:solidFill>
                  <a:srgbClr val="ffffff"/>
                </a:solidFill>
                <a:latin typeface="Calibri"/>
                <a:ea typeface="DejaVu Sans"/>
              </a:rPr>
              <a:t>№ 2/22 от 29.04.2022 г.,  № 3/22 от 23.06.2022 г. </a:t>
            </a:r>
            <a:endParaRPr b="0" lang="ru-RU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552" name="Скругленный прямоугольник 32"/>
          <p:cNvSpPr/>
          <p:nvPr/>
        </p:nvSpPr>
        <p:spPr>
          <a:xfrm>
            <a:off x="8764560" y="4820040"/>
            <a:ext cx="2947320" cy="886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3" name="TextBox 48"/>
          <p:cNvSpPr/>
          <p:nvPr/>
        </p:nvSpPr>
        <p:spPr>
          <a:xfrm>
            <a:off x="9276120" y="5106240"/>
            <a:ext cx="19238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Новый ФПУ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54" name="Прямая со стрелкой 35"/>
          <p:cNvSpPr/>
          <p:nvPr/>
        </p:nvSpPr>
        <p:spPr>
          <a:xfrm>
            <a:off x="8225640" y="5230800"/>
            <a:ext cx="410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ffff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5" name="Скругленный прямоугольник 36"/>
          <p:cNvSpPr/>
          <p:nvPr/>
        </p:nvSpPr>
        <p:spPr>
          <a:xfrm>
            <a:off x="5149800" y="4820040"/>
            <a:ext cx="2947320" cy="886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6" name="TextBox 48"/>
          <p:cNvSpPr/>
          <p:nvPr/>
        </p:nvSpPr>
        <p:spPr>
          <a:xfrm>
            <a:off x="5560200" y="4967640"/>
            <a:ext cx="192384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Государственная экспертиза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57" name="Прямая со стрелкой 60"/>
          <p:cNvSpPr/>
          <p:nvPr/>
        </p:nvSpPr>
        <p:spPr>
          <a:xfrm>
            <a:off x="4565160" y="5230800"/>
            <a:ext cx="410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ffff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TextBox 45"/>
          <p:cNvSpPr/>
          <p:nvPr/>
        </p:nvSpPr>
        <p:spPr>
          <a:xfrm>
            <a:off x="357480" y="251640"/>
            <a:ext cx="6560280" cy="4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85000"/>
              </a:lnSpc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ФГОС – 2021. Какие учебники использовать?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752" name="TextBox 4"/>
          <p:cNvSpPr/>
          <p:nvPr/>
        </p:nvSpPr>
        <p:spPr>
          <a:xfrm>
            <a:off x="893160" y="972360"/>
            <a:ext cx="3690000" cy="82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Использовать учебное пособие, переработанное под ФГОС – 2021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1600" spc="-1" strike="noStrike">
              <a:latin typeface="Arial"/>
            </a:endParaRPr>
          </a:p>
        </p:txBody>
      </p:sp>
      <p:grpSp>
        <p:nvGrpSpPr>
          <p:cNvPr id="753" name="Группа 21"/>
          <p:cNvGrpSpPr/>
          <p:nvPr/>
        </p:nvGrpSpPr>
        <p:grpSpPr>
          <a:xfrm>
            <a:off x="357480" y="901800"/>
            <a:ext cx="718560" cy="718560"/>
            <a:chOff x="357480" y="901800"/>
            <a:chExt cx="718560" cy="718560"/>
          </a:xfrm>
        </p:grpSpPr>
        <p:sp>
          <p:nvSpPr>
            <p:cNvPr id="754" name="Овал 22"/>
            <p:cNvSpPr/>
            <p:nvPr/>
          </p:nvSpPr>
          <p:spPr>
            <a:xfrm rot="16200000">
              <a:off x="357480" y="901800"/>
              <a:ext cx="718560" cy="7185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339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55" name="Прямоугольник 47"/>
            <p:cNvSpPr/>
            <p:nvPr/>
          </p:nvSpPr>
          <p:spPr>
            <a:xfrm>
              <a:off x="540720" y="1030680"/>
              <a:ext cx="351720" cy="45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601"/>
                </a:spcBef>
              </a:pPr>
              <a:r>
                <a:rPr b="1" lang="ru-RU" sz="2400" spc="-1" strike="noStrike">
                  <a:solidFill>
                    <a:srgbClr val="28458d"/>
                  </a:solidFill>
                  <a:latin typeface="Calibri"/>
                  <a:ea typeface="DejaVu Sans"/>
                </a:rPr>
                <a:t>2</a:t>
              </a:r>
              <a:endParaRPr b="0" lang="ru-RU" sz="2400" spc="-1" strike="noStrike">
                <a:latin typeface="Arial"/>
              </a:endParaRPr>
            </a:p>
          </p:txBody>
        </p:sp>
      </p:grpSp>
      <p:sp>
        <p:nvSpPr>
          <p:cNvPr id="756" name="TextBox 13"/>
          <p:cNvSpPr/>
          <p:nvPr/>
        </p:nvSpPr>
        <p:spPr>
          <a:xfrm>
            <a:off x="3695760" y="1271880"/>
            <a:ext cx="7819200" cy="191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algn="r">
              <a:lnSpc>
                <a:spcPct val="150000"/>
              </a:lnSpc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«Технология» Роговцева Н.И, Богданова Н.В. и другие. 1 – 4 класс. </a:t>
            </a:r>
            <a:endParaRPr b="0" lang="ru-RU" sz="1600" spc="-1" strike="noStrike">
              <a:latin typeface="Arial"/>
            </a:endParaRPr>
          </a:p>
          <a:p>
            <a:pPr algn="r">
              <a:lnSpc>
                <a:spcPct val="150000"/>
              </a:lnSpc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«Технология» Лутцева Е.А. 1 – 4 класс.</a:t>
            </a:r>
            <a:endParaRPr b="0" lang="ru-RU" sz="1600" spc="-1" strike="noStrike">
              <a:latin typeface="Arial"/>
            </a:endParaRPr>
          </a:p>
          <a:p>
            <a:pPr algn="r">
              <a:lnSpc>
                <a:spcPct val="150000"/>
              </a:lnSpc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«Технология» Конышева Н.М. 1 – 4 класс.</a:t>
            </a:r>
            <a:endParaRPr b="0" lang="ru-RU" sz="1600" spc="-1" strike="noStrike">
              <a:latin typeface="Arial"/>
            </a:endParaRPr>
          </a:p>
          <a:p>
            <a:pPr algn="r">
              <a:lnSpc>
                <a:spcPct val="150000"/>
              </a:lnSpc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«Технология» Узорова О.В., Нефёдова Е.А. 1 – 4 класс. </a:t>
            </a:r>
            <a:endParaRPr b="0" lang="ru-RU" sz="1600" spc="-1" strike="noStrike">
              <a:latin typeface="Arial"/>
            </a:endParaRPr>
          </a:p>
          <a:p>
            <a:pPr algn="r">
              <a:lnSpc>
                <a:spcPct val="150000"/>
              </a:lnSpc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«Технология» Цирулик Н.А., Проснякова Т.Н. 1 – 4 класс.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757" name="TextBox 15"/>
          <p:cNvSpPr/>
          <p:nvPr/>
        </p:nvSpPr>
        <p:spPr>
          <a:xfrm>
            <a:off x="357480" y="2998440"/>
            <a:ext cx="11157480" cy="291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>
              <a:lnSpc>
                <a:spcPct val="15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«Технология» Казакевич В.М., Пичугина Г.В., Семёнова Г.Ю. и другие. 5 – 9 класс.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«Технология» Тищенко А.Т., Синица Н.В. 5 – 9 класс.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«Технология. Производство и технологии» Бешенков С.А., Шутикова М.И., Неустроев С.С., Миндзаева Э.В., Лабутин В.Б., Филлипов В.И. 5 – 9 класс.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«Технология. Робототехника» Копосов Д.Г. 5 – 9 класс.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«Технология. 3</a:t>
            </a:r>
            <a:r>
              <a:rPr b="1" lang="en-US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D</a:t>
            </a: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-моделирование, прототипирование и макетирование» Копосов Д.Г. 7 – 9 класс.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«Технология. Компьютерная графика, черчение» Уханёва В.А., Животова Е.Б. 8 – 9 класс.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758" name="TextBox 45"/>
          <p:cNvSpPr/>
          <p:nvPr/>
        </p:nvSpPr>
        <p:spPr>
          <a:xfrm>
            <a:off x="9644400" y="826200"/>
            <a:ext cx="1870560" cy="4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85000"/>
              </a:lnSpc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1 – 4 класс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759" name="TextBox 45"/>
          <p:cNvSpPr/>
          <p:nvPr/>
        </p:nvSpPr>
        <p:spPr>
          <a:xfrm>
            <a:off x="540720" y="2815560"/>
            <a:ext cx="1870560" cy="4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85000"/>
              </a:lnSpc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5 – 9 класс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Прямоугольник 25"/>
          <p:cNvSpPr/>
          <p:nvPr/>
        </p:nvSpPr>
        <p:spPr>
          <a:xfrm>
            <a:off x="255240" y="684720"/>
            <a:ext cx="101019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28458d"/>
                </a:solidFill>
                <a:latin typeface="Calibri"/>
                <a:ea typeface="DejaVu Sans"/>
              </a:rPr>
              <a:t>Использование учебных пособий закреплено Федеральным законом «Об образовании в Российской Федерации» 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28458d"/>
                </a:solidFill>
                <a:latin typeface="Calibri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8458d"/>
                </a:solidFill>
                <a:latin typeface="Calibri"/>
                <a:ea typeface="DejaVu Sans"/>
              </a:rPr>
              <a:t>Федеральными государственными образовательными стандартами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761" name="Прямоугольник 3"/>
          <p:cNvSpPr/>
          <p:nvPr/>
        </p:nvSpPr>
        <p:spPr>
          <a:xfrm>
            <a:off x="255240" y="307080"/>
            <a:ext cx="10700640" cy="4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Статус учебных пособий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762" name="Скругленный прямоугольник 20"/>
          <p:cNvSpPr/>
          <p:nvPr/>
        </p:nvSpPr>
        <p:spPr>
          <a:xfrm>
            <a:off x="368640" y="1328400"/>
            <a:ext cx="5640480" cy="415440"/>
          </a:xfrm>
          <a:prstGeom prst="roundRect">
            <a:avLst>
              <a:gd name="adj" fmla="val 50000"/>
            </a:avLst>
          </a:prstGeom>
          <a:solidFill>
            <a:srgbClr val="28458d"/>
          </a:solidFill>
          <a:ln w="19050">
            <a:solidFill>
              <a:srgbClr val="23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3" name="Прямоугольник 22"/>
          <p:cNvSpPr/>
          <p:nvPr/>
        </p:nvSpPr>
        <p:spPr>
          <a:xfrm>
            <a:off x="255240" y="1367640"/>
            <a:ext cx="56322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alibri"/>
                <a:ea typeface="DejaVu Sans"/>
              </a:rPr>
              <a:t>№ </a:t>
            </a:r>
            <a:r>
              <a:rPr b="1" lang="ru-RU" sz="1400" spc="-1" strike="noStrike">
                <a:solidFill>
                  <a:srgbClr val="ffffff"/>
                </a:solidFill>
                <a:latin typeface="Calibri"/>
                <a:ea typeface="DejaVu Sans"/>
              </a:rPr>
              <a:t>273-ФЗ «Об образовании в Российской Федерации» 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764" name="Скругленный прямоугольник 25"/>
          <p:cNvSpPr/>
          <p:nvPr/>
        </p:nvSpPr>
        <p:spPr>
          <a:xfrm>
            <a:off x="368640" y="1929240"/>
            <a:ext cx="5640480" cy="19854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284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Статья 18. Печатные и электронные образовательные и информационные ресурсы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4. Организации, осуществляющие образовательную деятельность 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по имеющим государственную аккредитацию образовательным программам начального общего, основного общего, среднего общего образования, для использования при реализации указанных образовательных программ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используют: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2) учебные пособия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, выпущенные организациями, входящими в перечень организаций, осуществляющих выпуск учебных пособий …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765" name="Скругленный прямоугольник 31"/>
          <p:cNvSpPr/>
          <p:nvPr/>
        </p:nvSpPr>
        <p:spPr>
          <a:xfrm>
            <a:off x="368640" y="4198680"/>
            <a:ext cx="5640480" cy="188568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284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Статья 35. Пользование учебниками, учебными пособиями, средствами обучения и воспитания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2. Обеспечение учебниками и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учебными пособиями, а также учебно-методическими материалами, средствами обучения и воспитания организаций, осуществляющих образовательную деятельность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по основным образовательным программам, в пределах федеральных государственных образовательных стандартов …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осуществляется за счет бюджетных ассигнований 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федерального бюджета, бюджетов субъектов Российской Федерации и местных бюджетов.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766" name="Скругленный прямоугольник 32"/>
          <p:cNvSpPr/>
          <p:nvPr/>
        </p:nvSpPr>
        <p:spPr>
          <a:xfrm>
            <a:off x="6467400" y="1328400"/>
            <a:ext cx="5186520" cy="415440"/>
          </a:xfrm>
          <a:prstGeom prst="roundRect">
            <a:avLst>
              <a:gd name="adj" fmla="val 50000"/>
            </a:avLst>
          </a:prstGeom>
          <a:solidFill>
            <a:srgbClr val="28458d"/>
          </a:solidFill>
          <a:ln w="19050">
            <a:solidFill>
              <a:srgbClr val="23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7" name="Прямоугольник 22"/>
          <p:cNvSpPr/>
          <p:nvPr/>
        </p:nvSpPr>
        <p:spPr>
          <a:xfrm>
            <a:off x="6600240" y="1367640"/>
            <a:ext cx="51199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alibri"/>
                <a:ea typeface="DejaVu Sans"/>
              </a:rPr>
              <a:t>Федеральные государственные образовательные стандарты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768" name="Скругленный прямоугольник 34"/>
          <p:cNvSpPr/>
          <p:nvPr/>
        </p:nvSpPr>
        <p:spPr>
          <a:xfrm>
            <a:off x="6409080" y="1929240"/>
            <a:ext cx="5244480" cy="181404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284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36.1</a:t>
            </a:r>
            <a:r>
              <a:rPr b="0" lang="ru-RU" sz="12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Организация должна предоставлять не менее одного 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учебника и (или)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учебного пособия в печатной форме, 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…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на каждого обучающегося 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по учебным предметам: русский язык, математика, окружающий мир, литературное чтение, иностранные языки, а также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не менее одного 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учебника и (или)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учебного пособия в печатной и (или) электронной форме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, …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на каждого обучающегося по иным учебным предметам 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(дисциплинам, курсам) входящим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как в обязательную часть учебного плана указанной программы, так и в часть, формируемую участниками образовательных отношений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769" name="Скругленный прямоугольник 35"/>
          <p:cNvSpPr/>
          <p:nvPr/>
        </p:nvSpPr>
        <p:spPr>
          <a:xfrm>
            <a:off x="6467400" y="4064400"/>
            <a:ext cx="5252760" cy="201996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284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37.3</a:t>
            </a:r>
            <a:r>
              <a:rPr b="0" lang="ru-RU" sz="12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. Организация должна предоставлять не менее одного 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учебника и (или)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учебного пособия 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в печатной форме, …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на каждого обучающегося 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по учебным предметам: русский язык, математика, физика, химия, биология, литература, география, история, обществознание, иностранные языки, информатика, а также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не менее одного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учебника и (или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) учебного пособия 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в печатной и (или) электронной форме, …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на каждого обучающегося по иным учебным предметам (дисциплинам, курсам), входящим как в обязательную часть учебного плана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указанной программы,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так и в часть, формируемую участниками образовательных отношений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770" name="TextBox 5"/>
          <p:cNvSpPr/>
          <p:nvPr/>
        </p:nvSpPr>
        <p:spPr>
          <a:xfrm>
            <a:off x="6682680" y="6236280"/>
            <a:ext cx="33372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800" spc="-1" strike="noStrike">
                <a:solidFill>
                  <a:srgbClr val="000000"/>
                </a:solidFill>
                <a:latin typeface="Calibri"/>
                <a:ea typeface="DejaVu Sans"/>
              </a:rPr>
              <a:t>Приказ Министерства просвещения РФ от 18 июля 2022 г. № 569</a:t>
            </a:r>
            <a:endParaRPr b="0" lang="ru-RU" sz="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800" spc="-1" strike="noStrike">
                <a:solidFill>
                  <a:srgbClr val="000000"/>
                </a:solidFill>
                <a:latin typeface="Calibri"/>
                <a:ea typeface="DejaVu Sans"/>
              </a:rPr>
              <a:t>Приказ Министерства просвещения РФ от 18 июля 2022 г. № 568</a:t>
            </a:r>
            <a:endParaRPr b="0" lang="ru-RU" sz="8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Прямоугольник 3"/>
          <p:cNvSpPr/>
          <p:nvPr/>
        </p:nvSpPr>
        <p:spPr>
          <a:xfrm>
            <a:off x="948960" y="185040"/>
            <a:ext cx="10700640" cy="10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Учебники из Приложения 2 приказа о ФПУ будут выпускаться с 2023 года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как учебные пособия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 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772" name="Прямоугольник 2"/>
          <p:cNvSpPr/>
          <p:nvPr/>
        </p:nvSpPr>
        <p:spPr>
          <a:xfrm>
            <a:off x="2235960" y="1459800"/>
            <a:ext cx="227268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«Технология»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Роговцева Н.И. и др.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серия «Перспектива»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73" name="Прямоугольник 12"/>
          <p:cNvSpPr/>
          <p:nvPr/>
        </p:nvSpPr>
        <p:spPr>
          <a:xfrm>
            <a:off x="2152080" y="4531320"/>
            <a:ext cx="2047680" cy="14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«Технология»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Лутцева Е.А.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серия «Начальная школа </a:t>
            </a:r>
            <a:r>
              <a:rPr b="1" lang="en-US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XXI </a:t>
            </a: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века»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74" name="Прямоугольник 13"/>
          <p:cNvSpPr/>
          <p:nvPr/>
        </p:nvSpPr>
        <p:spPr>
          <a:xfrm>
            <a:off x="6175440" y="1459800"/>
            <a:ext cx="2078280" cy="91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«Технология»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Конышева Н.М.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серия «Гармония»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75" name="Прямоугольник 14"/>
          <p:cNvSpPr/>
          <p:nvPr/>
        </p:nvSpPr>
        <p:spPr>
          <a:xfrm>
            <a:off x="10179720" y="1459800"/>
            <a:ext cx="1685880" cy="17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«Технология»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Узорова О.В.,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Нефёдова Е.А.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серия «Планета открытий»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76" name="Прямоугольник 16"/>
          <p:cNvSpPr/>
          <p:nvPr/>
        </p:nvSpPr>
        <p:spPr>
          <a:xfrm>
            <a:off x="6132600" y="4531320"/>
            <a:ext cx="1850400" cy="14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«Технология»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Цирулик Н.А.,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Проснякова Т.Н.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система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Л.В. Занкова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777" name="Группа 24"/>
          <p:cNvGrpSpPr/>
          <p:nvPr/>
        </p:nvGrpSpPr>
        <p:grpSpPr>
          <a:xfrm>
            <a:off x="408600" y="916920"/>
            <a:ext cx="1704960" cy="2403000"/>
            <a:chOff x="408600" y="916920"/>
            <a:chExt cx="1704960" cy="2403000"/>
          </a:xfrm>
        </p:grpSpPr>
        <p:pic>
          <p:nvPicPr>
            <p:cNvPr id="778" name="Рисунок 7" descr=""/>
            <p:cNvPicPr/>
            <p:nvPr/>
          </p:nvPicPr>
          <p:blipFill>
            <a:blip r:embed="rId1"/>
            <a:stretch/>
          </p:blipFill>
          <p:spPr>
            <a:xfrm>
              <a:off x="408600" y="916920"/>
              <a:ext cx="1704960" cy="2403000"/>
            </a:xfrm>
            <a:prstGeom prst="rect">
              <a:avLst/>
            </a:prstGeom>
            <a:ln w="0">
              <a:noFill/>
            </a:ln>
            <a:effectLst>
              <a:outerShdw algn="tl" blurRad="291960" dir="2700000" dist="138988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79" name="Рисунок 17" descr=""/>
            <p:cNvPicPr/>
            <p:nvPr/>
          </p:nvPicPr>
          <p:blipFill>
            <a:blip r:embed="rId2"/>
            <a:stretch/>
          </p:blipFill>
          <p:spPr>
            <a:xfrm>
              <a:off x="408600" y="916920"/>
              <a:ext cx="166680" cy="4352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780" name="Группа 22"/>
          <p:cNvGrpSpPr/>
          <p:nvPr/>
        </p:nvGrpSpPr>
        <p:grpSpPr>
          <a:xfrm>
            <a:off x="4395960" y="3924360"/>
            <a:ext cx="1693800" cy="2403000"/>
            <a:chOff x="4395960" y="3924360"/>
            <a:chExt cx="1693800" cy="2403000"/>
          </a:xfrm>
        </p:grpSpPr>
        <p:pic>
          <p:nvPicPr>
            <p:cNvPr id="781" name="Рисунок 10" descr=""/>
            <p:cNvPicPr/>
            <p:nvPr/>
          </p:nvPicPr>
          <p:blipFill>
            <a:blip r:embed="rId3"/>
            <a:stretch/>
          </p:blipFill>
          <p:spPr>
            <a:xfrm>
              <a:off x="4395960" y="3924360"/>
              <a:ext cx="1693800" cy="2403000"/>
            </a:xfrm>
            <a:prstGeom prst="rect">
              <a:avLst/>
            </a:prstGeom>
            <a:ln w="0">
              <a:noFill/>
            </a:ln>
            <a:effectLst>
              <a:outerShdw algn="tl" blurRad="291960" dir="2700000" dist="138988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82" name="Рисунок 18" descr=""/>
            <p:cNvPicPr/>
            <p:nvPr/>
          </p:nvPicPr>
          <p:blipFill>
            <a:blip r:embed="rId4"/>
            <a:stretch/>
          </p:blipFill>
          <p:spPr>
            <a:xfrm>
              <a:off x="4478040" y="3924360"/>
              <a:ext cx="144000" cy="3762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783" name="Группа 23"/>
          <p:cNvGrpSpPr/>
          <p:nvPr/>
        </p:nvGrpSpPr>
        <p:grpSpPr>
          <a:xfrm>
            <a:off x="475920" y="3967200"/>
            <a:ext cx="1559520" cy="2212560"/>
            <a:chOff x="475920" y="3967200"/>
            <a:chExt cx="1559520" cy="2212560"/>
          </a:xfrm>
        </p:grpSpPr>
        <p:pic>
          <p:nvPicPr>
            <p:cNvPr id="784" name="Рисунок 5" descr=""/>
            <p:cNvPicPr/>
            <p:nvPr/>
          </p:nvPicPr>
          <p:blipFill>
            <a:blip r:embed="rId5"/>
            <a:stretch/>
          </p:blipFill>
          <p:spPr>
            <a:xfrm>
              <a:off x="475920" y="3976560"/>
              <a:ext cx="1559520" cy="2203200"/>
            </a:xfrm>
            <a:prstGeom prst="rect">
              <a:avLst/>
            </a:prstGeom>
            <a:ln w="0">
              <a:noFill/>
            </a:ln>
            <a:effectLst>
              <a:outerShdw algn="tl" blurRad="291960" dir="2700000" dist="138988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85" name="Рисунок 19" descr=""/>
            <p:cNvPicPr/>
            <p:nvPr/>
          </p:nvPicPr>
          <p:blipFill>
            <a:blip r:embed="rId6"/>
            <a:stretch/>
          </p:blipFill>
          <p:spPr>
            <a:xfrm>
              <a:off x="475920" y="3967200"/>
              <a:ext cx="166680" cy="4352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786" name="Группа 26"/>
          <p:cNvGrpSpPr/>
          <p:nvPr/>
        </p:nvGrpSpPr>
        <p:grpSpPr>
          <a:xfrm>
            <a:off x="8255160" y="901800"/>
            <a:ext cx="1821240" cy="2339280"/>
            <a:chOff x="8255160" y="901800"/>
            <a:chExt cx="1821240" cy="2339280"/>
          </a:xfrm>
        </p:grpSpPr>
        <p:pic>
          <p:nvPicPr>
            <p:cNvPr id="787" name="Рисунок 8" descr=""/>
            <p:cNvPicPr/>
            <p:nvPr/>
          </p:nvPicPr>
          <p:blipFill>
            <a:blip r:embed="rId7"/>
            <a:stretch/>
          </p:blipFill>
          <p:spPr>
            <a:xfrm>
              <a:off x="8255160" y="901800"/>
              <a:ext cx="1821240" cy="2339280"/>
            </a:xfrm>
            <a:prstGeom prst="rect">
              <a:avLst/>
            </a:prstGeom>
            <a:ln w="0">
              <a:noFill/>
            </a:ln>
            <a:effectLst>
              <a:outerShdw algn="tl" blurRad="291960" dir="2700000" dist="138988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88" name="Рисунок 20" descr=""/>
            <p:cNvPicPr/>
            <p:nvPr/>
          </p:nvPicPr>
          <p:blipFill>
            <a:blip r:embed="rId8"/>
            <a:stretch/>
          </p:blipFill>
          <p:spPr>
            <a:xfrm>
              <a:off x="8318880" y="901800"/>
              <a:ext cx="166680" cy="4237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789" name="Группа 25"/>
          <p:cNvGrpSpPr/>
          <p:nvPr/>
        </p:nvGrpSpPr>
        <p:grpSpPr>
          <a:xfrm>
            <a:off x="4466520" y="1025280"/>
            <a:ext cx="1665360" cy="2204280"/>
            <a:chOff x="4466520" y="1025280"/>
            <a:chExt cx="1665360" cy="2204280"/>
          </a:xfrm>
        </p:grpSpPr>
        <p:pic>
          <p:nvPicPr>
            <p:cNvPr id="790" name="Рисунок 4" descr=""/>
            <p:cNvPicPr/>
            <p:nvPr/>
          </p:nvPicPr>
          <p:blipFill>
            <a:blip r:embed="rId9"/>
            <a:stretch/>
          </p:blipFill>
          <p:spPr>
            <a:xfrm>
              <a:off x="4466520" y="1026360"/>
              <a:ext cx="1665360" cy="2203200"/>
            </a:xfrm>
            <a:prstGeom prst="rect">
              <a:avLst/>
            </a:prstGeom>
            <a:ln w="0">
              <a:noFill/>
            </a:ln>
            <a:effectLst>
              <a:outerShdw algn="tl" blurRad="291960" dir="2700000" dist="138988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91" name="Рисунок 21" descr=""/>
            <p:cNvPicPr/>
            <p:nvPr/>
          </p:nvPicPr>
          <p:blipFill>
            <a:blip r:embed="rId10"/>
            <a:stretch/>
          </p:blipFill>
          <p:spPr>
            <a:xfrm>
              <a:off x="4529160" y="1025280"/>
              <a:ext cx="166680" cy="4352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792" name="Рисунок 28" descr=""/>
          <p:cNvPicPr/>
          <p:nvPr/>
        </p:nvPicPr>
        <p:blipFill>
          <a:blip r:embed="rId11"/>
          <a:stretch/>
        </p:blipFill>
        <p:spPr>
          <a:xfrm>
            <a:off x="8206200" y="3967200"/>
            <a:ext cx="1743840" cy="23392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793" name="Прямоугольник 30"/>
          <p:cNvSpPr/>
          <p:nvPr/>
        </p:nvSpPr>
        <p:spPr>
          <a:xfrm>
            <a:off x="9993240" y="4531320"/>
            <a:ext cx="1914480" cy="14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«Робототехника»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Павлов Д.И., Ревякин М.Ю.,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под редакцией Босовой Л.Л.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Прямоугольник 3"/>
          <p:cNvSpPr/>
          <p:nvPr/>
        </p:nvSpPr>
        <p:spPr>
          <a:xfrm>
            <a:off x="499320" y="102600"/>
            <a:ext cx="10700640" cy="10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Учебники из Приложения 2 приказа о ФПУ будут выпускаться с 2023 года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как учебные пособия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  </a:t>
            </a:r>
            <a:endParaRPr b="0" lang="ru-RU" sz="2400" spc="-1" strike="noStrike">
              <a:latin typeface="Arial"/>
            </a:endParaRPr>
          </a:p>
        </p:txBody>
      </p:sp>
      <p:grpSp>
        <p:nvGrpSpPr>
          <p:cNvPr id="795" name="Группа 8"/>
          <p:cNvGrpSpPr/>
          <p:nvPr/>
        </p:nvGrpSpPr>
        <p:grpSpPr>
          <a:xfrm>
            <a:off x="1418760" y="1367640"/>
            <a:ext cx="2423520" cy="3279600"/>
            <a:chOff x="1418760" y="1367640"/>
            <a:chExt cx="2423520" cy="3279600"/>
          </a:xfrm>
        </p:grpSpPr>
        <p:pic>
          <p:nvPicPr>
            <p:cNvPr id="796" name="Рисунок 2" descr=""/>
            <p:cNvPicPr/>
            <p:nvPr/>
          </p:nvPicPr>
          <p:blipFill>
            <a:blip r:embed="rId1"/>
            <a:stretch/>
          </p:blipFill>
          <p:spPr>
            <a:xfrm>
              <a:off x="1424160" y="1367640"/>
              <a:ext cx="2418120" cy="3279600"/>
            </a:xfrm>
            <a:prstGeom prst="rect">
              <a:avLst/>
            </a:prstGeom>
            <a:ln w="0">
              <a:noFill/>
            </a:ln>
            <a:effectLst>
              <a:outerShdw algn="tl" blurRad="291960" dir="2700000" dist="138988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97" name="Рисунок 16" descr=""/>
            <p:cNvPicPr/>
            <p:nvPr/>
          </p:nvPicPr>
          <p:blipFill>
            <a:blip r:embed="rId2"/>
            <a:stretch/>
          </p:blipFill>
          <p:spPr>
            <a:xfrm>
              <a:off x="1418760" y="1373040"/>
              <a:ext cx="213480" cy="5403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798" name="Группа 1"/>
          <p:cNvGrpSpPr/>
          <p:nvPr/>
        </p:nvGrpSpPr>
        <p:grpSpPr>
          <a:xfrm>
            <a:off x="6585480" y="1367640"/>
            <a:ext cx="2374560" cy="3279960"/>
            <a:chOff x="6585480" y="1367640"/>
            <a:chExt cx="2374560" cy="3279960"/>
          </a:xfrm>
        </p:grpSpPr>
        <p:pic>
          <p:nvPicPr>
            <p:cNvPr id="799" name="Рисунок 3" descr=""/>
            <p:cNvPicPr/>
            <p:nvPr/>
          </p:nvPicPr>
          <p:blipFill>
            <a:blip r:embed="rId3"/>
            <a:stretch/>
          </p:blipFill>
          <p:spPr>
            <a:xfrm>
              <a:off x="6585480" y="1373040"/>
              <a:ext cx="2374560" cy="3274560"/>
            </a:xfrm>
            <a:prstGeom prst="rect">
              <a:avLst/>
            </a:prstGeom>
            <a:ln w="0">
              <a:noFill/>
            </a:ln>
            <a:effectLst>
              <a:outerShdw algn="tl" blurRad="291960" dir="2700000" dist="138988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00" name="Рисунок 17" descr=""/>
            <p:cNvPicPr/>
            <p:nvPr/>
          </p:nvPicPr>
          <p:blipFill>
            <a:blip r:embed="rId4"/>
            <a:stretch/>
          </p:blipFill>
          <p:spPr>
            <a:xfrm>
              <a:off x="6649920" y="1367640"/>
              <a:ext cx="204120" cy="539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01" name="Прямоугольник 32"/>
          <p:cNvSpPr/>
          <p:nvPr/>
        </p:nvSpPr>
        <p:spPr>
          <a:xfrm>
            <a:off x="4048560" y="2223360"/>
            <a:ext cx="2330280" cy="17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«Технология» Казакевич В.М., Пичугина Г.В., Семёнова Г.Ю.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и другие.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802" name="Прямоугольник 33"/>
          <p:cNvSpPr/>
          <p:nvPr/>
        </p:nvSpPr>
        <p:spPr>
          <a:xfrm>
            <a:off x="9158400" y="2223360"/>
            <a:ext cx="2272680" cy="91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«Технология» Тищенко А.Т., Синица Н.В.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Прямоугольник 3"/>
          <p:cNvSpPr/>
          <p:nvPr/>
        </p:nvSpPr>
        <p:spPr>
          <a:xfrm>
            <a:off x="499320" y="102600"/>
            <a:ext cx="10700640" cy="10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Учебники из Приложения 2 приказа о ФПУ будут выпускаться с 2023 года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как учебные пособия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  </a:t>
            </a:r>
            <a:endParaRPr b="0" lang="ru-RU" sz="2400" spc="-1" strike="noStrike">
              <a:latin typeface="Arial"/>
            </a:endParaRPr>
          </a:p>
        </p:txBody>
      </p:sp>
      <p:grpSp>
        <p:nvGrpSpPr>
          <p:cNvPr id="804" name="Группа 24"/>
          <p:cNvGrpSpPr/>
          <p:nvPr/>
        </p:nvGrpSpPr>
        <p:grpSpPr>
          <a:xfrm>
            <a:off x="4245480" y="1051200"/>
            <a:ext cx="2079360" cy="2595240"/>
            <a:chOff x="4245480" y="1051200"/>
            <a:chExt cx="2079360" cy="2595240"/>
          </a:xfrm>
        </p:grpSpPr>
        <p:pic>
          <p:nvPicPr>
            <p:cNvPr id="805" name="Рисунок 23" descr=""/>
            <p:cNvPicPr/>
            <p:nvPr/>
          </p:nvPicPr>
          <p:blipFill>
            <a:blip r:embed="rId1"/>
            <a:stretch/>
          </p:blipFill>
          <p:spPr>
            <a:xfrm>
              <a:off x="4245480" y="1053000"/>
              <a:ext cx="2079360" cy="2593440"/>
            </a:xfrm>
            <a:prstGeom prst="rect">
              <a:avLst/>
            </a:prstGeom>
            <a:ln w="0">
              <a:noFill/>
            </a:ln>
            <a:effectLst>
              <a:outerShdw algn="tl" blurRad="291960" dir="2700000" dist="138988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06" name="Рисунок 10" descr=""/>
            <p:cNvPicPr/>
            <p:nvPr/>
          </p:nvPicPr>
          <p:blipFill>
            <a:blip r:embed="rId2"/>
            <a:stretch/>
          </p:blipFill>
          <p:spPr>
            <a:xfrm>
              <a:off x="4280040" y="1051200"/>
              <a:ext cx="187200" cy="454320"/>
            </a:xfrm>
            <a:prstGeom prst="rect">
              <a:avLst/>
            </a:prstGeom>
            <a:ln w="0">
              <a:noFill/>
            </a:ln>
            <a:effectLst>
              <a:outerShdw algn="tl" blurRad="291960" dir="2700000" dist="138988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807" name="Группа 20"/>
          <p:cNvGrpSpPr/>
          <p:nvPr/>
        </p:nvGrpSpPr>
        <p:grpSpPr>
          <a:xfrm>
            <a:off x="314640" y="993600"/>
            <a:ext cx="1996920" cy="2595600"/>
            <a:chOff x="314640" y="993600"/>
            <a:chExt cx="1996920" cy="2595600"/>
          </a:xfrm>
        </p:grpSpPr>
        <p:pic>
          <p:nvPicPr>
            <p:cNvPr id="808" name="Рисунок 4" descr=""/>
            <p:cNvPicPr/>
            <p:nvPr/>
          </p:nvPicPr>
          <p:blipFill>
            <a:blip r:embed="rId3"/>
            <a:stretch/>
          </p:blipFill>
          <p:spPr>
            <a:xfrm>
              <a:off x="314640" y="995760"/>
              <a:ext cx="1996920" cy="2593440"/>
            </a:xfrm>
            <a:prstGeom prst="rect">
              <a:avLst/>
            </a:prstGeom>
            <a:ln w="0">
              <a:noFill/>
            </a:ln>
            <a:effectLst>
              <a:outerShdw algn="tl" blurRad="291960" dir="2700000" dist="138988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09" name="Рисунок 13" descr=""/>
            <p:cNvPicPr/>
            <p:nvPr/>
          </p:nvPicPr>
          <p:blipFill>
            <a:blip r:embed="rId4"/>
            <a:stretch/>
          </p:blipFill>
          <p:spPr>
            <a:xfrm>
              <a:off x="363240" y="993600"/>
              <a:ext cx="166680" cy="4352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810" name="Группа 29"/>
          <p:cNvGrpSpPr/>
          <p:nvPr/>
        </p:nvGrpSpPr>
        <p:grpSpPr>
          <a:xfrm>
            <a:off x="2249280" y="3801960"/>
            <a:ext cx="1995480" cy="2591280"/>
            <a:chOff x="2249280" y="3801960"/>
            <a:chExt cx="1995480" cy="2591280"/>
          </a:xfrm>
        </p:grpSpPr>
        <p:pic>
          <p:nvPicPr>
            <p:cNvPr id="811" name="Рисунок 28" descr=""/>
            <p:cNvPicPr/>
            <p:nvPr/>
          </p:nvPicPr>
          <p:blipFill>
            <a:blip r:embed="rId5"/>
            <a:stretch/>
          </p:blipFill>
          <p:spPr>
            <a:xfrm>
              <a:off x="2249280" y="3801960"/>
              <a:ext cx="1995480" cy="2591280"/>
            </a:xfrm>
            <a:prstGeom prst="rect">
              <a:avLst/>
            </a:prstGeom>
            <a:ln w="0">
              <a:noFill/>
            </a:ln>
            <a:effectLst>
              <a:outerShdw algn="tl" blurRad="291960" dir="2700000" dist="138988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12" name="Рисунок 14" descr=""/>
            <p:cNvPicPr/>
            <p:nvPr/>
          </p:nvPicPr>
          <p:blipFill>
            <a:blip r:embed="rId6"/>
            <a:stretch/>
          </p:blipFill>
          <p:spPr>
            <a:xfrm>
              <a:off x="2278440" y="3810960"/>
              <a:ext cx="166680" cy="435240"/>
            </a:xfrm>
            <a:prstGeom prst="rect">
              <a:avLst/>
            </a:prstGeom>
            <a:ln w="0">
              <a:noFill/>
            </a:ln>
            <a:effectLst>
              <a:outerShdw algn="tl" blurRad="291960" dir="2700000" dist="138988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813" name="Группа 31"/>
          <p:cNvGrpSpPr/>
          <p:nvPr/>
        </p:nvGrpSpPr>
        <p:grpSpPr>
          <a:xfrm>
            <a:off x="8313480" y="916200"/>
            <a:ext cx="1996920" cy="2591280"/>
            <a:chOff x="8313480" y="916200"/>
            <a:chExt cx="1996920" cy="2591280"/>
          </a:xfrm>
        </p:grpSpPr>
        <p:pic>
          <p:nvPicPr>
            <p:cNvPr id="814" name="Рисунок 30" descr=""/>
            <p:cNvPicPr/>
            <p:nvPr/>
          </p:nvPicPr>
          <p:blipFill>
            <a:blip r:embed="rId7"/>
            <a:stretch/>
          </p:blipFill>
          <p:spPr>
            <a:xfrm>
              <a:off x="8313480" y="916200"/>
              <a:ext cx="1996920" cy="2591280"/>
            </a:xfrm>
            <a:prstGeom prst="rect">
              <a:avLst/>
            </a:prstGeom>
            <a:ln w="0">
              <a:noFill/>
            </a:ln>
            <a:effectLst>
              <a:outerShdw algn="tl" blurRad="291960" dir="2700000" dist="138988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15" name="Рисунок 15" descr=""/>
            <p:cNvPicPr/>
            <p:nvPr/>
          </p:nvPicPr>
          <p:blipFill>
            <a:blip r:embed="rId8"/>
            <a:stretch/>
          </p:blipFill>
          <p:spPr>
            <a:xfrm>
              <a:off x="8313480" y="916200"/>
              <a:ext cx="168840" cy="441360"/>
            </a:xfrm>
            <a:prstGeom prst="rect">
              <a:avLst/>
            </a:prstGeom>
            <a:ln w="0">
              <a:noFill/>
            </a:ln>
            <a:effectLst>
              <a:outerShdw algn="tl" blurRad="291960" dir="2700000" dist="138988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816" name="Группа 26"/>
          <p:cNvGrpSpPr/>
          <p:nvPr/>
        </p:nvGrpSpPr>
        <p:grpSpPr>
          <a:xfrm>
            <a:off x="6380280" y="3810960"/>
            <a:ext cx="1990080" cy="2591280"/>
            <a:chOff x="6380280" y="3810960"/>
            <a:chExt cx="1990080" cy="2591280"/>
          </a:xfrm>
        </p:grpSpPr>
        <p:pic>
          <p:nvPicPr>
            <p:cNvPr id="817" name="Рисунок 25" descr=""/>
            <p:cNvPicPr/>
            <p:nvPr/>
          </p:nvPicPr>
          <p:blipFill>
            <a:blip r:embed="rId9"/>
            <a:stretch/>
          </p:blipFill>
          <p:spPr>
            <a:xfrm>
              <a:off x="6380280" y="3810960"/>
              <a:ext cx="1990080" cy="2591280"/>
            </a:xfrm>
            <a:prstGeom prst="rect">
              <a:avLst/>
            </a:prstGeom>
            <a:ln w="0">
              <a:noFill/>
            </a:ln>
            <a:effectLst>
              <a:outerShdw algn="tl" blurRad="291960" dir="2700000" dist="138988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18" name="Рисунок 27" descr=""/>
            <p:cNvPicPr/>
            <p:nvPr/>
          </p:nvPicPr>
          <p:blipFill>
            <a:blip r:embed="rId10"/>
            <a:stretch/>
          </p:blipFill>
          <p:spPr>
            <a:xfrm>
              <a:off x="6409080" y="3812040"/>
              <a:ext cx="166680" cy="435240"/>
            </a:xfrm>
            <a:prstGeom prst="rect">
              <a:avLst/>
            </a:prstGeom>
            <a:ln w="0">
              <a:noFill/>
            </a:ln>
            <a:effectLst>
              <a:outerShdw algn="tl" blurRad="291960" dir="2700000" dist="138988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19" name="Прямоугольник 32"/>
          <p:cNvSpPr/>
          <p:nvPr/>
        </p:nvSpPr>
        <p:spPr>
          <a:xfrm>
            <a:off x="2482920" y="1278720"/>
            <a:ext cx="1722960" cy="20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«Технология. Производство и технологии» Бешенков С.А., Шутикова М.И., Неустроев С.С., Миндзаева Э.В., Лабутин В.Б., Филлипов В.И.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820" name="Прямоугольник 33"/>
          <p:cNvSpPr/>
          <p:nvPr/>
        </p:nvSpPr>
        <p:spPr>
          <a:xfrm>
            <a:off x="6416280" y="1417320"/>
            <a:ext cx="2016000" cy="20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«Технология. Технологии обработки материалов, пищевых продуктов» Бешенков С.А., Шутикова М.И., Неустроев С.С., Миндзаева Э.В., Лабутин В.Б., Филлипов В.И.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821" name="Прямоугольник 34"/>
          <p:cNvSpPr/>
          <p:nvPr/>
        </p:nvSpPr>
        <p:spPr>
          <a:xfrm>
            <a:off x="8544960" y="4678200"/>
            <a:ext cx="1533960" cy="72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«Технология. Робототехника» Копосов Д.Г.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822" name="Прямоугольник 35"/>
          <p:cNvSpPr/>
          <p:nvPr/>
        </p:nvSpPr>
        <p:spPr>
          <a:xfrm>
            <a:off x="4369680" y="4354920"/>
            <a:ext cx="1483920" cy="136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«Технология. Компьютерная графика, черчение» Уханёва В.А., Животова Е.Б.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823" name="Прямоугольник 36"/>
          <p:cNvSpPr/>
          <p:nvPr/>
        </p:nvSpPr>
        <p:spPr>
          <a:xfrm>
            <a:off x="10407600" y="1627200"/>
            <a:ext cx="1749960" cy="11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28458d"/>
                </a:solidFill>
                <a:latin typeface="Calibri"/>
                <a:ea typeface="DejaVu Sans"/>
              </a:rPr>
              <a:t>«Технология.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28458d"/>
                </a:solidFill>
                <a:latin typeface="Calibri"/>
                <a:ea typeface="DejaVu Sans"/>
              </a:rPr>
              <a:t>3</a:t>
            </a:r>
            <a:r>
              <a:rPr b="1" lang="en-US" sz="1400" spc="-1" strike="noStrike">
                <a:solidFill>
                  <a:srgbClr val="28458d"/>
                </a:solidFill>
                <a:latin typeface="Calibri"/>
                <a:ea typeface="DejaVu Sans"/>
              </a:rPr>
              <a:t>D</a:t>
            </a:r>
            <a:r>
              <a:rPr b="1" lang="ru-RU" sz="1400" spc="-1" strike="noStrike">
                <a:solidFill>
                  <a:srgbClr val="28458d"/>
                </a:solidFill>
                <a:latin typeface="Calibri"/>
                <a:ea typeface="DejaVu Sans"/>
              </a:rPr>
              <a:t>-моделирование, прототипирование и макетирование» Копосов Д.Г.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Прямоугольник 3"/>
          <p:cNvSpPr/>
          <p:nvPr/>
        </p:nvSpPr>
        <p:spPr>
          <a:xfrm>
            <a:off x="732960" y="157680"/>
            <a:ext cx="10700640" cy="71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Учебники и учебные пособия, которые можно использовать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в качестве вариативного модуля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825" name="Рисунок 7" descr=""/>
          <p:cNvPicPr/>
          <p:nvPr/>
        </p:nvPicPr>
        <p:blipFill>
          <a:blip r:embed="rId1"/>
          <a:stretch/>
        </p:blipFill>
        <p:spPr>
          <a:xfrm>
            <a:off x="2586600" y="4055760"/>
            <a:ext cx="1848240" cy="25192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grpSp>
        <p:nvGrpSpPr>
          <p:cNvPr id="826" name="Группа 14"/>
          <p:cNvGrpSpPr/>
          <p:nvPr/>
        </p:nvGrpSpPr>
        <p:grpSpPr>
          <a:xfrm>
            <a:off x="4975560" y="4055040"/>
            <a:ext cx="1877040" cy="2520000"/>
            <a:chOff x="4975560" y="4055040"/>
            <a:chExt cx="1877040" cy="2520000"/>
          </a:xfrm>
        </p:grpSpPr>
        <p:pic>
          <p:nvPicPr>
            <p:cNvPr id="827" name="Picture 2" descr="C:\Users\ATolmacheva\Desktop\Тесты по профориентации. 8 класс.jpg"/>
            <p:cNvPicPr/>
            <p:nvPr/>
          </p:nvPicPr>
          <p:blipFill>
            <a:blip r:embed="rId2"/>
            <a:stretch/>
          </p:blipFill>
          <p:spPr>
            <a:xfrm>
              <a:off x="4975560" y="4055760"/>
              <a:ext cx="1877040" cy="2519280"/>
            </a:xfrm>
            <a:prstGeom prst="rect">
              <a:avLst/>
            </a:prstGeom>
            <a:ln w="0">
              <a:noFill/>
            </a:ln>
            <a:effectLst>
              <a:outerShdw algn="tl" blurRad="291960" dir="2700000" dist="138988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28" name="Рисунок 11" descr=""/>
            <p:cNvPicPr/>
            <p:nvPr/>
          </p:nvPicPr>
          <p:blipFill>
            <a:blip r:embed="rId3"/>
            <a:stretch/>
          </p:blipFill>
          <p:spPr>
            <a:xfrm>
              <a:off x="5066280" y="4055040"/>
              <a:ext cx="166680" cy="4352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829" name="Группа 15"/>
          <p:cNvGrpSpPr/>
          <p:nvPr/>
        </p:nvGrpSpPr>
        <p:grpSpPr>
          <a:xfrm>
            <a:off x="9885240" y="4055040"/>
            <a:ext cx="1962720" cy="2520000"/>
            <a:chOff x="9885240" y="4055040"/>
            <a:chExt cx="1962720" cy="2520000"/>
          </a:xfrm>
        </p:grpSpPr>
        <p:pic>
          <p:nvPicPr>
            <p:cNvPr id="830" name="Рисунок 2" descr=""/>
            <p:cNvPicPr/>
            <p:nvPr/>
          </p:nvPicPr>
          <p:blipFill>
            <a:blip r:embed="rId4"/>
            <a:stretch/>
          </p:blipFill>
          <p:spPr>
            <a:xfrm>
              <a:off x="9885240" y="4055760"/>
              <a:ext cx="1962720" cy="2519280"/>
            </a:xfrm>
            <a:prstGeom prst="rect">
              <a:avLst/>
            </a:prstGeom>
            <a:ln w="0">
              <a:noFill/>
            </a:ln>
            <a:effectLst>
              <a:outerShdw algn="tl" blurRad="291960" dir="2700000" dist="138988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31" name="Рисунок 12" descr=""/>
            <p:cNvPicPr/>
            <p:nvPr/>
          </p:nvPicPr>
          <p:blipFill>
            <a:blip r:embed="rId5"/>
            <a:stretch/>
          </p:blipFill>
          <p:spPr>
            <a:xfrm>
              <a:off x="9958680" y="4055040"/>
              <a:ext cx="166680" cy="435240"/>
            </a:xfrm>
            <a:prstGeom prst="rect">
              <a:avLst/>
            </a:prstGeom>
            <a:ln w="0">
              <a:noFill/>
            </a:ln>
            <a:effectLst>
              <a:outerShdw algn="tl" blurRad="291960" dir="2700000" dist="138988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832" name="Группа 16"/>
          <p:cNvGrpSpPr/>
          <p:nvPr/>
        </p:nvGrpSpPr>
        <p:grpSpPr>
          <a:xfrm>
            <a:off x="7392960" y="4055760"/>
            <a:ext cx="1999800" cy="2519280"/>
            <a:chOff x="7392960" y="4055760"/>
            <a:chExt cx="1999800" cy="2519280"/>
          </a:xfrm>
        </p:grpSpPr>
        <p:pic>
          <p:nvPicPr>
            <p:cNvPr id="833" name="Рисунок 9" descr=""/>
            <p:cNvPicPr/>
            <p:nvPr/>
          </p:nvPicPr>
          <p:blipFill>
            <a:blip r:embed="rId6"/>
            <a:stretch/>
          </p:blipFill>
          <p:spPr>
            <a:xfrm>
              <a:off x="7392960" y="4055760"/>
              <a:ext cx="1999800" cy="2519280"/>
            </a:xfrm>
            <a:prstGeom prst="rect">
              <a:avLst/>
            </a:prstGeom>
            <a:ln w="0">
              <a:noFill/>
            </a:ln>
            <a:effectLst>
              <a:outerShdw algn="tl" blurRad="291960" dir="2700000" dist="138988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34" name="Рисунок 13" descr=""/>
            <p:cNvPicPr/>
            <p:nvPr/>
          </p:nvPicPr>
          <p:blipFill>
            <a:blip r:embed="rId7"/>
            <a:stretch/>
          </p:blipFill>
          <p:spPr>
            <a:xfrm>
              <a:off x="7467480" y="4055760"/>
              <a:ext cx="166680" cy="435240"/>
            </a:xfrm>
            <a:prstGeom prst="rect">
              <a:avLst/>
            </a:prstGeom>
            <a:ln w="0">
              <a:noFill/>
            </a:ln>
            <a:effectLst>
              <a:outerShdw algn="tl" blurRad="291960" dir="2700000" dist="138988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35" name="Рисунок 3" descr=""/>
          <p:cNvPicPr/>
          <p:nvPr/>
        </p:nvPicPr>
        <p:blipFill>
          <a:blip r:embed="rId8"/>
          <a:stretch/>
        </p:blipFill>
        <p:spPr>
          <a:xfrm>
            <a:off x="362160" y="4055760"/>
            <a:ext cx="1684440" cy="25192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pic>
        <p:nvPicPr>
          <p:cNvPr id="836" name="Рисунок 6" descr=""/>
          <p:cNvPicPr/>
          <p:nvPr/>
        </p:nvPicPr>
        <p:blipFill>
          <a:blip r:embed="rId9"/>
          <a:stretch/>
        </p:blipFill>
        <p:spPr>
          <a:xfrm>
            <a:off x="537840" y="1124280"/>
            <a:ext cx="1863720" cy="25192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37" name="Таблица 10"/>
          <p:cNvGraphicFramePr/>
          <p:nvPr/>
        </p:nvGraphicFramePr>
        <p:xfrm>
          <a:off x="2720160" y="1748520"/>
          <a:ext cx="3180960" cy="1442880"/>
        </p:xfrm>
        <a:graphic>
          <a:graphicData uri="http://schemas.openxmlformats.org/drawingml/2006/table">
            <a:tbl>
              <a:tblPr/>
              <a:tblGrid>
                <a:gridCol w="744480"/>
                <a:gridCol w="1154880"/>
                <a:gridCol w="897840"/>
                <a:gridCol w="384120"/>
              </a:tblGrid>
              <a:tr h="4572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Номер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Наименование учебника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Авторы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Классы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860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2.1.2.6.1.1.1.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Технология. Профессиональное самоопределение. Личность. Профессия. Карьера.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Резапкина Г.В.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8-9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38" name="Таблица 18"/>
          <p:cNvGraphicFramePr/>
          <p:nvPr/>
        </p:nvGraphicFramePr>
        <p:xfrm>
          <a:off x="8499960" y="1748520"/>
          <a:ext cx="3251160" cy="833760"/>
        </p:xfrm>
        <a:graphic>
          <a:graphicData uri="http://schemas.openxmlformats.org/drawingml/2006/table">
            <a:tbl>
              <a:tblPr/>
              <a:tblGrid>
                <a:gridCol w="760680"/>
                <a:gridCol w="864360"/>
                <a:gridCol w="1334520"/>
                <a:gridCol w="291960"/>
              </a:tblGrid>
              <a:tr h="4572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Номер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Наименование учебника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Авторы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Классы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69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2.1.2.5.1.1.1.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Черчение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Преображенская Н.Г, Кодукова И.В.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28458d"/>
                          </a:solidFill>
                          <a:latin typeface="Calibri"/>
                        </a:rPr>
                        <a:t>9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39" name="Рисунок 8" descr=""/>
          <p:cNvPicPr/>
          <p:nvPr/>
        </p:nvPicPr>
        <p:blipFill>
          <a:blip r:embed="rId10"/>
          <a:stretch/>
        </p:blipFill>
        <p:spPr>
          <a:xfrm>
            <a:off x="6348240" y="1208160"/>
            <a:ext cx="1886760" cy="25192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" name="Рисунок 3" descr=""/>
          <p:cNvPicPr/>
          <p:nvPr/>
        </p:nvPicPr>
        <p:blipFill>
          <a:blip r:embed="rId1"/>
          <a:stretch/>
        </p:blipFill>
        <p:spPr>
          <a:xfrm>
            <a:off x="659880" y="567720"/>
            <a:ext cx="4083840" cy="5608440"/>
          </a:xfrm>
          <a:prstGeom prst="rect">
            <a:avLst/>
          </a:prstGeom>
          <a:ln w="0">
            <a:noFill/>
          </a:ln>
        </p:spPr>
      </p:pic>
      <p:pic>
        <p:nvPicPr>
          <p:cNvPr id="841" name="Рисунок 13" descr=""/>
          <p:cNvPicPr/>
          <p:nvPr/>
        </p:nvPicPr>
        <p:blipFill>
          <a:blip r:embed="rId2"/>
          <a:stretch/>
        </p:blipFill>
        <p:spPr>
          <a:xfrm>
            <a:off x="5230440" y="1566000"/>
            <a:ext cx="5179320" cy="4504320"/>
          </a:xfrm>
          <a:prstGeom prst="rect">
            <a:avLst/>
          </a:prstGeom>
          <a:ln w="0">
            <a:noFill/>
          </a:ln>
        </p:spPr>
      </p:pic>
      <p:pic>
        <p:nvPicPr>
          <p:cNvPr id="842" name="Рисунок 14" descr=""/>
          <p:cNvPicPr/>
          <p:nvPr/>
        </p:nvPicPr>
        <p:blipFill>
          <a:blip r:embed="rId3"/>
          <a:stretch/>
        </p:blipFill>
        <p:spPr>
          <a:xfrm>
            <a:off x="8664120" y="492480"/>
            <a:ext cx="2959560" cy="134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3" name="Объект 3" descr=""/>
          <p:cNvPicPr/>
          <p:nvPr/>
        </p:nvPicPr>
        <p:blipFill>
          <a:blip r:embed="rId1"/>
          <a:stretch/>
        </p:blipFill>
        <p:spPr>
          <a:xfrm>
            <a:off x="510120" y="532080"/>
            <a:ext cx="4158360" cy="5830200"/>
          </a:xfrm>
          <a:prstGeom prst="rect">
            <a:avLst/>
          </a:prstGeom>
          <a:ln w="0">
            <a:noFill/>
          </a:ln>
        </p:spPr>
      </p:pic>
      <p:pic>
        <p:nvPicPr>
          <p:cNvPr id="844" name="Рисунок 4" descr=""/>
          <p:cNvPicPr/>
          <p:nvPr/>
        </p:nvPicPr>
        <p:blipFill>
          <a:blip r:embed="rId2"/>
          <a:stretch/>
        </p:blipFill>
        <p:spPr>
          <a:xfrm>
            <a:off x="5455800" y="1207080"/>
            <a:ext cx="5973120" cy="5193000"/>
          </a:xfrm>
          <a:prstGeom prst="rect">
            <a:avLst/>
          </a:prstGeom>
          <a:ln w="0">
            <a:noFill/>
          </a:ln>
        </p:spPr>
      </p:pic>
      <p:pic>
        <p:nvPicPr>
          <p:cNvPr id="845" name="Рисунок 5" descr=""/>
          <p:cNvPicPr/>
          <p:nvPr/>
        </p:nvPicPr>
        <p:blipFill>
          <a:blip r:embed="rId3"/>
          <a:stretch/>
        </p:blipFill>
        <p:spPr>
          <a:xfrm>
            <a:off x="9189720" y="496800"/>
            <a:ext cx="2467800" cy="112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Рисунок 3" descr=""/>
          <p:cNvPicPr/>
          <p:nvPr/>
        </p:nvPicPr>
        <p:blipFill>
          <a:blip r:embed="rId1"/>
          <a:stretch/>
        </p:blipFill>
        <p:spPr>
          <a:xfrm>
            <a:off x="47160" y="82080"/>
            <a:ext cx="3884040" cy="4957200"/>
          </a:xfrm>
          <a:prstGeom prst="rect">
            <a:avLst/>
          </a:prstGeom>
          <a:ln w="0">
            <a:noFill/>
          </a:ln>
        </p:spPr>
      </p:pic>
      <p:pic>
        <p:nvPicPr>
          <p:cNvPr id="847" name="Рисунок 6" descr=""/>
          <p:cNvPicPr/>
          <p:nvPr/>
        </p:nvPicPr>
        <p:blipFill>
          <a:blip r:embed="rId2"/>
          <a:stretch/>
        </p:blipFill>
        <p:spPr>
          <a:xfrm>
            <a:off x="2518920" y="1269360"/>
            <a:ext cx="3599640" cy="4764600"/>
          </a:xfrm>
          <a:prstGeom prst="rect">
            <a:avLst/>
          </a:prstGeom>
          <a:ln w="0">
            <a:noFill/>
          </a:ln>
        </p:spPr>
      </p:pic>
      <p:pic>
        <p:nvPicPr>
          <p:cNvPr id="848" name="Рисунок 7" descr=""/>
          <p:cNvPicPr/>
          <p:nvPr/>
        </p:nvPicPr>
        <p:blipFill>
          <a:blip r:embed="rId3"/>
          <a:stretch/>
        </p:blipFill>
        <p:spPr>
          <a:xfrm>
            <a:off x="6239880" y="188640"/>
            <a:ext cx="4141080" cy="5332320"/>
          </a:xfrm>
          <a:prstGeom prst="rect">
            <a:avLst/>
          </a:prstGeom>
          <a:ln w="0">
            <a:noFill/>
          </a:ln>
        </p:spPr>
      </p:pic>
      <p:pic>
        <p:nvPicPr>
          <p:cNvPr id="849" name="Рисунок 8" descr=""/>
          <p:cNvPicPr/>
          <p:nvPr/>
        </p:nvPicPr>
        <p:blipFill>
          <a:blip r:embed="rId4"/>
          <a:stretch/>
        </p:blipFill>
        <p:spPr>
          <a:xfrm>
            <a:off x="8339760" y="1966320"/>
            <a:ext cx="3279600" cy="4354920"/>
          </a:xfrm>
          <a:prstGeom prst="rect">
            <a:avLst/>
          </a:prstGeom>
          <a:ln w="0">
            <a:noFill/>
          </a:ln>
        </p:spPr>
      </p:pic>
      <p:pic>
        <p:nvPicPr>
          <p:cNvPr id="850" name="Рисунок 2" descr=""/>
          <p:cNvPicPr/>
          <p:nvPr/>
        </p:nvPicPr>
        <p:blipFill>
          <a:blip r:embed="rId5"/>
          <a:stretch/>
        </p:blipFill>
        <p:spPr>
          <a:xfrm>
            <a:off x="1045080" y="4635000"/>
            <a:ext cx="1412280" cy="177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" name="Рисунок 4" descr=""/>
          <p:cNvPicPr/>
          <p:nvPr/>
        </p:nvPicPr>
        <p:blipFill>
          <a:blip r:embed="rId1"/>
          <a:stretch/>
        </p:blipFill>
        <p:spPr>
          <a:xfrm>
            <a:off x="473040" y="1300320"/>
            <a:ext cx="4236480" cy="5247720"/>
          </a:xfrm>
          <a:prstGeom prst="rect">
            <a:avLst/>
          </a:prstGeom>
          <a:ln w="0">
            <a:noFill/>
          </a:ln>
        </p:spPr>
      </p:pic>
      <p:pic>
        <p:nvPicPr>
          <p:cNvPr id="852" name="Рисунок 9" descr=""/>
          <p:cNvPicPr/>
          <p:nvPr/>
        </p:nvPicPr>
        <p:blipFill>
          <a:blip r:embed="rId2"/>
          <a:stretch/>
        </p:blipFill>
        <p:spPr>
          <a:xfrm>
            <a:off x="3564360" y="627840"/>
            <a:ext cx="4388760" cy="2767680"/>
          </a:xfrm>
          <a:prstGeom prst="rect">
            <a:avLst/>
          </a:prstGeom>
          <a:ln w="0">
            <a:noFill/>
          </a:ln>
        </p:spPr>
      </p:pic>
      <p:pic>
        <p:nvPicPr>
          <p:cNvPr id="853" name="Рисунок 11" descr=""/>
          <p:cNvPicPr/>
          <p:nvPr/>
        </p:nvPicPr>
        <p:blipFill>
          <a:blip r:embed="rId3"/>
          <a:stretch/>
        </p:blipFill>
        <p:spPr>
          <a:xfrm>
            <a:off x="7641000" y="2933640"/>
            <a:ext cx="4410720" cy="2032920"/>
          </a:xfrm>
          <a:prstGeom prst="rect">
            <a:avLst/>
          </a:prstGeom>
          <a:ln w="0">
            <a:noFill/>
          </a:ln>
        </p:spPr>
      </p:pic>
      <p:pic>
        <p:nvPicPr>
          <p:cNvPr id="854" name="Рисунок 12" descr=""/>
          <p:cNvPicPr/>
          <p:nvPr/>
        </p:nvPicPr>
        <p:blipFill>
          <a:blip r:embed="rId4"/>
          <a:stretch/>
        </p:blipFill>
        <p:spPr>
          <a:xfrm>
            <a:off x="7714800" y="453960"/>
            <a:ext cx="4193640" cy="2131200"/>
          </a:xfrm>
          <a:prstGeom prst="rect">
            <a:avLst/>
          </a:prstGeom>
          <a:ln w="0">
            <a:noFill/>
          </a:ln>
        </p:spPr>
      </p:pic>
      <p:pic>
        <p:nvPicPr>
          <p:cNvPr id="855" name="Рисунок 13" descr=""/>
          <p:cNvPicPr/>
          <p:nvPr/>
        </p:nvPicPr>
        <p:blipFill>
          <a:blip r:embed="rId5"/>
          <a:stretch/>
        </p:blipFill>
        <p:spPr>
          <a:xfrm>
            <a:off x="3506760" y="3976560"/>
            <a:ext cx="4460760" cy="1971000"/>
          </a:xfrm>
          <a:prstGeom prst="rect">
            <a:avLst/>
          </a:prstGeom>
          <a:ln w="0">
            <a:noFill/>
          </a:ln>
        </p:spPr>
      </p:pic>
      <p:pic>
        <p:nvPicPr>
          <p:cNvPr id="856" name="Рисунок 2" descr=""/>
          <p:cNvPicPr/>
          <p:nvPr/>
        </p:nvPicPr>
        <p:blipFill>
          <a:blip r:embed="rId6"/>
          <a:stretch/>
        </p:blipFill>
        <p:spPr>
          <a:xfrm>
            <a:off x="6443280" y="2742120"/>
            <a:ext cx="1357560" cy="177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Рисунок 5" descr=""/>
          <p:cNvPicPr/>
          <p:nvPr/>
        </p:nvPicPr>
        <p:blipFill>
          <a:blip r:embed="rId1"/>
          <a:stretch/>
        </p:blipFill>
        <p:spPr>
          <a:xfrm>
            <a:off x="0" y="906840"/>
            <a:ext cx="6476400" cy="4504680"/>
          </a:xfrm>
          <a:prstGeom prst="rect">
            <a:avLst/>
          </a:prstGeom>
          <a:ln w="0">
            <a:noFill/>
          </a:ln>
        </p:spPr>
      </p:pic>
      <p:sp>
        <p:nvSpPr>
          <p:cNvPr id="559" name="Прямоугольник 3"/>
          <p:cNvSpPr/>
          <p:nvPr/>
        </p:nvSpPr>
        <p:spPr>
          <a:xfrm>
            <a:off x="249840" y="183960"/>
            <a:ext cx="10700640" cy="71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Федеральный перечень учебников.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Приказ № 858 от 21.09.2022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60" name="Прямоугольник 25"/>
          <p:cNvSpPr/>
          <p:nvPr/>
        </p:nvSpPr>
        <p:spPr>
          <a:xfrm>
            <a:off x="6838200" y="1193760"/>
            <a:ext cx="5076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601"/>
              </a:spcAft>
              <a:tabLst>
                <a:tab algn="l" pos="0"/>
              </a:tabLst>
            </a:pPr>
            <a:r>
              <a:rPr b="1" lang="ru-RU" sz="1400" spc="-1" strike="noStrike">
                <a:solidFill>
                  <a:srgbClr val="28458d"/>
                </a:solidFill>
                <a:latin typeface="Calibri"/>
                <a:ea typeface="DejaVu Sans"/>
              </a:rPr>
              <a:t>Федеральный перечень учебников содержит 3 приложения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561" name="Прямоугольник 8"/>
          <p:cNvSpPr/>
          <p:nvPr/>
        </p:nvSpPr>
        <p:spPr>
          <a:xfrm>
            <a:off x="6782760" y="1934280"/>
            <a:ext cx="5187960" cy="9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28458d"/>
                </a:solidFill>
                <a:latin typeface="Calibri"/>
                <a:ea typeface="DejaVu Sans"/>
              </a:rPr>
              <a:t>Учебники, входящие по состоянию на 31 декабря 2022 года в федеральный перечень учебников, допускаются к использованию на срок действия экспертных заключений (пять лет)*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562" name="TextBox 9"/>
          <p:cNvSpPr/>
          <p:nvPr/>
        </p:nvSpPr>
        <p:spPr>
          <a:xfrm>
            <a:off x="7146000" y="3123360"/>
            <a:ext cx="48247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*Федеральный закон «О внесении изменений в Федеральный закон «Об образовании в Российской Федерации» от 24.09.2022 № 371-ФЗ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563" name="TextBox 1"/>
          <p:cNvSpPr/>
          <p:nvPr/>
        </p:nvSpPr>
        <p:spPr>
          <a:xfrm>
            <a:off x="7728840" y="3849480"/>
            <a:ext cx="424188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Ссылка на приказ: </a:t>
            </a:r>
            <a:r>
              <a:rPr b="0" lang="en-US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https</a:t>
            </a:r>
            <a:r>
              <a:rPr b="0" lang="en-US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3"/>
              </a:rPr>
              <a:t>://</a:t>
            </a:r>
            <a:r>
              <a:rPr b="0" lang="en-US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4"/>
              </a:rPr>
              <a:t>clck.ru/32YecN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564" name="Picture 2" descr="http://disk.yandex.net/qr/?clean=1&amp;text=https://clck.ru/32YecN"/>
          <p:cNvPicPr/>
          <p:nvPr/>
        </p:nvPicPr>
        <p:blipFill>
          <a:blip r:embed="rId5"/>
          <a:stretch/>
        </p:blipFill>
        <p:spPr>
          <a:xfrm>
            <a:off x="9254880" y="4383000"/>
            <a:ext cx="1189800" cy="118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Рисунок 6" descr=""/>
          <p:cNvPicPr/>
          <p:nvPr/>
        </p:nvPicPr>
        <p:blipFill>
          <a:blip r:embed="rId1"/>
          <a:stretch/>
        </p:blipFill>
        <p:spPr>
          <a:xfrm>
            <a:off x="3514680" y="1049040"/>
            <a:ext cx="4231440" cy="4968000"/>
          </a:xfrm>
          <a:prstGeom prst="rect">
            <a:avLst/>
          </a:prstGeom>
          <a:ln w="0">
            <a:noFill/>
          </a:ln>
        </p:spPr>
      </p:pic>
      <p:pic>
        <p:nvPicPr>
          <p:cNvPr id="858" name="Рисунок 7" descr=""/>
          <p:cNvPicPr/>
          <p:nvPr/>
        </p:nvPicPr>
        <p:blipFill>
          <a:blip r:embed="rId2"/>
          <a:stretch/>
        </p:blipFill>
        <p:spPr>
          <a:xfrm>
            <a:off x="7876080" y="837000"/>
            <a:ext cx="3743640" cy="5256000"/>
          </a:xfrm>
          <a:prstGeom prst="rect">
            <a:avLst/>
          </a:prstGeom>
          <a:ln w="0">
            <a:noFill/>
          </a:ln>
        </p:spPr>
      </p:pic>
      <p:pic>
        <p:nvPicPr>
          <p:cNvPr id="859" name="Рисунок 3" descr=""/>
          <p:cNvPicPr/>
          <p:nvPr/>
        </p:nvPicPr>
        <p:blipFill>
          <a:blip r:embed="rId3"/>
          <a:stretch/>
        </p:blipFill>
        <p:spPr>
          <a:xfrm>
            <a:off x="797040" y="837000"/>
            <a:ext cx="3109320" cy="2407680"/>
          </a:xfrm>
          <a:prstGeom prst="rect">
            <a:avLst/>
          </a:prstGeom>
          <a:ln w="0">
            <a:noFill/>
          </a:ln>
        </p:spPr>
      </p:pic>
      <p:pic>
        <p:nvPicPr>
          <p:cNvPr id="860" name="Рисунок 1" descr=""/>
          <p:cNvPicPr/>
          <p:nvPr/>
        </p:nvPicPr>
        <p:blipFill>
          <a:blip r:embed="rId4"/>
          <a:stretch/>
        </p:blipFill>
        <p:spPr>
          <a:xfrm rot="21417600">
            <a:off x="1037160" y="3869280"/>
            <a:ext cx="1403280" cy="193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Объект 3" descr=""/>
          <p:cNvPicPr/>
          <p:nvPr/>
        </p:nvPicPr>
        <p:blipFill>
          <a:blip r:embed="rId1"/>
          <a:stretch/>
        </p:blipFill>
        <p:spPr>
          <a:xfrm>
            <a:off x="6855480" y="595800"/>
            <a:ext cx="4183920" cy="5725440"/>
          </a:xfrm>
          <a:prstGeom prst="rect">
            <a:avLst/>
          </a:prstGeom>
          <a:ln w="0">
            <a:noFill/>
          </a:ln>
        </p:spPr>
      </p:pic>
      <p:pic>
        <p:nvPicPr>
          <p:cNvPr id="862" name="Рисунок 4" descr=""/>
          <p:cNvPicPr/>
          <p:nvPr/>
        </p:nvPicPr>
        <p:blipFill>
          <a:blip r:embed="rId2"/>
          <a:stretch/>
        </p:blipFill>
        <p:spPr>
          <a:xfrm>
            <a:off x="971640" y="1584720"/>
            <a:ext cx="5499000" cy="4780800"/>
          </a:xfrm>
          <a:prstGeom prst="rect">
            <a:avLst/>
          </a:prstGeom>
          <a:ln w="0">
            <a:noFill/>
          </a:ln>
        </p:spPr>
      </p:pic>
      <p:pic>
        <p:nvPicPr>
          <p:cNvPr id="863" name="Рисунок 5" descr=""/>
          <p:cNvPicPr/>
          <p:nvPr/>
        </p:nvPicPr>
        <p:blipFill>
          <a:blip r:embed="rId3"/>
          <a:stretch/>
        </p:blipFill>
        <p:spPr>
          <a:xfrm>
            <a:off x="602640" y="499680"/>
            <a:ext cx="2494080" cy="113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PlaceHolder 1"/>
          <p:cNvSpPr>
            <a:spLocks noGrp="1"/>
          </p:cNvSpPr>
          <p:nvPr>
            <p:ph type="title"/>
          </p:nvPr>
        </p:nvSpPr>
        <p:spPr>
          <a:xfrm>
            <a:off x="1790640" y="198360"/>
            <a:ext cx="9257760" cy="51192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Calibri Light"/>
              </a:rPr>
              <a:t>1.</a:t>
            </a:r>
            <a:r>
              <a:rPr b="1" lang="ru-RU" sz="2200" spc="-1" strike="noStrike">
                <a:solidFill>
                  <a:srgbClr val="000000"/>
                </a:solidFill>
                <a:latin typeface="Calibri Light"/>
              </a:rPr>
              <a:t>     ПРИМЕРНОЕ ТЕМАТИЧЕСКОЕ ПЛАНИРОВАНИЕ  В 5-9 КЛАССАХ</a:t>
            </a:r>
            <a:endParaRPr b="0" lang="ru-RU" sz="2200" spc="-1" strike="noStrike">
              <a:latin typeface="Arial"/>
            </a:endParaRPr>
          </a:p>
        </p:txBody>
      </p:sp>
      <p:graphicFrame>
        <p:nvGraphicFramePr>
          <p:cNvPr id="865" name="Объект 5"/>
          <p:cNvGraphicFramePr/>
          <p:nvPr/>
        </p:nvGraphicFramePr>
        <p:xfrm>
          <a:off x="330120" y="1231920"/>
          <a:ext cx="11734200" cy="5274000"/>
        </p:xfrm>
        <a:graphic>
          <a:graphicData uri="http://schemas.openxmlformats.org/drawingml/2006/table">
            <a:tbl>
              <a:tblPr/>
              <a:tblGrid>
                <a:gridCol w="6456600"/>
                <a:gridCol w="531360"/>
                <a:gridCol w="544320"/>
                <a:gridCol w="506160"/>
                <a:gridCol w="569520"/>
                <a:gridCol w="544320"/>
                <a:gridCol w="556920"/>
                <a:gridCol w="518760"/>
                <a:gridCol w="518760"/>
                <a:gridCol w="480960"/>
                <a:gridCol w="506880"/>
              </a:tblGrid>
              <a:tr h="457920">
                <a:tc rowSpan="3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Модули/разделы  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gridSpan="10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Количество часов по классам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32508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50940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67248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 u="sng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Инвариантный модуль 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 u="sng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«Производство и технологии»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32508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1. Введение в технологию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42840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2. Основы проектной и  графической грамоты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53676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3. Основы графической грамоты                                                                   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7332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4. Техника и техническое творчество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2508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5. Производство и технологии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6036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6. Модели человеческой деятельности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1032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7. Современные и перспективные технологии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2508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8. Технология ведения дома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2508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PlaceHolder 1"/>
          <p:cNvSpPr>
            <a:spLocks noGrp="1"/>
          </p:cNvSpPr>
          <p:nvPr>
            <p:ph type="title"/>
          </p:nvPr>
        </p:nvSpPr>
        <p:spPr>
          <a:xfrm>
            <a:off x="1778040" y="88920"/>
            <a:ext cx="9346320" cy="48204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 Light"/>
              </a:rPr>
              <a:t>  </a:t>
            </a:r>
            <a:r>
              <a:rPr b="1" lang="ru-RU" sz="2200" spc="-1" strike="noStrike">
                <a:solidFill>
                  <a:srgbClr val="000000"/>
                </a:solidFill>
                <a:latin typeface="Calibri Light"/>
              </a:rPr>
              <a:t>2.     ПРИМЕРНОЕ ТЕМАТИЧЕСКОЕ ПЛАНИРОВАНИЕ  В 5-9 КЛАССАХ</a:t>
            </a:r>
            <a:endParaRPr b="0" lang="ru-RU" sz="2200" spc="-1" strike="noStrike">
              <a:latin typeface="Arial"/>
            </a:endParaRPr>
          </a:p>
        </p:txBody>
      </p:sp>
      <p:graphicFrame>
        <p:nvGraphicFramePr>
          <p:cNvPr id="867" name="Объект 3"/>
          <p:cNvGraphicFramePr/>
          <p:nvPr/>
        </p:nvGraphicFramePr>
        <p:xfrm>
          <a:off x="272880" y="574200"/>
          <a:ext cx="11645280" cy="6332760"/>
        </p:xfrm>
        <a:graphic>
          <a:graphicData uri="http://schemas.openxmlformats.org/drawingml/2006/table">
            <a:tbl>
              <a:tblPr/>
              <a:tblGrid>
                <a:gridCol w="5810760"/>
                <a:gridCol w="567000"/>
                <a:gridCol w="617400"/>
                <a:gridCol w="617400"/>
                <a:gridCol w="630000"/>
                <a:gridCol w="579600"/>
                <a:gridCol w="579600"/>
                <a:gridCol w="630000"/>
                <a:gridCol w="567000"/>
                <a:gridCol w="541800"/>
                <a:gridCol w="505080"/>
              </a:tblGrid>
              <a:tr h="390600">
                <a:tc rowSpan="3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Модули/разделы  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gridSpan="10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Количество часов по классам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34164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76392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50940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 u="sng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Инвариантный модуль 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 u="sng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«Производство и технологии»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64080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9.   Семейная экономика и основы 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      </a:t>
                      </a: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предпринимательства      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416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10. Мир профессий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5918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11. Профориентация и профессиональное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      </a:t>
                      </a: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самоопределение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56988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12. Электротехнические работы.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      </a:t>
                      </a: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Робототехника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6836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13. Элементы   энергетики и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      </a:t>
                      </a: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электротехники.    Робототехника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6044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14. Энергетические технологии. Основы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      </a:t>
                      </a: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электротехники. Робототехника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55368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15. Электротехника, электроэнергетика      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      </a:t>
                      </a: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и электроника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416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16. Робототехника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PlaceHolder 1"/>
          <p:cNvSpPr>
            <a:spLocks noGrp="1"/>
          </p:cNvSpPr>
          <p:nvPr>
            <p:ph type="title"/>
          </p:nvPr>
        </p:nvSpPr>
        <p:spPr>
          <a:xfrm>
            <a:off x="2593080" y="165240"/>
            <a:ext cx="8911080" cy="54540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 Light"/>
              </a:rPr>
              <a:t>  </a:t>
            </a:r>
            <a:r>
              <a:rPr b="1" lang="ru-RU" sz="2000" spc="-1" strike="noStrike">
                <a:solidFill>
                  <a:srgbClr val="000000"/>
                </a:solidFill>
                <a:latin typeface="Calibri Light"/>
              </a:rPr>
              <a:t>3.      Примерное тематическое планирование в 5-9 классах</a:t>
            </a:r>
            <a:endParaRPr b="0" lang="ru-RU" sz="2000" spc="-1" strike="noStrike">
              <a:latin typeface="Arial"/>
            </a:endParaRPr>
          </a:p>
        </p:txBody>
      </p:sp>
      <p:graphicFrame>
        <p:nvGraphicFramePr>
          <p:cNvPr id="869" name="Объект 6"/>
          <p:cNvGraphicFramePr/>
          <p:nvPr/>
        </p:nvGraphicFramePr>
        <p:xfrm>
          <a:off x="558720" y="1130400"/>
          <a:ext cx="11365920" cy="5634000"/>
        </p:xfrm>
        <a:graphic>
          <a:graphicData uri="http://schemas.openxmlformats.org/drawingml/2006/table">
            <a:tbl>
              <a:tblPr/>
              <a:tblGrid>
                <a:gridCol w="5880600"/>
                <a:gridCol w="520560"/>
                <a:gridCol w="495000"/>
                <a:gridCol w="558720"/>
                <a:gridCol w="533160"/>
                <a:gridCol w="609480"/>
                <a:gridCol w="583920"/>
                <a:gridCol w="583920"/>
                <a:gridCol w="555120"/>
                <a:gridCol w="510840"/>
                <a:gridCol w="534960"/>
              </a:tblGrid>
              <a:tr h="342000">
                <a:tc rowSpan="3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Модули/разделы 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gridSpan="10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Количество часов по классам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31392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50940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115056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 u="sng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Инвариантный модуль 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 u="sng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«Технологии обработки материалов и пищевых продуктов»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6278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1. Технологии обработки бумаги и картона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80712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2. Технологии обработки металлов и искусственных материалов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94176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3. Технологии обработки древесины и искусственных древесных материалов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94176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4. Технологии обработки металлов и искусственных материалов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PlaceHolder 1"/>
          <p:cNvSpPr>
            <a:spLocks noGrp="1"/>
          </p:cNvSpPr>
          <p:nvPr>
            <p:ph type="title"/>
          </p:nvPr>
        </p:nvSpPr>
        <p:spPr>
          <a:xfrm>
            <a:off x="2567520" y="281160"/>
            <a:ext cx="8911080" cy="58176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Calibri Light"/>
              </a:rPr>
              <a:t>4.     Примерное тематическое планирование в 5-9 классах</a:t>
            </a:r>
            <a:endParaRPr b="0" lang="ru-RU" sz="2000" spc="-1" strike="noStrike">
              <a:latin typeface="Arial"/>
            </a:endParaRPr>
          </a:p>
        </p:txBody>
      </p:sp>
      <p:graphicFrame>
        <p:nvGraphicFramePr>
          <p:cNvPr id="871" name="Объект 3"/>
          <p:cNvGraphicFramePr/>
          <p:nvPr/>
        </p:nvGraphicFramePr>
        <p:xfrm>
          <a:off x="380880" y="1168560"/>
          <a:ext cx="11581560" cy="5558040"/>
        </p:xfrm>
        <a:graphic>
          <a:graphicData uri="http://schemas.openxmlformats.org/drawingml/2006/table">
            <a:tbl>
              <a:tblPr/>
              <a:tblGrid>
                <a:gridCol w="5637240"/>
                <a:gridCol w="564840"/>
                <a:gridCol w="636840"/>
                <a:gridCol w="636840"/>
                <a:gridCol w="608760"/>
                <a:gridCol w="608760"/>
                <a:gridCol w="580320"/>
                <a:gridCol w="665280"/>
                <a:gridCol w="636840"/>
                <a:gridCol w="461160"/>
                <a:gridCol w="545040"/>
              </a:tblGrid>
              <a:tr h="444240">
                <a:tc rowSpan="3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Модули/разделы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gridSpan="10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Количество часов по классам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33732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50940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91188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 u="sng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Инвариантный модуль 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      </a:t>
                      </a:r>
                      <a:r>
                        <a:rPr b="1" lang="ru-RU" sz="2000" spc="-1" strike="noStrike" u="sng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«Технологии обработки материалов  пищевых продуктов»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69876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5. Технологии обработки текстильных    материалов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4946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6. Технология обработки пищевых продуктов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6*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6*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6*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97056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7. Технологии художественно-прикладной обработки материалов. Народные промыслы и ремесла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6*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6*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6*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77400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8. Технологии творческой, проектной и исследовательской деятельности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417600"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Всего: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PlaceHolder 1"/>
          <p:cNvSpPr>
            <a:spLocks noGrp="1"/>
          </p:cNvSpPr>
          <p:nvPr>
            <p:ph type="title"/>
          </p:nvPr>
        </p:nvSpPr>
        <p:spPr>
          <a:xfrm>
            <a:off x="2476440" y="126360"/>
            <a:ext cx="7143120" cy="48204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rIns="90000" tIns="45000" bIns="45000" anchor="ctr">
            <a:normAutofit fontScale="80000"/>
          </a:bodyPr>
          <a:p>
            <a:pPr algn="ctr">
              <a:lnSpc>
                <a:spcPct val="9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Calibri"/>
              </a:rPr>
              <a:t>ПРИМЕРНОЕ ТЕМАТИЧЕСКОЕ ПЛАНИРОВАНИЕ В 5 КЛАССЕ</a:t>
            </a:r>
            <a:endParaRPr b="0" lang="ru-RU" sz="2200" spc="-1" strike="noStrike">
              <a:latin typeface="Arial"/>
            </a:endParaRPr>
          </a:p>
        </p:txBody>
      </p:sp>
      <p:graphicFrame>
        <p:nvGraphicFramePr>
          <p:cNvPr id="873" name="Объект 3"/>
          <p:cNvGraphicFramePr/>
          <p:nvPr/>
        </p:nvGraphicFramePr>
        <p:xfrm>
          <a:off x="254160" y="741960"/>
          <a:ext cx="11835720" cy="6195600"/>
        </p:xfrm>
        <a:graphic>
          <a:graphicData uri="http://schemas.openxmlformats.org/drawingml/2006/table">
            <a:tbl>
              <a:tblPr/>
              <a:tblGrid>
                <a:gridCol w="9499320"/>
                <a:gridCol w="1033560"/>
                <a:gridCol w="1303200"/>
              </a:tblGrid>
              <a:tr h="361080">
                <a:tc row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Модули/разделы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Количество часов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46044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9916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Инвариантный модуль «Производство и технологии»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29916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1. Введение в технологию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9916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2. Техника и техническое творчество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9916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3. Современные и перспективные технологии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9916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4. Технология ведения дома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9916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5. Электротехнические работы. Робототехника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61200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Инвариантный модуль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«Технологии обработки материалов и пищевых продуктов»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29916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6. Технологии обработки бумаги и картона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41472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7. Технологии обработки древесины и искусственных древесных материалов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6252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8. Технологии обработки металлов и искусственных материалов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9916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9. Технологии обработки текстильных материалов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9916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10. Технология обработки пищевых продуктов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6*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61992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11. Технологии художественно-прикладной обработки материалов.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      </a:t>
                      </a: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Народные промыслы и ремесла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6*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7368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12. Технологии творческой, проектной и исследовательской деятельности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99160"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Всего: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PlaceHolder 1"/>
          <p:cNvSpPr>
            <a:spLocks noGrp="1"/>
          </p:cNvSpPr>
          <p:nvPr>
            <p:ph type="title"/>
          </p:nvPr>
        </p:nvSpPr>
        <p:spPr>
          <a:xfrm>
            <a:off x="2593080" y="127080"/>
            <a:ext cx="8911080" cy="74844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rIns="90000" tIns="45000" bIns="45000" anchor="ctr">
            <a:normAutofit fontScale="70000"/>
          </a:bodyPr>
          <a:p>
            <a:pPr algn="ctr">
              <a:lnSpc>
                <a:spcPct val="9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Calibri"/>
              </a:rPr>
              <a:t>ПРИМЕРНОЕ ТЕМАТИЧЕСКОЕ ПЛАНИРОВАНИЕ  В 5 КЛАССЕ,</a:t>
            </a:r>
            <a:br/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Calibri"/>
              </a:rPr>
              <a:t> С МОДУЛЯМИ, ФОРМИРУЕМЫМЫМИ ОБРАЗОВАТЕЛЬНОЙ ОРГАНИЗАЦИЕЙ</a:t>
            </a:r>
            <a:br/>
            <a:endParaRPr b="0" lang="ru-RU" sz="2200" spc="-1" strike="noStrike">
              <a:latin typeface="Arial"/>
            </a:endParaRPr>
          </a:p>
        </p:txBody>
      </p:sp>
      <p:graphicFrame>
        <p:nvGraphicFramePr>
          <p:cNvPr id="875" name="Объект 3"/>
          <p:cNvGraphicFramePr/>
          <p:nvPr/>
        </p:nvGraphicFramePr>
        <p:xfrm>
          <a:off x="304920" y="990720"/>
          <a:ext cx="11556360" cy="5868360"/>
        </p:xfrm>
        <a:graphic>
          <a:graphicData uri="http://schemas.openxmlformats.org/drawingml/2006/table">
            <a:tbl>
              <a:tblPr/>
              <a:tblGrid>
                <a:gridCol w="9155160"/>
                <a:gridCol w="1182960"/>
                <a:gridCol w="1218600"/>
              </a:tblGrid>
              <a:tr h="257400">
                <a:tc rowSpan="2"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Модули/разделы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Количество часов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40572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46960"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Инвариантный модуль «Производство и технологии»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b050"/>
                    </a:solidFill>
                  </a:tcPr>
                </a:tc>
              </a:tr>
              <a:tr h="290880">
                <a:tc>
                  <a:txBody>
                    <a:bodyPr lIns="56880" rIns="568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1. Введение в технологию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90880">
                <a:tc>
                  <a:txBody>
                    <a:bodyPr lIns="56880" rIns="568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2. Техника и техническое творчество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90880">
                <a:tc>
                  <a:txBody>
                    <a:bodyPr lIns="56880" rIns="568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3. Современные и перспективные технологии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90880">
                <a:tc>
                  <a:txBody>
                    <a:bodyPr lIns="56880" rIns="568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4. Технология ведения дома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90880">
                <a:tc>
                  <a:txBody>
                    <a:bodyPr lIns="56880" rIns="568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5. Электротехнические работы. Робототехника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494280"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Инвариантный модуль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«Технологии обработки материалов и пищевых продуктов»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b050"/>
                    </a:solidFill>
                  </a:tcPr>
                </a:tc>
              </a:tr>
              <a:tr h="290880">
                <a:tc>
                  <a:txBody>
                    <a:bodyPr lIns="56880" rIns="568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6. Технологии обработки бумаги и картона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92680">
                <a:tc>
                  <a:txBody>
                    <a:bodyPr lIns="56880" rIns="568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7. Технологии обработки древесины и искусственных древесных материалов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90880">
                <a:tc>
                  <a:txBody>
                    <a:bodyPr lIns="56880" rIns="568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8. Технологии обработки металлов и искусственных материалов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90880">
                <a:tc>
                  <a:txBody>
                    <a:bodyPr lIns="56880" rIns="568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9. Технологии обработки текстильных материалов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90880">
                <a:tc>
                  <a:txBody>
                    <a:bodyPr lIns="56880" rIns="568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10 Технология обработки пищевых продуктов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521640">
                <a:tc>
                  <a:txBody>
                    <a:bodyPr lIns="56880" rIns="568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11. Технологии художественно-прикладной обработки материалов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      </a:t>
                      </a: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Народные     промыслы и ремесла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46960">
                <a:tc>
                  <a:txBody>
                    <a:bodyPr lIns="56880" rIns="568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12. Технологии творческой, проектной и исследовательской деятельности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494280"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Инвариантный (вариативный) модуль,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формируемый образовательной организацией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290880">
                <a:tc>
                  <a:txBody>
                    <a:bodyPr lIns="56880" rIns="568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Всего: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PlaceHolder 1"/>
          <p:cNvSpPr>
            <a:spLocks noGrp="1"/>
          </p:cNvSpPr>
          <p:nvPr>
            <p:ph type="title"/>
          </p:nvPr>
        </p:nvSpPr>
        <p:spPr>
          <a:xfrm>
            <a:off x="1930320" y="139680"/>
            <a:ext cx="9573480" cy="69768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ПРИМЕРНОЕ ТЕМАТИЧЕСКОЕ ПЛАНИРОВАНИЕДЛЯ НЕДЕЛИМЫХ КЛАССОВ УЧЕБНОГО ПРЕДМЕТА «ТЕХНОЛОГИЯ» 5-9 классов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77" name="PlaceHolder 2"/>
          <p:cNvSpPr>
            <a:spLocks noGrp="1"/>
          </p:cNvSpPr>
          <p:nvPr>
            <p:ph/>
          </p:nvPr>
        </p:nvSpPr>
        <p:spPr>
          <a:xfrm>
            <a:off x="317520" y="1320840"/>
            <a:ext cx="11708640" cy="5396760"/>
          </a:xfrm>
          <a:prstGeom prst="rect">
            <a:avLst/>
          </a:prstGeom>
          <a:solidFill>
            <a:srgbClr val="bdd7ee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В ряде школ РФ имеются классы с наполняемостью ниже 25 учащихся в городских школах и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20 в сельских. Это так называемые </a:t>
            </a:r>
            <a:r>
              <a:rPr b="1" i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«неделимые классы»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или обучение групп с малой    наполняемостью.  Учитель технологии занимается одновременно с девочками и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мальчиками.</a:t>
            </a:r>
            <a:endParaRPr b="0" lang="ru-RU" sz="2000" spc="-1" strike="noStrike">
              <a:latin typeface="Arial"/>
            </a:endParaRPr>
          </a:p>
          <a:p>
            <a:pPr marL="228600" indent="-22860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Оба направления «Индустриальные технологии» и «Технологии ведения дома»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9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    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интегрированы для мальчиков и для девочек и изучаются не в полном объеме.</a:t>
            </a:r>
            <a:endParaRPr b="0" lang="ru-RU" sz="2000" spc="-1" strike="noStrike">
              <a:latin typeface="Arial"/>
            </a:endParaRPr>
          </a:p>
          <a:p>
            <a:pPr marL="228600" indent="-22860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Учитель технологии  может подготовить  авторский модуль, который должен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9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     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отбираться с учётом следующих положений:</a:t>
            </a:r>
            <a:endParaRPr b="0" lang="ru-RU" sz="2000" spc="-1" strike="noStrike">
              <a:latin typeface="Arial"/>
            </a:endParaRPr>
          </a:p>
          <a:p>
            <a:pPr marL="228600" indent="-22860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распространённость изучаемых технологий и орудий труда в сфере производства,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9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    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домашнего хозяйства и отражение в них современных научно-технических достижений; </a:t>
            </a:r>
            <a:endParaRPr b="0" lang="ru-RU" sz="2000" spc="-1" strike="noStrike">
              <a:latin typeface="Arial"/>
            </a:endParaRPr>
          </a:p>
          <a:p>
            <a:pPr marL="228600" indent="-22860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возможность освоения содержания курса на основе включения учащихся в разнообразные виды технологической и исследовательской деятельности, имеющие практическую направленность; </a:t>
            </a:r>
            <a:endParaRPr b="0" lang="ru-RU" sz="2000" spc="-1" strike="noStrike">
              <a:latin typeface="Arial"/>
            </a:endParaRPr>
          </a:p>
          <a:p>
            <a:pPr marL="228600" indent="-22860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выбор объектов созидательной и преобразующей деятельности на основе изучения общественных, групповых или индивидуальных потребностей; </a:t>
            </a:r>
            <a:endParaRPr b="0" lang="ru-RU" sz="2000" spc="-1" strike="noStrike">
              <a:latin typeface="Arial"/>
            </a:endParaRPr>
          </a:p>
          <a:p>
            <a:pPr marL="228600" indent="-22860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возможность реализации общетрудовой и практической направленности обучения;</a:t>
            </a:r>
            <a:endParaRPr b="0" lang="ru-RU" sz="20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возможность познавательного, интеллектуального, творческого, духовно-нравственного, патриотического, эстетического и физического развития учащихся.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878" name="Рисунок 6" descr=""/>
          <p:cNvPicPr/>
          <p:nvPr/>
        </p:nvPicPr>
        <p:blipFill>
          <a:blip r:embed="rId1"/>
          <a:stretch/>
        </p:blipFill>
        <p:spPr>
          <a:xfrm>
            <a:off x="10287000" y="2057400"/>
            <a:ext cx="1586880" cy="198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PlaceHolder 1"/>
          <p:cNvSpPr>
            <a:spLocks noGrp="1"/>
          </p:cNvSpPr>
          <p:nvPr>
            <p:ph type="title"/>
          </p:nvPr>
        </p:nvSpPr>
        <p:spPr>
          <a:xfrm>
            <a:off x="1663560" y="127080"/>
            <a:ext cx="9840240" cy="74844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rIns="90000" tIns="45000" bIns="45000" anchor="ctr">
            <a:normAutofit fontScale="85000"/>
          </a:bodyPr>
          <a:p>
            <a:pPr>
              <a:lnSpc>
                <a:spcPct val="9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Calibri"/>
              </a:rPr>
              <a:t>ПРИМЕРНОЕ ТЕМАТИЧЕСКОЕ ПЛАНИРОВАНИЕ  В 5 КЛАССЕ, С МОДУЛЯМИ, ФОРМИРУЕМЫМИ ОБРАЗОВАТЕЛЬНОЙ ОРГАНИЗАЦИЕЙ, ДЛЯ НЕДЕЛИМЫХ КЛАССОВ</a:t>
            </a:r>
            <a:endParaRPr b="0" lang="ru-RU" sz="2200" spc="-1" strike="noStrike">
              <a:latin typeface="Arial"/>
            </a:endParaRPr>
          </a:p>
        </p:txBody>
      </p:sp>
      <p:graphicFrame>
        <p:nvGraphicFramePr>
          <p:cNvPr id="880" name="Объект 3"/>
          <p:cNvGraphicFramePr/>
          <p:nvPr/>
        </p:nvGraphicFramePr>
        <p:xfrm>
          <a:off x="304920" y="1015920"/>
          <a:ext cx="11365920" cy="5941080"/>
        </p:xfrm>
        <a:graphic>
          <a:graphicData uri="http://schemas.openxmlformats.org/drawingml/2006/table">
            <a:tbl>
              <a:tblPr/>
              <a:tblGrid>
                <a:gridCol w="9731880"/>
                <a:gridCol w="1634400"/>
              </a:tblGrid>
              <a:tr h="475920">
                <a:tc rowSpan="2"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Модули/разделы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Количество часов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45756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А/Б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45880"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Инвариантный модуль «Производство и технологии»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b050"/>
                    </a:solidFill>
                  </a:tcPr>
                </a:tc>
              </a:tr>
              <a:tr h="289800">
                <a:tc>
                  <a:txBody>
                    <a:bodyPr lIns="56880" rIns="568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1. Введение в технологию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89800">
                <a:tc>
                  <a:txBody>
                    <a:bodyPr lIns="56880" rIns="568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2. Техника и техническое творчество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89800">
                <a:tc>
                  <a:txBody>
                    <a:bodyPr lIns="56880" rIns="568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3. Современные и перспективные технологии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89800">
                <a:tc>
                  <a:txBody>
                    <a:bodyPr lIns="56880" rIns="568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4. Технология ведения дома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89800">
                <a:tc>
                  <a:txBody>
                    <a:bodyPr lIns="56880" rIns="568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5. Электротехнические работы. Робототехника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67200">
                <a:tc>
                  <a:txBody>
                    <a:bodyPr lIns="56880" rIns="568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Инвариантный модуль  «Технологии обработки материалов и пищевых продуктов»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b050"/>
                    </a:solidFill>
                  </a:tcPr>
                </a:tc>
              </a:tr>
              <a:tr h="289800">
                <a:tc>
                  <a:txBody>
                    <a:bodyPr lIns="56880" rIns="568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6. Технологии обработки бумаги и картона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91240">
                <a:tc>
                  <a:txBody>
                    <a:bodyPr lIns="56880" rIns="568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7. Технологии обработки древесины и искусственных древесных материалов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89440">
                <a:tc>
                  <a:txBody>
                    <a:bodyPr lIns="56880" rIns="568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8. Технологии обработки металлов и искусственных материалов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89800">
                <a:tc>
                  <a:txBody>
                    <a:bodyPr lIns="56880" rIns="568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9. Технологии обработки текстильных материалов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6 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38680">
                <a:tc>
                  <a:txBody>
                    <a:bodyPr lIns="56880" rIns="568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10 Технология обработки пищевых продуктов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6 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519480">
                <a:tc>
                  <a:txBody>
                    <a:bodyPr lIns="56880" rIns="568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11. Технологии художественно-прикладной обработки материалов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      </a:t>
                      </a: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Народные     промыслы и ремесла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45880">
                <a:tc>
                  <a:txBody>
                    <a:bodyPr lIns="56880" rIns="568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12. Технологии творческой, проектной и исследовательской деятельности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491760"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Инвариантный/вариативный  модуль,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формируемый образовательной организацией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289800">
                <a:tc>
                  <a:txBody>
                    <a:bodyPr lIns="56880" rIns="5688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Всего: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56880" rIns="568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56880" marR="56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TextBox 11"/>
          <p:cNvSpPr/>
          <p:nvPr/>
        </p:nvSpPr>
        <p:spPr>
          <a:xfrm>
            <a:off x="7714080" y="3516120"/>
            <a:ext cx="263700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66" name="Рисунок 6" descr=""/>
          <p:cNvPicPr/>
          <p:nvPr/>
        </p:nvPicPr>
        <p:blipFill>
          <a:blip r:embed="rId1"/>
          <a:stretch/>
        </p:blipFill>
        <p:spPr>
          <a:xfrm>
            <a:off x="2430720" y="2812680"/>
            <a:ext cx="9602280" cy="3207960"/>
          </a:xfrm>
          <a:prstGeom prst="rect">
            <a:avLst/>
          </a:prstGeom>
          <a:ln w="0">
            <a:noFill/>
          </a:ln>
        </p:spPr>
      </p:pic>
      <p:sp>
        <p:nvSpPr>
          <p:cNvPr id="567" name="Прямоугольник 74"/>
          <p:cNvSpPr/>
          <p:nvPr/>
        </p:nvSpPr>
        <p:spPr>
          <a:xfrm>
            <a:off x="420480" y="196200"/>
            <a:ext cx="10736280" cy="71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ФПУ – 2022. Приказ № 858 от 21.09.2022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Приложение № 1. На что обратить внимание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568" name="Рисунок 1" descr=""/>
          <p:cNvPicPr/>
          <p:nvPr/>
        </p:nvPicPr>
        <p:blipFill>
          <a:blip r:embed="rId2"/>
          <a:stretch/>
        </p:blipFill>
        <p:spPr>
          <a:xfrm>
            <a:off x="1887120" y="1647360"/>
            <a:ext cx="10210680" cy="1092960"/>
          </a:xfrm>
          <a:prstGeom prst="rect">
            <a:avLst/>
          </a:prstGeom>
          <a:ln w="0">
            <a:noFill/>
          </a:ln>
        </p:spPr>
      </p:pic>
      <p:sp>
        <p:nvSpPr>
          <p:cNvPr id="569" name="TextBox 12"/>
          <p:cNvSpPr/>
          <p:nvPr/>
        </p:nvSpPr>
        <p:spPr>
          <a:xfrm>
            <a:off x="259560" y="1020960"/>
            <a:ext cx="8501040" cy="11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marL="285840" indent="-2858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Реквизиты приказа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Министерства просвещения Российской Федерации, утвердившего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ФГОС, которому соответствует учебник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ru-RU" sz="16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Номер издания учебника. Допускается использование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указанного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в Приказе издания,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либо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можно использовать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стереотипное  указанному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в Приказе</a:t>
            </a:r>
            <a:endParaRPr b="0" lang="ru-RU" sz="1600" spc="-1" strike="noStrike">
              <a:latin typeface="Arial"/>
            </a:endParaRPr>
          </a:p>
        </p:txBody>
      </p:sp>
      <p:grpSp>
        <p:nvGrpSpPr>
          <p:cNvPr id="570" name="Группа 5"/>
          <p:cNvGrpSpPr/>
          <p:nvPr/>
        </p:nvGrpSpPr>
        <p:grpSpPr>
          <a:xfrm>
            <a:off x="5184720" y="2585160"/>
            <a:ext cx="1861200" cy="4173120"/>
            <a:chOff x="5184720" y="2585160"/>
            <a:chExt cx="1861200" cy="4173120"/>
          </a:xfrm>
        </p:grpSpPr>
        <p:sp>
          <p:nvSpPr>
            <p:cNvPr id="571" name="Скругленный прямоугольник 26"/>
            <p:cNvSpPr/>
            <p:nvPr/>
          </p:nvSpPr>
          <p:spPr>
            <a:xfrm>
              <a:off x="5184720" y="2585160"/>
              <a:ext cx="1861200" cy="4173120"/>
            </a:xfrm>
            <a:prstGeom prst="roundRect">
              <a:avLst>
                <a:gd name="adj" fmla="val 7281"/>
              </a:avLst>
            </a:prstGeom>
            <a:solidFill>
              <a:schemeClr val="bg1"/>
            </a:solidFill>
            <a:ln w="19050">
              <a:solidFill>
                <a:srgbClr val="2845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72" name="Рисунок 4" descr=""/>
            <p:cNvPicPr/>
            <p:nvPr/>
          </p:nvPicPr>
          <p:blipFill>
            <a:blip r:embed="rId3"/>
            <a:stretch/>
          </p:blipFill>
          <p:spPr>
            <a:xfrm>
              <a:off x="5259240" y="2676240"/>
              <a:ext cx="1733040" cy="4033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73" name="Скругленный прямоугольник 11"/>
          <p:cNvSpPr/>
          <p:nvPr/>
        </p:nvSpPr>
        <p:spPr>
          <a:xfrm>
            <a:off x="132480" y="897120"/>
            <a:ext cx="10116360" cy="1474560"/>
          </a:xfrm>
          <a:prstGeom prst="roundRect">
            <a:avLst>
              <a:gd name="adj" fmla="val 17475"/>
            </a:avLst>
          </a:prstGeom>
          <a:noFill/>
          <a:ln w="19050">
            <a:solidFill>
              <a:srgbClr val="284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4" name="TextBox 7"/>
          <p:cNvSpPr/>
          <p:nvPr/>
        </p:nvSpPr>
        <p:spPr>
          <a:xfrm>
            <a:off x="5320440" y="5880960"/>
            <a:ext cx="738000" cy="2728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600" spc="-1" strike="noStrike">
                <a:solidFill>
                  <a:srgbClr val="224a90"/>
                </a:solidFill>
                <a:latin typeface="Times New Roman"/>
                <a:ea typeface="DejaVu Sans"/>
              </a:rPr>
              <a:t>12-е издание,</a:t>
            </a:r>
            <a:endParaRPr b="0" lang="ru-RU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600" spc="-1" strike="noStrike">
                <a:solidFill>
                  <a:srgbClr val="224a90"/>
                </a:solidFill>
                <a:latin typeface="Times New Roman"/>
                <a:ea typeface="DejaVu Sans"/>
              </a:rPr>
              <a:t>переработанное</a:t>
            </a:r>
            <a:endParaRPr b="0" lang="ru-RU" sz="600" spc="-1" strike="noStrike">
              <a:latin typeface="Arial"/>
            </a:endParaRPr>
          </a:p>
        </p:txBody>
      </p:sp>
      <p:sp>
        <p:nvSpPr>
          <p:cNvPr id="575" name="TextBox 13"/>
          <p:cNvSpPr/>
          <p:nvPr/>
        </p:nvSpPr>
        <p:spPr>
          <a:xfrm>
            <a:off x="6108120" y="5376960"/>
            <a:ext cx="824040" cy="13784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600" bIns="3600" anchor="t" anchorCtr="1">
            <a:spAutoFit/>
          </a:bodyPr>
          <a:p>
            <a:pPr algn="ctr">
              <a:lnSpc>
                <a:spcPct val="100000"/>
              </a:lnSpc>
            </a:pPr>
            <a:r>
              <a:rPr b="1" lang="ru-RU" sz="600" spc="-1" strike="noStrike">
                <a:solidFill>
                  <a:srgbClr val="224a90"/>
                </a:solidFill>
                <a:latin typeface="Times New Roman"/>
                <a:ea typeface="DejaVu Sans"/>
              </a:rPr>
              <a:t>Приказ </a:t>
            </a:r>
            <a:endParaRPr b="0" lang="ru-RU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600" spc="-1" strike="noStrike">
                <a:solidFill>
                  <a:srgbClr val="224a90"/>
                </a:solidFill>
                <a:latin typeface="Times New Roman"/>
                <a:ea typeface="DejaVu Sans"/>
              </a:rPr>
              <a:t>Министерства </a:t>
            </a:r>
            <a:endParaRPr b="0" lang="ru-RU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600" spc="-1" strike="noStrike">
                <a:solidFill>
                  <a:srgbClr val="224a90"/>
                </a:solidFill>
                <a:latin typeface="Times New Roman"/>
                <a:ea typeface="DejaVu Sans"/>
              </a:rPr>
              <a:t>Просвещения </a:t>
            </a:r>
            <a:endParaRPr b="0" lang="ru-RU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600" spc="-1" strike="noStrike">
                <a:solidFill>
                  <a:srgbClr val="224a90"/>
                </a:solidFill>
                <a:latin typeface="Times New Roman"/>
                <a:ea typeface="DejaVu Sans"/>
              </a:rPr>
              <a:t>Российской</a:t>
            </a:r>
            <a:endParaRPr b="0" lang="ru-RU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600" spc="-1" strike="noStrike">
                <a:solidFill>
                  <a:srgbClr val="224a90"/>
                </a:solidFill>
                <a:latin typeface="Times New Roman"/>
                <a:ea typeface="DejaVu Sans"/>
              </a:rPr>
              <a:t>Федерации от 31</a:t>
            </a:r>
            <a:endParaRPr b="0" lang="ru-RU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600" spc="-1" strike="noStrike">
                <a:solidFill>
                  <a:srgbClr val="224a90"/>
                </a:solidFill>
                <a:latin typeface="Times New Roman"/>
                <a:ea typeface="DejaVu Sans"/>
              </a:rPr>
              <a:t>мая 2021 г. № 286</a:t>
            </a:r>
            <a:endParaRPr b="0" lang="ru-RU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600" spc="-1" strike="noStrike">
                <a:solidFill>
                  <a:srgbClr val="224a90"/>
                </a:solidFill>
                <a:latin typeface="Times New Roman"/>
                <a:ea typeface="DejaVu Sans"/>
              </a:rPr>
              <a:t>«Об утверждении</a:t>
            </a:r>
            <a:endParaRPr b="0" lang="ru-RU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600" spc="-1" strike="noStrike">
                <a:solidFill>
                  <a:srgbClr val="224a90"/>
                </a:solidFill>
                <a:latin typeface="Times New Roman"/>
                <a:ea typeface="DejaVu Sans"/>
              </a:rPr>
              <a:t>федерального</a:t>
            </a:r>
            <a:endParaRPr b="0" lang="ru-RU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600" spc="-1" strike="noStrike">
                <a:solidFill>
                  <a:srgbClr val="224a90"/>
                </a:solidFill>
                <a:latin typeface="Times New Roman"/>
                <a:ea typeface="DejaVu Sans"/>
              </a:rPr>
              <a:t>государственного</a:t>
            </a:r>
            <a:endParaRPr b="0" lang="ru-RU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600" spc="-1" strike="noStrike">
                <a:solidFill>
                  <a:srgbClr val="224a90"/>
                </a:solidFill>
                <a:latin typeface="Times New Roman"/>
                <a:ea typeface="DejaVu Sans"/>
              </a:rPr>
              <a:t>образовательного</a:t>
            </a:r>
            <a:endParaRPr b="0" lang="ru-RU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600" spc="-1" strike="noStrike">
                <a:solidFill>
                  <a:srgbClr val="224a90"/>
                </a:solidFill>
                <a:latin typeface="Times New Roman"/>
                <a:ea typeface="DejaVu Sans"/>
              </a:rPr>
              <a:t>стандарта</a:t>
            </a:r>
            <a:endParaRPr b="0" lang="ru-RU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600" spc="-1" strike="noStrike">
                <a:solidFill>
                  <a:srgbClr val="224a90"/>
                </a:solidFill>
                <a:latin typeface="Times New Roman"/>
                <a:ea typeface="DejaVu Sans"/>
              </a:rPr>
              <a:t>начального общего </a:t>
            </a:r>
            <a:endParaRPr b="0" lang="ru-RU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600" spc="-1" strike="noStrike">
                <a:solidFill>
                  <a:srgbClr val="224a90"/>
                </a:solidFill>
                <a:latin typeface="Times New Roman"/>
                <a:ea typeface="DejaVu Sans"/>
              </a:rPr>
              <a:t>образования» </a:t>
            </a:r>
            <a:endParaRPr b="0" lang="ru-RU" sz="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600" spc="-1" strike="noStrike">
                <a:solidFill>
                  <a:srgbClr val="224a90"/>
                </a:solidFill>
                <a:latin typeface="Times New Roman"/>
                <a:ea typeface="DejaVu Sans"/>
              </a:rPr>
              <a:t> </a:t>
            </a:r>
            <a:endParaRPr b="0" lang="ru-RU" sz="6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PlaceHolder 1"/>
          <p:cNvSpPr>
            <a:spLocks noGrp="1"/>
          </p:cNvSpPr>
          <p:nvPr>
            <p:ph/>
          </p:nvPr>
        </p:nvSpPr>
        <p:spPr>
          <a:xfrm>
            <a:off x="624240" y="926280"/>
            <a:ext cx="10972080" cy="501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Составитель рабочей программы имеет право самостоятельно:</a:t>
            </a:r>
            <a:endParaRPr b="0" lang="ru-RU" sz="24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дополнить перечень изучаемых тем, понятий в рамках модуля;</a:t>
            </a:r>
            <a:endParaRPr b="0" lang="ru-RU" sz="24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устанавливать последовательность изучения учебного материала (например, с учетом структуры используемого УМК, учебного пособия);</a:t>
            </a:r>
            <a:endParaRPr b="0" lang="ru-RU" sz="24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корректировать объем учебного времени, отводимого на изучение отдельных модулей Примерной программы, исходя из степени сложности усвоения материала учащимися, с учетом материально-технической базы;</a:t>
            </a:r>
            <a:endParaRPr b="0" lang="ru-RU" sz="24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конкретизировать требования к результатам освоения основной образовательной программы учащимися (следует учесть, что планируемые результаты не должны быть ниже заявленных в федеральном государственном образовательном стандарте и Примерной программе);</a:t>
            </a:r>
            <a:endParaRPr b="0" lang="ru-RU" sz="24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выбирать методики, технологии обучения и диагностики уровня подготовленности обучающихся, виды контроля.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PlaceHolder 1"/>
          <p:cNvSpPr>
            <a:spLocks noGrp="1"/>
          </p:cNvSpPr>
          <p:nvPr>
            <p:ph type="title"/>
          </p:nvPr>
        </p:nvSpPr>
        <p:spPr>
          <a:xfrm>
            <a:off x="838440" y="1258560"/>
            <a:ext cx="10514880" cy="18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15000"/>
          </a:bodyPr>
          <a:p>
            <a:pPr algn="ctr">
              <a:lnSpc>
                <a:spcPct val="9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 Light"/>
              </a:rPr>
              <a:t>ЭЛЕКТРОННЫЕ ОБРАЗОВАТЕЛЬНЫЕ РЕСУРСЫ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883" name="Объект 3" descr=""/>
          <p:cNvPicPr/>
          <p:nvPr/>
        </p:nvPicPr>
        <p:blipFill>
          <a:blip r:embed="rId1"/>
          <a:stretch/>
        </p:blipFill>
        <p:spPr>
          <a:xfrm>
            <a:off x="1490040" y="2076480"/>
            <a:ext cx="9210960" cy="4289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4" name="Объект 3" descr=""/>
          <p:cNvPicPr/>
          <p:nvPr/>
        </p:nvPicPr>
        <p:blipFill>
          <a:blip r:embed="rId1"/>
          <a:stretch/>
        </p:blipFill>
        <p:spPr>
          <a:xfrm>
            <a:off x="1087920" y="497160"/>
            <a:ext cx="9550080" cy="581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Прямоугольник 73"/>
          <p:cNvSpPr/>
          <p:nvPr/>
        </p:nvSpPr>
        <p:spPr>
          <a:xfrm>
            <a:off x="5508720" y="0"/>
            <a:ext cx="668268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86" name="Группа 57"/>
          <p:cNvGrpSpPr/>
          <p:nvPr/>
        </p:nvGrpSpPr>
        <p:grpSpPr>
          <a:xfrm>
            <a:off x="479520" y="2567880"/>
            <a:ext cx="4527360" cy="3291120"/>
            <a:chOff x="479520" y="2567880"/>
            <a:chExt cx="4527360" cy="3291120"/>
          </a:xfrm>
        </p:grpSpPr>
        <p:sp>
          <p:nvSpPr>
            <p:cNvPr id="887" name="Скругленный прямоугольник 42"/>
            <p:cNvSpPr/>
            <p:nvPr/>
          </p:nvSpPr>
          <p:spPr>
            <a:xfrm rot="5400000">
              <a:off x="3052440" y="3903840"/>
              <a:ext cx="1645560" cy="2262960"/>
            </a:xfrm>
            <a:prstGeom prst="roundRect">
              <a:avLst>
                <a:gd name="adj" fmla="val 16667"/>
              </a:avLst>
            </a:prstGeom>
            <a:solidFill>
              <a:srgbClr val="28458d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88" name="Скругленный прямоугольник 47"/>
            <p:cNvSpPr/>
            <p:nvPr/>
          </p:nvSpPr>
          <p:spPr>
            <a:xfrm rot="5400000">
              <a:off x="3052440" y="2259000"/>
              <a:ext cx="1645560" cy="2262960"/>
            </a:xfrm>
            <a:prstGeom prst="roundRect">
              <a:avLst>
                <a:gd name="adj" fmla="val 16667"/>
              </a:avLst>
            </a:prstGeom>
            <a:solidFill>
              <a:srgbClr val="28458d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889" name="Группа 48"/>
            <p:cNvGrpSpPr/>
            <p:nvPr/>
          </p:nvGrpSpPr>
          <p:grpSpPr>
            <a:xfrm>
              <a:off x="479520" y="2568600"/>
              <a:ext cx="2262960" cy="3290400"/>
              <a:chOff x="479520" y="2568600"/>
              <a:chExt cx="2262960" cy="3290400"/>
            </a:xfrm>
          </p:grpSpPr>
          <p:sp>
            <p:nvSpPr>
              <p:cNvPr id="890" name="Скругленный прямоугольник 54"/>
              <p:cNvSpPr/>
              <p:nvPr/>
            </p:nvSpPr>
            <p:spPr>
              <a:xfrm rot="16200000">
                <a:off x="788040" y="2259720"/>
                <a:ext cx="1645560" cy="2262960"/>
              </a:xfrm>
              <a:prstGeom prst="roundRect">
                <a:avLst>
                  <a:gd name="adj" fmla="val 16667"/>
                </a:avLst>
              </a:prstGeom>
              <a:solidFill>
                <a:srgbClr val="28458d"/>
              </a:solidFill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891" name="Скругленный прямоугольник 51"/>
              <p:cNvSpPr/>
              <p:nvPr/>
            </p:nvSpPr>
            <p:spPr>
              <a:xfrm rot="16200000">
                <a:off x="788040" y="3904560"/>
                <a:ext cx="1645560" cy="2262960"/>
              </a:xfrm>
              <a:prstGeom prst="roundRect">
                <a:avLst>
                  <a:gd name="adj" fmla="val 16667"/>
                </a:avLst>
              </a:prstGeom>
              <a:solidFill>
                <a:srgbClr val="28458d"/>
              </a:solidFill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892" name="TextBox 88"/>
          <p:cNvSpPr/>
          <p:nvPr/>
        </p:nvSpPr>
        <p:spPr>
          <a:xfrm>
            <a:off x="9847440" y="5125680"/>
            <a:ext cx="2885400" cy="63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28458d"/>
                </a:solidFill>
                <a:latin typeface="Calibri"/>
                <a:ea typeface="DejaVu Sans"/>
              </a:rPr>
              <a:t>Банк заданий </a:t>
            </a:r>
            <a:br/>
            <a:r>
              <a:rPr b="1" lang="ru-RU" sz="1200" spc="-1" strike="noStrike">
                <a:solidFill>
                  <a:srgbClr val="28458d"/>
                </a:solidFill>
                <a:latin typeface="Calibri"/>
                <a:ea typeface="DejaVu Sans"/>
              </a:rPr>
              <a:t>по функциональной </a:t>
            </a:r>
            <a:br/>
            <a:r>
              <a:rPr b="1" lang="ru-RU" sz="1200" spc="-1" strike="noStrike">
                <a:solidFill>
                  <a:srgbClr val="28458d"/>
                </a:solidFill>
                <a:latin typeface="Calibri"/>
                <a:ea typeface="DejaVu Sans"/>
              </a:rPr>
              <a:t>грамотности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893" name="Рисунок 3" descr=""/>
          <p:cNvPicPr/>
          <p:nvPr/>
        </p:nvPicPr>
        <p:blipFill>
          <a:blip r:embed="rId1"/>
          <a:stretch/>
        </p:blipFill>
        <p:spPr>
          <a:xfrm>
            <a:off x="8955000" y="2336760"/>
            <a:ext cx="742320" cy="758160"/>
          </a:xfrm>
          <a:prstGeom prst="rect">
            <a:avLst/>
          </a:prstGeom>
          <a:ln w="0">
            <a:noFill/>
          </a:ln>
        </p:spPr>
      </p:pic>
      <p:pic>
        <p:nvPicPr>
          <p:cNvPr id="894" name="Рисунок 4" descr=""/>
          <p:cNvPicPr/>
          <p:nvPr/>
        </p:nvPicPr>
        <p:blipFill>
          <a:blip r:embed="rId2"/>
          <a:stretch/>
        </p:blipFill>
        <p:spPr>
          <a:xfrm>
            <a:off x="6108840" y="3274200"/>
            <a:ext cx="775440" cy="758160"/>
          </a:xfrm>
          <a:prstGeom prst="rect">
            <a:avLst/>
          </a:prstGeom>
          <a:ln w="0">
            <a:noFill/>
          </a:ln>
        </p:spPr>
      </p:pic>
      <p:pic>
        <p:nvPicPr>
          <p:cNvPr id="895" name="Рисунок 5" descr=""/>
          <p:cNvPicPr/>
          <p:nvPr/>
        </p:nvPicPr>
        <p:blipFill>
          <a:blip r:embed="rId3"/>
          <a:stretch/>
        </p:blipFill>
        <p:spPr>
          <a:xfrm>
            <a:off x="6107400" y="1413000"/>
            <a:ext cx="777240" cy="759600"/>
          </a:xfrm>
          <a:prstGeom prst="rect">
            <a:avLst/>
          </a:prstGeom>
          <a:ln w="0">
            <a:noFill/>
          </a:ln>
        </p:spPr>
      </p:pic>
      <p:pic>
        <p:nvPicPr>
          <p:cNvPr id="896" name="Рисунок 6" descr=""/>
          <p:cNvPicPr/>
          <p:nvPr/>
        </p:nvPicPr>
        <p:blipFill>
          <a:blip r:embed="rId4"/>
          <a:stretch/>
        </p:blipFill>
        <p:spPr>
          <a:xfrm>
            <a:off x="8926560" y="3260880"/>
            <a:ext cx="770760" cy="758160"/>
          </a:xfrm>
          <a:prstGeom prst="rect">
            <a:avLst/>
          </a:prstGeom>
          <a:ln w="0">
            <a:noFill/>
          </a:ln>
        </p:spPr>
      </p:pic>
      <p:pic>
        <p:nvPicPr>
          <p:cNvPr id="897" name="Рисунок 7" descr=""/>
          <p:cNvPicPr/>
          <p:nvPr/>
        </p:nvPicPr>
        <p:blipFill>
          <a:blip r:embed="rId5"/>
          <a:stretch/>
        </p:blipFill>
        <p:spPr>
          <a:xfrm>
            <a:off x="8920080" y="1398960"/>
            <a:ext cx="777240" cy="759600"/>
          </a:xfrm>
          <a:prstGeom prst="rect">
            <a:avLst/>
          </a:prstGeom>
          <a:ln w="0">
            <a:noFill/>
          </a:ln>
        </p:spPr>
      </p:pic>
      <p:pic>
        <p:nvPicPr>
          <p:cNvPr id="898" name="Рисунок 8" descr=""/>
          <p:cNvPicPr/>
          <p:nvPr/>
        </p:nvPicPr>
        <p:blipFill>
          <a:blip r:embed="rId6"/>
          <a:stretch/>
        </p:blipFill>
        <p:spPr>
          <a:xfrm>
            <a:off x="6123240" y="2355840"/>
            <a:ext cx="761400" cy="743760"/>
          </a:xfrm>
          <a:prstGeom prst="rect">
            <a:avLst/>
          </a:prstGeom>
          <a:ln w="0">
            <a:noFill/>
          </a:ln>
        </p:spPr>
      </p:pic>
      <p:pic>
        <p:nvPicPr>
          <p:cNvPr id="899" name="Рисунок 9" descr=""/>
          <p:cNvPicPr/>
          <p:nvPr/>
        </p:nvPicPr>
        <p:blipFill>
          <a:blip r:embed="rId7"/>
          <a:stretch/>
        </p:blipFill>
        <p:spPr>
          <a:xfrm>
            <a:off x="6113520" y="4152600"/>
            <a:ext cx="770760" cy="758160"/>
          </a:xfrm>
          <a:prstGeom prst="rect">
            <a:avLst/>
          </a:prstGeom>
          <a:ln w="0">
            <a:noFill/>
          </a:ln>
        </p:spPr>
      </p:pic>
      <p:pic>
        <p:nvPicPr>
          <p:cNvPr id="900" name="Рисунок 20" descr=""/>
          <p:cNvPicPr/>
          <p:nvPr/>
        </p:nvPicPr>
        <p:blipFill>
          <a:blip r:embed="rId8"/>
          <a:stretch/>
        </p:blipFill>
        <p:spPr>
          <a:xfrm>
            <a:off x="8921520" y="5123520"/>
            <a:ext cx="775440" cy="758160"/>
          </a:xfrm>
          <a:prstGeom prst="rect">
            <a:avLst/>
          </a:prstGeom>
          <a:ln w="0">
            <a:noFill/>
          </a:ln>
        </p:spPr>
      </p:pic>
      <p:pic>
        <p:nvPicPr>
          <p:cNvPr id="901" name="Рисунок 41" descr=""/>
          <p:cNvPicPr/>
          <p:nvPr/>
        </p:nvPicPr>
        <p:blipFill>
          <a:blip r:embed="rId9"/>
          <a:stretch/>
        </p:blipFill>
        <p:spPr>
          <a:xfrm>
            <a:off x="6108840" y="5086440"/>
            <a:ext cx="775440" cy="758160"/>
          </a:xfrm>
          <a:prstGeom prst="rect">
            <a:avLst/>
          </a:prstGeom>
          <a:ln w="0">
            <a:noFill/>
          </a:ln>
        </p:spPr>
      </p:pic>
      <p:sp>
        <p:nvSpPr>
          <p:cNvPr id="902" name="TextBox 44"/>
          <p:cNvSpPr/>
          <p:nvPr/>
        </p:nvSpPr>
        <p:spPr>
          <a:xfrm>
            <a:off x="7017120" y="1630440"/>
            <a:ext cx="11606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28458d"/>
                </a:solidFill>
                <a:latin typeface="Calibri"/>
                <a:ea typeface="DejaVu Sans"/>
              </a:rPr>
              <a:t>К школе готов!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903" name="TextBox 80"/>
          <p:cNvSpPr/>
          <p:nvPr/>
        </p:nvSpPr>
        <p:spPr>
          <a:xfrm>
            <a:off x="7016760" y="5310360"/>
            <a:ext cx="9457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28458d"/>
                </a:solidFill>
                <a:latin typeface="Calibri"/>
                <a:ea typeface="DejaVu Sans"/>
              </a:rPr>
              <a:t>Я сдам ЕГЭ!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904" name="TextBox 81"/>
          <p:cNvSpPr/>
          <p:nvPr/>
        </p:nvSpPr>
        <p:spPr>
          <a:xfrm>
            <a:off x="7016040" y="3382200"/>
            <a:ext cx="9442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28458d"/>
                </a:solidFill>
                <a:latin typeface="Calibri"/>
                <a:ea typeface="DejaVu Sans"/>
              </a:rPr>
              <a:t>Домашние </a:t>
            </a:r>
            <a:br/>
            <a:r>
              <a:rPr b="1" lang="ru-RU" sz="1200" spc="-1" strike="noStrike">
                <a:solidFill>
                  <a:srgbClr val="28458d"/>
                </a:solidFill>
                <a:latin typeface="Calibri"/>
                <a:ea typeface="DejaVu Sans"/>
              </a:rPr>
              <a:t>задания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905" name="TextBox 85"/>
          <p:cNvSpPr/>
          <p:nvPr/>
        </p:nvSpPr>
        <p:spPr>
          <a:xfrm>
            <a:off x="9847440" y="3427560"/>
            <a:ext cx="217116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28458d"/>
                </a:solidFill>
                <a:latin typeface="Calibri"/>
                <a:ea typeface="DejaVu Sans"/>
              </a:rPr>
              <a:t>Лаборатория </a:t>
            </a:r>
            <a:br/>
            <a:r>
              <a:rPr b="1" lang="ru-RU" sz="1200" spc="-1" strike="noStrike">
                <a:solidFill>
                  <a:srgbClr val="28458d"/>
                </a:solidFill>
                <a:latin typeface="Calibri"/>
                <a:ea typeface="DejaVu Sans"/>
              </a:rPr>
              <a:t>проектов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906" name="TextBox 87"/>
          <p:cNvSpPr/>
          <p:nvPr/>
        </p:nvSpPr>
        <p:spPr>
          <a:xfrm>
            <a:off x="9847440" y="2557080"/>
            <a:ext cx="15566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28458d"/>
                </a:solidFill>
                <a:latin typeface="Calibri"/>
                <a:ea typeface="DejaVu Sans"/>
              </a:rPr>
              <a:t>ПРОвоспитание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907" name="TextBox 91"/>
          <p:cNvSpPr/>
          <p:nvPr/>
        </p:nvSpPr>
        <p:spPr>
          <a:xfrm>
            <a:off x="9851400" y="1644840"/>
            <a:ext cx="9792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28458d"/>
                </a:solidFill>
                <a:latin typeface="Calibri"/>
                <a:ea typeface="DejaVu Sans"/>
              </a:rPr>
              <a:t>Начинайзер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908" name="TextBox 93"/>
          <p:cNvSpPr/>
          <p:nvPr/>
        </p:nvSpPr>
        <p:spPr>
          <a:xfrm>
            <a:off x="7012080" y="4363560"/>
            <a:ext cx="14202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28458d"/>
                </a:solidFill>
                <a:latin typeface="Calibri"/>
                <a:ea typeface="DejaVu Sans"/>
              </a:rPr>
              <a:t>Аудиоучебник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909" name="Рисунок 69" descr=""/>
          <p:cNvPicPr/>
          <p:nvPr/>
        </p:nvPicPr>
        <p:blipFill>
          <a:blip r:embed="rId10"/>
          <a:stretch/>
        </p:blipFill>
        <p:spPr>
          <a:xfrm>
            <a:off x="8929440" y="4157640"/>
            <a:ext cx="767520" cy="754920"/>
          </a:xfrm>
          <a:prstGeom prst="rect">
            <a:avLst/>
          </a:prstGeom>
          <a:ln w="0">
            <a:noFill/>
          </a:ln>
        </p:spPr>
      </p:pic>
      <p:sp>
        <p:nvSpPr>
          <p:cNvPr id="910" name="TextBox 95"/>
          <p:cNvSpPr/>
          <p:nvPr/>
        </p:nvSpPr>
        <p:spPr>
          <a:xfrm>
            <a:off x="9847440" y="4253040"/>
            <a:ext cx="23806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28458d"/>
                </a:solidFill>
                <a:latin typeface="Calibri"/>
                <a:ea typeface="DejaVu Sans"/>
              </a:rPr>
              <a:t>Электронная </a:t>
            </a:r>
            <a:br/>
            <a:r>
              <a:rPr b="1" lang="ru-RU" sz="1200" spc="-1" strike="noStrike">
                <a:solidFill>
                  <a:srgbClr val="28458d"/>
                </a:solidFill>
                <a:latin typeface="Calibri"/>
                <a:ea typeface="DejaVu Sans"/>
              </a:rPr>
              <a:t>форма учебника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911" name="TextBox 97"/>
          <p:cNvSpPr/>
          <p:nvPr/>
        </p:nvSpPr>
        <p:spPr>
          <a:xfrm>
            <a:off x="5970240" y="522360"/>
            <a:ext cx="5433840" cy="47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</a:pPr>
            <a:r>
              <a:rPr b="1" lang="ru-RU" sz="1400" spc="-1" strike="noStrike">
                <a:solidFill>
                  <a:srgbClr val="28458d"/>
                </a:solidFill>
                <a:latin typeface="Calibri"/>
                <a:ea typeface="DejaVu Sans"/>
              </a:rPr>
              <a:t>Платформа </a:t>
            </a:r>
            <a:r>
              <a:rPr b="1" lang="en" sz="1400" spc="-1" strike="noStrike">
                <a:solidFill>
                  <a:srgbClr val="28458d"/>
                </a:solidFill>
                <a:latin typeface="Calibri"/>
                <a:ea typeface="DejaVu Sans"/>
              </a:rPr>
              <a:t>LECTA — </a:t>
            </a:r>
            <a:r>
              <a:rPr b="1" lang="ru-RU" sz="1400" spc="-1" strike="noStrike">
                <a:solidFill>
                  <a:srgbClr val="28458d"/>
                </a:solidFill>
                <a:latin typeface="Calibri"/>
                <a:ea typeface="DejaVu Sans"/>
              </a:rPr>
              <a:t>доступ к электронным учебникам </a:t>
            </a:r>
            <a:br/>
            <a:r>
              <a:rPr b="1" lang="ru-RU" sz="1400" spc="-1" strike="noStrike">
                <a:solidFill>
                  <a:srgbClr val="28458d"/>
                </a:solidFill>
                <a:latin typeface="Calibri"/>
                <a:ea typeface="DejaVu Sans"/>
              </a:rPr>
              <a:t>и цифровым сервисам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912" name="Прямоугольник 2"/>
          <p:cNvSpPr/>
          <p:nvPr/>
        </p:nvSpPr>
        <p:spPr>
          <a:xfrm>
            <a:off x="393840" y="414360"/>
            <a:ext cx="10700640" cy="10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Платформа цифровых </a:t>
            </a:r>
            <a:br/>
            <a:r>
              <a:rPr b="1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образовательных сервисов </a:t>
            </a:r>
            <a:br/>
            <a:r>
              <a:rPr b="1" lang="ru-RU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«Просвещения» — </a:t>
            </a:r>
            <a:r>
              <a:rPr b="1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LECTA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913" name="TextBox 12"/>
          <p:cNvSpPr/>
          <p:nvPr/>
        </p:nvSpPr>
        <p:spPr>
          <a:xfrm>
            <a:off x="7014960" y="2565360"/>
            <a:ext cx="9291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28458d"/>
                </a:solidFill>
                <a:latin typeface="Calibri"/>
                <a:ea typeface="DejaVu Sans"/>
              </a:rPr>
              <a:t>Учим стихи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914" name="TextBox 59"/>
          <p:cNvSpPr/>
          <p:nvPr/>
        </p:nvSpPr>
        <p:spPr>
          <a:xfrm>
            <a:off x="603360" y="2733120"/>
            <a:ext cx="180576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Родителю</a:t>
            </a:r>
            <a:br/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и ученику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5" name="TextBox 60"/>
          <p:cNvSpPr/>
          <p:nvPr/>
        </p:nvSpPr>
        <p:spPr>
          <a:xfrm>
            <a:off x="3084480" y="2744280"/>
            <a:ext cx="182664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Обучаем </a:t>
            </a:r>
            <a:br/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и воспитываем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6" name="TextBox 61"/>
          <p:cNvSpPr/>
          <p:nvPr/>
        </p:nvSpPr>
        <p:spPr>
          <a:xfrm>
            <a:off x="603360" y="5044320"/>
            <a:ext cx="180576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Учителю</a:t>
            </a:r>
            <a:br/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и ученику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7" name="TextBox 62"/>
          <p:cNvSpPr/>
          <p:nvPr/>
        </p:nvSpPr>
        <p:spPr>
          <a:xfrm>
            <a:off x="3084480" y="5046120"/>
            <a:ext cx="182664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Проверяем</a:t>
            </a:r>
            <a:br/>
            <a:r>
              <a:rPr b="1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знания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8" name="Прямая соединительная линия 64"/>
          <p:cNvSpPr/>
          <p:nvPr/>
        </p:nvSpPr>
        <p:spPr>
          <a:xfrm>
            <a:off x="6113160" y="2242800"/>
            <a:ext cx="2557440" cy="360"/>
          </a:xfrm>
          <a:prstGeom prst="line">
            <a:avLst/>
          </a:prstGeom>
          <a:ln w="19050">
            <a:solidFill>
              <a:srgbClr val="2845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9" name="Прямая соединительная линия 65"/>
          <p:cNvSpPr/>
          <p:nvPr/>
        </p:nvSpPr>
        <p:spPr>
          <a:xfrm>
            <a:off x="6113160" y="3157200"/>
            <a:ext cx="2557440" cy="360"/>
          </a:xfrm>
          <a:prstGeom prst="line">
            <a:avLst/>
          </a:prstGeom>
          <a:ln w="19050">
            <a:solidFill>
              <a:srgbClr val="2845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0" name="Прямая соединительная линия 66"/>
          <p:cNvSpPr/>
          <p:nvPr/>
        </p:nvSpPr>
        <p:spPr>
          <a:xfrm>
            <a:off x="6113160" y="4087800"/>
            <a:ext cx="2557440" cy="360"/>
          </a:xfrm>
          <a:prstGeom prst="line">
            <a:avLst/>
          </a:prstGeom>
          <a:ln w="19050">
            <a:solidFill>
              <a:srgbClr val="2845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1" name="Прямая соединительная линия 67"/>
          <p:cNvSpPr/>
          <p:nvPr/>
        </p:nvSpPr>
        <p:spPr>
          <a:xfrm>
            <a:off x="6113160" y="5002200"/>
            <a:ext cx="2557440" cy="360"/>
          </a:xfrm>
          <a:prstGeom prst="line">
            <a:avLst/>
          </a:prstGeom>
          <a:ln w="19050">
            <a:solidFill>
              <a:srgbClr val="2845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2" name="Прямая соединительная линия 68"/>
          <p:cNvSpPr/>
          <p:nvPr/>
        </p:nvSpPr>
        <p:spPr>
          <a:xfrm>
            <a:off x="8950320" y="2242800"/>
            <a:ext cx="2555640" cy="360"/>
          </a:xfrm>
          <a:prstGeom prst="line">
            <a:avLst/>
          </a:prstGeom>
          <a:ln w="19050">
            <a:solidFill>
              <a:srgbClr val="2845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3" name="Прямая соединительная линия 70"/>
          <p:cNvSpPr/>
          <p:nvPr/>
        </p:nvSpPr>
        <p:spPr>
          <a:xfrm>
            <a:off x="8950320" y="3157200"/>
            <a:ext cx="2555640" cy="360"/>
          </a:xfrm>
          <a:prstGeom prst="line">
            <a:avLst/>
          </a:prstGeom>
          <a:ln w="19050">
            <a:solidFill>
              <a:srgbClr val="2845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4" name="Прямая соединительная линия 71"/>
          <p:cNvSpPr/>
          <p:nvPr/>
        </p:nvSpPr>
        <p:spPr>
          <a:xfrm>
            <a:off x="8950320" y="4087800"/>
            <a:ext cx="2555640" cy="360"/>
          </a:xfrm>
          <a:prstGeom prst="line">
            <a:avLst/>
          </a:prstGeom>
          <a:ln w="19050">
            <a:solidFill>
              <a:srgbClr val="2845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5" name="Прямая соединительная линия 72"/>
          <p:cNvSpPr/>
          <p:nvPr/>
        </p:nvSpPr>
        <p:spPr>
          <a:xfrm>
            <a:off x="8950320" y="5002200"/>
            <a:ext cx="2555640" cy="360"/>
          </a:xfrm>
          <a:prstGeom prst="line">
            <a:avLst/>
          </a:prstGeom>
          <a:ln w="19050">
            <a:solidFill>
              <a:srgbClr val="2845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26" name="Рисунок 74" descr=""/>
          <p:cNvPicPr/>
          <p:nvPr/>
        </p:nvPicPr>
        <p:blipFill>
          <a:blip r:embed="rId11"/>
          <a:stretch/>
        </p:blipFill>
        <p:spPr>
          <a:xfrm>
            <a:off x="9891720" y="6126120"/>
            <a:ext cx="2112120" cy="482040"/>
          </a:xfrm>
          <a:prstGeom prst="rect">
            <a:avLst/>
          </a:prstGeom>
          <a:ln w="0">
            <a:noFill/>
          </a:ln>
        </p:spPr>
      </p:pic>
      <p:sp>
        <p:nvSpPr>
          <p:cNvPr id="927" name="Текст 1"/>
          <p:cNvSpPr/>
          <p:nvPr/>
        </p:nvSpPr>
        <p:spPr>
          <a:xfrm>
            <a:off x="11323800" y="485640"/>
            <a:ext cx="459720" cy="21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fld id="{F1CE5C4C-0231-446D-802E-67103282334E}" type="slidenum">
              <a:rPr b="1" lang="ru-RU" sz="1400" spc="-1" strike="noStrike">
                <a:solidFill>
                  <a:srgbClr val="233c78"/>
                </a:solidFill>
                <a:latin typeface="Calibri"/>
                <a:ea typeface="Arial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928" name="Рисунок 77"/>
          <p:cNvSpPr/>
          <p:nvPr/>
        </p:nvSpPr>
        <p:spPr>
          <a:xfrm>
            <a:off x="2016000" y="3477240"/>
            <a:ext cx="1454040" cy="1436400"/>
          </a:xfrm>
          <a:prstGeom prst="roundRect">
            <a:avLst>
              <a:gd name="adj" fmla="val 11536"/>
            </a:avLst>
          </a:prstGeom>
          <a:blipFill rotWithShape="0">
            <a:blip r:embed="rId1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9" name="TextBox 2"/>
          <p:cNvSpPr/>
          <p:nvPr/>
        </p:nvSpPr>
        <p:spPr>
          <a:xfrm>
            <a:off x="1996200" y="5932440"/>
            <a:ext cx="1581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" sz="1400" spc="-1" strike="noStrike">
                <a:solidFill>
                  <a:srgbClr val="ffffff"/>
                </a:solidFill>
                <a:latin typeface="calibri"/>
                <a:ea typeface="DejaVu Sans"/>
              </a:rPr>
              <a:t>https://lecta.ru/</a:t>
            </a:r>
            <a:endParaRPr b="0" lang="ru-RU" sz="14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Прямоугольник 3"/>
          <p:cNvSpPr/>
          <p:nvPr/>
        </p:nvSpPr>
        <p:spPr>
          <a:xfrm>
            <a:off x="288720" y="173880"/>
            <a:ext cx="10700640" cy="4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Цифровые сервисы  </a:t>
            </a: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023300241"/>
              </p:ext>
            </p:extLst>
          </p:nvPr>
        </p:nvGraphicFramePr>
        <p:xfrm>
          <a:off x="-509760" y="726480"/>
          <a:ext cx="10732320" cy="54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p14:dur="10"/>
    </mc:Choice>
    <mc:Fallback>
      <p:transition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Picture 2" descr="http://qrcoder.ru/code/?https%3A%2F%2Fuchitel.club%2Ffgos&amp;4&amp;0"/>
          <p:cNvPicPr/>
          <p:nvPr/>
        </p:nvPicPr>
        <p:blipFill>
          <a:blip r:embed="rId1"/>
          <a:stretch/>
        </p:blipFill>
        <p:spPr>
          <a:xfrm>
            <a:off x="7306200" y="4095000"/>
            <a:ext cx="2005920" cy="2005920"/>
          </a:xfrm>
          <a:prstGeom prst="rect">
            <a:avLst/>
          </a:prstGeom>
          <a:ln w="0">
            <a:noFill/>
          </a:ln>
        </p:spPr>
      </p:pic>
      <p:sp>
        <p:nvSpPr>
          <p:cNvPr id="932" name="TextBox 23"/>
          <p:cNvSpPr/>
          <p:nvPr/>
        </p:nvSpPr>
        <p:spPr>
          <a:xfrm>
            <a:off x="6946560" y="1447560"/>
            <a:ext cx="4731480" cy="22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4520" indent="-344520">
              <a:lnSpc>
                <a:spcPct val="100000"/>
              </a:lnSpc>
              <a:spcAft>
                <a:spcPts val="1199"/>
              </a:spcAft>
              <a:buClr>
                <a:srgbClr val="28458d"/>
              </a:buClr>
              <a:buSzPct val="120000"/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Yu Gothic UI Light"/>
              </a:rPr>
              <a:t>Методические письма по использованию учебников, соответствующих ФГОС 2009, 2010, в условиях перехода на ФГОС 2021 </a:t>
            </a:r>
            <a:endParaRPr b="0" lang="ru-RU" sz="1600" spc="-1" strike="noStrike">
              <a:latin typeface="Arial"/>
            </a:endParaRPr>
          </a:p>
          <a:p>
            <a:pPr marL="344520" indent="-344520">
              <a:lnSpc>
                <a:spcPct val="100000"/>
              </a:lnSpc>
              <a:spcAft>
                <a:spcPts val="1199"/>
              </a:spcAft>
              <a:buClr>
                <a:srgbClr val="28458d"/>
              </a:buClr>
              <a:buSzPct val="120000"/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Yu Gothic UI Light"/>
              </a:rPr>
              <a:t>Видеолекции</a:t>
            </a:r>
            <a:endParaRPr b="0" lang="ru-RU" sz="1600" spc="-1" strike="noStrike">
              <a:latin typeface="Arial"/>
            </a:endParaRPr>
          </a:p>
          <a:p>
            <a:pPr marL="344520" indent="-344520">
              <a:lnSpc>
                <a:spcPct val="100000"/>
              </a:lnSpc>
              <a:spcAft>
                <a:spcPts val="1199"/>
              </a:spcAft>
              <a:buClr>
                <a:srgbClr val="28458d"/>
              </a:buClr>
              <a:buSzPct val="120000"/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Yu Gothic UI Light"/>
              </a:rPr>
              <a:t>Рекомендации дополнительных учебных пособий и цифровых ресурсов</a:t>
            </a:r>
            <a:endParaRPr b="0" lang="ru-RU" sz="1600" spc="-1" strike="noStrike">
              <a:latin typeface="Arial"/>
            </a:endParaRPr>
          </a:p>
          <a:p>
            <a:pPr marL="344520" indent="-344520">
              <a:lnSpc>
                <a:spcPct val="100000"/>
              </a:lnSpc>
              <a:spcAft>
                <a:spcPts val="1199"/>
              </a:spcAft>
              <a:buClr>
                <a:srgbClr val="28458d"/>
              </a:buClr>
              <a:buSzPct val="120000"/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Yu Gothic UI Light"/>
              </a:rPr>
              <a:t>Курсы повышения квалификации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933" name="Прямоугольник 21"/>
          <p:cNvSpPr/>
          <p:nvPr/>
        </p:nvSpPr>
        <p:spPr>
          <a:xfrm>
            <a:off x="9625320" y="5596560"/>
            <a:ext cx="19728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https://uchitel.club/fgos</a:t>
            </a:r>
            <a:r>
              <a:rPr b="0" lang="ru-RU" sz="1400" spc="-1" strike="noStrike">
                <a:solidFill>
                  <a:srgbClr val="28458d"/>
                </a:solidFill>
                <a:latin typeface="Calibri"/>
                <a:ea typeface="DejaVu Sans"/>
              </a:rPr>
              <a:t>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934" name="Прямоугольник 22"/>
          <p:cNvSpPr/>
          <p:nvPr/>
        </p:nvSpPr>
        <p:spPr>
          <a:xfrm>
            <a:off x="393840" y="414360"/>
            <a:ext cx="10700640" cy="4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Методическая поддержка перехода на обновлённые ФГОС</a:t>
            </a:r>
            <a:endParaRPr b="0" lang="ru-RU" sz="2400" spc="-1" strike="noStrike">
              <a:latin typeface="Arial"/>
            </a:endParaRPr>
          </a:p>
        </p:txBody>
      </p:sp>
      <p:grpSp>
        <p:nvGrpSpPr>
          <p:cNvPr id="935" name="Группа 29"/>
          <p:cNvGrpSpPr/>
          <p:nvPr/>
        </p:nvGrpSpPr>
        <p:grpSpPr>
          <a:xfrm>
            <a:off x="393840" y="1153440"/>
            <a:ext cx="6334920" cy="4958640"/>
            <a:chOff x="393840" y="1153440"/>
            <a:chExt cx="6334920" cy="4958640"/>
          </a:xfrm>
        </p:grpSpPr>
        <p:pic>
          <p:nvPicPr>
            <p:cNvPr id="936" name="Рисунок 27" descr=""/>
            <p:cNvPicPr/>
            <p:nvPr/>
          </p:nvPicPr>
          <p:blipFill>
            <a:blip r:embed="rId3"/>
            <a:stretch/>
          </p:blipFill>
          <p:spPr>
            <a:xfrm>
              <a:off x="393840" y="1153440"/>
              <a:ext cx="6334920" cy="4958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37" name="Рисунок 2" descr=""/>
            <p:cNvPicPr/>
            <p:nvPr/>
          </p:nvPicPr>
          <p:blipFill>
            <a:blip r:embed="rId4"/>
            <a:stretch/>
          </p:blipFill>
          <p:spPr>
            <a:xfrm>
              <a:off x="1281960" y="1793160"/>
              <a:ext cx="4573080" cy="2577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38" name="Прямоугольник 28"/>
            <p:cNvSpPr/>
            <p:nvPr/>
          </p:nvSpPr>
          <p:spPr>
            <a:xfrm>
              <a:off x="1282680" y="4371120"/>
              <a:ext cx="4572720" cy="167400"/>
            </a:xfrm>
            <a:prstGeom prst="rect">
              <a:avLst/>
            </a:prstGeom>
            <a:solidFill>
              <a:srgbClr val="ec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939" name="Скругленный прямоугольник 1"/>
          <p:cNvSpPr/>
          <p:nvPr/>
        </p:nvSpPr>
        <p:spPr>
          <a:xfrm>
            <a:off x="7150320" y="4095000"/>
            <a:ext cx="4555440" cy="2017080"/>
          </a:xfrm>
          <a:prstGeom prst="roundRect">
            <a:avLst>
              <a:gd name="adj" fmla="val 12521"/>
            </a:avLst>
          </a:prstGeom>
          <a:noFill/>
          <a:ln w="19050">
            <a:solidFill>
              <a:srgbClr val="284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0" name="Прямоугольник 12"/>
          <p:cNvSpPr/>
          <p:nvPr/>
        </p:nvSpPr>
        <p:spPr>
          <a:xfrm>
            <a:off x="9544320" y="5283720"/>
            <a:ext cx="23616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28458d"/>
                </a:solidFill>
                <a:latin typeface="Calibri"/>
                <a:ea typeface="DejaVu Sans"/>
              </a:rPr>
              <a:t>Больше информации 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PlaceHolder 1"/>
          <p:cNvSpPr>
            <a:spLocks noGrp="1"/>
          </p:cNvSpPr>
          <p:nvPr>
            <p:ph type="title"/>
          </p:nvPr>
        </p:nvSpPr>
        <p:spPr>
          <a:xfrm>
            <a:off x="606960" y="121392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7200" spc="-1" strike="noStrike">
                <a:solidFill>
                  <a:srgbClr val="000000"/>
                </a:solidFill>
                <a:latin typeface="Calibri"/>
              </a:rPr>
              <a:t>Проектная деятельность</a:t>
            </a:r>
            <a:endParaRPr b="0" lang="ru-RU" sz="72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PlaceHolder 1"/>
          <p:cNvSpPr>
            <a:spLocks noGrp="1"/>
          </p:cNvSpPr>
          <p:nvPr>
            <p:ph type="title"/>
          </p:nvPr>
        </p:nvSpPr>
        <p:spPr>
          <a:xfrm>
            <a:off x="2406240" y="96120"/>
            <a:ext cx="8946720" cy="80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300" spc="-41" strike="noStrike">
                <a:solidFill>
                  <a:srgbClr val="294790"/>
                </a:solidFill>
                <a:latin typeface="Times New Roman"/>
              </a:rPr>
              <a:t>Проектная деятельность включает следующие этапы:</a:t>
            </a:r>
            <a:endParaRPr b="0" lang="ru-RU" sz="2300" spc="-1" strike="noStrike">
              <a:latin typeface="Arial"/>
            </a:endParaRPr>
          </a:p>
        </p:txBody>
      </p:sp>
      <p:sp>
        <p:nvSpPr>
          <p:cNvPr id="943" name="PlaceHolder 2"/>
          <p:cNvSpPr>
            <a:spLocks noGrp="1"/>
          </p:cNvSpPr>
          <p:nvPr>
            <p:ph/>
          </p:nvPr>
        </p:nvSpPr>
        <p:spPr>
          <a:xfrm>
            <a:off x="771840" y="866880"/>
            <a:ext cx="10581120" cy="565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Выявление проблемы, формулировка замысла, основной идеи проекта</a:t>
            </a:r>
            <a:endParaRPr b="0" lang="ru-RU" sz="2000" spc="-1" strike="noStrike">
              <a:latin typeface="Arial"/>
            </a:endParaRPr>
          </a:p>
          <a:p>
            <a:pPr marL="228600" indent="-2286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Формулирование темы проекта </a:t>
            </a:r>
            <a:endParaRPr b="0" lang="ru-RU" sz="2000" spc="-1" strike="noStrike">
              <a:latin typeface="Arial"/>
            </a:endParaRPr>
          </a:p>
          <a:p>
            <a:pPr marL="228600" indent="-2286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Формулировка цели и задач</a:t>
            </a:r>
            <a:endParaRPr b="0" lang="ru-RU" sz="2000" spc="-1" strike="noStrike">
              <a:latin typeface="Arial"/>
            </a:endParaRPr>
          </a:p>
          <a:p>
            <a:pPr marL="228600" indent="-2286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Определение объекта и предмета</a:t>
            </a:r>
            <a:endParaRPr b="0" lang="ru-RU" sz="2000" spc="-1" strike="noStrike">
              <a:latin typeface="Arial"/>
            </a:endParaRPr>
          </a:p>
          <a:p>
            <a:pPr marL="228600" indent="-2286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Определение методов</a:t>
            </a:r>
            <a:endParaRPr b="0" lang="ru-RU" sz="2000" spc="-1" strike="noStrike">
              <a:latin typeface="Arial"/>
            </a:endParaRPr>
          </a:p>
          <a:p>
            <a:pPr marL="228600" indent="-2286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Сбор информации и ее анализ  по выдвинутой проблеме</a:t>
            </a:r>
            <a:endParaRPr b="0" lang="ru-RU" sz="2000" spc="-1" strike="noStrike">
              <a:latin typeface="Arial"/>
            </a:endParaRPr>
          </a:p>
          <a:p>
            <a:pPr marL="228600" indent="-228600">
              <a:lnSpc>
                <a:spcPct val="150000"/>
              </a:lnSpc>
              <a:buClr>
                <a:srgbClr val="595959"/>
              </a:buClr>
              <a:buFont typeface="Wingdings" charset="2"/>
              <a:buChar char=""/>
            </a:pPr>
            <a:r>
              <a:rPr b="1" lang="ru-RU" sz="2000" spc="-1" strike="noStrike">
                <a:solidFill>
                  <a:srgbClr val="595959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Планирование результата проекта и создание продукта:</a:t>
            </a:r>
            <a:endParaRPr b="0" lang="ru-RU" sz="2000" spc="-1" strike="noStrike">
              <a:latin typeface="Arial"/>
            </a:endParaRPr>
          </a:p>
          <a:p>
            <a:pPr marL="228600" indent="-228600">
              <a:lnSpc>
                <a:spcPct val="150000"/>
              </a:lnSpc>
              <a:buClr>
                <a:srgbClr val="ff0000"/>
              </a:buClr>
              <a:buFont typeface="Wingdings" charset="2"/>
              <a:buChar char=""/>
            </a:pPr>
            <a:r>
              <a:rPr b="1" lang="ru-RU" sz="2000" spc="-1" strike="noStrike">
                <a:solidFill>
                  <a:srgbClr val="ff0000"/>
                </a:solidFill>
                <a:latin typeface="Times New Roman"/>
              </a:rPr>
              <a:t>Разработка технического задания</a:t>
            </a:r>
            <a:endParaRPr b="0" lang="ru-RU" sz="2000" spc="-1" strike="noStrike">
              <a:latin typeface="Arial"/>
            </a:endParaRPr>
          </a:p>
          <a:p>
            <a:pPr marL="228600" indent="-228600">
              <a:lnSpc>
                <a:spcPct val="150000"/>
              </a:lnSpc>
              <a:buClr>
                <a:srgbClr val="ff0000"/>
              </a:buClr>
              <a:buFont typeface="Wingdings" charset="2"/>
              <a:buChar char=""/>
            </a:pPr>
            <a:r>
              <a:rPr b="1" lang="ru-RU" sz="2000" spc="-1" strike="noStrike">
                <a:solidFill>
                  <a:srgbClr val="ff0000"/>
                </a:solidFill>
                <a:latin typeface="Times New Roman"/>
              </a:rPr>
              <a:t>Разработка технологического процесса</a:t>
            </a:r>
            <a:endParaRPr b="0" lang="ru-RU" sz="2000" spc="-1" strike="noStrike">
              <a:latin typeface="Arial"/>
            </a:endParaRPr>
          </a:p>
          <a:p>
            <a:pPr marL="228600" indent="-228600">
              <a:lnSpc>
                <a:spcPct val="150000"/>
              </a:lnSpc>
              <a:buClr>
                <a:srgbClr val="ff0000"/>
              </a:buClr>
              <a:buFont typeface="Wingdings" charset="2"/>
              <a:buChar char=""/>
            </a:pPr>
            <a:r>
              <a:rPr b="1" lang="ru-RU" sz="2000" spc="-1" strike="noStrike">
                <a:solidFill>
                  <a:srgbClr val="ff0000"/>
                </a:solidFill>
                <a:latin typeface="Times New Roman"/>
              </a:rPr>
              <a:t>Разработка дорожной карты проекта</a:t>
            </a:r>
            <a:endParaRPr b="0" lang="ru-RU" sz="2000" spc="-1" strike="noStrike">
              <a:latin typeface="Arial"/>
            </a:endParaRPr>
          </a:p>
          <a:p>
            <a:pPr marL="228600" indent="-2286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Описание полученного  продукта </a:t>
            </a:r>
            <a:endParaRPr b="0" lang="ru-RU" sz="2000" spc="-1" strike="noStrike">
              <a:latin typeface="Arial"/>
            </a:endParaRPr>
          </a:p>
          <a:p>
            <a:pPr marL="228600" indent="-22860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Формулирование выводов и общего заключения</a:t>
            </a:r>
            <a:endParaRPr b="0" lang="ru-RU" sz="2000" spc="-1" strike="noStrike">
              <a:latin typeface="Arial"/>
            </a:endParaRPr>
          </a:p>
          <a:p>
            <a:pPr marL="228600" indent="-228600">
              <a:lnSpc>
                <a:spcPct val="15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PlaceHolder 1"/>
          <p:cNvSpPr>
            <a:spLocks noGrp="1"/>
          </p:cNvSpPr>
          <p:nvPr>
            <p:ph type="title"/>
          </p:nvPr>
        </p:nvSpPr>
        <p:spPr>
          <a:xfrm>
            <a:off x="2351160" y="96120"/>
            <a:ext cx="9002160" cy="8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72000"/>
          </a:bodyPr>
          <a:p>
            <a:pPr>
              <a:lnSpc>
                <a:spcPct val="90000"/>
              </a:lnSpc>
            </a:pPr>
            <a:br/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945" name="Прямоугольник 8"/>
          <p:cNvSpPr/>
          <p:nvPr/>
        </p:nvSpPr>
        <p:spPr>
          <a:xfrm>
            <a:off x="213480" y="1007280"/>
            <a:ext cx="11764440" cy="9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Классификация проектов по доминирующей деятельности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946" name="Прямоугольник 12"/>
          <p:cNvSpPr/>
          <p:nvPr/>
        </p:nvSpPr>
        <p:spPr>
          <a:xfrm>
            <a:off x="584640" y="2307600"/>
            <a:ext cx="5137200" cy="4210200"/>
          </a:xfrm>
          <a:prstGeom prst="rect">
            <a:avLst/>
          </a:prstGeom>
          <a:solidFill>
            <a:schemeClr val="bg2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Инженерные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Продукты: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техническое изделие, модель, макет и др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947" name="Прямоугольник 14"/>
          <p:cNvSpPr/>
          <p:nvPr/>
        </p:nvSpPr>
        <p:spPr>
          <a:xfrm>
            <a:off x="6125040" y="2293200"/>
            <a:ext cx="5166360" cy="4190400"/>
          </a:xfrm>
          <a:prstGeom prst="rect">
            <a:avLst/>
          </a:prstGeom>
          <a:solidFill>
            <a:schemeClr val="bg2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Творческие практико-ориентированные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Продукты: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художественное изделие,  рекламная продукция, сборник  рецептов и др.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948" name="Прямая со стрелкой 15"/>
          <p:cNvSpPr/>
          <p:nvPr/>
        </p:nvSpPr>
        <p:spPr>
          <a:xfrm flipH="1">
            <a:off x="2887560" y="1937160"/>
            <a:ext cx="3206880" cy="3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b9bd5"/>
            </a:solidFill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9" name="Прямая со стрелкой 17"/>
          <p:cNvSpPr/>
          <p:nvPr/>
        </p:nvSpPr>
        <p:spPr>
          <a:xfrm>
            <a:off x="6095880" y="1937160"/>
            <a:ext cx="2858760" cy="297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b9bd5"/>
            </a:solidFill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PlaceHolder 1"/>
          <p:cNvSpPr>
            <a:spLocks noGrp="1"/>
          </p:cNvSpPr>
          <p:nvPr>
            <p:ph type="title"/>
          </p:nvPr>
        </p:nvSpPr>
        <p:spPr>
          <a:xfrm>
            <a:off x="2351160" y="96120"/>
            <a:ext cx="9002160" cy="8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2300" spc="-41" strike="noStrike">
                <a:solidFill>
                  <a:srgbClr val="294790"/>
                </a:solidFill>
                <a:latin typeface="Times New Roman"/>
              </a:rPr>
              <a:t>ПРОЕКТНАЯ  РАБОТА</a:t>
            </a:r>
            <a:endParaRPr b="0" lang="ru-RU" sz="2300" spc="-1" strike="noStrike">
              <a:latin typeface="Arial"/>
            </a:endParaRPr>
          </a:p>
        </p:txBody>
      </p:sp>
      <p:sp>
        <p:nvSpPr>
          <p:cNvPr id="951" name="PlaceHolder 2"/>
          <p:cNvSpPr>
            <a:spLocks noGrp="1"/>
          </p:cNvSpPr>
          <p:nvPr>
            <p:ph/>
          </p:nvPr>
        </p:nvSpPr>
        <p:spPr>
          <a:xfrm>
            <a:off x="828000" y="1446120"/>
            <a:ext cx="10514880" cy="469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Творческая работа, направленная на решение конкретной проблемы, </a:t>
            </a:r>
            <a:r>
              <a:rPr b="1" lang="ru-RU" sz="3200" spc="-1" strike="noStrike">
                <a:solidFill>
                  <a:srgbClr val="ff0000"/>
                </a:solidFill>
                <a:latin typeface="Times New Roman"/>
              </a:rPr>
              <a:t>разработку и создание конкретного продукта.</a:t>
            </a:r>
            <a:r>
              <a:rPr b="1" lang="ru-RU" sz="3200" spc="-1" strike="noStrike">
                <a:solidFill>
                  <a:srgbClr val="595959"/>
                </a:solidFill>
                <a:latin typeface="Times New Roman"/>
              </a:rPr>
              <a:t> 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952" name="Picture 2" descr="https://cs3.livemaster.ru/zhurnalfoto/d/d/9/160623181540dd9dd17f2427fbc034525c12986d3359.png"/>
          <p:cNvPicPr/>
          <p:nvPr/>
        </p:nvPicPr>
        <p:blipFill>
          <a:blip r:embed="rId1"/>
          <a:stretch/>
        </p:blipFill>
        <p:spPr>
          <a:xfrm>
            <a:off x="7441200" y="3248280"/>
            <a:ext cx="3328200" cy="3180960"/>
          </a:xfrm>
          <a:prstGeom prst="rect">
            <a:avLst/>
          </a:prstGeom>
          <a:ln w="0">
            <a:noFill/>
          </a:ln>
        </p:spPr>
      </p:pic>
    </p:spTree>
  </p:cSld>
  <p:transition>
    <p:comb dir="horz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8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1000"/>
                                        <p:tgtEl>
                                          <p:spTgt spid="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Рисунок 6" descr=""/>
          <p:cNvPicPr/>
          <p:nvPr/>
        </p:nvPicPr>
        <p:blipFill>
          <a:blip r:embed="rId1"/>
          <a:stretch/>
        </p:blipFill>
        <p:spPr>
          <a:xfrm>
            <a:off x="2736360" y="1635840"/>
            <a:ext cx="9088920" cy="961200"/>
          </a:xfrm>
          <a:prstGeom prst="rect">
            <a:avLst/>
          </a:prstGeom>
          <a:ln w="0">
            <a:noFill/>
          </a:ln>
        </p:spPr>
      </p:pic>
      <p:sp>
        <p:nvSpPr>
          <p:cNvPr id="577" name="TextBox 11"/>
          <p:cNvSpPr/>
          <p:nvPr/>
        </p:nvSpPr>
        <p:spPr>
          <a:xfrm>
            <a:off x="6360120" y="3492360"/>
            <a:ext cx="3933000" cy="21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Прямоугольник 74"/>
          <p:cNvSpPr/>
          <p:nvPr/>
        </p:nvSpPr>
        <p:spPr>
          <a:xfrm>
            <a:off x="420480" y="196200"/>
            <a:ext cx="10736280" cy="71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ФПУ – 2022. Приказ № 858 от 21.09.2022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Приложение № 2. На что обратить внимание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79" name="TextBox 12"/>
          <p:cNvSpPr/>
          <p:nvPr/>
        </p:nvSpPr>
        <p:spPr>
          <a:xfrm>
            <a:off x="677160" y="499680"/>
            <a:ext cx="7376760" cy="147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Предельные сроки использования для каждого учебника,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6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из ранее действовавшего ФПУ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(Приказ Минпросвещения России № 254 от 20.05.2020 с изменениями, внесёнными Приказом № 766 от 23.12.2020) 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580" name="Рисунок 4" descr=""/>
          <p:cNvPicPr/>
          <p:nvPr/>
        </p:nvPicPr>
        <p:blipFill>
          <a:blip r:embed="rId2"/>
          <a:stretch/>
        </p:blipFill>
        <p:spPr>
          <a:xfrm>
            <a:off x="2126880" y="2829600"/>
            <a:ext cx="9698400" cy="2787840"/>
          </a:xfrm>
          <a:prstGeom prst="rect">
            <a:avLst/>
          </a:prstGeom>
          <a:ln w="0">
            <a:noFill/>
          </a:ln>
        </p:spPr>
      </p:pic>
      <p:sp>
        <p:nvSpPr>
          <p:cNvPr id="581" name="Скругленный прямоугольник 10"/>
          <p:cNvSpPr/>
          <p:nvPr/>
        </p:nvSpPr>
        <p:spPr>
          <a:xfrm>
            <a:off x="420480" y="1136520"/>
            <a:ext cx="8340480" cy="885240"/>
          </a:xfrm>
          <a:prstGeom prst="roundRect">
            <a:avLst>
              <a:gd name="adj" fmla="val 17475"/>
            </a:avLst>
          </a:prstGeom>
          <a:noFill/>
          <a:ln w="19050">
            <a:solidFill>
              <a:srgbClr val="284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82" name="Группа 8"/>
          <p:cNvGrpSpPr/>
          <p:nvPr/>
        </p:nvGrpSpPr>
        <p:grpSpPr>
          <a:xfrm>
            <a:off x="9804600" y="2218320"/>
            <a:ext cx="1962720" cy="3399120"/>
            <a:chOff x="9804600" y="2218320"/>
            <a:chExt cx="1962720" cy="3399120"/>
          </a:xfrm>
        </p:grpSpPr>
        <p:grpSp>
          <p:nvGrpSpPr>
            <p:cNvPr id="583" name="Группа 3"/>
            <p:cNvGrpSpPr/>
            <p:nvPr/>
          </p:nvGrpSpPr>
          <p:grpSpPr>
            <a:xfrm>
              <a:off x="9804600" y="2218320"/>
              <a:ext cx="1962720" cy="3399120"/>
              <a:chOff x="9804600" y="2218320"/>
              <a:chExt cx="1962720" cy="3399120"/>
            </a:xfrm>
          </p:grpSpPr>
          <p:sp>
            <p:nvSpPr>
              <p:cNvPr id="584" name="Скругленный прямоугольник 26"/>
              <p:cNvSpPr/>
              <p:nvPr/>
            </p:nvSpPr>
            <p:spPr>
              <a:xfrm>
                <a:off x="9804600" y="2218320"/>
                <a:ext cx="1962720" cy="3399120"/>
              </a:xfrm>
              <a:prstGeom prst="roundRect">
                <a:avLst>
                  <a:gd name="adj" fmla="val 7281"/>
                </a:avLst>
              </a:prstGeom>
              <a:solidFill>
                <a:schemeClr val="bg1"/>
              </a:solidFill>
              <a:ln w="19050">
                <a:solidFill>
                  <a:srgbClr val="2845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585" name="Рисунок 2" descr=""/>
              <p:cNvPicPr/>
              <p:nvPr/>
            </p:nvPicPr>
            <p:blipFill>
              <a:blip r:embed="rId3"/>
              <a:stretch/>
            </p:blipFill>
            <p:spPr>
              <a:xfrm>
                <a:off x="9893160" y="2341440"/>
                <a:ext cx="1808640" cy="3160800"/>
              </a:xfrm>
              <a:prstGeom prst="rect">
                <a:avLst/>
              </a:prstGeom>
              <a:ln w="0">
                <a:noFill/>
              </a:ln>
            </p:spPr>
          </p:pic>
        </p:grpSp>
        <p:pic>
          <p:nvPicPr>
            <p:cNvPr id="586" name="Рисунок 7" descr=""/>
            <p:cNvPicPr/>
            <p:nvPr/>
          </p:nvPicPr>
          <p:blipFill>
            <a:blip r:embed="rId4"/>
            <a:stretch/>
          </p:blipFill>
          <p:spPr>
            <a:xfrm>
              <a:off x="10050840" y="2389320"/>
              <a:ext cx="1532880" cy="46584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p14:dur="10"/>
    </mc:Choice>
    <mc:Fallback>
      <p:transition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22680" cy="76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23000"/>
          </a:bodyPr>
          <a:p>
            <a:pPr algn="ctr">
              <a:lnSpc>
                <a:spcPct val="90000"/>
              </a:lnSpc>
            </a:pPr>
            <a:br/>
            <a:br/>
            <a:r>
              <a:rPr b="1" lang="ru-RU" sz="4000" spc="-41" strike="noStrike">
                <a:solidFill>
                  <a:srgbClr val="294790"/>
                </a:solidFill>
                <a:latin typeface="Times New Roman"/>
              </a:rPr>
              <a:t>Постановка проблемы </a:t>
            </a:r>
            <a:br/>
            <a:br/>
            <a:endParaRPr b="0" lang="ru-RU" sz="4000" spc="-1" strike="noStrike">
              <a:latin typeface="Arial"/>
            </a:endParaRPr>
          </a:p>
        </p:txBody>
      </p:sp>
      <p:sp>
        <p:nvSpPr>
          <p:cNvPr id="954" name="PlaceHolder 2"/>
          <p:cNvSpPr>
            <a:spLocks noGrp="1"/>
          </p:cNvSpPr>
          <p:nvPr>
            <p:ph/>
          </p:nvPr>
        </p:nvSpPr>
        <p:spPr>
          <a:xfrm>
            <a:off x="420840" y="1465920"/>
            <a:ext cx="3918240" cy="1044360"/>
          </a:xfrm>
          <a:prstGeom prst="rect">
            <a:avLst/>
          </a:prstGeom>
          <a:solidFill>
            <a:srgbClr val="ededed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4000" spc="-1" strike="noStrike">
                <a:solidFill>
                  <a:srgbClr val="ff0000"/>
                </a:solidFill>
                <a:latin typeface="Times New Roman"/>
              </a:rPr>
              <a:t>Проблема </a:t>
            </a: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4000" spc="-1" strike="noStrike">
                <a:solidFill>
                  <a:srgbClr val="595959"/>
                </a:solidFill>
                <a:latin typeface="Times New Roman"/>
              </a:rPr>
              <a:t> </a:t>
            </a: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</p:txBody>
      </p:sp>
      <p:sp>
        <p:nvSpPr>
          <p:cNvPr id="955" name="Объект 2"/>
          <p:cNvSpPr/>
          <p:nvPr/>
        </p:nvSpPr>
        <p:spPr>
          <a:xfrm>
            <a:off x="246600" y="3389040"/>
            <a:ext cx="4048920" cy="1044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4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Идея проекта</a:t>
            </a: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</p:txBody>
      </p:sp>
      <p:sp>
        <p:nvSpPr>
          <p:cNvPr id="956" name="Стрелка вниз 5"/>
          <p:cNvSpPr/>
          <p:nvPr/>
        </p:nvSpPr>
        <p:spPr>
          <a:xfrm>
            <a:off x="2017440" y="2540160"/>
            <a:ext cx="463680" cy="9428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57" name="Picture 4" descr="https://avikod.com/files/content/images/20151119.jpg"/>
          <p:cNvPicPr/>
          <p:nvPr/>
        </p:nvPicPr>
        <p:blipFill>
          <a:blip r:embed="rId1"/>
          <a:stretch/>
        </p:blipFill>
        <p:spPr>
          <a:xfrm>
            <a:off x="4773960" y="1451520"/>
            <a:ext cx="6967440" cy="4566960"/>
          </a:xfrm>
          <a:prstGeom prst="rect">
            <a:avLst/>
          </a:prstGeom>
          <a:ln w="0">
            <a:noFill/>
          </a:ln>
        </p:spPr>
      </p:pic>
      <p:sp>
        <p:nvSpPr>
          <p:cNvPr id="958" name="Объект 2"/>
          <p:cNvSpPr/>
          <p:nvPr/>
        </p:nvSpPr>
        <p:spPr>
          <a:xfrm>
            <a:off x="326520" y="5261400"/>
            <a:ext cx="3918240" cy="1044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4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Продукт </a:t>
            </a: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4000" spc="-1" strike="noStrike">
                <a:solidFill>
                  <a:srgbClr val="595959"/>
                </a:solidFill>
                <a:latin typeface="Times New Roman"/>
                <a:ea typeface="DejaVu Sans"/>
              </a:rPr>
              <a:t> </a:t>
            </a: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</p:txBody>
      </p:sp>
      <p:sp>
        <p:nvSpPr>
          <p:cNvPr id="959" name="Стрелка вниз 7"/>
          <p:cNvSpPr/>
          <p:nvPr/>
        </p:nvSpPr>
        <p:spPr>
          <a:xfrm>
            <a:off x="2111760" y="4463280"/>
            <a:ext cx="463680" cy="9428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Прямоугольник 4"/>
          <p:cNvSpPr/>
          <p:nvPr/>
        </p:nvSpPr>
        <p:spPr>
          <a:xfrm>
            <a:off x="335520" y="1052640"/>
            <a:ext cx="11616480" cy="49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интересна </a:t>
            </a:r>
            <a:r>
              <a:rPr b="0" i="1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(ученику, должна его увлечь);</a:t>
            </a:r>
            <a:endParaRPr b="0" lang="ru-RU" sz="4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актуальна</a:t>
            </a:r>
            <a:r>
              <a:rPr b="0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b="0" lang="ru-RU" sz="4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соответствует</a:t>
            </a:r>
            <a:r>
              <a:rPr b="1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познавательным </a:t>
            </a:r>
            <a:r>
              <a:rPr b="0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возможностям</a:t>
            </a:r>
            <a:r>
              <a:rPr b="1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i="1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ученика</a:t>
            </a:r>
            <a:r>
              <a:rPr b="0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b="0" lang="ru-RU" sz="4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i="1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обеспечена</a:t>
            </a:r>
            <a:r>
              <a:rPr b="0" i="1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ресурсами </a:t>
            </a:r>
            <a:r>
              <a:rPr b="0" i="1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(особенно инженерные проекты</a:t>
            </a:r>
            <a:r>
              <a:rPr b="0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);</a:t>
            </a:r>
            <a:endParaRPr b="0" lang="ru-RU" sz="4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-в формулировке темы должен быть </a:t>
            </a:r>
            <a:r>
              <a:rPr b="1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конкретизирован</a:t>
            </a:r>
            <a:r>
              <a:rPr b="0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объект и предмет </a:t>
            </a:r>
            <a:r>
              <a:rPr b="0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работы.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961" name="Rectangle 1"/>
          <p:cNvSpPr/>
          <p:nvPr/>
        </p:nvSpPr>
        <p:spPr>
          <a:xfrm>
            <a:off x="431280" y="43920"/>
            <a:ext cx="545040" cy="368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2" name="PlaceHolder 1"/>
          <p:cNvSpPr>
            <a:spLocks noGrp="1"/>
          </p:cNvSpPr>
          <p:nvPr>
            <p:ph type="title"/>
          </p:nvPr>
        </p:nvSpPr>
        <p:spPr>
          <a:xfrm>
            <a:off x="2351160" y="96120"/>
            <a:ext cx="9002160" cy="8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>
              <a:lnSpc>
                <a:spcPct val="90000"/>
              </a:lnSpc>
            </a:pPr>
            <a:r>
              <a:rPr b="1" lang="ru-RU" sz="2300" spc="-41" strike="noStrike">
                <a:solidFill>
                  <a:srgbClr val="294790"/>
                </a:solidFill>
                <a:latin typeface="Times New Roman"/>
              </a:rPr>
              <a:t>ТЕМА ПРОЕКТНОЙ РАБОТЫ</a:t>
            </a:r>
            <a:endParaRPr b="0" lang="ru-RU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Прямоугольник 4"/>
          <p:cNvSpPr/>
          <p:nvPr/>
        </p:nvSpPr>
        <p:spPr>
          <a:xfrm>
            <a:off x="198000" y="1625760"/>
            <a:ext cx="6202080" cy="35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Введение</a:t>
            </a:r>
            <a:endParaRPr b="0" lang="ru-RU" sz="3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обоснование темы, актуальность</a:t>
            </a:r>
            <a:endParaRPr b="0" lang="ru-R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цель работы</a:t>
            </a:r>
            <a:endParaRPr b="0" lang="ru-R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задачи</a:t>
            </a:r>
            <a:endParaRPr b="0" lang="ru-R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объект, предмет</a:t>
            </a:r>
            <a:endParaRPr b="0" lang="ru-R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методы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964" name="Rectangle 1"/>
          <p:cNvSpPr/>
          <p:nvPr/>
        </p:nvSpPr>
        <p:spPr>
          <a:xfrm>
            <a:off x="431280" y="43920"/>
            <a:ext cx="545040" cy="368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5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6" name="AutoShape 4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7" name="AutoShape 6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8" name="AutoShape 8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69" name="Picture 10" descr="https://lesnaya-opushka.ru/upload/FileUpload3/blog/00000023/original/image.jpg"/>
          <p:cNvPicPr/>
          <p:nvPr/>
        </p:nvPicPr>
        <p:blipFill>
          <a:blip r:embed="rId1"/>
          <a:stretch/>
        </p:blipFill>
        <p:spPr>
          <a:xfrm>
            <a:off x="6533280" y="1277280"/>
            <a:ext cx="5324040" cy="5180760"/>
          </a:xfrm>
          <a:prstGeom prst="rect">
            <a:avLst/>
          </a:prstGeom>
          <a:ln w="0">
            <a:noFill/>
          </a:ln>
        </p:spPr>
      </p:pic>
      <p:sp>
        <p:nvSpPr>
          <p:cNvPr id="970" name="PlaceHolder 1"/>
          <p:cNvSpPr>
            <a:spLocks noGrp="1"/>
          </p:cNvSpPr>
          <p:nvPr>
            <p:ph type="title"/>
          </p:nvPr>
        </p:nvSpPr>
        <p:spPr>
          <a:xfrm>
            <a:off x="2351160" y="96120"/>
            <a:ext cx="9002160" cy="8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>
              <a:lnSpc>
                <a:spcPct val="90000"/>
              </a:lnSpc>
            </a:pPr>
            <a:r>
              <a:rPr b="1" lang="ru-RU" sz="3200" spc="-41" strike="noStrike">
                <a:solidFill>
                  <a:srgbClr val="294790"/>
                </a:solidFill>
                <a:latin typeface="Times New Roman"/>
              </a:rPr>
              <a:t>СТРУКТУРА ПРОЕКТНОЙ РАБОТЫ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Скругленный прямоугольник 2"/>
          <p:cNvSpPr/>
          <p:nvPr/>
        </p:nvSpPr>
        <p:spPr>
          <a:xfrm>
            <a:off x="246600" y="1147320"/>
            <a:ext cx="11306880" cy="5093280"/>
          </a:xfrm>
          <a:prstGeom prst="roundRect">
            <a:avLst>
              <a:gd name="adj" fmla="val 6578"/>
            </a:avLst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Теоретическое обоснование проблемы</a:t>
            </a:r>
            <a:endParaRPr b="0" lang="ru-RU" sz="2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Итоги анализа информации из различных источников. </a:t>
            </a:r>
            <a:endParaRPr b="0" lang="ru-RU" sz="2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Выводы</a:t>
            </a:r>
            <a:r>
              <a:rPr b="1" lang="ru-RU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 теоретической части. </a:t>
            </a:r>
            <a:endParaRPr b="0" lang="ru-RU" sz="2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Практический этап работы. </a:t>
            </a:r>
            <a:endParaRPr b="0" lang="ru-RU" sz="2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Разработка технологического процесса по изготовлению  планируемого продукта.</a:t>
            </a:r>
            <a:endParaRPr b="0" lang="ru-RU" sz="2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Практическая часть должна содержать данные, которые учащийся сам получил.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972" name="PlaceHolder 1"/>
          <p:cNvSpPr>
            <a:spLocks noGrp="1"/>
          </p:cNvSpPr>
          <p:nvPr>
            <p:ph type="title"/>
          </p:nvPr>
        </p:nvSpPr>
        <p:spPr>
          <a:xfrm>
            <a:off x="2351160" y="96120"/>
            <a:ext cx="9002160" cy="8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ru-RU" sz="2400" spc="-41" strike="noStrike">
                <a:solidFill>
                  <a:srgbClr val="294790"/>
                </a:solidFill>
                <a:latin typeface="Times New Roman"/>
              </a:rPr>
              <a:t> </a:t>
            </a:r>
            <a:r>
              <a:rPr b="1" lang="ru-RU" sz="2400" spc="-41" strike="noStrike">
                <a:solidFill>
                  <a:srgbClr val="294790"/>
                </a:solidFill>
                <a:latin typeface="Times New Roman"/>
              </a:rPr>
              <a:t>ЛОГИЧЕСКАЯ СТРУКТУРА РАБОТЫ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PlaceHolder 1"/>
          <p:cNvSpPr>
            <a:spLocks noGrp="1"/>
          </p:cNvSpPr>
          <p:nvPr>
            <p:ph type="title"/>
          </p:nvPr>
        </p:nvSpPr>
        <p:spPr>
          <a:xfrm>
            <a:off x="2351160" y="96120"/>
            <a:ext cx="9002160" cy="8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ru-RU" sz="2300" spc="-41" strike="noStrike">
                <a:solidFill>
                  <a:srgbClr val="294790"/>
                </a:solidFill>
                <a:latin typeface="Times New Roman"/>
              </a:rPr>
              <a:t>ДОРОЖНАЯ КАРТА ПРОЕКТНОЙ РАБОТЫ</a:t>
            </a:r>
            <a:endParaRPr b="0" lang="ru-RU" sz="2300" spc="-1" strike="noStrike">
              <a:latin typeface="Arial"/>
            </a:endParaRPr>
          </a:p>
        </p:txBody>
      </p:sp>
      <p:sp>
        <p:nvSpPr>
          <p:cNvPr id="974" name="PlaceHolder 2"/>
          <p:cNvSpPr>
            <a:spLocks noGrp="1"/>
          </p:cNvSpPr>
          <p:nvPr>
            <p:ph/>
          </p:nvPr>
        </p:nvSpPr>
        <p:spPr>
          <a:xfrm>
            <a:off x="0" y="1027080"/>
            <a:ext cx="11502360" cy="563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  <p:graphicFrame>
        <p:nvGraphicFramePr>
          <p:cNvPr id="975" name="Таблица 3"/>
          <p:cNvGraphicFramePr/>
          <p:nvPr/>
        </p:nvGraphicFramePr>
        <p:xfrm>
          <a:off x="289440" y="1173600"/>
          <a:ext cx="11231280" cy="5119920"/>
        </p:xfrm>
        <a:graphic>
          <a:graphicData uri="http://schemas.openxmlformats.org/drawingml/2006/table">
            <a:tbl>
              <a:tblPr/>
              <a:tblGrid>
                <a:gridCol w="3261240"/>
                <a:gridCol w="2804040"/>
                <a:gridCol w="2758320"/>
                <a:gridCol w="2408040"/>
              </a:tblGrid>
              <a:tr h="20764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Этап работы над проектом </a:t>
                      </a: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	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	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Время выполнения</a:t>
                      </a: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	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Ресурсы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Результат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143172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61208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PlaceHolder 1"/>
          <p:cNvSpPr>
            <a:spLocks noGrp="1"/>
          </p:cNvSpPr>
          <p:nvPr>
            <p:ph type="title"/>
          </p:nvPr>
        </p:nvSpPr>
        <p:spPr>
          <a:xfrm>
            <a:off x="2351160" y="96120"/>
            <a:ext cx="9002160" cy="8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ru-RU" sz="2300" spc="-41" strike="noStrike">
                <a:solidFill>
                  <a:srgbClr val="294790"/>
                </a:solidFill>
                <a:latin typeface="Times New Roman"/>
              </a:rPr>
              <a:t>ТЕХНИЧЕСКОЕ ЗАДАНИЕ ДЛЯ ПРОЕКТНОЙ РАБОТЫ</a:t>
            </a:r>
            <a:endParaRPr b="0" lang="ru-RU" sz="2300" spc="-1" strike="noStrike">
              <a:latin typeface="Arial"/>
            </a:endParaRPr>
          </a:p>
        </p:txBody>
      </p:sp>
      <p:sp>
        <p:nvSpPr>
          <p:cNvPr id="977" name="PlaceHolder 2"/>
          <p:cNvSpPr>
            <a:spLocks noGrp="1"/>
          </p:cNvSpPr>
          <p:nvPr>
            <p:ph/>
          </p:nvPr>
        </p:nvSpPr>
        <p:spPr>
          <a:xfrm>
            <a:off x="289440" y="977400"/>
            <a:ext cx="11502360" cy="563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  <p:graphicFrame>
        <p:nvGraphicFramePr>
          <p:cNvPr id="978" name="Таблица 3"/>
          <p:cNvGraphicFramePr/>
          <p:nvPr/>
        </p:nvGraphicFramePr>
        <p:xfrm>
          <a:off x="289440" y="1173600"/>
          <a:ext cx="11307240" cy="5119920"/>
        </p:xfrm>
        <a:graphic>
          <a:graphicData uri="http://schemas.openxmlformats.org/drawingml/2006/table">
            <a:tbl>
              <a:tblPr/>
              <a:tblGrid>
                <a:gridCol w="2417760"/>
                <a:gridCol w="2992320"/>
                <a:gridCol w="2913480"/>
                <a:gridCol w="2984040"/>
              </a:tblGrid>
              <a:tr h="20764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Вид работ </a:t>
                      </a: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	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	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Материалы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Оборудование </a:t>
                      </a: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	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	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Схема, чертеж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143172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61208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Скругленный прямоугольник 2"/>
          <p:cNvSpPr/>
          <p:nvPr/>
        </p:nvSpPr>
        <p:spPr>
          <a:xfrm>
            <a:off x="228600" y="1082160"/>
            <a:ext cx="5257080" cy="4955040"/>
          </a:xfrm>
          <a:prstGeom prst="roundRect">
            <a:avLst>
              <a:gd name="adj" fmla="val 6578"/>
            </a:avLst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Оценка экономической эффективности созданного продукта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Затраты на сырье 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Энергозатраты 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Амортизация оборудования 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Затраты на рекламу (если таковая предполагается)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</p:txBody>
      </p:sp>
      <p:pic>
        <p:nvPicPr>
          <p:cNvPr id="980" name="Picture 2" descr="https://1tulatv.ru/sites/default/files/82_v_bad_news_for_borrowers_the_economy_could_improve_this_year_51109100.jpg"/>
          <p:cNvPicPr/>
          <p:nvPr/>
        </p:nvPicPr>
        <p:blipFill>
          <a:blip r:embed="rId1"/>
          <a:stretch/>
        </p:blipFill>
        <p:spPr>
          <a:xfrm>
            <a:off x="5821560" y="1630800"/>
            <a:ext cx="5331600" cy="3419640"/>
          </a:xfrm>
          <a:prstGeom prst="rect">
            <a:avLst/>
          </a:prstGeom>
          <a:ln w="0">
            <a:noFill/>
          </a:ln>
        </p:spPr>
      </p:pic>
      <p:sp>
        <p:nvSpPr>
          <p:cNvPr id="981" name="PlaceHolder 1"/>
          <p:cNvSpPr>
            <a:spLocks noGrp="1"/>
          </p:cNvSpPr>
          <p:nvPr>
            <p:ph type="title"/>
          </p:nvPr>
        </p:nvSpPr>
        <p:spPr>
          <a:xfrm>
            <a:off x="2351160" y="96120"/>
            <a:ext cx="9002160" cy="8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ru-RU" sz="2300" spc="-41" strike="noStrike">
                <a:solidFill>
                  <a:srgbClr val="294790"/>
                </a:solidFill>
                <a:latin typeface="Times New Roman"/>
              </a:rPr>
              <a:t>ЭКОНОМИЧЕСКОЕ ОБОСНОВАНИЕ ПРОЕКТНОЙ РАБОТЫ</a:t>
            </a:r>
            <a:endParaRPr b="0" lang="ru-RU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PlaceHolder 1"/>
          <p:cNvSpPr>
            <a:spLocks noGrp="1"/>
          </p:cNvSpPr>
          <p:nvPr>
            <p:ph type="title"/>
          </p:nvPr>
        </p:nvSpPr>
        <p:spPr>
          <a:xfrm>
            <a:off x="2351160" y="96120"/>
            <a:ext cx="9002160" cy="8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ru-RU" sz="2300" spc="-41" strike="noStrike">
                <a:solidFill>
                  <a:srgbClr val="294790"/>
                </a:solidFill>
                <a:latin typeface="Times New Roman"/>
              </a:rPr>
              <a:t>РАСЧЕТ ЗАТРАТ НА ПРОИЗВОДСТВО ИЗДЕЛИЯ (ПРИМЕР) </a:t>
            </a:r>
            <a:endParaRPr b="0" lang="ru-RU" sz="2300" spc="-1" strike="noStrike">
              <a:latin typeface="Arial"/>
            </a:endParaRPr>
          </a:p>
        </p:txBody>
      </p:sp>
      <p:sp>
        <p:nvSpPr>
          <p:cNvPr id="983" name="PlaceHolder 2"/>
          <p:cNvSpPr>
            <a:spLocks noGrp="1"/>
          </p:cNvSpPr>
          <p:nvPr>
            <p:ph/>
          </p:nvPr>
        </p:nvSpPr>
        <p:spPr>
          <a:xfrm>
            <a:off x="0" y="1027080"/>
            <a:ext cx="11502360" cy="563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  <p:graphicFrame>
        <p:nvGraphicFramePr>
          <p:cNvPr id="984" name="Таблица 3"/>
          <p:cNvGraphicFramePr/>
          <p:nvPr/>
        </p:nvGraphicFramePr>
        <p:xfrm>
          <a:off x="0" y="1158120"/>
          <a:ext cx="12191400" cy="4556160"/>
        </p:xfrm>
        <a:graphic>
          <a:graphicData uri="http://schemas.openxmlformats.org/drawingml/2006/table">
            <a:tbl>
              <a:tblPr/>
              <a:tblGrid>
                <a:gridCol w="2274120"/>
                <a:gridCol w="2274120"/>
                <a:gridCol w="2274120"/>
                <a:gridCol w="2821320"/>
                <a:gridCol w="2548080"/>
              </a:tblGrid>
              <a:tr h="1439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Наименование материалов (продуктов) </a:t>
                      </a: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	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Единица измерения </a:t>
                      </a: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	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Цена за единицу измерения </a:t>
                      </a: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	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Количество </a:t>
                      </a: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	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Стоимость </a:t>
                      </a: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	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146664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65024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Скругленный прямоугольник 2"/>
          <p:cNvSpPr/>
          <p:nvPr/>
        </p:nvSpPr>
        <p:spPr>
          <a:xfrm>
            <a:off x="232200" y="1082160"/>
            <a:ext cx="5688720" cy="5317920"/>
          </a:xfrm>
          <a:prstGeom prst="roundRect">
            <a:avLst>
              <a:gd name="adj" fmla="val 6578"/>
            </a:avLst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Сырье 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Технология создания продукта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Наличие или отсутствие вредных выбросов, загрязнения окружающей среды в процессе производства 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Энергоемкость процесса (затраты электрической энергии) 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Утилизация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</p:txBody>
      </p:sp>
      <p:pic>
        <p:nvPicPr>
          <p:cNvPr id="986" name="Picture 2" descr="https://st2.depositphotos.com/5056293/8521/i/950/depositphotos_85218696-stock-photo-magnifying-glass-on-ecological-earth.jpg"/>
          <p:cNvPicPr/>
          <p:nvPr/>
        </p:nvPicPr>
        <p:blipFill>
          <a:blip r:embed="rId1"/>
          <a:stretch/>
        </p:blipFill>
        <p:spPr>
          <a:xfrm>
            <a:off x="6266160" y="1301400"/>
            <a:ext cx="5025960" cy="5025960"/>
          </a:xfrm>
          <a:prstGeom prst="rect">
            <a:avLst/>
          </a:prstGeom>
          <a:ln w="0">
            <a:noFill/>
          </a:ln>
        </p:spPr>
      </p:pic>
      <p:sp>
        <p:nvSpPr>
          <p:cNvPr id="987" name="PlaceHolder 1"/>
          <p:cNvSpPr>
            <a:spLocks noGrp="1"/>
          </p:cNvSpPr>
          <p:nvPr>
            <p:ph type="title"/>
          </p:nvPr>
        </p:nvSpPr>
        <p:spPr>
          <a:xfrm>
            <a:off x="2351160" y="96120"/>
            <a:ext cx="9002160" cy="8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ru-RU" sz="2300" spc="-41" strike="noStrike">
                <a:solidFill>
                  <a:srgbClr val="294790"/>
                </a:solidFill>
                <a:latin typeface="Calibri"/>
              </a:rPr>
              <a:t>ЭКОЛОГИЧЕСКОЕ ОБОСНОВАНИЕ ПРОЕКТНОЙ РАБОТЫ</a:t>
            </a:r>
            <a:endParaRPr b="0" lang="ru-RU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Прямоугольник 4"/>
          <p:cNvSpPr/>
          <p:nvPr/>
        </p:nvSpPr>
        <p:spPr>
          <a:xfrm>
            <a:off x="522360" y="1143000"/>
            <a:ext cx="10652760" cy="447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паспорт проекта</a:t>
            </a:r>
            <a:endParaRPr b="0" lang="ru-R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план выполнения работы и отдельных его этапов</a:t>
            </a:r>
            <a:endParaRPr b="0" lang="ru-R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собранная информация по теме </a:t>
            </a:r>
            <a:endParaRPr b="0" lang="ru-R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результаты анализа</a:t>
            </a:r>
            <a:endParaRPr b="0" lang="ru-R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краткое описание проблем </a:t>
            </a:r>
            <a:endParaRPr b="0" lang="ru-R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техническое задание, наброски, чертежи продукта</a:t>
            </a:r>
            <a:endParaRPr b="0" lang="ru-R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материалы к презентации (сценарий)</a:t>
            </a:r>
            <a:endParaRPr b="0" lang="ru-R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таблица этапов работы над проектом с замечаниями руководителя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989" name="Rectangle 1"/>
          <p:cNvSpPr/>
          <p:nvPr/>
        </p:nvSpPr>
        <p:spPr>
          <a:xfrm>
            <a:off x="431280" y="43920"/>
            <a:ext cx="545040" cy="368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0" name="PlaceHolder 1"/>
          <p:cNvSpPr>
            <a:spLocks noGrp="1"/>
          </p:cNvSpPr>
          <p:nvPr>
            <p:ph type="title"/>
          </p:nvPr>
        </p:nvSpPr>
        <p:spPr>
          <a:xfrm>
            <a:off x="2351160" y="96120"/>
            <a:ext cx="9002160" cy="8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ru-RU" sz="2300" spc="-41" strike="noStrike">
                <a:solidFill>
                  <a:srgbClr val="294790"/>
                </a:solidFill>
                <a:latin typeface="Times New Roman"/>
              </a:rPr>
              <a:t>ПРОЕКТНАЯ ПАПКА (ПОРТФОЛИО ПРОЕКТА)</a:t>
            </a:r>
            <a:endParaRPr b="0" lang="ru-RU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Прямоугольник 74"/>
          <p:cNvSpPr/>
          <p:nvPr/>
        </p:nvSpPr>
        <p:spPr>
          <a:xfrm>
            <a:off x="285120" y="164160"/>
            <a:ext cx="11102040" cy="10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ФПУ – 2022. Приказ № 858 от 21.09.2022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Приложение № 2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Предельные сроки использования учебников зависят от года изучения предмета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588" name="Рисунок 3" descr=""/>
          <p:cNvPicPr/>
          <p:nvPr/>
        </p:nvPicPr>
        <p:blipFill>
          <a:blip r:embed="rId1"/>
          <a:stretch/>
        </p:blipFill>
        <p:spPr>
          <a:xfrm>
            <a:off x="1099800" y="2454120"/>
            <a:ext cx="1520280" cy="202032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589" name="TextBox 12"/>
          <p:cNvSpPr/>
          <p:nvPr/>
        </p:nvSpPr>
        <p:spPr>
          <a:xfrm>
            <a:off x="1834920" y="1457280"/>
            <a:ext cx="8003160" cy="32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Год изучения предмета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90" name="TextBox 12"/>
          <p:cNvSpPr/>
          <p:nvPr/>
        </p:nvSpPr>
        <p:spPr>
          <a:xfrm>
            <a:off x="1865160" y="5252760"/>
            <a:ext cx="8003160" cy="32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Предельный срок использования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91" name="TextBox 12"/>
          <p:cNvSpPr/>
          <p:nvPr/>
        </p:nvSpPr>
        <p:spPr>
          <a:xfrm>
            <a:off x="-2250360" y="1974960"/>
            <a:ext cx="8393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1 год изучения </a:t>
            </a:r>
            <a:endParaRPr b="0" lang="ru-RU" sz="11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предмета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592" name="Скругленный прямоугольник 4"/>
          <p:cNvSpPr/>
          <p:nvPr/>
        </p:nvSpPr>
        <p:spPr>
          <a:xfrm>
            <a:off x="1985760" y="3941280"/>
            <a:ext cx="1301760" cy="1009800"/>
          </a:xfrm>
          <a:prstGeom prst="roundRect">
            <a:avLst>
              <a:gd name="adj" fmla="val 16667"/>
            </a:avLst>
          </a:prstGeom>
          <a:solidFill>
            <a:srgbClr val="28458d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До 31 августа 2023 года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593" name="Стрелка вправо 5"/>
          <p:cNvSpPr/>
          <p:nvPr/>
        </p:nvSpPr>
        <p:spPr>
          <a:xfrm>
            <a:off x="3048840" y="3126600"/>
            <a:ext cx="478080" cy="347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8458d">
              <a:alpha val="60000"/>
            </a:srgb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94" name="Рисунок 10" descr=""/>
          <p:cNvPicPr/>
          <p:nvPr/>
        </p:nvPicPr>
        <p:blipFill>
          <a:blip r:embed="rId2"/>
          <a:stretch/>
        </p:blipFill>
        <p:spPr>
          <a:xfrm>
            <a:off x="3716280" y="2464560"/>
            <a:ext cx="1520280" cy="202032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595" name="Скругленный прямоугольник 11"/>
          <p:cNvSpPr/>
          <p:nvPr/>
        </p:nvSpPr>
        <p:spPr>
          <a:xfrm>
            <a:off x="4602240" y="3951720"/>
            <a:ext cx="1301760" cy="1009800"/>
          </a:xfrm>
          <a:prstGeom prst="roundRect">
            <a:avLst>
              <a:gd name="adj" fmla="val 16667"/>
            </a:avLst>
          </a:prstGeom>
          <a:solidFill>
            <a:srgbClr val="28458d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До 31 августа 2024 года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596" name="Стрелка вправо 12"/>
          <p:cNvSpPr/>
          <p:nvPr/>
        </p:nvSpPr>
        <p:spPr>
          <a:xfrm>
            <a:off x="5664960" y="3137040"/>
            <a:ext cx="478080" cy="347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8458d">
              <a:alpha val="60000"/>
            </a:srgb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97" name="Рисунок 13" descr=""/>
          <p:cNvPicPr/>
          <p:nvPr/>
        </p:nvPicPr>
        <p:blipFill>
          <a:blip r:embed="rId3"/>
          <a:stretch/>
        </p:blipFill>
        <p:spPr>
          <a:xfrm>
            <a:off x="6462000" y="2480040"/>
            <a:ext cx="1512360" cy="20098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598" name="Скругленный прямоугольник 14"/>
          <p:cNvSpPr/>
          <p:nvPr/>
        </p:nvSpPr>
        <p:spPr>
          <a:xfrm>
            <a:off x="7344000" y="3962160"/>
            <a:ext cx="1301760" cy="1009800"/>
          </a:xfrm>
          <a:prstGeom prst="roundRect">
            <a:avLst>
              <a:gd name="adj" fmla="val 16667"/>
            </a:avLst>
          </a:prstGeom>
          <a:solidFill>
            <a:srgbClr val="28458d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До 31 августа 2025 года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599" name="Стрелка вправо 15"/>
          <p:cNvSpPr/>
          <p:nvPr/>
        </p:nvSpPr>
        <p:spPr>
          <a:xfrm>
            <a:off x="8406720" y="3147480"/>
            <a:ext cx="478080" cy="347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8458d">
              <a:alpha val="60000"/>
            </a:srgb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00" name="Рисунок 18" descr=""/>
          <p:cNvPicPr/>
          <p:nvPr/>
        </p:nvPicPr>
        <p:blipFill>
          <a:blip r:embed="rId4"/>
          <a:stretch/>
        </p:blipFill>
        <p:spPr>
          <a:xfrm>
            <a:off x="9209520" y="2490480"/>
            <a:ext cx="1500480" cy="20098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601" name="Скругленный прямоугольник 19"/>
          <p:cNvSpPr/>
          <p:nvPr/>
        </p:nvSpPr>
        <p:spPr>
          <a:xfrm>
            <a:off x="10085760" y="3972600"/>
            <a:ext cx="1301760" cy="1009800"/>
          </a:xfrm>
          <a:prstGeom prst="roundRect">
            <a:avLst>
              <a:gd name="adj" fmla="val 16667"/>
            </a:avLst>
          </a:prstGeom>
          <a:solidFill>
            <a:srgbClr val="28458d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До 31 августа 2026 года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602" name="TextBox 12"/>
          <p:cNvSpPr/>
          <p:nvPr/>
        </p:nvSpPr>
        <p:spPr>
          <a:xfrm>
            <a:off x="285120" y="2013480"/>
            <a:ext cx="8393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2 год изучения </a:t>
            </a:r>
            <a:endParaRPr b="0" lang="ru-RU" sz="11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предмета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603" name="TextBox 12"/>
          <p:cNvSpPr/>
          <p:nvPr/>
        </p:nvSpPr>
        <p:spPr>
          <a:xfrm>
            <a:off x="3048840" y="2045880"/>
            <a:ext cx="8393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3 год изучения </a:t>
            </a:r>
            <a:endParaRPr b="0" lang="ru-RU" sz="11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предмета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604" name="TextBox 12"/>
          <p:cNvSpPr/>
          <p:nvPr/>
        </p:nvSpPr>
        <p:spPr>
          <a:xfrm>
            <a:off x="5762880" y="2041560"/>
            <a:ext cx="8393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4 год изучения </a:t>
            </a:r>
            <a:endParaRPr b="0" lang="ru-RU" sz="11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предмета</a:t>
            </a:r>
            <a:endParaRPr b="0" lang="ru-RU" sz="11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PlaceHolder 1"/>
          <p:cNvSpPr>
            <a:spLocks noGrp="1"/>
          </p:cNvSpPr>
          <p:nvPr>
            <p:ph type="title"/>
          </p:nvPr>
        </p:nvSpPr>
        <p:spPr>
          <a:xfrm>
            <a:off x="2351160" y="96120"/>
            <a:ext cx="9002160" cy="8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ru-RU" sz="2300" spc="-41" strike="noStrike">
                <a:solidFill>
                  <a:srgbClr val="294790"/>
                </a:solidFill>
                <a:latin typeface="Times New Roman"/>
              </a:rPr>
              <a:t>ТАБЛИЦА ЭТАПОВ РАБОТЫ НАД ПРОЕКТОМ С ЗАМЕЧАНИЯМИ РУКОВОДИТЕЛЯ</a:t>
            </a:r>
            <a:endParaRPr b="0" lang="ru-RU" sz="2300" spc="-1" strike="noStrike">
              <a:latin typeface="Arial"/>
            </a:endParaRPr>
          </a:p>
        </p:txBody>
      </p:sp>
      <p:sp>
        <p:nvSpPr>
          <p:cNvPr id="992" name="PlaceHolder 2"/>
          <p:cNvSpPr>
            <a:spLocks noGrp="1"/>
          </p:cNvSpPr>
          <p:nvPr>
            <p:ph/>
          </p:nvPr>
        </p:nvSpPr>
        <p:spPr>
          <a:xfrm>
            <a:off x="0" y="1027080"/>
            <a:ext cx="11502360" cy="563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  <p:graphicFrame>
        <p:nvGraphicFramePr>
          <p:cNvPr id="993" name="Таблица 3"/>
          <p:cNvGraphicFramePr/>
          <p:nvPr/>
        </p:nvGraphicFramePr>
        <p:xfrm>
          <a:off x="304920" y="1158120"/>
          <a:ext cx="11566440" cy="5074200"/>
        </p:xfrm>
        <a:graphic>
          <a:graphicData uri="http://schemas.openxmlformats.org/drawingml/2006/table">
            <a:tbl>
              <a:tblPr/>
              <a:tblGrid>
                <a:gridCol w="2167560"/>
                <a:gridCol w="4394880"/>
                <a:gridCol w="5004360"/>
              </a:tblGrid>
              <a:tr h="1746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Дата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Содержание этапов проектной деятельности</a:t>
                      </a: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	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Замечания руководителя проекта</a:t>
                      </a: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	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131148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01636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Скругленный прямоугольник 2"/>
          <p:cNvSpPr/>
          <p:nvPr/>
        </p:nvSpPr>
        <p:spPr>
          <a:xfrm>
            <a:off x="217800" y="623160"/>
            <a:ext cx="6545160" cy="5905440"/>
          </a:xfrm>
          <a:prstGeom prst="roundRect">
            <a:avLst>
              <a:gd name="adj" fmla="val 655"/>
            </a:avLst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Первый блок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Формулировка темы, цели и задач.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Второй блок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Теоретический анализ литературы.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Третий блок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Технологический процесс. Создание продукта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Четвертый блок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Оформление результатов. Выводы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Заключение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995" name="Picture 2" descr="https://st.depositphotos.com/1064545/2769/i/950/depositphotos_27696783-stock-photo-3d-white-businessman-on-top.jpg"/>
          <p:cNvPicPr/>
          <p:nvPr/>
        </p:nvPicPr>
        <p:blipFill>
          <a:blip r:embed="rId1"/>
          <a:stretch/>
        </p:blipFill>
        <p:spPr>
          <a:xfrm>
            <a:off x="6523560" y="972360"/>
            <a:ext cx="4484880" cy="5384160"/>
          </a:xfrm>
          <a:prstGeom prst="rect">
            <a:avLst/>
          </a:prstGeom>
          <a:ln w="0">
            <a:noFill/>
          </a:ln>
        </p:spPr>
      </p:pic>
      <p:sp>
        <p:nvSpPr>
          <p:cNvPr id="996" name="PlaceHolder 1"/>
          <p:cNvSpPr>
            <a:spLocks noGrp="1"/>
          </p:cNvSpPr>
          <p:nvPr>
            <p:ph type="title"/>
          </p:nvPr>
        </p:nvSpPr>
        <p:spPr>
          <a:xfrm>
            <a:off x="2351160" y="96120"/>
            <a:ext cx="9002160" cy="8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ru-RU" sz="2300" spc="-41" strike="noStrike">
                <a:solidFill>
                  <a:srgbClr val="294790"/>
                </a:solidFill>
                <a:latin typeface="Times New Roman"/>
              </a:rPr>
              <a:t>ЭТАПЫ ПРОЕКТНОЙ РАБОТЫ</a:t>
            </a:r>
            <a:endParaRPr b="0" lang="ru-RU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PlaceHolder 1"/>
          <p:cNvSpPr>
            <a:spLocks noGrp="1"/>
          </p:cNvSpPr>
          <p:nvPr>
            <p:ph type="title"/>
          </p:nvPr>
        </p:nvSpPr>
        <p:spPr>
          <a:xfrm>
            <a:off x="2351160" y="96120"/>
            <a:ext cx="9002160" cy="8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>
              <a:lnSpc>
                <a:spcPct val="90000"/>
              </a:lnSpc>
            </a:pPr>
            <a:r>
              <a:rPr b="1" lang="ru-RU" sz="2300" spc="-41" strike="noStrike">
                <a:solidFill>
                  <a:srgbClr val="294790"/>
                </a:solidFill>
                <a:latin typeface="Times New Roman"/>
              </a:rPr>
              <a:t>КРИТЕРИИ И ПОКАЗАТЕЛИ  ОЦЕНКИ ПРОЕКТНЫХ РАБОТ ОБУЧАЮЩИХСЯ</a:t>
            </a:r>
            <a:endParaRPr b="0" lang="ru-RU" sz="2300" spc="-1" strike="noStrike">
              <a:latin typeface="Arial"/>
            </a:endParaRPr>
          </a:p>
        </p:txBody>
      </p:sp>
      <p:sp>
        <p:nvSpPr>
          <p:cNvPr id="998" name="PlaceHolder 2"/>
          <p:cNvSpPr>
            <a:spLocks noGrp="1"/>
          </p:cNvSpPr>
          <p:nvPr>
            <p:ph/>
          </p:nvPr>
        </p:nvSpPr>
        <p:spPr>
          <a:xfrm>
            <a:off x="0" y="1027080"/>
            <a:ext cx="11502360" cy="563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  <p:graphicFrame>
        <p:nvGraphicFramePr>
          <p:cNvPr id="999" name="Таблица 3"/>
          <p:cNvGraphicFramePr/>
          <p:nvPr/>
        </p:nvGraphicFramePr>
        <p:xfrm>
          <a:off x="0" y="1075680"/>
          <a:ext cx="12191400" cy="6082200"/>
        </p:xfrm>
        <a:graphic>
          <a:graphicData uri="http://schemas.openxmlformats.org/drawingml/2006/table">
            <a:tbl>
              <a:tblPr/>
              <a:tblGrid>
                <a:gridCol w="3376440"/>
                <a:gridCol w="8815320"/>
              </a:tblGrid>
              <a:tr h="433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Критерии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Показатели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1041480"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Целеполагание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c000"/>
                          </a:solidFill>
                          <a:latin typeface="Times New Roman"/>
                        </a:rPr>
                        <a:t>(</a:t>
                      </a:r>
                      <a:r>
                        <a:rPr b="1" i="1" lang="ru-RU" sz="2400" spc="-1" strike="noStrike">
                          <a:solidFill>
                            <a:srgbClr val="ffc000"/>
                          </a:solidFill>
                          <a:latin typeface="Times New Roman"/>
                        </a:rPr>
                        <a:t>Введение)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Цель актуальна, аргументирована и востребована. Проведен подробный анализ ситуации, потребности в результатах проекта 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415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Анализ существующих решений и методов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c000"/>
                          </a:solidFill>
                          <a:latin typeface="Times New Roman"/>
                          <a:ea typeface="Arial"/>
                        </a:rPr>
                        <a:t>(теоретическая часть)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Проект оригинален, предлагаемое решение является перспективным и предполагаемый результат является инновационным.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1776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Планирование работ, ресурсное обеспечение проекта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c000"/>
                          </a:solidFill>
                          <a:latin typeface="Times New Roman"/>
                        </a:rPr>
                        <a:t>(практическая часть, продукт)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Описание и анализ технического задания (ТЗ). Дорожная карта проекта. Технология с</a:t>
                      </a: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оздания продукта.  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414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Качество результата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c000"/>
                          </a:solidFill>
                          <a:latin typeface="Times New Roman"/>
                          <a:ea typeface="Arial"/>
                        </a:rPr>
                        <a:t>(оформление проекта)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Заключение - соответствует поставленным цели и задачам. Сформулирована личная позиция автора, определена востребованность созданного продукта.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PlaceHolder 1"/>
          <p:cNvSpPr>
            <a:spLocks noGrp="1"/>
          </p:cNvSpPr>
          <p:nvPr>
            <p:ph type="title"/>
          </p:nvPr>
        </p:nvSpPr>
        <p:spPr>
          <a:xfrm>
            <a:off x="2311920" y="208080"/>
            <a:ext cx="9879480" cy="81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ru-RU" sz="2400" spc="-41" strike="noStrike">
                <a:solidFill>
                  <a:srgbClr val="294790"/>
                </a:solidFill>
                <a:latin typeface="Times New Roman"/>
              </a:rPr>
              <a:t>ПРОЕКТЫ И КЕЙСЫ</a:t>
            </a:r>
            <a:br/>
            <a:r>
              <a:rPr b="1" lang="ru-RU" sz="2400" spc="-41" strike="noStrike">
                <a:solidFill>
                  <a:srgbClr val="294790"/>
                </a:solidFill>
                <a:latin typeface="Times New Roman"/>
              </a:rPr>
              <a:t> Авторский коллектив: Казакевич В.М., Пичугина Г.В., Семенова Г.Ю. и др.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001" name="PlaceHolder 2"/>
          <p:cNvSpPr>
            <a:spLocks noGrp="1"/>
          </p:cNvSpPr>
          <p:nvPr>
            <p:ph/>
          </p:nvPr>
        </p:nvSpPr>
        <p:spPr>
          <a:xfrm>
            <a:off x="5771520" y="1005840"/>
            <a:ext cx="6210000" cy="517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В пособии представлены практические, исследовательские, творческие и проектные задания, дополняющие разделы учебника.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Задания дают возможность сформировать у школьников технологическую грамотность.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Выполнять задания можно как в учебных кабинетах и мастерских, так и на пришкольном участке.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Пособие поможет учителю в организации практических занятий и проектно-исследовательской деятельности обучающихся по технологии.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002" name="Объект 17" descr=""/>
          <p:cNvPicPr/>
          <p:nvPr/>
        </p:nvPicPr>
        <p:blipFill>
          <a:blip r:embed="rId1"/>
          <a:stretch/>
        </p:blipFill>
        <p:spPr>
          <a:xfrm>
            <a:off x="0" y="1005840"/>
            <a:ext cx="2106000" cy="280764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1003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4" name="AutoShape 4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05" name="Рисунок 4" descr=""/>
          <p:cNvPicPr/>
          <p:nvPr/>
        </p:nvPicPr>
        <p:blipFill>
          <a:blip r:embed="rId2"/>
          <a:stretch/>
        </p:blipFill>
        <p:spPr>
          <a:xfrm>
            <a:off x="1850760" y="2345760"/>
            <a:ext cx="2120760" cy="274716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pic>
        <p:nvPicPr>
          <p:cNvPr id="1006" name="Picture 2" descr="Изображение Технология. Проекты и кейсы. 7 класс. Учебное пособие"/>
          <p:cNvPicPr/>
          <p:nvPr/>
        </p:nvPicPr>
        <p:blipFill>
          <a:blip r:embed="rId3"/>
          <a:stretch/>
        </p:blipFill>
        <p:spPr>
          <a:xfrm>
            <a:off x="3708360" y="4052880"/>
            <a:ext cx="2062440" cy="259416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PlaceHolder 1"/>
          <p:cNvSpPr>
            <a:spLocks noGrp="1"/>
          </p:cNvSpPr>
          <p:nvPr>
            <p:ph/>
          </p:nvPr>
        </p:nvSpPr>
        <p:spPr>
          <a:xfrm>
            <a:off x="0" y="928800"/>
            <a:ext cx="12191400" cy="577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Оборудование</a:t>
            </a:r>
            <a:r>
              <a:rPr b="0" lang="ru-RU" sz="2200" spc="-1" strike="noStrike">
                <a:solidFill>
                  <a:srgbClr val="002060"/>
                </a:solidFill>
                <a:latin typeface="Times New Roman"/>
              </a:rPr>
              <a:t>: заготовка из многослойной фанеры; заготовка из бруса; ножовка; рубанок; аккумуляторный лобзик или выкружная пила (пила с узким полотном, предназначенная для выпиливания закруглений и отверстий); напильник; шлифовальная шкурка; набор саморезов; дрель-шуруповёрт или отвёртка; линейка; карандаш; клей ПВА; ролики — опоры для подставки.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</a:rPr>
              <a:t>Последовательность работы: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200" spc="-1" strike="noStrike">
                <a:solidFill>
                  <a:srgbClr val="002060"/>
                </a:solidFill>
                <a:latin typeface="Times New Roman"/>
              </a:rPr>
              <a:t>1. Посмотрите в Интернете образцы подставок под системный блок компьютера. Выберите подходящий вам образец.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200" spc="-1" strike="noStrike">
                <a:solidFill>
                  <a:srgbClr val="002060"/>
                </a:solidFill>
                <a:latin typeface="Times New Roman"/>
              </a:rPr>
              <a:t>2. Определите размеры системного блока компьютера.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200" spc="-1" strike="noStrike">
                <a:solidFill>
                  <a:srgbClr val="002060"/>
                </a:solidFill>
                <a:latin typeface="Times New Roman"/>
              </a:rPr>
              <a:t>3. Разработайте свою модель подставки и сделайте её технический рисунок.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200" spc="-1" strike="noStrike">
                <a:solidFill>
                  <a:srgbClr val="002060"/>
                </a:solidFill>
                <a:latin typeface="Times New Roman"/>
              </a:rPr>
              <a:t>4. Выполните эскиз общего вида подставки с указанием основных размеров будущего изделия.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200" spc="-1" strike="noStrike">
                <a:solidFill>
                  <a:srgbClr val="002060"/>
                </a:solidFill>
                <a:latin typeface="Times New Roman"/>
              </a:rPr>
              <a:t>5. Выполните эскизы деталей подставки с указанием из размеров.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200" spc="-1" strike="noStrike">
                <a:solidFill>
                  <a:srgbClr val="002060"/>
                </a:solidFill>
                <a:latin typeface="Times New Roman"/>
              </a:rPr>
              <a:t>6. Разметьте на заготовках.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200" spc="-1" strike="noStrike">
                <a:solidFill>
                  <a:srgbClr val="002060"/>
                </a:solidFill>
                <a:latin typeface="Times New Roman"/>
              </a:rPr>
              <a:t>7. Выполните изготовление и обработку деталей подставки.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200" spc="-1" strike="noStrike">
                <a:solidFill>
                  <a:srgbClr val="002060"/>
                </a:solidFill>
                <a:latin typeface="Times New Roman"/>
              </a:rPr>
              <a:t>8. Соберите подставку на клею и саморезах.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200" spc="-1" strike="noStrike">
                <a:solidFill>
                  <a:srgbClr val="002060"/>
                </a:solidFill>
                <a:latin typeface="Times New Roman"/>
              </a:rPr>
              <a:t>9. Закрепите с помощью саморезов ролики.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200" spc="-1" strike="noStrike">
                <a:solidFill>
                  <a:srgbClr val="002060"/>
                </a:solidFill>
                <a:latin typeface="Times New Roman"/>
              </a:rPr>
              <a:t>10. Проверьте качество работы.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200" spc="-1" strike="noStrike">
              <a:latin typeface="Arial"/>
            </a:endParaRPr>
          </a:p>
        </p:txBody>
      </p:sp>
      <p:sp>
        <p:nvSpPr>
          <p:cNvPr id="1008" name="Прямоугольник 3"/>
          <p:cNvSpPr/>
          <p:nvPr/>
        </p:nvSpPr>
        <p:spPr>
          <a:xfrm>
            <a:off x="2206080" y="0"/>
            <a:ext cx="9767520" cy="91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ru-RU" sz="3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Проектная работа «Изготовление передвижной подставки для системного блока компьютера»</a:t>
            </a:r>
            <a:endParaRPr b="0" lang="ru-RU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PlaceHolder 1"/>
          <p:cNvSpPr>
            <a:spLocks noGrp="1"/>
          </p:cNvSpPr>
          <p:nvPr>
            <p:ph type="title"/>
          </p:nvPr>
        </p:nvSpPr>
        <p:spPr>
          <a:xfrm>
            <a:off x="2406240" y="96120"/>
            <a:ext cx="8946720" cy="80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ru-RU" sz="3000" spc="-1" strike="noStrike">
                <a:solidFill>
                  <a:srgbClr val="002060"/>
                </a:solidFill>
                <a:latin typeface="Times New Roman"/>
              </a:rPr>
              <a:t>Творческий проект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010" name="PlaceHolder 2"/>
          <p:cNvSpPr>
            <a:spLocks noGrp="1"/>
          </p:cNvSpPr>
          <p:nvPr>
            <p:ph/>
          </p:nvPr>
        </p:nvSpPr>
        <p:spPr>
          <a:xfrm>
            <a:off x="4455720" y="1320840"/>
            <a:ext cx="7416000" cy="497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3600" spc="-1" strike="noStrike">
                <a:solidFill>
                  <a:srgbClr val="002060"/>
                </a:solidFill>
                <a:latin typeface="Times New Roman"/>
              </a:rPr>
              <a:t>Разработайте проект своего домашнего рабочего места для выполнения школьных учебных заданий с учётом жилищных и экономических условий семьи.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3600" spc="-1" strike="noStrike">
              <a:latin typeface="Arial"/>
            </a:endParaRPr>
          </a:p>
        </p:txBody>
      </p:sp>
      <p:pic>
        <p:nvPicPr>
          <p:cNvPr id="1011" name="Picture 3" descr=""/>
          <p:cNvPicPr/>
          <p:nvPr/>
        </p:nvPicPr>
        <p:blipFill>
          <a:blip r:embed="rId1"/>
          <a:stretch/>
        </p:blipFill>
        <p:spPr>
          <a:xfrm>
            <a:off x="353520" y="1373040"/>
            <a:ext cx="3994200" cy="505044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PlaceHolder 1"/>
          <p:cNvSpPr>
            <a:spLocks noGrp="1"/>
          </p:cNvSpPr>
          <p:nvPr>
            <p:ph type="title"/>
          </p:nvPr>
        </p:nvSpPr>
        <p:spPr>
          <a:xfrm>
            <a:off x="2406240" y="96120"/>
            <a:ext cx="8946720" cy="80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3000" spc="-1" strike="noStrike">
                <a:solidFill>
                  <a:srgbClr val="002060"/>
                </a:solidFill>
                <a:latin typeface="Times New Roman"/>
              </a:rPr>
              <a:t>Творческий проект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013" name="PlaceHolder 2"/>
          <p:cNvSpPr>
            <a:spLocks noGrp="1"/>
          </p:cNvSpPr>
          <p:nvPr>
            <p:ph/>
          </p:nvPr>
        </p:nvSpPr>
        <p:spPr>
          <a:xfrm>
            <a:off x="4775040" y="1086480"/>
            <a:ext cx="7198200" cy="5574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ff0000"/>
                </a:solidFill>
                <a:latin typeface="Times New Roman"/>
              </a:rPr>
              <a:t>Создание кинофильма о нашем классе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ff0000"/>
                </a:solidFill>
                <a:latin typeface="Times New Roman"/>
              </a:rPr>
              <a:t>Оборудование: подобрать самостоятельно.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Последовательность работы: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1. Уточните тему, содержание и название фильма.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2. Разделитесь на группы</a:t>
            </a: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сценаристов, режиссёров, операторов, актёров, художников — создателей рекламы для фильма.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3.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Напишите сценарий, распределив содержание по сценам.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4. Подберите места и время съёмок. Уточните декорации и костюмы.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Примечание: помните, что звук будет записываться одновременно с изображением, во время демонстрации фильма звук должен быть слышен.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5.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Снимите фильм по сценам и смонтируйте его.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6. Подготовьте рекламный плакат.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7. Проведите кинофестиваль снятых фильмов у себя в классе. Обсудите фильмы с одноклассниками.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1014" name="Picture 2" descr=""/>
          <p:cNvPicPr/>
          <p:nvPr/>
        </p:nvPicPr>
        <p:blipFill>
          <a:blip r:embed="rId1"/>
          <a:stretch/>
        </p:blipFill>
        <p:spPr>
          <a:xfrm>
            <a:off x="369720" y="1289520"/>
            <a:ext cx="4259520" cy="49798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PlaceHolder 1"/>
          <p:cNvSpPr>
            <a:spLocks noGrp="1"/>
          </p:cNvSpPr>
          <p:nvPr>
            <p:ph/>
          </p:nvPr>
        </p:nvSpPr>
        <p:spPr>
          <a:xfrm>
            <a:off x="0" y="1081440"/>
            <a:ext cx="12191400" cy="577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595959"/>
                </a:solidFill>
                <a:latin typeface="Times New Roman"/>
              </a:rPr>
              <a:t>1. </a:t>
            </a: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Определите тему и цель проекта. </a:t>
            </a:r>
            <a:r>
              <a:rPr b="0" lang="ru-RU" sz="2800" spc="-1" strike="noStrike">
                <a:solidFill>
                  <a:srgbClr val="ff0000"/>
                </a:solidFill>
                <a:latin typeface="Times New Roman"/>
              </a:rPr>
              <a:t>Создайте варианты изготовления оригинальных бутербродов для праздничного стола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2. Выполните предпроектное исследование.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Посмотрите в Интернете возможные виды бутербродов и сочетание продуктов в них, как и чем они украшены.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3. Составьте последовательность изготовления бутербродов.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Выберите и подготовьте продукты для ваших бутербродов.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4. Изготовьте бутерброды.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Украсьте и красиво разложите на тарелке.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5. Защита проекта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. Расскажите, из чего изготовлены бутерброды и как вы их делали, какие использовали инструменты и приспособления, какие правила работы пришлось  вспомнить. Заинтересуйте одноклассников устной рекламой своих бутербродов, чтобы именно на них обратили внимание.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016" name="Прямоугольник 3"/>
          <p:cNvSpPr/>
          <p:nvPr/>
        </p:nvSpPr>
        <p:spPr>
          <a:xfrm>
            <a:off x="2206080" y="0"/>
            <a:ext cx="9767520" cy="10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Тема: БУТЕРБРОДЫ ДЛЯ ПРАЗДНИЧНОГО СТОЛА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PlaceHolder 1"/>
          <p:cNvSpPr>
            <a:spLocks noGrp="1"/>
          </p:cNvSpPr>
          <p:nvPr>
            <p:ph type="title"/>
          </p:nvPr>
        </p:nvSpPr>
        <p:spPr>
          <a:xfrm>
            <a:off x="2406240" y="96120"/>
            <a:ext cx="8946720" cy="80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ru-RU" sz="3000" spc="-1" strike="noStrike">
                <a:solidFill>
                  <a:srgbClr val="002060"/>
                </a:solidFill>
                <a:latin typeface="Times New Roman"/>
              </a:rPr>
              <a:t>Примеры проектов и проектных заданий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018" name="PlaceHolder 2"/>
          <p:cNvSpPr>
            <a:spLocks noGrp="1"/>
          </p:cNvSpPr>
          <p:nvPr>
            <p:ph/>
          </p:nvPr>
        </p:nvSpPr>
        <p:spPr>
          <a:xfrm>
            <a:off x="319320" y="1005840"/>
            <a:ext cx="11364120" cy="551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Темы проектов</a:t>
            </a:r>
            <a:endParaRPr b="0" lang="ru-RU" sz="2800" spc="-1" strike="noStrike"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Обоснуйте идею, разработайте и выполните проект бытового изделия из текстильных материалов, используя клеевые соединения деталей и соединения на «липучке».</a:t>
            </a:r>
            <a:endParaRPr b="0" lang="ru-RU" sz="2800" spc="-1" strike="noStrike"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Разработайте проект контейнера для хранения без замерзания на открытом балконе картофеля и других овощей в зимнее время.</a:t>
            </a:r>
            <a:endParaRPr b="0" lang="ru-RU" sz="2800" spc="-1" strike="noStrike"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Изготовьте модели ракеты с водяным двигателем.</a:t>
            </a:r>
            <a:endParaRPr b="0" lang="ru-RU" sz="2800" spc="-1" strike="noStrike"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Разработайте и изготовьте наглядные пособия, лабораторные установки, стенды для изучения материалов о свойствах энергии магнитного и электростатического полей, электрической энергии, энергии электромагнитных волн.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PlaceHolder 1"/>
          <p:cNvSpPr>
            <a:spLocks noGrp="1"/>
          </p:cNvSpPr>
          <p:nvPr>
            <p:ph/>
          </p:nvPr>
        </p:nvSpPr>
        <p:spPr>
          <a:xfrm>
            <a:off x="336960" y="1027080"/>
            <a:ext cx="11501640" cy="564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  <p:graphicFrame>
        <p:nvGraphicFramePr>
          <p:cNvPr id="1020" name="Таблица 3"/>
          <p:cNvGraphicFramePr/>
          <p:nvPr/>
        </p:nvGraphicFramePr>
        <p:xfrm>
          <a:off x="0" y="0"/>
          <a:ext cx="12191400" cy="6752160"/>
        </p:xfrm>
        <a:graphic>
          <a:graphicData uri="http://schemas.openxmlformats.org/drawingml/2006/table">
            <a:tbl>
              <a:tblPr/>
              <a:tblGrid>
                <a:gridCol w="6981120"/>
                <a:gridCol w="5210640"/>
              </a:tblGrid>
              <a:tr h="89532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Тема проекта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	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103428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Цель проекта 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78732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Достигнута ли поставленная цель проекта?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86832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Что получилось лучше всего?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96300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Что не получилось? Почему?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100260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Чему научился, работая над проектом? 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20168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Как буду действовать в следующий раз?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Прямоугольник 74"/>
          <p:cNvSpPr/>
          <p:nvPr/>
        </p:nvSpPr>
        <p:spPr>
          <a:xfrm>
            <a:off x="285120" y="164160"/>
            <a:ext cx="11102040" cy="10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ФПУ – 2022. Приказ № 858 от 21.09.2022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Приложение № 2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Предельные сроки использования учебников зависят от года изучения предмета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606" name="Рисунок 3" descr=""/>
          <p:cNvPicPr/>
          <p:nvPr/>
        </p:nvPicPr>
        <p:blipFill>
          <a:blip r:embed="rId1"/>
          <a:stretch/>
        </p:blipFill>
        <p:spPr>
          <a:xfrm>
            <a:off x="1078200" y="2454120"/>
            <a:ext cx="1563480" cy="202032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607" name="TextBox 12"/>
          <p:cNvSpPr/>
          <p:nvPr/>
        </p:nvSpPr>
        <p:spPr>
          <a:xfrm>
            <a:off x="1834920" y="1457280"/>
            <a:ext cx="8003160" cy="32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Год изучения предмета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608" name="TextBox 12"/>
          <p:cNvSpPr/>
          <p:nvPr/>
        </p:nvSpPr>
        <p:spPr>
          <a:xfrm>
            <a:off x="1865160" y="5252760"/>
            <a:ext cx="8003160" cy="32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Предельный срок использования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609" name="TextBox 12"/>
          <p:cNvSpPr/>
          <p:nvPr/>
        </p:nvSpPr>
        <p:spPr>
          <a:xfrm>
            <a:off x="-2250360" y="1974960"/>
            <a:ext cx="8393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1 год изучения </a:t>
            </a:r>
            <a:endParaRPr b="0" lang="ru-RU" sz="11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предмета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610" name="Скругленный прямоугольник 4"/>
          <p:cNvSpPr/>
          <p:nvPr/>
        </p:nvSpPr>
        <p:spPr>
          <a:xfrm>
            <a:off x="1985760" y="3941280"/>
            <a:ext cx="1301760" cy="1009800"/>
          </a:xfrm>
          <a:prstGeom prst="roundRect">
            <a:avLst>
              <a:gd name="adj" fmla="val 16667"/>
            </a:avLst>
          </a:prstGeom>
          <a:solidFill>
            <a:srgbClr val="28458d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До 31 августа 2023 года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611" name="Стрелка вправо 5"/>
          <p:cNvSpPr/>
          <p:nvPr/>
        </p:nvSpPr>
        <p:spPr>
          <a:xfrm>
            <a:off x="3048840" y="3126600"/>
            <a:ext cx="478080" cy="347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8458d">
              <a:alpha val="60000"/>
            </a:srgb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12" name="Рисунок 10" descr=""/>
          <p:cNvPicPr/>
          <p:nvPr/>
        </p:nvPicPr>
        <p:blipFill>
          <a:blip r:embed="rId2"/>
          <a:stretch/>
        </p:blipFill>
        <p:spPr>
          <a:xfrm>
            <a:off x="3694320" y="2464560"/>
            <a:ext cx="1563480" cy="202032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613" name="Скругленный прямоугольник 11"/>
          <p:cNvSpPr/>
          <p:nvPr/>
        </p:nvSpPr>
        <p:spPr>
          <a:xfrm>
            <a:off x="4602240" y="3951720"/>
            <a:ext cx="1301760" cy="1009800"/>
          </a:xfrm>
          <a:prstGeom prst="roundRect">
            <a:avLst>
              <a:gd name="adj" fmla="val 16667"/>
            </a:avLst>
          </a:prstGeom>
          <a:solidFill>
            <a:srgbClr val="28458d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До 31 августа 2024 года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614" name="Стрелка вправо 12"/>
          <p:cNvSpPr/>
          <p:nvPr/>
        </p:nvSpPr>
        <p:spPr>
          <a:xfrm>
            <a:off x="5664960" y="3137040"/>
            <a:ext cx="478080" cy="347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8458d">
              <a:alpha val="60000"/>
            </a:srgb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15" name="Рисунок 13" descr=""/>
          <p:cNvPicPr/>
          <p:nvPr/>
        </p:nvPicPr>
        <p:blipFill>
          <a:blip r:embed="rId3"/>
          <a:stretch/>
        </p:blipFill>
        <p:spPr>
          <a:xfrm>
            <a:off x="6436440" y="2480040"/>
            <a:ext cx="1563480" cy="20098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616" name="Скругленный прямоугольник 14"/>
          <p:cNvSpPr/>
          <p:nvPr/>
        </p:nvSpPr>
        <p:spPr>
          <a:xfrm>
            <a:off x="7344000" y="3962160"/>
            <a:ext cx="1301760" cy="1009800"/>
          </a:xfrm>
          <a:prstGeom prst="roundRect">
            <a:avLst>
              <a:gd name="adj" fmla="val 16667"/>
            </a:avLst>
          </a:prstGeom>
          <a:solidFill>
            <a:srgbClr val="28458d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До 31 августа 2025 года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617" name="Стрелка вправо 15"/>
          <p:cNvSpPr/>
          <p:nvPr/>
        </p:nvSpPr>
        <p:spPr>
          <a:xfrm>
            <a:off x="8406720" y="3147480"/>
            <a:ext cx="478080" cy="347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8458d">
              <a:alpha val="60000"/>
            </a:srgb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18" name="Рисунок 18" descr=""/>
          <p:cNvPicPr/>
          <p:nvPr/>
        </p:nvPicPr>
        <p:blipFill>
          <a:blip r:embed="rId4"/>
          <a:stretch/>
        </p:blipFill>
        <p:spPr>
          <a:xfrm>
            <a:off x="9178200" y="2490480"/>
            <a:ext cx="1563480" cy="20098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619" name="Скругленный прямоугольник 19"/>
          <p:cNvSpPr/>
          <p:nvPr/>
        </p:nvSpPr>
        <p:spPr>
          <a:xfrm>
            <a:off x="10085760" y="3972600"/>
            <a:ext cx="1301760" cy="1009800"/>
          </a:xfrm>
          <a:prstGeom prst="roundRect">
            <a:avLst>
              <a:gd name="adj" fmla="val 16667"/>
            </a:avLst>
          </a:prstGeom>
          <a:solidFill>
            <a:srgbClr val="28458d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До 31 августа 2026 года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620" name="TextBox 12"/>
          <p:cNvSpPr/>
          <p:nvPr/>
        </p:nvSpPr>
        <p:spPr>
          <a:xfrm>
            <a:off x="285120" y="2013480"/>
            <a:ext cx="8393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2 год изучения </a:t>
            </a:r>
            <a:endParaRPr b="0" lang="ru-RU" sz="11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предмета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621" name="TextBox 12"/>
          <p:cNvSpPr/>
          <p:nvPr/>
        </p:nvSpPr>
        <p:spPr>
          <a:xfrm>
            <a:off x="3048840" y="2045880"/>
            <a:ext cx="8393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3 год изучения </a:t>
            </a:r>
            <a:endParaRPr b="0" lang="ru-RU" sz="11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предмета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622" name="TextBox 12"/>
          <p:cNvSpPr/>
          <p:nvPr/>
        </p:nvSpPr>
        <p:spPr>
          <a:xfrm>
            <a:off x="5762880" y="2041560"/>
            <a:ext cx="8393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4 год изучения </a:t>
            </a:r>
            <a:endParaRPr b="0" lang="ru-RU" sz="11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предмета</a:t>
            </a:r>
            <a:endParaRPr b="0" lang="ru-RU" sz="11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PlaceHolder 1"/>
          <p:cNvSpPr>
            <a:spLocks noGrp="1"/>
          </p:cNvSpPr>
          <p:nvPr>
            <p:ph/>
          </p:nvPr>
        </p:nvSpPr>
        <p:spPr>
          <a:xfrm>
            <a:off x="336960" y="1027080"/>
            <a:ext cx="11501640" cy="564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  <p:graphicFrame>
        <p:nvGraphicFramePr>
          <p:cNvPr id="1022" name="Таблица 3"/>
          <p:cNvGraphicFramePr/>
          <p:nvPr/>
        </p:nvGraphicFramePr>
        <p:xfrm>
          <a:off x="188640" y="1015920"/>
          <a:ext cx="11741400" cy="5136120"/>
        </p:xfrm>
        <a:graphic>
          <a:graphicData uri="http://schemas.openxmlformats.org/drawingml/2006/table">
            <a:tbl>
              <a:tblPr/>
              <a:tblGrid>
                <a:gridCol w="5912640"/>
                <a:gridCol w="5829120"/>
              </a:tblGrid>
              <a:tr h="1032120"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Эксперт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Оценка</a:t>
                      </a:r>
                      <a:r>
                        <a:rPr b="1" lang="ru-RU" sz="2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	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1192320"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Учитель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799200"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Родители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1001160"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Одноклассники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111680"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Друзья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TextBox 2"/>
          <p:cNvSpPr/>
          <p:nvPr/>
        </p:nvSpPr>
        <p:spPr>
          <a:xfrm>
            <a:off x="3302280" y="5261400"/>
            <a:ext cx="2851200" cy="100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Microsoft YaHei Light"/>
              </a:rPr>
              <a:t>Интернет-магазин: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 u="sng">
                <a:solidFill>
                  <a:srgbClr val="0563c1"/>
                </a:solidFill>
                <a:uFillTx/>
                <a:latin typeface="Times New Roman"/>
                <a:ea typeface="Microsoft YaHei Light"/>
                <a:hlinkClick r:id="rId1"/>
              </a:rPr>
              <a:t>https</a:t>
            </a:r>
            <a:r>
              <a:rPr b="1" lang="en-US" sz="1400" spc="-1" strike="noStrike" u="sng">
                <a:solidFill>
                  <a:srgbClr val="0563c1"/>
                </a:solidFill>
                <a:uFillTx/>
                <a:latin typeface="Times New Roman"/>
                <a:ea typeface="Microsoft YaHei Light"/>
                <a:hlinkClick r:id="rId2"/>
              </a:rPr>
              <a:t>://shop.prosv.ru</a:t>
            </a:r>
            <a:r>
              <a:rPr b="1" lang="en-US" sz="1400" spc="-1" strike="noStrike" u="sng">
                <a:solidFill>
                  <a:srgbClr val="0563c1"/>
                </a:solidFill>
                <a:uFillTx/>
                <a:latin typeface="Times New Roman"/>
                <a:ea typeface="Microsoft YaHei Light"/>
                <a:hlinkClick r:id="rId3"/>
              </a:rPr>
              <a:t>/</a:t>
            </a:r>
            <a:br/>
            <a:br/>
            <a:r>
              <a:rPr b="1" lang="ru-RU" sz="1400" spc="-1" strike="noStrike">
                <a:solidFill>
                  <a:srgbClr val="1e3ada"/>
                </a:solidFill>
                <a:latin typeface="Times New Roman"/>
                <a:ea typeface="Microsoft YaHei Light"/>
              </a:rPr>
              <a:t>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024" name="TextBox 3"/>
          <p:cNvSpPr/>
          <p:nvPr/>
        </p:nvSpPr>
        <p:spPr>
          <a:xfrm>
            <a:off x="3371040" y="3524400"/>
            <a:ext cx="83368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d0d0d"/>
                </a:solidFill>
                <a:latin typeface="Times New Roman"/>
                <a:ea typeface="Microsoft YaHei Light"/>
              </a:rPr>
              <a:t>Актуальное расписание вебинаров </a:t>
            </a:r>
            <a:r>
              <a:rPr b="1" lang="en-US" sz="1400" spc="-1" strike="noStrike" u="sng">
                <a:solidFill>
                  <a:srgbClr val="0563c1"/>
                </a:solidFill>
                <a:uFillTx/>
                <a:latin typeface="Times New Roman"/>
                <a:ea typeface="Microsoft YaHei Light"/>
                <a:hlinkClick r:id="rId4"/>
              </a:rPr>
              <a:t>lbz.ru</a:t>
            </a:r>
            <a:r>
              <a:rPr b="1" lang="ru-RU" sz="1400" spc="-1" strike="noStrike">
                <a:solidFill>
                  <a:srgbClr val="1e3ada"/>
                </a:solidFill>
                <a:latin typeface="Times New Roman"/>
                <a:ea typeface="Microsoft YaHei Light"/>
              </a:rPr>
              <a:t>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025" name="Овал 4"/>
          <p:cNvSpPr/>
          <p:nvPr/>
        </p:nvSpPr>
        <p:spPr>
          <a:xfrm>
            <a:off x="3259800" y="3871440"/>
            <a:ext cx="110520" cy="110520"/>
          </a:xfrm>
          <a:prstGeom prst="ellipse">
            <a:avLst/>
          </a:prstGeom>
          <a:gradFill rotWithShape="0">
            <a:gsLst>
              <a:gs pos="0">
                <a:srgbClr val="052093"/>
              </a:gs>
              <a:gs pos="100000">
                <a:srgbClr val="082ed2"/>
              </a:gs>
            </a:gsLst>
            <a:lin ang="8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6" name="Овал 5"/>
          <p:cNvSpPr/>
          <p:nvPr/>
        </p:nvSpPr>
        <p:spPr>
          <a:xfrm>
            <a:off x="3259800" y="5110920"/>
            <a:ext cx="110520" cy="110520"/>
          </a:xfrm>
          <a:prstGeom prst="ellipse">
            <a:avLst/>
          </a:prstGeom>
          <a:gradFill rotWithShape="0">
            <a:gsLst>
              <a:gs pos="0">
                <a:srgbClr val="052093"/>
              </a:gs>
              <a:gs pos="100000">
                <a:srgbClr val="082ed2"/>
              </a:gs>
            </a:gsLst>
            <a:lin ang="8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7" name="Овал 6"/>
          <p:cNvSpPr/>
          <p:nvPr/>
        </p:nvSpPr>
        <p:spPr>
          <a:xfrm>
            <a:off x="3259800" y="3419640"/>
            <a:ext cx="110520" cy="110520"/>
          </a:xfrm>
          <a:prstGeom prst="ellipse">
            <a:avLst/>
          </a:prstGeom>
          <a:gradFill rotWithShape="0">
            <a:gsLst>
              <a:gs pos="0">
                <a:srgbClr val="052093"/>
              </a:gs>
              <a:gs pos="100000">
                <a:srgbClr val="082ed2"/>
              </a:gs>
            </a:gsLst>
            <a:lin ang="8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8" name="TextBox 7"/>
          <p:cNvSpPr/>
          <p:nvPr/>
        </p:nvSpPr>
        <p:spPr>
          <a:xfrm>
            <a:off x="3387600" y="3983040"/>
            <a:ext cx="8336880" cy="136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d0d0d"/>
                </a:solidFill>
                <a:latin typeface="Times New Roman"/>
                <a:ea typeface="Microsoft YaHei Light"/>
              </a:rPr>
              <a:t>Отдел внедрения развивающего обучения и новых продуктов «Просвещение-Союз»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d0d0d"/>
                </a:solidFill>
                <a:latin typeface="Times New Roman"/>
                <a:ea typeface="Microsoft YaHei Light"/>
              </a:rPr>
              <a:t>Методист: Сидунова Марина Алексеевна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d0d0d"/>
                </a:solidFill>
                <a:latin typeface="Times New Roman"/>
                <a:ea typeface="Microsoft YaHei Light"/>
              </a:rPr>
              <a:t>Контакты: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 u="sng">
                <a:solidFill>
                  <a:srgbClr val="0563c1"/>
                </a:solidFill>
                <a:uFillTx/>
                <a:latin typeface="Times New Roman"/>
                <a:ea typeface="Microsoft YaHei Light"/>
                <a:hlinkClick r:id="rId5"/>
              </a:rPr>
              <a:t>Msidunova@prosv.ru</a:t>
            </a:r>
            <a:r>
              <a:rPr b="0" lang="en-US" sz="1400" spc="-1" strike="noStrike">
                <a:solidFill>
                  <a:srgbClr val="0d0d0d"/>
                </a:solidFill>
                <a:latin typeface="Times New Roman"/>
                <a:ea typeface="Microsoft YaHei Light"/>
              </a:rPr>
              <a:t>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d0d0d"/>
                </a:solidFill>
                <a:latin typeface="Times New Roman"/>
                <a:ea typeface="Microsoft YaHei Light"/>
              </a:rPr>
              <a:t>+7(495) 789 30 40 доб. 4180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1029" name="TextBox 25"/>
          <p:cNvSpPr/>
          <p:nvPr/>
        </p:nvSpPr>
        <p:spPr>
          <a:xfrm>
            <a:off x="2669760" y="252720"/>
            <a:ext cx="886788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Calibri"/>
                <a:ea typeface="DejaVu Sans"/>
              </a:rPr>
              <a:t>Издательство «Просвещение»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Calibri"/>
                <a:ea typeface="DejaVu Sans"/>
              </a:rPr>
              <a:t>127473, Москва, ул. Краснопролетарская, д.16, стр.3, подъезд 8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Calibri"/>
                <a:ea typeface="DejaVu Sans"/>
              </a:rPr>
              <a:t>Тел.: 8 (495) 789 30 40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212121"/>
                </a:solidFill>
                <a:latin typeface="Microsoft YaHei Light"/>
                <a:ea typeface="Microsoft YaHei Light"/>
              </a:rPr>
              <a:t>Самые интересные онлайн - мероприятия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 u="sng">
                <a:solidFill>
                  <a:srgbClr val="0563c1"/>
                </a:solidFill>
                <a:uFillTx/>
                <a:latin typeface="Microsoft YaHei Light"/>
                <a:ea typeface="Microsoft YaHei Light"/>
                <a:hlinkClick r:id="rId6"/>
              </a:rPr>
              <a:t>https://lbz.ru/video/</a:t>
            </a:r>
            <a:r>
              <a:rPr b="1" lang="ru-RU" sz="1800" spc="-1" strike="noStrike">
                <a:solidFill>
                  <a:srgbClr val="1e3ada"/>
                </a:solidFill>
                <a:latin typeface="Microsoft YaHei Light"/>
                <a:ea typeface="Microsoft YaHei Light"/>
              </a:rPr>
              <a:t>                                     </a:t>
            </a:r>
            <a:r>
              <a:rPr b="1" lang="ru-RU" sz="1800" spc="-1" strike="noStrike" u="sng">
                <a:solidFill>
                  <a:srgbClr val="0563c1"/>
                </a:solidFill>
                <a:uFillTx/>
                <a:latin typeface="Microsoft YaHei Light"/>
                <a:ea typeface="Microsoft YaHei Light"/>
                <a:hlinkClick r:id="rId7"/>
              </a:rPr>
              <a:t>https</a:t>
            </a:r>
            <a:r>
              <a:rPr b="1" lang="ru-RU" sz="1800" spc="-1" strike="noStrike" u="sng">
                <a:solidFill>
                  <a:srgbClr val="0563c1"/>
                </a:solidFill>
                <a:uFillTx/>
                <a:latin typeface="Microsoft YaHei Light"/>
                <a:ea typeface="Microsoft YaHei Light"/>
                <a:hlinkClick r:id="rId8"/>
              </a:rPr>
              <a:t>://uchitel.club/events/</a:t>
            </a:r>
            <a:r>
              <a:rPr b="1" lang="ru-RU" sz="1800" spc="-1" strike="noStrike">
                <a:solidFill>
                  <a:srgbClr val="1e3ada"/>
                </a:solidFill>
                <a:latin typeface="Microsoft YaHei Light"/>
                <a:ea typeface="Microsoft YaHei Light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030" name="Picture 2" descr="http://qrcoder.ru/code/?https%3A%2F%2Flbz.ru%2Fvideo%2F&amp;4&amp;0"/>
          <p:cNvPicPr/>
          <p:nvPr/>
        </p:nvPicPr>
        <p:blipFill>
          <a:blip r:embed="rId9"/>
          <a:stretch/>
        </p:blipFill>
        <p:spPr>
          <a:xfrm>
            <a:off x="3811320" y="1785600"/>
            <a:ext cx="1256760" cy="1256760"/>
          </a:xfrm>
          <a:prstGeom prst="rect">
            <a:avLst/>
          </a:prstGeom>
          <a:ln w="0">
            <a:noFill/>
          </a:ln>
        </p:spPr>
      </p:pic>
      <p:pic>
        <p:nvPicPr>
          <p:cNvPr id="1031" name="Picture 4" descr="http://qrcoder.ru/code/?https%3A%2F%2Fuchitel.club%2Fevents%2F&amp;4&amp;0"/>
          <p:cNvPicPr/>
          <p:nvPr/>
        </p:nvPicPr>
        <p:blipFill>
          <a:blip r:embed="rId10"/>
          <a:stretch/>
        </p:blipFill>
        <p:spPr>
          <a:xfrm>
            <a:off x="8925480" y="1735200"/>
            <a:ext cx="1319040" cy="1319040"/>
          </a:xfrm>
          <a:prstGeom prst="rect">
            <a:avLst/>
          </a:prstGeom>
          <a:ln w="0">
            <a:noFill/>
          </a:ln>
        </p:spPr>
      </p:pic>
      <p:sp>
        <p:nvSpPr>
          <p:cNvPr id="1032" name="TextBox 11"/>
          <p:cNvSpPr/>
          <p:nvPr/>
        </p:nvSpPr>
        <p:spPr>
          <a:xfrm>
            <a:off x="328680" y="2251080"/>
            <a:ext cx="2562120" cy="49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Microsoft YaHei Light"/>
              </a:rPr>
              <a:t>Вконтакте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Microsoft YaHei Light"/>
              </a:rPr>
              <a:t>ООО «Просвещение-Союз»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033" name="Рисунок 12" descr=""/>
          <p:cNvPicPr/>
          <p:nvPr/>
        </p:nvPicPr>
        <p:blipFill>
          <a:blip r:embed="rId11"/>
          <a:stretch/>
        </p:blipFill>
        <p:spPr>
          <a:xfrm>
            <a:off x="681120" y="2841840"/>
            <a:ext cx="1980360" cy="198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Рисунок 9" descr=""/>
          <p:cNvPicPr/>
          <p:nvPr/>
        </p:nvPicPr>
        <p:blipFill>
          <a:blip r:embed="rId1"/>
          <a:stretch/>
        </p:blipFill>
        <p:spPr>
          <a:xfrm>
            <a:off x="9261360" y="2541960"/>
            <a:ext cx="1376280" cy="19072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pic>
        <p:nvPicPr>
          <p:cNvPr id="624" name="Рисунок 8" descr=""/>
          <p:cNvPicPr/>
          <p:nvPr/>
        </p:nvPicPr>
        <p:blipFill>
          <a:blip r:embed="rId2"/>
          <a:stretch/>
        </p:blipFill>
        <p:spPr>
          <a:xfrm>
            <a:off x="6498000" y="2521080"/>
            <a:ext cx="1431360" cy="19072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pic>
        <p:nvPicPr>
          <p:cNvPr id="625" name="Рисунок 6" descr=""/>
          <p:cNvPicPr/>
          <p:nvPr/>
        </p:nvPicPr>
        <p:blipFill>
          <a:blip r:embed="rId3"/>
          <a:stretch/>
        </p:blipFill>
        <p:spPr>
          <a:xfrm>
            <a:off x="3811320" y="2460960"/>
            <a:ext cx="1400040" cy="19072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pic>
        <p:nvPicPr>
          <p:cNvPr id="626" name="Рисунок 2" descr=""/>
          <p:cNvPicPr/>
          <p:nvPr/>
        </p:nvPicPr>
        <p:blipFill>
          <a:blip r:embed="rId4"/>
          <a:stretch/>
        </p:blipFill>
        <p:spPr>
          <a:xfrm>
            <a:off x="1188000" y="2444400"/>
            <a:ext cx="1401480" cy="19072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627" name="Прямоугольник 74"/>
          <p:cNvSpPr/>
          <p:nvPr/>
        </p:nvSpPr>
        <p:spPr>
          <a:xfrm>
            <a:off x="285120" y="164160"/>
            <a:ext cx="11102040" cy="10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ФПУ – 2022. Приказ № 858 от 21.09.2022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Приложение № 2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Предельные сроки использования учебников зависят от года изучения предмета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28" name="TextBox 12"/>
          <p:cNvSpPr/>
          <p:nvPr/>
        </p:nvSpPr>
        <p:spPr>
          <a:xfrm>
            <a:off x="1834920" y="1457280"/>
            <a:ext cx="8003160" cy="32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Год изучения предмета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629" name="TextBox 12"/>
          <p:cNvSpPr/>
          <p:nvPr/>
        </p:nvSpPr>
        <p:spPr>
          <a:xfrm>
            <a:off x="1834920" y="5226120"/>
            <a:ext cx="8003160" cy="32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Предельный срок использования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630" name="TextBox 12"/>
          <p:cNvSpPr/>
          <p:nvPr/>
        </p:nvSpPr>
        <p:spPr>
          <a:xfrm>
            <a:off x="-2309760" y="2017440"/>
            <a:ext cx="8393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1 год изучения </a:t>
            </a:r>
            <a:endParaRPr b="0" lang="ru-RU" sz="11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предмета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631" name="Скругленный прямоугольник 4"/>
          <p:cNvSpPr/>
          <p:nvPr/>
        </p:nvSpPr>
        <p:spPr>
          <a:xfrm>
            <a:off x="614160" y="3941280"/>
            <a:ext cx="1301760" cy="1009800"/>
          </a:xfrm>
          <a:prstGeom prst="roundRect">
            <a:avLst>
              <a:gd name="adj" fmla="val 16667"/>
            </a:avLst>
          </a:prstGeom>
          <a:solidFill>
            <a:srgbClr val="28458d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До 31 августа 2023 года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632" name="Стрелка вправо 5"/>
          <p:cNvSpPr/>
          <p:nvPr/>
        </p:nvSpPr>
        <p:spPr>
          <a:xfrm>
            <a:off x="3048840" y="3126600"/>
            <a:ext cx="478080" cy="347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8458d">
              <a:alpha val="60000"/>
            </a:srgb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3" name="Скругленный прямоугольник 11"/>
          <p:cNvSpPr/>
          <p:nvPr/>
        </p:nvSpPr>
        <p:spPr>
          <a:xfrm>
            <a:off x="3137400" y="3923640"/>
            <a:ext cx="1301760" cy="1009800"/>
          </a:xfrm>
          <a:prstGeom prst="roundRect">
            <a:avLst>
              <a:gd name="adj" fmla="val 16667"/>
            </a:avLst>
          </a:prstGeom>
          <a:solidFill>
            <a:srgbClr val="28458d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До 31 августа 2024 года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634" name="Стрелка вправо 12"/>
          <p:cNvSpPr/>
          <p:nvPr/>
        </p:nvSpPr>
        <p:spPr>
          <a:xfrm>
            <a:off x="5664960" y="3137040"/>
            <a:ext cx="478080" cy="347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8458d">
              <a:alpha val="60000"/>
            </a:srgb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5" name="Скругленный прямоугольник 14"/>
          <p:cNvSpPr/>
          <p:nvPr/>
        </p:nvSpPr>
        <p:spPr>
          <a:xfrm>
            <a:off x="6046200" y="3951720"/>
            <a:ext cx="1301760" cy="1009800"/>
          </a:xfrm>
          <a:prstGeom prst="roundRect">
            <a:avLst>
              <a:gd name="adj" fmla="val 16667"/>
            </a:avLst>
          </a:prstGeom>
          <a:solidFill>
            <a:srgbClr val="28458d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До 31 августа 2025 года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636" name="Стрелка вправо 15"/>
          <p:cNvSpPr/>
          <p:nvPr/>
        </p:nvSpPr>
        <p:spPr>
          <a:xfrm>
            <a:off x="8406720" y="3147480"/>
            <a:ext cx="478080" cy="347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8458d">
              <a:alpha val="60000"/>
            </a:srgb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7" name="Скругленный прямоугольник 19"/>
          <p:cNvSpPr/>
          <p:nvPr/>
        </p:nvSpPr>
        <p:spPr>
          <a:xfrm>
            <a:off x="8679600" y="3951720"/>
            <a:ext cx="1301760" cy="1009800"/>
          </a:xfrm>
          <a:prstGeom prst="roundRect">
            <a:avLst>
              <a:gd name="adj" fmla="val 16667"/>
            </a:avLst>
          </a:prstGeom>
          <a:solidFill>
            <a:srgbClr val="28458d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До 31 августа 2027 года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638" name="TextBox 12"/>
          <p:cNvSpPr/>
          <p:nvPr/>
        </p:nvSpPr>
        <p:spPr>
          <a:xfrm>
            <a:off x="285120" y="2013480"/>
            <a:ext cx="8393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2 год изучения </a:t>
            </a:r>
            <a:endParaRPr b="0" lang="ru-RU" sz="11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предмета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639" name="TextBox 12"/>
          <p:cNvSpPr/>
          <p:nvPr/>
        </p:nvSpPr>
        <p:spPr>
          <a:xfrm>
            <a:off x="3048840" y="2045880"/>
            <a:ext cx="8393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3 год изучения </a:t>
            </a:r>
            <a:endParaRPr b="0" lang="ru-RU" sz="11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предмета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640" name="TextBox 12"/>
          <p:cNvSpPr/>
          <p:nvPr/>
        </p:nvSpPr>
        <p:spPr>
          <a:xfrm>
            <a:off x="5762880" y="2041560"/>
            <a:ext cx="8393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4-5 год изучения </a:t>
            </a:r>
            <a:endParaRPr b="0" lang="ru-RU" sz="11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предмета</a:t>
            </a:r>
            <a:endParaRPr b="0" lang="ru-RU" sz="11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Прямоугольник 74"/>
          <p:cNvSpPr/>
          <p:nvPr/>
        </p:nvSpPr>
        <p:spPr>
          <a:xfrm>
            <a:off x="285120" y="164160"/>
            <a:ext cx="11102040" cy="10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ФПУ – 2022. Приказ № 858 от 21.09.2022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Приложение № 2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85000"/>
              </a:lnSpc>
              <a:tabLst>
                <a:tab algn="l" pos="7416720"/>
              </a:tabLst>
            </a:pPr>
            <a:r>
              <a:rPr b="1" lang="ru-RU" sz="2400" spc="-1" strike="noStrike">
                <a:solidFill>
                  <a:srgbClr val="28458d"/>
                </a:solidFill>
                <a:latin typeface="Calibri"/>
                <a:ea typeface="DejaVu Sans"/>
              </a:rPr>
              <a:t>Предельные сроки использования учебников зависят от года изучения предмета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642" name="Рисунок 3" descr=""/>
          <p:cNvPicPr/>
          <p:nvPr/>
        </p:nvPicPr>
        <p:blipFill>
          <a:blip r:embed="rId1"/>
          <a:stretch/>
        </p:blipFill>
        <p:spPr>
          <a:xfrm>
            <a:off x="1137960" y="2454120"/>
            <a:ext cx="1443960" cy="202032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643" name="TextBox 12"/>
          <p:cNvSpPr/>
          <p:nvPr/>
        </p:nvSpPr>
        <p:spPr>
          <a:xfrm>
            <a:off x="1834920" y="1457280"/>
            <a:ext cx="8003160" cy="32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Год изучения предмета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644" name="TextBox 12"/>
          <p:cNvSpPr/>
          <p:nvPr/>
        </p:nvSpPr>
        <p:spPr>
          <a:xfrm>
            <a:off x="1865160" y="5252760"/>
            <a:ext cx="8003160" cy="32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1600" spc="-1" strike="noStrike">
                <a:solidFill>
                  <a:srgbClr val="28458d"/>
                </a:solidFill>
                <a:latin typeface="Calibri"/>
                <a:ea typeface="DejaVu Sans"/>
              </a:rPr>
              <a:t>Предельный срок использования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645" name="TextBox 12"/>
          <p:cNvSpPr/>
          <p:nvPr/>
        </p:nvSpPr>
        <p:spPr>
          <a:xfrm>
            <a:off x="-2309760" y="2017440"/>
            <a:ext cx="8393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1 год изучения </a:t>
            </a:r>
            <a:endParaRPr b="0" lang="ru-RU" sz="11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предмета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646" name="Скругленный прямоугольник 4"/>
          <p:cNvSpPr/>
          <p:nvPr/>
        </p:nvSpPr>
        <p:spPr>
          <a:xfrm>
            <a:off x="1985760" y="3941280"/>
            <a:ext cx="1301760" cy="1009800"/>
          </a:xfrm>
          <a:prstGeom prst="roundRect">
            <a:avLst>
              <a:gd name="adj" fmla="val 16667"/>
            </a:avLst>
          </a:prstGeom>
          <a:solidFill>
            <a:srgbClr val="28458d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До 31 августа 2023 года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647" name="Стрелка вправо 5"/>
          <p:cNvSpPr/>
          <p:nvPr/>
        </p:nvSpPr>
        <p:spPr>
          <a:xfrm>
            <a:off x="3048840" y="3126600"/>
            <a:ext cx="478080" cy="347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8458d">
              <a:alpha val="60000"/>
            </a:srgb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48" name="Рисунок 10" descr=""/>
          <p:cNvPicPr/>
          <p:nvPr/>
        </p:nvPicPr>
        <p:blipFill>
          <a:blip r:embed="rId2"/>
          <a:stretch/>
        </p:blipFill>
        <p:spPr>
          <a:xfrm>
            <a:off x="3752640" y="2464560"/>
            <a:ext cx="1447200" cy="202032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649" name="Скругленный прямоугольник 11"/>
          <p:cNvSpPr/>
          <p:nvPr/>
        </p:nvSpPr>
        <p:spPr>
          <a:xfrm>
            <a:off x="4602240" y="3951720"/>
            <a:ext cx="1301760" cy="1009800"/>
          </a:xfrm>
          <a:prstGeom prst="roundRect">
            <a:avLst>
              <a:gd name="adj" fmla="val 16667"/>
            </a:avLst>
          </a:prstGeom>
          <a:solidFill>
            <a:srgbClr val="28458d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До 31 августа 2024 года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650" name="Стрелка вправо 12"/>
          <p:cNvSpPr/>
          <p:nvPr/>
        </p:nvSpPr>
        <p:spPr>
          <a:xfrm>
            <a:off x="5664960" y="3137040"/>
            <a:ext cx="478080" cy="347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8458d">
              <a:alpha val="60000"/>
            </a:srgb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51" name="Рисунок 13" descr=""/>
          <p:cNvPicPr/>
          <p:nvPr/>
        </p:nvPicPr>
        <p:blipFill>
          <a:blip r:embed="rId3"/>
          <a:stretch/>
        </p:blipFill>
        <p:spPr>
          <a:xfrm>
            <a:off x="6498000" y="2480040"/>
            <a:ext cx="1440000" cy="20098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652" name="Скругленный прямоугольник 14"/>
          <p:cNvSpPr/>
          <p:nvPr/>
        </p:nvSpPr>
        <p:spPr>
          <a:xfrm>
            <a:off x="7344000" y="3962160"/>
            <a:ext cx="1301760" cy="1009800"/>
          </a:xfrm>
          <a:prstGeom prst="roundRect">
            <a:avLst>
              <a:gd name="adj" fmla="val 16667"/>
            </a:avLst>
          </a:prstGeom>
          <a:solidFill>
            <a:srgbClr val="28458d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До 31 августа 2025 года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653" name="Стрелка вправо 15"/>
          <p:cNvSpPr/>
          <p:nvPr/>
        </p:nvSpPr>
        <p:spPr>
          <a:xfrm>
            <a:off x="8406720" y="3147480"/>
            <a:ext cx="478080" cy="347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8458d">
              <a:alpha val="60000"/>
            </a:srgb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54" name="Рисунок 18" descr=""/>
          <p:cNvPicPr/>
          <p:nvPr/>
        </p:nvPicPr>
        <p:blipFill>
          <a:blip r:embed="rId4"/>
          <a:stretch/>
        </p:blipFill>
        <p:spPr>
          <a:xfrm>
            <a:off x="9234720" y="2490480"/>
            <a:ext cx="1450440" cy="20098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655" name="Скругленный прямоугольник 19"/>
          <p:cNvSpPr/>
          <p:nvPr/>
        </p:nvSpPr>
        <p:spPr>
          <a:xfrm>
            <a:off x="10085760" y="3972600"/>
            <a:ext cx="1301760" cy="1009800"/>
          </a:xfrm>
          <a:prstGeom prst="roundRect">
            <a:avLst>
              <a:gd name="adj" fmla="val 16667"/>
            </a:avLst>
          </a:prstGeom>
          <a:solidFill>
            <a:srgbClr val="28458d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До 31 августа 2027 года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656" name="TextBox 12"/>
          <p:cNvSpPr/>
          <p:nvPr/>
        </p:nvSpPr>
        <p:spPr>
          <a:xfrm>
            <a:off x="285120" y="2013480"/>
            <a:ext cx="8393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2 год изучения </a:t>
            </a:r>
            <a:endParaRPr b="0" lang="ru-RU" sz="11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предмета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657" name="TextBox 12"/>
          <p:cNvSpPr/>
          <p:nvPr/>
        </p:nvSpPr>
        <p:spPr>
          <a:xfrm>
            <a:off x="3048840" y="2045880"/>
            <a:ext cx="8393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3 год изучения </a:t>
            </a:r>
            <a:endParaRPr b="0" lang="ru-RU" sz="11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предмета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658" name="TextBox 12"/>
          <p:cNvSpPr/>
          <p:nvPr/>
        </p:nvSpPr>
        <p:spPr>
          <a:xfrm>
            <a:off x="5762880" y="2041560"/>
            <a:ext cx="8393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4-5 год изучения </a:t>
            </a:r>
            <a:endParaRPr b="0" lang="ru-RU" sz="11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28458d"/>
                </a:solidFill>
                <a:latin typeface="Calibri"/>
                <a:ea typeface="DejaVu Sans"/>
              </a:rPr>
              <a:t>предмета</a:t>
            </a:r>
            <a:endParaRPr b="0" lang="ru-RU" sz="11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14701</TotalTime>
  <Application>LibreOffice/7.2.1.2$Windows_X86_64 LibreOffice_project/87b77fad49947c1441b67c559c339af8f3517e22</Application>
  <AppVersion>15.0000</AppVersion>
  <Words>5190</Words>
  <Paragraphs>1269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2022-10-18T12:29:23Z</dcterms:created>
  <dc:creator>Самсонова Ольга Юрьевна</dc:creator>
  <dc:description/>
  <dc:language>ru-RU</dc:language>
  <cp:lastModifiedBy/>
  <dcterms:modified xsi:type="dcterms:W3CDTF">2023-02-09T17:18:30Z</dcterms:modified>
  <cp:revision>150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22</vt:r8>
  </property>
  <property fmtid="{D5CDD505-2E9C-101B-9397-08002B2CF9AE}" pid="3" name="PresentationFormat">
    <vt:lpwstr>Произвольный</vt:lpwstr>
  </property>
  <property fmtid="{D5CDD505-2E9C-101B-9397-08002B2CF9AE}" pid="4" name="Slides">
    <vt:r8>71</vt:r8>
  </property>
</Properties>
</file>