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4"/>
  </p:notesMasterIdLst>
  <p:handoutMasterIdLst>
    <p:handoutMasterId r:id="rId15"/>
  </p:handoutMasterIdLst>
  <p:sldIdLst>
    <p:sldId id="351" r:id="rId4"/>
    <p:sldId id="284" r:id="rId5"/>
    <p:sldId id="433" r:id="rId6"/>
    <p:sldId id="437" r:id="rId7"/>
    <p:sldId id="441" r:id="rId8"/>
    <p:sldId id="443" r:id="rId9"/>
    <p:sldId id="438" r:id="rId10"/>
    <p:sldId id="439" r:id="rId11"/>
    <p:sldId id="440" r:id="rId12"/>
    <p:sldId id="44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83" autoAdjust="0"/>
    <p:restoredTop sz="95500" autoAdjust="0"/>
  </p:normalViewPr>
  <p:slideViewPr>
    <p:cSldViewPr>
      <p:cViewPr varScale="1">
        <p:scale>
          <a:sx n="83" d="100"/>
          <a:sy n="83" d="100"/>
        </p:scale>
        <p:origin x="-67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82"/>
    </p:cViewPr>
  </p:sorterViewPr>
  <p:notesViewPr>
    <p:cSldViewPr>
      <p:cViewPr varScale="1">
        <p:scale>
          <a:sx n="62" d="100"/>
          <a:sy n="62" d="100"/>
        </p:scale>
        <p:origin x="-225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E2B8B-1177-4AB6-89B1-D5CC2281D2C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D8CE9-4E8A-48C5-A43A-C6961DEDC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345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3C7B6-325D-49D5-AA6C-CA9781A24A9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A0E2A-C9AF-45C7-8A66-30132ACEB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7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E19EE-4762-4359-BF9B-AB1E916827B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0D032-6099-4CC2-886C-397502649C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972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383F-4123-45FF-99D8-18AD0FD78D2B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B111C-1679-4EB6-B580-64FE61FFCE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50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F585-8130-4600-B696-77C9C1DD472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59860-BCCA-4252-9115-4D343B2B8B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4741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C155-2E07-4835-BC70-45804EB0C55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E2360-D455-49C1-BFA7-3F37F74EE9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1394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185F-6C8B-434B-9636-7115CAA602F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02AC6-8118-4E0F-AD43-FD9A16C751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165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4DB2A-8665-48F9-831A-0CDD7C7337C7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E72B-8E5F-4724-BF92-32FBF0C637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612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A2F7-131B-4BB8-A890-96020BF35D0B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B2AF2-2211-4BF1-BF04-C069D6115D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6068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8C8EA-80D7-40B3-A66D-6077F2128CB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2AD61-8FA2-4582-8887-917F29E967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83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5233A-68AA-47FD-AC95-3B66A1C7F062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0B23-F909-4A65-9D5E-1C902DE803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0247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10DF-E6D8-4897-BF43-B07D1AE0955B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E8EFA-BD66-4508-B779-B070DD054F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9390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9468E-8EAE-4ED2-AB18-D15D2B67E2C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4DCEC-E5E5-4BE3-9D8B-43C4F721C6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647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1AD5F-CE7B-4AF0-99AF-41D75D507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21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E19EE-4762-4359-BF9B-AB1E916827B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0D032-6099-4CC2-886C-397502649C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7132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383F-4123-45FF-99D8-18AD0FD78D2B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B111C-1679-4EB6-B580-64FE61FFCE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2319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F585-8130-4600-B696-77C9C1DD472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59860-BCCA-4252-9115-4D343B2B8B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925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C155-2E07-4835-BC70-45804EB0C55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E2360-D455-49C1-BFA7-3F37F74EE9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040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185F-6C8B-434B-9636-7115CAA602F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02AC6-8118-4E0F-AD43-FD9A16C751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2531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4DB2A-8665-48F9-831A-0CDD7C7337C7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E72B-8E5F-4724-BF92-32FBF0C637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74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A2F7-131B-4BB8-A890-96020BF35D0B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B2AF2-2211-4BF1-BF04-C069D6115D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2292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8C8EA-80D7-40B3-A66D-6077F2128CB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2AD61-8FA2-4582-8887-917F29E967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3059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5233A-68AA-47FD-AC95-3B66A1C7F062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0B23-F909-4A65-9D5E-1C902DE803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4020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10DF-E6D8-4897-BF43-B07D1AE0955B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E8EFA-BD66-4508-B779-B070DD054F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2390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9468E-8EAE-4ED2-AB18-D15D2B67E2C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4DCEC-E5E5-4BE3-9D8B-43C4F721C6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5393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1AD5F-CE7B-4AF0-99AF-41D75D507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7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14BB-22E4-435C-AED3-9DF7BC1408CB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214BB-22E4-435C-AED3-9DF7BC1408CB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BF9E3-2ED2-47AC-A7D5-9931E804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BF4A14-B576-411F-B29C-34C6125C680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  <a:latin typeface="Franklin Gothic Book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4DA134-B2B6-44C1-9411-A0CEA0373DE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2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BF4A14-B576-411F-B29C-34C6125C680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22.08.2019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  <a:latin typeface="Franklin Gothic Book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4DA134-B2B6-44C1-9411-A0CEA0373DE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9A6EC441B18B38EB0440D19BB5DC857051EF6CD8F1364F47C07CC63510EB34ABDDDAD80D25AE98FBn444G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035"/>
            <a:ext cx="9153159" cy="2639506"/>
          </a:xfrm>
          <a:prstGeom prst="rect">
            <a:avLst/>
          </a:prstGeom>
          <a:noFill/>
        </p:spPr>
      </p:pic>
      <p:pic>
        <p:nvPicPr>
          <p:cNvPr id="2051" name="Picture 3" descr="C:\Users\zalega\Desktop\Красноярск 2015\Рисунки\L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991" y="576449"/>
            <a:ext cx="702442" cy="84124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611560" y="2818640"/>
            <a:ext cx="81015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PT Sans" pitchFamily="34" charset="-52"/>
                <a:ea typeface="PT Sans" pitchFamily="34" charset="-52"/>
                <a:cs typeface="+mj-cs"/>
              </a:rPr>
              <a:t>Образование детей с ограниченными возможностями здоровья в рамках реализации Федерального государственного образовательного стандарта </a:t>
            </a:r>
          </a:p>
          <a:p>
            <a:pPr algn="r"/>
            <a:r>
              <a:rPr lang="ru-RU" sz="1600" i="1" dirty="0" smtClean="0">
                <a:solidFill>
                  <a:srgbClr val="C00000"/>
                </a:solidFill>
                <a:latin typeface="PT Sans" pitchFamily="34" charset="-52"/>
                <a:ea typeface="PT Sans" pitchFamily="34" charset="-52"/>
                <a:cs typeface="+mj-cs"/>
              </a:rPr>
              <a:t>Попова С.В., заместитель начальника отдела у</a:t>
            </a:r>
          </a:p>
          <a:p>
            <a:pPr algn="r"/>
            <a:r>
              <a:rPr lang="ru-RU" sz="1600" i="1" dirty="0" smtClean="0">
                <a:solidFill>
                  <a:srgbClr val="C00000"/>
                </a:solidFill>
                <a:latin typeface="PT Sans" pitchFamily="34" charset="-52"/>
                <a:ea typeface="PT Sans" pitchFamily="34" charset="-52"/>
                <a:cs typeface="+mj-cs"/>
              </a:rPr>
              <a:t>правления реализацией ФГОС общего образования</a:t>
            </a:r>
          </a:p>
          <a:p>
            <a:pPr algn="r"/>
            <a:r>
              <a:rPr lang="ru-RU" sz="1600" i="1" dirty="0" smtClean="0">
                <a:solidFill>
                  <a:srgbClr val="C00000"/>
                </a:solidFill>
                <a:latin typeface="PT Sans" pitchFamily="34" charset="-52"/>
                <a:ea typeface="PT Sans" pitchFamily="34" charset="-52"/>
                <a:cs typeface="+mj-cs"/>
              </a:rPr>
              <a:t> главного управления образования </a:t>
            </a:r>
          </a:p>
          <a:p>
            <a:pPr algn="r"/>
            <a:r>
              <a:rPr lang="ru-RU" sz="1600" i="1" dirty="0" smtClean="0">
                <a:solidFill>
                  <a:srgbClr val="C00000"/>
                </a:solidFill>
                <a:latin typeface="PT Sans" pitchFamily="34" charset="-52"/>
                <a:ea typeface="PT Sans" pitchFamily="34" charset="-52"/>
                <a:cs typeface="+mj-cs"/>
              </a:rPr>
              <a:t>администрации г. Красноярска</a:t>
            </a:r>
          </a:p>
          <a:p>
            <a:pPr algn="r"/>
            <a:endParaRPr lang="ru-RU" sz="3200" b="1" dirty="0" smtClean="0">
              <a:solidFill>
                <a:srgbClr val="C00000"/>
              </a:solidFill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34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36" name="Подзаголовок 2"/>
          <p:cNvSpPr txBox="1">
            <a:spLocks/>
          </p:cNvSpPr>
          <p:nvPr/>
        </p:nvSpPr>
        <p:spPr bwMode="auto">
          <a:xfrm>
            <a:off x="736992" y="2478722"/>
            <a:ext cx="208483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Arial" pitchFamily="34" charset="0"/>
            </a:endParaRPr>
          </a:p>
        </p:txBody>
      </p:sp>
      <p:sp>
        <p:nvSpPr>
          <p:cNvPr id="58" name="Подзаголовок 2"/>
          <p:cNvSpPr txBox="1">
            <a:spLocks/>
          </p:cNvSpPr>
          <p:nvPr/>
        </p:nvSpPr>
        <p:spPr>
          <a:xfrm>
            <a:off x="1190252" y="580883"/>
            <a:ext cx="4415421" cy="722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n-cs"/>
              </a:rPr>
              <a:t>ГЛАВНОЕ УПРАВЛЕНИЕ ОБРАЗОВАНИЯ </a:t>
            </a:r>
          </a:p>
          <a:p>
            <a:pPr marL="0" marR="0" lvl="0" indent="0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 smtClean="0">
                <a:solidFill>
                  <a:schemeClr val="bg1"/>
                </a:solidFill>
                <a:latin typeface="PT Sans" pitchFamily="34" charset="-52"/>
                <a:ea typeface="PT Sans" pitchFamily="34" charset="-52"/>
              </a:rPr>
              <a:t>АДМИНИСТРАЦИИ ГОРОДА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n-cs"/>
              </a:rPr>
              <a:t>КРАСНОЯРСКА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n-cs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410986" y="308915"/>
            <a:ext cx="3733014" cy="179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125" descr="1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3066" y="336682"/>
            <a:ext cx="3695700" cy="22209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1" name="Прямоугольник 90"/>
          <p:cNvSpPr/>
          <p:nvPr/>
        </p:nvSpPr>
        <p:spPr>
          <a:xfrm>
            <a:off x="1287734" y="1323778"/>
            <a:ext cx="3888000" cy="18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86800" cy="838200"/>
          </a:xfrm>
        </p:spPr>
        <p:txBody>
          <a:bodyPr/>
          <a:lstStyle/>
          <a:p>
            <a:r>
              <a:rPr lang="ru-RU" dirty="0" smtClean="0"/>
              <a:t>Специальная медицинская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400" y="980728"/>
            <a:ext cx="8686800" cy="4525962"/>
          </a:xfrm>
        </p:spPr>
        <p:txBody>
          <a:bodyPr/>
          <a:lstStyle/>
          <a:p>
            <a:r>
              <a:rPr lang="ru-RU" sz="2000" b="1" dirty="0" smtClean="0"/>
              <a:t>Письмо </a:t>
            </a:r>
            <a:r>
              <a:rPr lang="ru-RU" sz="2000" b="1" dirty="0" err="1"/>
              <a:t>Минобрнауки</a:t>
            </a:r>
            <a:r>
              <a:rPr lang="ru-RU" sz="2000" b="1" dirty="0"/>
              <a:t> России от 30.05.2012 </a:t>
            </a:r>
            <a:r>
              <a:rPr lang="ru-RU" sz="2000" b="1" dirty="0" smtClean="0"/>
              <a:t>№ </a:t>
            </a:r>
            <a:r>
              <a:rPr lang="ru-RU" sz="2000" b="1" dirty="0"/>
              <a:t>МД-583/19"О методических рекомендациях "Медико-педагогический контроль за организацией занятий физической культурой обучающихся с отклонениями в состоянии </a:t>
            </a:r>
            <a:r>
              <a:rPr lang="ru-RU" sz="2000" b="1" dirty="0" smtClean="0"/>
              <a:t>здоровья«</a:t>
            </a:r>
          </a:p>
          <a:p>
            <a:pPr marL="357188" indent="90488">
              <a:buNone/>
            </a:pPr>
            <a:r>
              <a:rPr lang="ru-RU" sz="1800" dirty="0"/>
              <a:t>II. ПЕДАГОГИЧЕСКИЙ КОНТРОЛЬ ЗА </a:t>
            </a:r>
            <a:r>
              <a:rPr lang="ru-RU" sz="1800" dirty="0" smtClean="0"/>
              <a:t>ОРГАНИЗАЦИЕЙ ЗАНЯТИЙ </a:t>
            </a:r>
            <a:r>
              <a:rPr lang="ru-RU" sz="1800" dirty="0"/>
              <a:t>ФИЗИЧЕСКОЙ КУЛЬТУРОЙ ОБУЧАЮЩИХСЯ С </a:t>
            </a:r>
            <a:r>
              <a:rPr lang="ru-RU" sz="1800" dirty="0" smtClean="0"/>
              <a:t>ОТКЛОНЕНИЯМИВ </a:t>
            </a:r>
            <a:r>
              <a:rPr lang="ru-RU" sz="1800" dirty="0"/>
              <a:t>СОСТОЯНИИ </a:t>
            </a:r>
            <a:r>
              <a:rPr lang="ru-RU" sz="1800" dirty="0" smtClean="0"/>
              <a:t>ЗДОРОВЬЯ</a:t>
            </a:r>
          </a:p>
          <a:p>
            <a:pPr marL="987425" indent="0">
              <a:buNone/>
            </a:pPr>
            <a:r>
              <a:rPr lang="ru-RU" sz="1800" dirty="0"/>
              <a:t>2.1. Образовательные программы физического воспитания для обучающихся различных медицинских групп</a:t>
            </a:r>
            <a:r>
              <a:rPr lang="ru-RU" sz="1800" dirty="0" smtClean="0"/>
              <a:t>.</a:t>
            </a:r>
          </a:p>
          <a:p>
            <a:pPr marL="987425" indent="0">
              <a:buNone/>
            </a:pPr>
            <a:r>
              <a:rPr lang="ru-RU" sz="1800" dirty="0" smtClean="0"/>
              <a:t>2.2</a:t>
            </a:r>
            <a:r>
              <a:rPr lang="ru-RU" sz="1800" dirty="0"/>
              <a:t>. Особенности методики физического воспитания обучающихся специальной медицинской группы "А</a:t>
            </a:r>
            <a:r>
              <a:rPr lang="ru-RU" sz="1800" dirty="0" smtClean="0"/>
              <a:t>".</a:t>
            </a:r>
          </a:p>
          <a:p>
            <a:pPr marL="987425" indent="0">
              <a:buNone/>
            </a:pPr>
            <a:r>
              <a:rPr lang="ru-RU" sz="1800" dirty="0"/>
              <a:t>2.3. Планирование учебной деятельности обучающихся специальной медицинской группы "А" по физическому воспитанию.2.4. Оценивание и итоговая аттестация обучающихся специальной медицинской группы</a:t>
            </a:r>
            <a:r>
              <a:rPr lang="ru-RU" sz="1800" dirty="0" smtClean="0"/>
              <a:t>.</a:t>
            </a:r>
          </a:p>
          <a:p>
            <a:pPr marL="447675" indent="-90488">
              <a:buNone/>
            </a:pPr>
            <a:r>
              <a:rPr lang="ru-RU" sz="1800" dirty="0"/>
              <a:t>III. ОЦЕНКА ОЗДОРОВИТЕЛЬНОЙ </a:t>
            </a:r>
            <a:r>
              <a:rPr lang="ru-RU" sz="1800" dirty="0" smtClean="0"/>
              <a:t>ЭФФЕКТИВНОСТИ ЗАНЯТИЙ </a:t>
            </a:r>
            <a:r>
              <a:rPr lang="ru-RU" sz="1800" dirty="0"/>
              <a:t>ФИЗИЧЕСКОЙ КУЛЬТУРОЙ ОБУЧАЮЩИХСЯ С </a:t>
            </a:r>
            <a:r>
              <a:rPr lang="ru-RU" sz="1800" dirty="0" smtClean="0"/>
              <a:t>ОТКЛОНЕНИЯМИ В </a:t>
            </a:r>
            <a:r>
              <a:rPr lang="ru-RU" sz="1800" dirty="0"/>
              <a:t>СОСТОЯНИИ </a:t>
            </a:r>
            <a:r>
              <a:rPr lang="ru-RU" sz="1800" dirty="0" smtClean="0"/>
              <a:t>ЗДОРОВЬЯ</a:t>
            </a:r>
          </a:p>
          <a:p>
            <a:pPr marL="447675" indent="-90488">
              <a:buNone/>
            </a:pPr>
            <a:r>
              <a:rPr lang="ru-RU" sz="1800" dirty="0" smtClean="0"/>
              <a:t>И т.д.</a:t>
            </a:r>
            <a:endParaRPr lang="ru-RU" sz="1800" dirty="0"/>
          </a:p>
          <a:p>
            <a:pPr marL="987425" indent="0">
              <a:buNone/>
            </a:pPr>
            <a:endParaRPr lang="ru-RU" sz="1800" dirty="0"/>
          </a:p>
          <a:p>
            <a:pPr marL="987425" indent="0">
              <a:buNone/>
            </a:pPr>
            <a:endParaRPr lang="ru-RU" sz="1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73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3328" y="1360512"/>
            <a:ext cx="88924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9388" indent="358775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«Об </a:t>
            </a:r>
            <a:r>
              <a:rPr lang="ru-RU" altLang="ru-RU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образовании в Российской Федерации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» </a:t>
            </a:r>
            <a:r>
              <a:rPr lang="ru-RU" altLang="ru-RU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(закон </a:t>
            </a:r>
            <a:r>
              <a:rPr lang="ru-RU" altLang="ru-RU" sz="2000" kern="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от 29.12.2012 N </a:t>
            </a:r>
            <a:r>
              <a:rPr lang="ru-RU" altLang="ru-RU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273-ФЗ)</a:t>
            </a:r>
          </a:p>
          <a:p>
            <a:pPr marL="179388" indent="358775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000" kern="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ФГОС для детей с ОВЗ и детей с умственной отсталостью (интеллектуальными нарушениями), </a:t>
            </a:r>
            <a:r>
              <a:rPr lang="ru-RU" altLang="ru-RU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(Приказ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Минобрнауки</a:t>
            </a:r>
            <a:r>
              <a:rPr lang="ru-RU" altLang="ru-RU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РФ от 19.12.2014  №№ 1598, 1599)</a:t>
            </a:r>
          </a:p>
          <a:p>
            <a:pPr marL="179388" lvl="0" indent="358775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Санитарно-эпидемиологические </a:t>
            </a:r>
            <a:r>
              <a:rPr lang="ru-RU" altLang="ru-RU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здоровья, </a:t>
            </a:r>
            <a:r>
              <a:rPr lang="ru-RU" altLang="ru-RU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(Постановление </a:t>
            </a:r>
            <a:r>
              <a:rPr lang="ru-RU" altLang="ru-RU" sz="2000" kern="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Главного государственного санитарного врача </a:t>
            </a:r>
            <a:r>
              <a:rPr lang="ru-RU" altLang="ru-RU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от 10.07.2015 № 26</a:t>
            </a:r>
            <a:r>
              <a:rPr lang="ru-RU" altLang="ru-RU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</a:t>
            </a:r>
            <a:endParaRPr lang="en-US" altLang="ru-RU" sz="2000" kern="0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179388" lvl="0" indent="358775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Другие…..</a:t>
            </a:r>
            <a:endParaRPr lang="ru-RU" altLang="ru-RU" sz="2000" kern="0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07073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kern="0" dirty="0" smtClean="0">
              <a:solidFill>
                <a:srgbClr val="333399"/>
              </a:solidFill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34832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8438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3328" y="2283841"/>
            <a:ext cx="8892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ФГОС для детей с ОВЗ и детей с умственной отсталостью (интеллектуальными нарушениями), </a:t>
            </a:r>
            <a:r>
              <a:rPr lang="ru-RU" altLang="ru-RU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(Приказ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Минобрнауки</a:t>
            </a:r>
            <a:r>
              <a:rPr lang="ru-RU" altLang="ru-RU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РФ от 19.12.2014  №№ 1598, 1599)</a:t>
            </a:r>
          </a:p>
          <a:p>
            <a:pPr marL="179388" fontAlgn="base">
              <a:spcBef>
                <a:spcPct val="0"/>
              </a:spcBef>
              <a:spcAft>
                <a:spcPct val="0"/>
              </a:spcAft>
            </a:pPr>
            <a:endParaRPr lang="ru-RU" altLang="ru-RU" sz="2000" kern="0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179388" indent="358775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000" kern="0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179388" indent="358775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000" kern="0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07073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kern="0" dirty="0" smtClean="0">
              <a:solidFill>
                <a:srgbClr val="333399"/>
              </a:solidFill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34832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8438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User\Desktop\im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81" y="2621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9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/>
            </a:extLst>
          </p:cNvPr>
          <p:cNvSpPr/>
          <p:nvPr/>
        </p:nvSpPr>
        <p:spPr>
          <a:xfrm>
            <a:off x="1450975" y="169863"/>
            <a:ext cx="2997200" cy="7318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/>
            </a:extLst>
          </p:cNvPr>
          <p:cNvSpPr/>
          <p:nvPr/>
        </p:nvSpPr>
        <p:spPr>
          <a:xfrm>
            <a:off x="482600" y="1604963"/>
            <a:ext cx="1778000" cy="15192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(ООП)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/>
            </a:extLst>
          </p:cNvPr>
          <p:cNvSpPr/>
          <p:nvPr/>
        </p:nvSpPr>
        <p:spPr>
          <a:xfrm>
            <a:off x="3624263" y="1371600"/>
            <a:ext cx="1776412" cy="1752600"/>
          </a:xfrm>
          <a:prstGeom prst="roundRect">
            <a:avLst/>
          </a:prstGeom>
          <a:solidFill>
            <a:srgbClr val="E872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(АООП)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/>
            </a:extLst>
          </p:cNvPr>
          <p:cNvSpPr/>
          <p:nvPr/>
        </p:nvSpPr>
        <p:spPr>
          <a:xfrm>
            <a:off x="3124200" y="3822700"/>
            <a:ext cx="2179638" cy="1435100"/>
          </a:xfrm>
          <a:prstGeom prst="roundRect">
            <a:avLst/>
          </a:prstGeom>
          <a:solidFill>
            <a:srgbClr val="E872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(АОП)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951038" y="996950"/>
            <a:ext cx="617537" cy="5095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33738" y="1004888"/>
            <a:ext cx="450850" cy="555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/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rot="5400000">
            <a:off x="4013200" y="3324225"/>
            <a:ext cx="698500" cy="2984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блачко с текстом: прямоугольное 26">
            <a:extLst>
              <a:ext uri="{FF2B5EF4-FFF2-40B4-BE49-F238E27FC236}"/>
            </a:extLst>
          </p:cNvPr>
          <p:cNvSpPr/>
          <p:nvPr/>
        </p:nvSpPr>
        <p:spPr>
          <a:xfrm>
            <a:off x="7096125" y="3429000"/>
            <a:ext cx="1779588" cy="1019175"/>
          </a:xfrm>
          <a:prstGeom prst="wedgeRectCallout">
            <a:avLst>
              <a:gd name="adj1" fmla="val -148910"/>
              <a:gd name="adj2" fmla="val 3685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 рекомендации ПМПК и ИПРА</a:t>
            </a:r>
          </a:p>
        </p:txBody>
      </p:sp>
      <p:sp>
        <p:nvSpPr>
          <p:cNvPr id="28" name="Облачко с текстом: прямоугольное 27">
            <a:extLst>
              <a:ext uri="{FF2B5EF4-FFF2-40B4-BE49-F238E27FC236}"/>
            </a:extLst>
          </p:cNvPr>
          <p:cNvSpPr/>
          <p:nvPr/>
        </p:nvSpPr>
        <p:spPr>
          <a:xfrm>
            <a:off x="7132638" y="4772025"/>
            <a:ext cx="1822450" cy="871538"/>
          </a:xfrm>
          <a:prstGeom prst="wedgeRectCallout">
            <a:avLst>
              <a:gd name="adj1" fmla="val -148789"/>
              <a:gd name="adj2" fmla="val -7781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в рамках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</a:t>
            </a:r>
          </a:p>
        </p:txBody>
      </p:sp>
      <p:sp>
        <p:nvSpPr>
          <p:cNvPr id="31" name="Облачко с текстом: прямоугольное 30">
            <a:extLst>
              <a:ext uri="{FF2B5EF4-FFF2-40B4-BE49-F238E27FC236}"/>
            </a:extLst>
          </p:cNvPr>
          <p:cNvSpPr/>
          <p:nvPr/>
        </p:nvSpPr>
        <p:spPr>
          <a:xfrm>
            <a:off x="6267450" y="914400"/>
            <a:ext cx="2684463" cy="2122488"/>
          </a:xfrm>
          <a:prstGeom prst="wedgeRectCallout">
            <a:avLst>
              <a:gd name="adj1" fmla="val -79343"/>
              <a:gd name="adj2" fmla="val 10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на группу детей определенной категории ОВЗ </a:t>
            </a:r>
          </a:p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Ограничены возможности учета индивидуальных отличий конкретного ребенка, необходимых индивидуальных образовательных условий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блачко с текстом: прямоугольное 36">
            <a:extLst>
              <a:ext uri="{FF2B5EF4-FFF2-40B4-BE49-F238E27FC236}"/>
            </a:extLst>
          </p:cNvPr>
          <p:cNvSpPr/>
          <p:nvPr/>
        </p:nvSpPr>
        <p:spPr>
          <a:xfrm>
            <a:off x="482600" y="5029200"/>
            <a:ext cx="1822450" cy="1371600"/>
          </a:xfrm>
          <a:prstGeom prst="wedgeRectCallout">
            <a:avLst>
              <a:gd name="adj1" fmla="val 98247"/>
              <a:gd name="adj2" fmla="val -1084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Разрабатывается на конкретного ребенка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Прописываются условия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/>
            </a:extLst>
          </p:cNvPr>
          <p:cNvSpPr/>
          <p:nvPr/>
        </p:nvSpPr>
        <p:spPr>
          <a:xfrm>
            <a:off x="5667375" y="6184900"/>
            <a:ext cx="3451225" cy="5889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или АООП</a:t>
            </a:r>
          </a:p>
        </p:txBody>
      </p:sp>
    </p:spTree>
    <p:extLst>
      <p:ext uri="{BB962C8B-B14F-4D97-AF65-F5344CB8AC3E}">
        <p14:creationId xmlns:p14="http://schemas.microsoft.com/office/powerpoint/2010/main" val="293878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 АООП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524056" cy="1658813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/>
              <a:t>АООП= СФГОС+ПАООП</a:t>
            </a:r>
            <a:r>
              <a:rPr lang="en-US" sz="4400" b="1" dirty="0" smtClean="0"/>
              <a:t> + </a:t>
            </a:r>
            <a:r>
              <a:rPr lang="ru-RU" sz="4400" b="1" dirty="0" smtClean="0"/>
              <a:t>часть ОУ</a:t>
            </a:r>
          </a:p>
          <a:p>
            <a:pPr marL="0" indent="0">
              <a:buNone/>
            </a:pPr>
            <a:r>
              <a:rPr lang="ru-RU" sz="2800" b="1" dirty="0"/>
              <a:t>	</a:t>
            </a:r>
            <a:r>
              <a:rPr lang="ru-RU" sz="2800" b="1" dirty="0" smtClean="0"/>
              <a:t>			     </a:t>
            </a:r>
            <a:r>
              <a:rPr lang="ru-RU" sz="2400" b="1" dirty="0" smtClean="0"/>
              <a:t>(60-80 %)            (40-20%)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3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АООП НОО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636095"/>
              </p:ext>
            </p:extLst>
          </p:nvPr>
        </p:nvGraphicFramePr>
        <p:xfrm>
          <a:off x="304800" y="1554163"/>
          <a:ext cx="868680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936"/>
                <a:gridCol w="1583784"/>
                <a:gridCol w="1440552"/>
                <a:gridCol w="1728192"/>
                <a:gridCol w="20433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глухие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Слабослышащие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Слепые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3.1  (4 года)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3.2 (5 лет)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3.3 (легкая УО, 5 лет)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3.4 </a:t>
                      </a:r>
                      <a:r>
                        <a:rPr lang="ru-RU" sz="1600" dirty="0" smtClean="0"/>
                        <a:t>(умеренная, тяжелая УО) 5 лет)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слабовидящие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4.1 (4 года)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4.2 (5 лет)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4.3 (легкая УО, 5 лет)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ТНР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6.3 (легкая УО;СИПР)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6.4 </a:t>
                      </a:r>
                      <a:r>
                        <a:rPr lang="ru-RU" sz="1400" dirty="0" smtClean="0"/>
                        <a:t>(умеренная, тяжелая УО, ТНР, СИПР)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ЗПР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7.2 </a:t>
                      </a:r>
                      <a:r>
                        <a:rPr lang="ru-RU" sz="1400" dirty="0" smtClean="0"/>
                        <a:t>(5 лет, первый </a:t>
                      </a:r>
                      <a:r>
                        <a:rPr lang="ru-RU" sz="1400" dirty="0" err="1" smtClean="0"/>
                        <a:t>доп.класс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РАС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8.2 </a:t>
                      </a:r>
                      <a:r>
                        <a:rPr lang="ru-RU" sz="1400" dirty="0" smtClean="0"/>
                        <a:t>(5 лет после ДОУ, 6 лет без ДОУ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8.3 (легкая УО, 6 лет)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8.4 </a:t>
                      </a:r>
                      <a:r>
                        <a:rPr lang="ru-RU" sz="1400" dirty="0" smtClean="0"/>
                        <a:t>(умеренная, тяжелая УО, ТНР, 6 лет, СИПР)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6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86800" cy="72008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ФГОС для детей с нарушением интеллекта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193018"/>
              </p:ext>
            </p:extLst>
          </p:nvPr>
        </p:nvGraphicFramePr>
        <p:xfrm>
          <a:off x="441256" y="740664"/>
          <a:ext cx="8686800" cy="557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720"/>
                <a:gridCol w="47720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вариант </a:t>
                      </a:r>
                    </a:p>
                    <a:p>
                      <a:r>
                        <a:rPr lang="ru-RU" sz="1600" dirty="0" smtClean="0"/>
                        <a:t>(</a:t>
                      </a:r>
                      <a:r>
                        <a:rPr lang="ru-RU" sz="1600" i="1" dirty="0" smtClean="0"/>
                        <a:t>легкая умственная отсталость)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 вариант  </a:t>
                      </a:r>
                    </a:p>
                    <a:p>
                      <a:r>
                        <a:rPr lang="ru-RU" sz="1600" dirty="0" smtClean="0"/>
                        <a:t>(</a:t>
                      </a:r>
                      <a:r>
                        <a:rPr lang="ru-RU" sz="1600" i="1" dirty="0" smtClean="0"/>
                        <a:t>умеренная и тяжелая умственная отсталость)</a:t>
                      </a:r>
                      <a:endParaRPr lang="ru-RU" sz="1600" i="1" dirty="0"/>
                    </a:p>
                  </a:txBody>
                  <a:tcPr/>
                </a:tc>
              </a:tr>
              <a:tr h="4992632">
                <a:tc>
                  <a:txBody>
                    <a:bodyPr/>
                    <a:lstStyle/>
                    <a:p>
                      <a:pPr marL="0" marR="0" lvl="0" indent="17970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Физическая культура</a:t>
                      </a:r>
                    </a:p>
                    <a:p>
                      <a:pPr marL="0" marR="0" lvl="0" indent="17970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Физическая культура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(Адаптивная физическая культура)</a:t>
                      </a:r>
                    </a:p>
                    <a:p>
                      <a:pPr marL="0" marR="0" lvl="0" indent="17970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1) овладение умениями организовывать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здоровьесберегающую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жизнедеятельность (режим дня, утренняя зарядка, оздоровительные мероприятия, подвижные игры);</a:t>
                      </a:r>
                    </a:p>
                    <a:p>
                      <a:pPr marL="0" marR="0" lvl="0" indent="17970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2) первоначальные представления о значении физической культуры для физического развития, повышения работоспособности;</a:t>
                      </a:r>
                    </a:p>
                    <a:p>
                      <a:pPr marL="0" marR="0" lvl="0" indent="17970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3) вовлечение в систематические занятия физической культурой и доступными видами спорта;</a:t>
                      </a:r>
                    </a:p>
                    <a:p>
                      <a:pPr marL="0" marR="0" lvl="0" indent="17970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4) умения оценивать свое физическое состояние, величину физических нагрузок.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7970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Физическая культура</a:t>
                      </a:r>
                    </a:p>
                    <a:p>
                      <a:pPr marL="0" marR="0" lvl="0" indent="17970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Адаптивная физкультура</a:t>
                      </a:r>
                    </a:p>
                    <a:p>
                      <a:pPr marL="0" marR="0" lvl="0" indent="17970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1) восприятие собственного тела, осознание своих физических возможностей и ограничений:</a:t>
                      </a:r>
                    </a:p>
                    <a:p>
                      <a:pPr marL="0" marR="0" lvl="0" indent="17970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освоение доступных способов контроля над функциями собственного тела: сидеть, стоять, передвигаться (в том числе с использованием технических средств);</a:t>
                      </a:r>
                    </a:p>
                    <a:p>
                      <a:pPr marL="0" marR="0" lvl="0" indent="17970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освоение двигательных навыков, координации, последовательности движений;</a:t>
                      </a:r>
                    </a:p>
                    <a:p>
                      <a:pPr marL="0" marR="0" lvl="0" indent="17970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совершенствование физических качеств: ловкости, силы, быстроты, выносливости;</a:t>
                      </a:r>
                    </a:p>
                    <a:p>
                      <a:pPr marL="0" marR="0" lvl="0" indent="17970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умение радоваться успехам: выше прыгнул, быстрее пробежал и другое.</a:t>
                      </a:r>
                    </a:p>
                    <a:p>
                      <a:r>
                        <a:rPr lang="ru-RU" sz="1400" dirty="0" smtClean="0"/>
                        <a:t>И т.д.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7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ТРЕБОВАНИЯ К АООП НОО ДЛЯ ОБУЧАЮЩИХСЯ С НАРУШЕНИЯМИ</a:t>
            </a:r>
            <a:br>
              <a:rPr lang="ru-RU" sz="2000" dirty="0" smtClean="0"/>
            </a:br>
            <a:r>
              <a:rPr lang="ru-RU" sz="2000" dirty="0" smtClean="0"/>
              <a:t>ОПОРНО-ДВИГАТЕЛЬНОГО АППАРАТА (ДАЛЕЕ - НОДА) (6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258990"/>
              </p:ext>
            </p:extLst>
          </p:nvPr>
        </p:nvGraphicFramePr>
        <p:xfrm>
          <a:off x="323528" y="980728"/>
          <a:ext cx="8640960" cy="5917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4176464"/>
                <a:gridCol w="2952328"/>
              </a:tblGrid>
              <a:tr h="452596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Вариант 6.1., 6.2.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Физическая </a:t>
                      </a:r>
                      <a:r>
                        <a:rPr lang="ru-RU" sz="1200" dirty="0">
                          <a:effectLst/>
                        </a:rPr>
                        <a:t>культура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Требования к результатам освоения учебного предмета "Адаптивная физическая культура (АФК)" определяются особенностями двигательного развития детей и медицинскими рекомендациями, достижения обучающихся оцениваются индивидуально.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35" marR="8635" marT="14206" marB="14206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Вариант 6.3.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Физическая </a:t>
                      </a:r>
                      <a:r>
                        <a:rPr lang="ru-RU" sz="1200" dirty="0">
                          <a:effectLst/>
                        </a:rPr>
                        <a:t>культура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effectLst/>
                        </a:rPr>
                        <a:t>Адаптивная физическая культура (АФК):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Овладение основными представлениями о собственном теле.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Знание основных частей тела.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Знание о значение укрепления костно-мышечной системы человека.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Выполнение доступных упражнений, направленных на укрепление костно-мышечной системы (упражнения на развитие правильной осанки, дыхательные упражнения, упражнения для расслабления мышц, общеразвивающие и корригирующие упражнения и т.д.).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Овладение в соответствии с возрастом и индивидуальными особенностями организма основными двигательными качествами: сила, ловкость, быстрота, вестибулярная устойчивость.</a:t>
                      </a:r>
                    </a:p>
                    <a:p>
                      <a:pPr marL="38100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Овладение представлениями о возможностях и ограничениях физических функций.</a:t>
                      </a:r>
                    </a:p>
                    <a:p>
                      <a:pPr marL="38100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Представление о влиянии адаптивной физической культуры на организм: значение ходьбы, спортивных игр, гимнастических упражнений и т.д. для укрепления здоровья человека.</a:t>
                      </a:r>
                    </a:p>
                    <a:p>
                      <a:pPr marL="38100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доступными видами физкультурно-спортивной деятельности.</a:t>
                      </a:r>
                    </a:p>
                    <a:p>
                      <a:pPr indent="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Получение удовлетворения от занятий адаптивной физической культурой.</a:t>
                      </a:r>
                    </a:p>
                    <a:p>
                      <a:pPr indent="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 т.д.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35" marR="8635" marT="14206" marB="14206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00213" algn="l"/>
                        </a:tabLst>
                      </a:pPr>
                      <a:r>
                        <a:rPr lang="ru-RU" sz="1200" b="1" dirty="0" smtClean="0">
                          <a:effectLst/>
                        </a:rPr>
                        <a:t>Вариант 6.4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00213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Физическая </a:t>
                      </a:r>
                      <a:r>
                        <a:rPr lang="ru-RU" sz="1200" dirty="0">
                          <a:effectLst/>
                        </a:rPr>
                        <a:t>культура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00213" algn="l"/>
                        </a:tabLst>
                      </a:pPr>
                      <a:r>
                        <a:rPr lang="ru-RU" sz="1200" b="1" u="sng" dirty="0">
                          <a:effectLst/>
                        </a:rPr>
                        <a:t>Адаптивная физическая культура (АФК):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00213" algn="l"/>
                        </a:tabLst>
                      </a:pPr>
                      <a:r>
                        <a:rPr lang="ru-RU" sz="1200" dirty="0">
                          <a:effectLst/>
                        </a:rPr>
                        <a:t>1) восприятие собственного тела, осознание своих физических возможностей и ограничений.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00213" algn="l"/>
                        </a:tabLst>
                      </a:pPr>
                      <a:r>
                        <a:rPr lang="ru-RU" sz="1200" dirty="0">
                          <a:effectLst/>
                        </a:rPr>
                        <a:t>- освоение доступных способов контроля над функциями собственного тела: сидеть, стоять, передвигаться (в </a:t>
                      </a:r>
                      <a:r>
                        <a:rPr lang="ru-RU" sz="1200" dirty="0" err="1">
                          <a:effectLst/>
                        </a:rPr>
                        <a:t>т.ч</a:t>
                      </a:r>
                      <a:r>
                        <a:rPr lang="ru-RU" sz="1200" dirty="0">
                          <a:effectLst/>
                        </a:rPr>
                        <a:t>. с использованием технических средств);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00213" algn="l"/>
                        </a:tabLst>
                      </a:pPr>
                      <a:r>
                        <a:rPr lang="ru-RU" sz="1200" dirty="0">
                          <a:effectLst/>
                        </a:rPr>
                        <a:t>- освоение двигательных навыков, координации движений,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00213" algn="l"/>
                        </a:tabLst>
                      </a:pPr>
                      <a:r>
                        <a:rPr lang="ru-RU" sz="1200" dirty="0">
                          <a:effectLst/>
                        </a:rPr>
                        <a:t>2) соотнесение самочувствия с настроением, собственной активностью, самостоятельностью и независимостью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00213" algn="l"/>
                        </a:tabLst>
                      </a:pPr>
                      <a:r>
                        <a:rPr lang="ru-RU" sz="1200" dirty="0">
                          <a:effectLst/>
                        </a:rPr>
                        <a:t>умение устанавливать связь телесного самочувствия с физической нагрузкой: усталость после активной деятельности, болевые ощущения в мышцах после физических упражнений.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35" marR="8635" marT="14206" marB="142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8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ТРЕБОВАНИЯ К АООП НОО ДЛЯ ОБУЧАЮЩИХСЯ </a:t>
            </a:r>
            <a:br>
              <a:rPr lang="ru-RU" sz="1800" b="1" dirty="0" smtClean="0"/>
            </a:br>
            <a:r>
              <a:rPr lang="ru-RU" sz="1800" b="1" dirty="0" smtClean="0"/>
              <a:t>С ЗАДЕРЖКОЙ ПСИХИЧЕСКОГО РАЗВИТИЯ 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79705" algn="just">
              <a:spcAft>
                <a:spcPts val="0"/>
              </a:spcAft>
            </a:pPr>
            <a:endParaRPr lang="ru-RU" dirty="0" smtClean="0">
              <a:effectLst/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762834"/>
              </p:ext>
            </p:extLst>
          </p:nvPr>
        </p:nvGraphicFramePr>
        <p:xfrm>
          <a:off x="467544" y="1412776"/>
          <a:ext cx="8496944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004"/>
                <a:gridCol w="61719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7.1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7.2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Обязательные предметные области учебного плана и основные задачи реализации содержания предметных областей соответствуют </a:t>
                      </a:r>
                      <a:r>
                        <a:rPr lang="ru-RU" sz="140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2" tooltip="Приказ Минобрнауки России от 06.10.2009 N 373 (ред. от 29.12.2014) &quot;Об утверждении и введении в действие федерального государственного образовательного стандарта начального общего образования&quot; (Зарегистрировано в Минюсте России 22.12.2009 N 15785){Консуль"/>
                        </a:rPr>
                        <a:t>ФГОС НОО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&lt;3&gt;.</a:t>
                      </a:r>
                      <a:r>
                        <a:rPr lang="ru-RU" sz="1400" dirty="0" smtClean="0">
                          <a:effectLst/>
                          <a:latin typeface="Arial"/>
                          <a:ea typeface="Times New Roman"/>
                        </a:rPr>
                        <a:t> Предметная область "Физическая культура".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Основные задачи реализации содержания: Укрепление здоровья, содействие гармоничному физическому, нравственному и социальному развитию, успешному обучению, формирование первоначальных умений </a:t>
                      </a:r>
                      <a:r>
                        <a:rPr lang="ru-RU" sz="1400" dirty="0" err="1" smtClean="0"/>
                        <a:t>саморегуляции</a:t>
                      </a:r>
                      <a:r>
                        <a:rPr lang="ru-RU" sz="1400" dirty="0" smtClean="0"/>
                        <a:t> средствами физической культуры. Формирование установки на сохранение и укрепление здоровья, навыков здорового и безопасного образа жизни. Овладение основными представлениями о собственном теле, возможностях и ограничениях его физических функций, возможностях компенсации. Формирование понимания связи телесного самочувствия с настроением, собственной активностью, самостоятельностью и независимостью. Овладение умениями поддерживать образ жизни, соответствующий возрасту, потребностям и ограничениям здоровья, поддерживать режим дня с необходимыми оздоровительными процедурами. Овладение умениями включаться в занятия на свежем воздухе, адекватно дозировать физическую нагрузку, соблюдать необходимый индивидуальный режим питания и сна. Формирование умения следить за своим физическим состоянием, величиной физических нагрузок. Развитие основных физических качеств (силы, быстроты, выносливости, координации, гибкости). Формирование установки на сохранение и укрепление здоровья, навыков здорового и безопасного образа жизни.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5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11829</TotalTime>
  <Words>1086</Words>
  <Application>Microsoft Office PowerPoint</Application>
  <PresentationFormat>Экран (4:3)</PresentationFormat>
  <Paragraphs>125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Трек</vt:lpstr>
      <vt:lpstr>1_Трек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Разработка АООП</vt:lpstr>
      <vt:lpstr>Варианты АООП НОО</vt:lpstr>
      <vt:lpstr>ФГОС для детей с нарушением интеллекта</vt:lpstr>
      <vt:lpstr>ТРЕБОВАНИЯ К АООП НОО ДЛЯ ОБУЧАЮЩИХСЯ С НАРУШЕНИЯМИ ОПОРНО-ДВИГАТЕЛЬНОГО АППАРАТА (ДАЛЕЕ - НОДА) (6  </vt:lpstr>
      <vt:lpstr>ТРЕБОВАНИЯ К АООП НОО ДЛЯ ОБУЧАЮЩИХСЯ  С ЗАДЕРЖКОЙ ПСИХИЧЕСКОГО РАЗВИТИЯ </vt:lpstr>
      <vt:lpstr>Специальная медицинская группа</vt:lpstr>
    </vt:vector>
  </TitlesOfParts>
  <Company>GUZAK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1235 235 4234 12415425 12545 125151513512 135 13513561351351335</dc:title>
  <dc:creator>averkin</dc:creator>
  <cp:lastModifiedBy>Попова Светлана Викторовна</cp:lastModifiedBy>
  <cp:revision>850</cp:revision>
  <cp:lastPrinted>2019-04-23T03:15:28Z</cp:lastPrinted>
  <dcterms:created xsi:type="dcterms:W3CDTF">2010-03-15T04:18:07Z</dcterms:created>
  <dcterms:modified xsi:type="dcterms:W3CDTF">2019-08-22T07:06:39Z</dcterms:modified>
</cp:coreProperties>
</file>