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9"/>
  </p:notesMasterIdLst>
  <p:sldIdLst>
    <p:sldId id="315" r:id="rId2"/>
    <p:sldId id="297" r:id="rId3"/>
    <p:sldId id="312" r:id="rId4"/>
    <p:sldId id="309" r:id="rId5"/>
    <p:sldId id="298" r:id="rId6"/>
    <p:sldId id="305" r:id="rId7"/>
    <p:sldId id="313" r:id="rId8"/>
    <p:sldId id="304" r:id="rId9"/>
    <p:sldId id="307" r:id="rId10"/>
    <p:sldId id="301" r:id="rId11"/>
    <p:sldId id="306" r:id="rId12"/>
    <p:sldId id="316" r:id="rId13"/>
    <p:sldId id="314" r:id="rId14"/>
    <p:sldId id="300" r:id="rId15"/>
    <p:sldId id="303" r:id="rId16"/>
    <p:sldId id="299" r:id="rId17"/>
    <p:sldId id="31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48" autoAdjust="0"/>
    <p:restoredTop sz="94660"/>
  </p:normalViewPr>
  <p:slideViewPr>
    <p:cSldViewPr>
      <p:cViewPr>
        <p:scale>
          <a:sx n="80" d="100"/>
          <a:sy n="80" d="100"/>
        </p:scale>
        <p:origin x="-1308" y="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3AA7F4-FB61-4A47-92BC-447BFA7ED88B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79542-5962-41D6-B667-70ADB26A9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706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79542-5962-41D6-B667-70ADB26A9C2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504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399BC-3188-457B-B947-8EAA670E8FF1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F9525-AB4B-4BAC-B5D0-6D57DCF748AA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289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399BC-3188-457B-B947-8EAA670E8FF1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F9525-AB4B-4BAC-B5D0-6D57DCF748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904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399BC-3188-457B-B947-8EAA670E8FF1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F9525-AB4B-4BAC-B5D0-6D57DCF748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576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399BC-3188-457B-B947-8EAA670E8FF1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F9525-AB4B-4BAC-B5D0-6D57DCF748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465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399BC-3188-457B-B947-8EAA670E8FF1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F9525-AB4B-4BAC-B5D0-6D57DCF748AA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411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399BC-3188-457B-B947-8EAA670E8FF1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F9525-AB4B-4BAC-B5D0-6D57DCF748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277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399BC-3188-457B-B947-8EAA670E8FF1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F9525-AB4B-4BAC-B5D0-6D57DCF748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227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399BC-3188-457B-B947-8EAA670E8FF1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F9525-AB4B-4BAC-B5D0-6D57DCF748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027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399BC-3188-457B-B947-8EAA670E8FF1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F9525-AB4B-4BAC-B5D0-6D57DCF748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022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5A3399BC-3188-457B-B947-8EAA670E8FF1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A3F9525-AB4B-4BAC-B5D0-6D57DCF748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464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399BC-3188-457B-B947-8EAA670E8FF1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F9525-AB4B-4BAC-B5D0-6D57DCF748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689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A3399BC-3188-457B-B947-8EAA670E8FF1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A3F9525-AB4B-4BAC-B5D0-6D57DCF748AA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664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0ndNqJ02Tk" TargetMode="External"/><Relationship Id="rId2" Type="http://schemas.openxmlformats.org/officeDocument/2006/relationships/hyperlink" Target="https://www.youtube.com/watch?v=zkFZX70baW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LP8rGcRk02w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cbl.ru/" TargetMode="External"/><Relationship Id="rId13" Type="http://schemas.openxmlformats.org/officeDocument/2006/relationships/hyperlink" Target="http://www.biblioschool.ru/" TargetMode="External"/><Relationship Id="rId3" Type="http://schemas.openxmlformats.org/officeDocument/2006/relationships/hyperlink" Target="https://uchebnik.mos.ru/catalogue" TargetMode="External"/><Relationship Id="rId7" Type="http://schemas.openxmlformats.org/officeDocument/2006/relationships/hyperlink" Target="https://uchi.ru/" TargetMode="External"/><Relationship Id="rId12" Type="http://schemas.openxmlformats.org/officeDocument/2006/relationships/hyperlink" Target="https://olimpium.ru/" TargetMode="External"/><Relationship Id="rId2" Type="http://schemas.openxmlformats.org/officeDocument/2006/relationships/hyperlink" Target="https://resh.edu.ru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yaklass.ru/" TargetMode="External"/><Relationship Id="rId11" Type="http://schemas.openxmlformats.org/officeDocument/2006/relationships/hyperlink" Target="https://myskills.ru/" TargetMode="External"/><Relationship Id="rId5" Type="http://schemas.openxmlformats.org/officeDocument/2006/relationships/hyperlink" Target="https://education.yandex.ru/home" TargetMode="External"/><Relationship Id="rId10" Type="http://schemas.openxmlformats.org/officeDocument/2006/relationships/hyperlink" Target="https://elducation.ru/" TargetMode="External"/><Relationship Id="rId4" Type="http://schemas.openxmlformats.org/officeDocument/2006/relationships/hyperlink" Target="https://site.bilet.worldskills.ru/" TargetMode="External"/><Relationship Id="rId9" Type="http://schemas.openxmlformats.org/officeDocument/2006/relationships/hyperlink" Target="https://media.prosv.ru/" TargetMode="External"/><Relationship Id="rId14" Type="http://schemas.openxmlformats.org/officeDocument/2006/relationships/hyperlink" Target="https://rosuchebnik.ru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11" Type="http://schemas.openxmlformats.org/officeDocument/2006/relationships/image" Target="../media/image12.jp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g"/><Relationship Id="rId1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383" y="404664"/>
            <a:ext cx="8568952" cy="187220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b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образовательной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практике</a:t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опыта работы: плюсы и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минусы</a:t>
            </a:r>
            <a:endParaRPr lang="ru-RU" sz="4000" dirty="0"/>
          </a:p>
        </p:txBody>
      </p:sp>
      <p:pic>
        <p:nvPicPr>
          <p:cNvPr id="4" name="Объект 5" descr="http://distanceeducation.narod.ru/Chapter2_clip_image001_0000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24514" y="2276475"/>
            <a:ext cx="3539421" cy="3592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139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4900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     </a:t>
            </a:r>
            <a:r>
              <a:rPr lang="ru-RU" sz="31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плана урока</a:t>
            </a:r>
            <a:r>
              <a:rPr lang="ru-RU" dirty="0"/>
              <a:t/>
            </a:r>
            <a:br>
              <a:rPr lang="ru-RU" dirty="0"/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9019202"/>
              </p:ext>
            </p:extLst>
          </p:nvPr>
        </p:nvGraphicFramePr>
        <p:xfrm>
          <a:off x="0" y="620688"/>
          <a:ext cx="9143999" cy="56042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2545">
                  <a:extLst>
                    <a:ext uri="{9D8B030D-6E8A-4147-A177-3AD203B41FA5}">
                      <a16:colId xmlns:a16="http://schemas.microsoft.com/office/drawing/2014/main" xmlns="" val="567737109"/>
                    </a:ext>
                  </a:extLst>
                </a:gridCol>
                <a:gridCol w="6149815">
                  <a:extLst>
                    <a:ext uri="{9D8B030D-6E8A-4147-A177-3AD203B41FA5}">
                      <a16:colId xmlns:a16="http://schemas.microsoft.com/office/drawing/2014/main" xmlns="" val="656996667"/>
                    </a:ext>
                  </a:extLst>
                </a:gridCol>
                <a:gridCol w="1331639">
                  <a:extLst>
                    <a:ext uri="{9D8B030D-6E8A-4147-A177-3AD203B41FA5}">
                      <a16:colId xmlns:a16="http://schemas.microsoft.com/office/drawing/2014/main" xmlns="" val="1066981901"/>
                    </a:ext>
                  </a:extLst>
                </a:gridCol>
              </a:tblGrid>
              <a:tr h="8506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 урока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58" marR="37058" marT="0" marB="0"/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 для ученика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58" marR="370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Рекомендуемое время </a:t>
                      </a:r>
                    </a:p>
                    <a:p>
                      <a:pPr marL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каждого этапа работы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58" marR="37058" marT="0" marB="0"/>
                </a:tc>
                <a:extLst>
                  <a:ext uri="{0D108BD9-81ED-4DB2-BD59-A6C34878D82A}">
                    <a16:rowId xmlns:a16="http://schemas.microsoft.com/office/drawing/2014/main" xmlns="" val="2299820319"/>
                  </a:ext>
                </a:extLst>
              </a:tr>
              <a:tr h="53616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98755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Организационный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момент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58" marR="37058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Пройди </a:t>
                      </a:r>
                      <a:r>
                        <a:rPr lang="ru-RU" sz="14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ссылке и </a:t>
                      </a:r>
                      <a:r>
                        <a:rPr lang="ru-RU" sz="1400" u="non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выполни </a:t>
                      </a:r>
                      <a:r>
                        <a:rPr lang="ru-RU" sz="14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 </a:t>
                      </a:r>
                      <a:r>
                        <a:rPr lang="ru-RU" sz="1400" u="non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упражнений  </a:t>
                      </a:r>
                      <a:endParaRPr lang="ru-RU" sz="1400" u="non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</a:t>
                      </a:r>
                      <a:r>
                        <a:rPr lang="ru-RU" sz="1400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https</a:t>
                      </a:r>
                      <a:r>
                        <a:rPr lang="ru-RU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://www.youtube.com/watch?v=zkFZX70baWg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58" marR="3705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мин.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58" marR="37058" marT="0" marB="0"/>
                </a:tc>
                <a:extLst>
                  <a:ext uri="{0D108BD9-81ED-4DB2-BD59-A6C34878D82A}">
                    <a16:rowId xmlns:a16="http://schemas.microsoft.com/office/drawing/2014/main" xmlns="" val="2893962430"/>
                  </a:ext>
                </a:extLst>
              </a:tr>
              <a:tr h="1215001">
                <a:tc>
                  <a:txBody>
                    <a:bodyPr/>
                    <a:lstStyle/>
                    <a:p>
                      <a:pPr marL="190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Изучение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новой темы 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58" marR="37058" marT="0" marB="0"/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зучи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предложенный материал по теме: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Штрафной бросок»,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пройдя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ссылке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400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https</a:t>
                      </a:r>
                      <a:r>
                        <a:rPr lang="ru-RU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://</a:t>
                      </a:r>
                      <a:r>
                        <a:rPr lang="ru-RU" sz="1400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www.youtube.com/watch?v=q0ndNqJ02Tk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Выполни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задание в модуле «Тесты»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(модуль находится в электронном журнале в правом верхнем углу)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«Тест № 2 для 8 классов» вариант 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58" marR="3705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мин.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58" marR="37058" marT="0" marB="0"/>
                </a:tc>
                <a:extLst>
                  <a:ext uri="{0D108BD9-81ED-4DB2-BD59-A6C34878D82A}">
                    <a16:rowId xmlns:a16="http://schemas.microsoft.com/office/drawing/2014/main" xmlns="" val="3584189596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Ознакомление </a:t>
                      </a:r>
                      <a:b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домашним заданием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58" marR="370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Пройди по ссылке и выполни по 3 подхода комплекса круговой тренировки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№1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Интенсивность выполнения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упражнений –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самочувствию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длительность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выполнения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30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сек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перерыв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упражнениями –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сек.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перерыв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 подходами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58" marR="3705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мин.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58" marR="37058" marT="0" marB="0"/>
                </a:tc>
                <a:extLst>
                  <a:ext uri="{0D108BD9-81ED-4DB2-BD59-A6C34878D82A}">
                    <a16:rowId xmlns:a16="http://schemas.microsoft.com/office/drawing/2014/main" xmlns="" val="1499699458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Домашнее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58" marR="370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ДОМАШНЕЕ ЗАДАНИЕ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Ссылка на комплекс круговой тренировки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1: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https://www.youtube.com/watch?v=LP8rGcRk02w</a:t>
                      </a:r>
                      <a:r>
                        <a:rPr lang="ru-RU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забывай вести ДНЕВНИК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САМОКОНТРОЛЯ,</a:t>
                      </a:r>
                      <a:r>
                        <a:rPr lang="ru-RU" sz="1400" i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а так же отправить в ВК фото дневника, заполненного за неделю</a:t>
                      </a:r>
                      <a:endParaRPr lang="ru-RU" sz="1400" i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58" marR="37058" marT="0" marB="0"/>
                </a:tc>
                <a:tc>
                  <a:txBody>
                    <a:bodyPr/>
                    <a:lstStyle/>
                    <a:p>
                      <a:pPr indent="44958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58" marR="37058" marT="0" marB="0"/>
                </a:tc>
                <a:extLst>
                  <a:ext uri="{0D108BD9-81ED-4DB2-BD59-A6C34878D82A}">
                    <a16:rowId xmlns:a16="http://schemas.microsoft.com/office/drawing/2014/main" xmlns="" val="2735196119"/>
                  </a:ext>
                </a:extLst>
              </a:tr>
              <a:tr h="419659">
                <a:tc>
                  <a:txBody>
                    <a:bodyPr/>
                    <a:lstStyle/>
                    <a:p>
                      <a:pPr algn="just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Обратная связь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58" marR="370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Задания в модуле «Тесты»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необходимо выполнить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18.04.2020 г.</a:t>
                      </a:r>
                    </a:p>
                    <a:p>
                      <a:pPr algn="just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58" marR="370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58" marR="37058" marT="0" marB="0"/>
                </a:tc>
                <a:extLst>
                  <a:ext uri="{0D108BD9-81ED-4DB2-BD59-A6C34878D82A}">
                    <a16:rowId xmlns:a16="http://schemas.microsoft.com/office/drawing/2014/main" xmlns="" val="30124061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065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467600" cy="85010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«Тесты»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908720"/>
            <a:ext cx="5424604" cy="3312368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2492896"/>
            <a:ext cx="6511067" cy="405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00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6672"/>
            <a:ext cx="8823801" cy="5417562"/>
          </a:xfrm>
        </p:spPr>
      </p:pic>
    </p:spTree>
    <p:extLst>
      <p:ext uri="{BB962C8B-B14F-4D97-AF65-F5344CB8AC3E}">
        <p14:creationId xmlns:p14="http://schemas.microsoft.com/office/powerpoint/2010/main" val="309631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467600" cy="85010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 Физическая культура 1-2 класс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0" y="1844824"/>
            <a:ext cx="2254416" cy="3325962"/>
          </a:xfrm>
          <a:prstGeom prst="rect">
            <a:avLst/>
          </a:prstGeom>
        </p:spPr>
      </p:pic>
      <p:pic>
        <p:nvPicPr>
          <p:cNvPr id="5" name="image9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50731" y="1844824"/>
            <a:ext cx="2069302" cy="3325962"/>
          </a:xfrm>
          <a:prstGeom prst="rect">
            <a:avLst/>
          </a:prstGeom>
        </p:spPr>
      </p:pic>
      <p:pic>
        <p:nvPicPr>
          <p:cNvPr id="6" name="image10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20033" y="1844824"/>
            <a:ext cx="1968694" cy="3325962"/>
          </a:xfrm>
          <a:prstGeom prst="rect">
            <a:avLst/>
          </a:prstGeom>
        </p:spPr>
      </p:pic>
      <p:pic>
        <p:nvPicPr>
          <p:cNvPr id="7" name="image14.jpe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60232" y="1844824"/>
            <a:ext cx="2157185" cy="33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96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43800" cy="2880320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Плюсы и минусы дистанционного обучения в </a:t>
            </a:r>
            <a:r>
              <a:rPr lang="ru-RU" sz="6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школе</a:t>
            </a:r>
            <a:endParaRPr lang="ru-RU" sz="6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518" y="3645024"/>
            <a:ext cx="5021932" cy="267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94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-609"/>
            <a:ext cx="7543800" cy="145075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Плюсы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дистанционного обучения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352928" cy="431957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Обучение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удобное время и в удобном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Индивидуализация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Организация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непрерывного обучения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Возможность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углубленного изучения теоретических знаний в области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ФК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Учет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индивидуальных психофизических способностей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обучающегося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Объективность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независимость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оценок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Консультации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преподавателем с помощью электронных средств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любое удобное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Развитие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технической грамотности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343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858" y="548680"/>
            <a:ext cx="7543800" cy="1450757"/>
          </a:xfrm>
        </p:spPr>
        <p:txBody>
          <a:bodyPr>
            <a:normAutofit/>
          </a:bodyPr>
          <a:lstStyle/>
          <a:p>
            <a:pPr algn="ctr"/>
            <a:r>
              <a:rPr lang="ru-RU" sz="31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Минусы дистанционного обучения: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44824"/>
            <a:ext cx="8892480" cy="4023360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Отсутствие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личного контакта 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учителем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Необходимо постоянно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с мотивацией и самоконтролем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учеников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Отсутствие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организации практических занятий 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Техническая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Отсутствие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границы между рабочим и свободным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временем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Риск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ухудшения здоровья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412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6712"/>
            <a:ext cx="8562227" cy="4816252"/>
          </a:xfrm>
        </p:spPr>
      </p:pic>
    </p:spTree>
    <p:extLst>
      <p:ext uri="{BB962C8B-B14F-4D97-AF65-F5344CB8AC3E}">
        <p14:creationId xmlns:p14="http://schemas.microsoft.com/office/powerpoint/2010/main" val="414130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568952" cy="50405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Выбор платформы для обучения и средства связи</a:t>
            </a:r>
            <a:endParaRPr lang="ru-RU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92696"/>
            <a:ext cx="914400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 algn="just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000" indent="450215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Российская электронная школа» (</a:t>
            </a:r>
            <a:r>
              <a:rPr lang="ru-RU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https://resh.edu.ru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000" indent="450215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«Московская электронная школа» (</a:t>
            </a:r>
            <a:r>
              <a:rPr lang="ru-RU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https://uchebnik.mos.ru/catalogue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000" indent="450215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Портал «Билет в будущее» (</a:t>
            </a:r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https://site.bilet.worldskills.ru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000" indent="450215"/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ЯндексУчебник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https://education.yandex.ru/home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000" indent="450215"/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ЯКласс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https://www.yaklass.ru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000" indent="450215"/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Учи.ру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https://uchi.ru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000" indent="450215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Платформа новой школы (</a:t>
            </a:r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http://www.pcbl.ru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000" indent="450215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Издательство «Просвещение» (</a:t>
            </a:r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https://media.prosv.ru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000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Маркетплейс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образовательных услуг» (</a:t>
            </a:r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https://elducation.ru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000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Онлайн-платформа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«Мои достижения» (</a:t>
            </a:r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https://myskills.ru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90000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Олимпиум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https://olimpium.ru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9000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Электронно-библиотечная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«БИБЛИОШКОЛА» (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http://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www.biblioschool.ru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9000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«Российский учебник» (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https://rosuchebnik.ru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00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ZOOM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00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Classroom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00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kype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Электронный журнал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Электронный дневник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Личные страницы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03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997004" cy="662587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платформы для обучения и средства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связи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995" y="3960706"/>
            <a:ext cx="1125681" cy="112568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9592" y="2274837"/>
            <a:ext cx="77677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Платформы, которые рассматривались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ресурса теоретического материала: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Гугл-формы, Яндекс-формы, Я-класс,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Фоксфорд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РЭШ, 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Учи.ру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Яндекс-учебник,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решу.огэ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ЕГЭ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617" y="970707"/>
            <a:ext cx="399678" cy="3996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339" y="970707"/>
            <a:ext cx="450349" cy="4503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487" y="970707"/>
            <a:ext cx="459874" cy="4598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455" y="894965"/>
            <a:ext cx="906408" cy="4754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617" y="5320040"/>
            <a:ext cx="936104" cy="8937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252891"/>
            <a:ext cx="1393730" cy="102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863" y="4214900"/>
            <a:ext cx="2076081" cy="73078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746805"/>
            <a:ext cx="1297292" cy="129729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863" y="3653155"/>
            <a:ext cx="1418619" cy="30755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181" y="4005064"/>
            <a:ext cx="1054286" cy="105428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142" y="5341430"/>
            <a:ext cx="2068974" cy="850921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808157" y="764704"/>
            <a:ext cx="49159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переговоров и индивидуальной работы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учениками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родителями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выбраны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 их просьбам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652677" y="1412776"/>
            <a:ext cx="31183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вайбер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вотсап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дискорд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Comp\Desktop\КАРТИНКИ\МЭШ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60" y="5131641"/>
            <a:ext cx="1082101" cy="108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10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543800" cy="54060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электронная школа</a:t>
            </a:r>
          </a:p>
        </p:txBody>
      </p:sp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99" y="980729"/>
            <a:ext cx="9172713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27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34678"/>
            <a:ext cx="8496944" cy="63408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возникшие в ходе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уроков: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272804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518160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Техническое оснащение школ и учеников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51816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тсутствие опыта работы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различными платформами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51816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и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ресурсами 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 взрослых и детей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51816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роблемы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интернетом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51816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есовершенство системы оценивания 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518160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Осуществление текущего контроля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91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543800" cy="47773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Дневник самоконтроля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C:\Documents and Settings\Admin\Рабочий стол\0262745.jpg"/>
          <p:cNvPicPr>
            <a:picLocks noGrp="1"/>
          </p:cNvPicPr>
          <p:nvPr>
            <p:ph idx="1"/>
          </p:nvPr>
        </p:nvPicPr>
        <p:blipFill>
          <a:blip r:embed="rId2" cstate="print"/>
          <a:srcRect l="26000" r="25333"/>
          <a:stretch>
            <a:fillRect/>
          </a:stretch>
        </p:blipFill>
        <p:spPr bwMode="auto">
          <a:xfrm>
            <a:off x="154517" y="2079724"/>
            <a:ext cx="1804824" cy="2725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620688"/>
            <a:ext cx="8640960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Наиболее удобная форма самоконтроля. Содержание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построение дневника может быть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различным. Он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включает в себя как субъективные,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объективные показатели самоконтроля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915" y="1786160"/>
            <a:ext cx="2980681" cy="2002880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688733"/>
              </p:ext>
            </p:extLst>
          </p:nvPr>
        </p:nvGraphicFramePr>
        <p:xfrm>
          <a:off x="5214323" y="1818052"/>
          <a:ext cx="3626733" cy="1898980"/>
        </p:xfrm>
        <a:graphic>
          <a:graphicData uri="http://schemas.openxmlformats.org/drawingml/2006/table">
            <a:tbl>
              <a:tblPr/>
              <a:tblGrid>
                <a:gridCol w="8189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26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02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490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42566">
                <a:tc gridSpan="2">
                  <a:txBody>
                    <a:bodyPr/>
                    <a:lstStyle/>
                    <a:p>
                      <a:pPr marL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6262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Самочувствие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6262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 Желание заниматься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564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262626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262626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26262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Хорошее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262626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26262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Удовлетворительное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262626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26262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Плохое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262626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59610" algn="l"/>
                        </a:tabLst>
                      </a:pPr>
                      <a:endParaRPr lang="ru-RU" sz="1000" dirty="0">
                        <a:solidFill>
                          <a:srgbClr val="262626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59610" algn="l"/>
                        </a:tabLst>
                      </a:pPr>
                      <a:r>
                        <a:rPr lang="ru-RU" sz="1000" dirty="0">
                          <a:solidFill>
                            <a:srgbClr val="26262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Есть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59610" algn="l"/>
                        </a:tabLst>
                      </a:pPr>
                      <a:endParaRPr lang="ru-RU" sz="1000" dirty="0" smtClean="0">
                        <a:solidFill>
                          <a:srgbClr val="262626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59610" algn="l"/>
                        </a:tabLst>
                      </a:pPr>
                      <a:r>
                        <a:rPr lang="ru-RU" sz="1000" dirty="0" smtClean="0">
                          <a:solidFill>
                            <a:srgbClr val="26262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Безразлично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262626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26262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439004"/>
            <a:ext cx="386800" cy="1003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399474"/>
            <a:ext cx="510896" cy="108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488829"/>
              </p:ext>
            </p:extLst>
          </p:nvPr>
        </p:nvGraphicFramePr>
        <p:xfrm>
          <a:off x="3003058" y="4063296"/>
          <a:ext cx="4091076" cy="2175032"/>
        </p:xfrm>
        <a:graphic>
          <a:graphicData uri="http://schemas.openxmlformats.org/drawingml/2006/table">
            <a:tbl>
              <a:tblPr/>
              <a:tblGrid>
                <a:gridCol w="22188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17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6262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Нагрузка и её переносимость:</a:t>
                      </a:r>
                      <a:r>
                        <a:rPr lang="ru-RU" sz="1400" dirty="0">
                          <a:solidFill>
                            <a:srgbClr val="26262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14600" algn="l"/>
                        </a:tabLst>
                      </a:pPr>
                      <a:r>
                        <a:rPr lang="ru-RU" sz="1400" b="1" dirty="0">
                          <a:solidFill>
                            <a:srgbClr val="26262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Нарушение режима: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14600" algn="l"/>
                        </a:tabLst>
                      </a:pPr>
                      <a:r>
                        <a:rPr lang="ru-RU" sz="1400" dirty="0">
                          <a:solidFill>
                            <a:srgbClr val="26262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2692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262626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6262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«+» - выполнена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6262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«-» - не выполнена                                             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6262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«о» - отличная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6262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«у» - удовлетворительная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6262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«</a:t>
                      </a:r>
                      <a:r>
                        <a:rPr lang="ru-RU" sz="1400" dirty="0" err="1">
                          <a:solidFill>
                            <a:srgbClr val="26262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400" dirty="0">
                          <a:solidFill>
                            <a:srgbClr val="26262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» - плохая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14600" algn="l"/>
                        </a:tabLst>
                      </a:pPr>
                      <a:endParaRPr lang="ru-RU" sz="1400" dirty="0">
                        <a:solidFill>
                          <a:srgbClr val="262626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14600" algn="l"/>
                        </a:tabLst>
                      </a:pPr>
                      <a:r>
                        <a:rPr lang="ru-RU" sz="1400" dirty="0">
                          <a:solidFill>
                            <a:srgbClr val="26262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«+» - не было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14600" algn="l"/>
                        </a:tabLst>
                      </a:pPr>
                      <a:r>
                        <a:rPr lang="ru-RU" sz="1400" dirty="0">
                          <a:solidFill>
                            <a:srgbClr val="26262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«-» - было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08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14600" algn="l"/>
                        </a:tabLst>
                      </a:pPr>
                      <a:r>
                        <a:rPr lang="ru-RU" sz="1400" b="1" dirty="0">
                          <a:solidFill>
                            <a:srgbClr val="26262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Болевые ощущения: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28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14600" algn="l"/>
                        </a:tabLst>
                      </a:pPr>
                      <a:r>
                        <a:rPr lang="ru-RU" sz="1400" dirty="0">
                          <a:solidFill>
                            <a:srgbClr val="26262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«+» - есть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14600" algn="l"/>
                        </a:tabLst>
                      </a:pPr>
                      <a:r>
                        <a:rPr lang="ru-RU" sz="1400" dirty="0">
                          <a:solidFill>
                            <a:srgbClr val="26262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«-» - нет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703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4114" y="692696"/>
            <a:ext cx="7543800" cy="54060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еще нужно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  учесть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82497" y="2492896"/>
            <a:ext cx="786150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детей,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разные технические возможности 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(компьютер, планшет, смартфон разного качества)</a:t>
            </a: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детей в семье</a:t>
            </a: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91" y="2492896"/>
            <a:ext cx="696466" cy="6964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1" y="4509120"/>
            <a:ext cx="1236766" cy="82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03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88640"/>
            <a:ext cx="5621248" cy="4060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задания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6630" y="2132856"/>
            <a:ext cx="7543801" cy="3960440"/>
          </a:xfrm>
        </p:spPr>
        <p:txBody>
          <a:bodyPr>
            <a:normAutofit fontScale="77500" lnSpcReduction="20000"/>
          </a:bodyPr>
          <a:lstStyle/>
          <a:p>
            <a:pPr lvl="0">
              <a:buFont typeface="Wingdings" panose="05000000000000000000" pitchFamily="2" charset="2"/>
              <a:buChar char="v"/>
            </a:pP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работы (рисунки, разгадывание </a:t>
            </a:r>
            <a:r>
              <a:rPr lang="ru-RU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ребусов</a:t>
            </a: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кроссвордов, а </a:t>
            </a:r>
            <a:r>
              <a:rPr lang="ru-RU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самостоятельное </a:t>
            </a:r>
            <a:r>
              <a:rPr lang="ru-RU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</a:t>
            </a: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т.д</a:t>
            </a:r>
            <a:r>
              <a:rPr lang="ru-RU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3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Сочинения</a:t>
            </a:r>
            <a:endParaRPr lang="ru-RU" sz="3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Рефераты</a:t>
            </a:r>
            <a:endParaRPr lang="ru-RU" sz="3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ыполнение </a:t>
            </a: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 олимпиад по предмету </a:t>
            </a:r>
            <a:r>
              <a:rPr lang="ru-RU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«</a:t>
            </a: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культура»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Обмен </a:t>
            </a: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материалами в дистанционной </a:t>
            </a:r>
            <a:r>
              <a:rPr lang="ru-RU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форме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деятельность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899732" y="620688"/>
            <a:ext cx="7543801" cy="1080120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форме </a:t>
            </a:r>
            <a:r>
              <a:rPr lang="ru-RU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Microsoft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рисунки, разгадывание ребусов </a:t>
            </a:r>
            <a:b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кроссвордов и составление их самостоятельно, </a:t>
            </a:r>
            <a:b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буклеты </a:t>
            </a:r>
            <a:r>
              <a:rPr lang="ru-RU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Microsoft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Office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Publisher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сайты, </a:t>
            </a:r>
            <a:b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текстовые файлы в блокноте и </a:t>
            </a:r>
            <a:r>
              <a:rPr lang="ru-RU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Microsoft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82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журнал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0728"/>
            <a:ext cx="914400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19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1887</TotalTime>
  <Words>396</Words>
  <Application>Microsoft Office PowerPoint</Application>
  <PresentationFormat>Экран (4:3)</PresentationFormat>
  <Paragraphs>134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Ретро</vt:lpstr>
      <vt:lpstr>Дистанционное обучение  в образовательной практике из опыта работы: плюсы и минусы</vt:lpstr>
      <vt:lpstr>Выбор платформы для обучения и средства связи</vt:lpstr>
      <vt:lpstr>Выбор платформы для обучения и средства связи</vt:lpstr>
      <vt:lpstr>Российская электронная школа</vt:lpstr>
      <vt:lpstr>Проблемы возникшие в ходе уроков:</vt:lpstr>
      <vt:lpstr>Дневник самоконтроля</vt:lpstr>
      <vt:lpstr>Что еще нужно было  учесть</vt:lpstr>
      <vt:lpstr>Творческие задания</vt:lpstr>
      <vt:lpstr>Электронный журнал</vt:lpstr>
      <vt:lpstr>                    Пример плана урока </vt:lpstr>
      <vt:lpstr>Модуль «Тесты»</vt:lpstr>
      <vt:lpstr>Презентация PowerPoint</vt:lpstr>
      <vt:lpstr>Учебник Физическая культура 1-2 класс</vt:lpstr>
      <vt:lpstr>Плюсы и минусы дистанционного обучения в школе</vt:lpstr>
      <vt:lpstr>Плюсы дистанционного обучения</vt:lpstr>
      <vt:lpstr>Минусы дистанционного обучения: 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Дистанционное обучение</dc:title>
  <dc:creator>654</dc:creator>
  <cp:lastModifiedBy>Comp</cp:lastModifiedBy>
  <cp:revision>137</cp:revision>
  <dcterms:created xsi:type="dcterms:W3CDTF">2013-03-21T12:54:38Z</dcterms:created>
  <dcterms:modified xsi:type="dcterms:W3CDTF">2020-08-26T03:41:17Z</dcterms:modified>
</cp:coreProperties>
</file>