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11" r:id="rId2"/>
    <p:sldId id="397" r:id="rId3"/>
    <p:sldId id="409" r:id="rId4"/>
    <p:sldId id="413" r:id="rId5"/>
    <p:sldId id="412" r:id="rId6"/>
    <p:sldId id="41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BB37D"/>
    <a:srgbClr val="CA3F77"/>
    <a:srgbClr val="BD7A76"/>
    <a:srgbClr val="CAA066"/>
    <a:srgbClr val="FFF5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6542AA4-5963-4752-975E-BB0CE8E7E3CF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DE302FB-6F10-452B-B5F8-B19DE2A690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205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821E0E-3F1E-43B5-9764-DBF8839EAE6B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C32C1C8-F744-4DEE-B02C-8573AF978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155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2C1C8-F744-4DEE-B02C-8573AF9781D0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298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A238B-AD88-4778-9F92-294E8C2F5150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98F72-6C50-42EF-B29D-48BE8C499D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550F-99EB-4481-BEA3-EF778DCB34F1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D11EA-2397-48A9-A68D-5CF546ED33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C245-AB1C-4FE6-A8DE-A5347D7D7E7E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404AA-88F0-4B38-AF4F-F4BC685D9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D64D-D370-45DF-8048-EEE62F0C7565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9FFC-000B-43E8-B747-98FA6C3F19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E90A6-1B25-47A8-91E7-03C7597C12E8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41AAF-2D06-4FEF-87DE-02E82862E9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8FF12-F92B-4893-BE39-C98B6146B6CC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759D6-9463-4955-A57D-563C7D8BBBF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5032B-7949-45AD-8F14-306092BD2187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E90C7-A3AD-45FC-9387-114EAA4E98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8AD9-D756-4CAF-B553-03DAC4114CAE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8543-617F-4E8D-AA24-17F35306B2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053C-E6C1-42B0-A27A-F1D1331FFADC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820EB-ACE8-4261-AE68-4A1A300B362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5E4B8-ABFC-4C0F-A477-B4DC80AF44F8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E3F2-FCF6-4AA3-8091-870EB82FC9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2B21-0AE4-48AC-87FD-1E1A2BE72C76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5AE7-3C21-41EB-826E-72052E68C3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C54A042-9F18-450F-9473-0F82A7FD5A03}" type="datetimeFigureOut">
              <a:rPr lang="ru-RU"/>
              <a:pPr>
                <a:defRPr/>
              </a:pPr>
              <a:t>23.08.2019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13BC06-8487-43EC-ACE8-5F9209329E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1" r:id="rId4"/>
    <p:sldLayoutId id="2147483857" r:id="rId5"/>
    <p:sldLayoutId id="2147483852" r:id="rId6"/>
    <p:sldLayoutId id="2147483858" r:id="rId7"/>
    <p:sldLayoutId id="2147483859" r:id="rId8"/>
    <p:sldLayoutId id="2147483860" r:id="rId9"/>
    <p:sldLayoutId id="2147483853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772816"/>
            <a:ext cx="6264696" cy="3600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>
                <a:effectLst/>
              </a:rPr>
              <a:t>«</a:t>
            </a:r>
            <a:r>
              <a:rPr lang="ru-RU" sz="3100" b="1" dirty="0">
                <a:effectLst/>
              </a:rPr>
              <a:t>Образование детей </a:t>
            </a:r>
            <a:r>
              <a:rPr lang="ru-RU" sz="3100" b="1" dirty="0" smtClean="0">
                <a:effectLst/>
              </a:rPr>
              <a:t> дошкольного возраста  с </a:t>
            </a:r>
            <a:r>
              <a:rPr lang="ru-RU" sz="3100" b="1" dirty="0">
                <a:effectLst/>
              </a:rPr>
              <a:t>ограниченными возможностями здоровья в рамках реализации Федерального государственного образовательного стандарта»</a:t>
            </a: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5600" b="1" baseline="30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/>
            </a:r>
            <a:br>
              <a:rPr lang="ru-RU" sz="5600" b="1" baseline="30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</a:br>
            <a:r>
              <a:rPr lang="ru-RU" sz="5600" b="1" baseline="30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  <a:t/>
            </a:r>
            <a:br>
              <a:rPr lang="ru-RU" sz="5600" b="1" baseline="30000" dirty="0" smtClean="0">
                <a:solidFill>
                  <a:schemeClr val="accent2">
                    <a:lumMod val="50000"/>
                  </a:schemeClr>
                </a:solidFill>
                <a:latin typeface="Myriad Pro" pitchFamily="34" charset="0"/>
              </a:rPr>
            </a:br>
            <a:endParaRPr lang="ru-RU" sz="3100" b="1" baseline="30000" dirty="0" smtClean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2357438" cy="6858000"/>
          </a:xfrm>
          <a:prstGeom prst="rect">
            <a:avLst/>
          </a:prstGeom>
          <a:solidFill>
            <a:srgbClr val="CAA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44" name="Рисунок 5" descr="герб-Красноярска-с-короной_2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313" y="571500"/>
            <a:ext cx="185737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000" b="1" baseline="30000" dirty="0">
              <a:solidFill>
                <a:schemeClr val="accent2">
                  <a:lumMod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04800" y="2060847"/>
            <a:ext cx="8686800" cy="4019277"/>
          </a:xfrm>
          <a:ln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endParaRPr lang="ru-RU" sz="2800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направлен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на решение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задачи по  обеспечению равных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)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916832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b="1" dirty="0" smtClean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endParaRPr lang="ru-RU" b="1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endParaRPr lang="ru-RU" b="1" dirty="0" smtClean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476673"/>
            <a:ext cx="849694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28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ФЕДЕРАЛЬНЫЙ ГОСУДАРСТВЕННЫЙ ОБРАЗОВАТЕЛЬНЫЙ СТАНДАРТ </a:t>
            </a:r>
            <a:endParaRPr lang="ru-RU" sz="2800" b="1" cap="all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sz="2800" b="1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ДОШКОЛЬНОГО </a:t>
            </a:r>
            <a:r>
              <a:rPr lang="ru-RU" sz="2800" b="1" cap="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ОБРАЗОВАНИЯ </a:t>
            </a: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приказ от 17.10.2013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г. N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1155  Министерства образования и науки Российской Федерации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72815"/>
            <a:ext cx="8686800" cy="496855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В группах компенсирующей направленности </a:t>
            </a:r>
            <a:r>
              <a:rPr lang="ru-RU" sz="2000" dirty="0"/>
              <a:t>осуществляется реализация адаптированной образовательной программы дошкольного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образования для детей с ограниченными возможностями здоровья</a:t>
            </a:r>
            <a:r>
              <a:rPr lang="ru-RU" sz="2000" dirty="0"/>
              <a:t> с учетом особенностей их психофизического развития, индивидуальных возможностей, обеспечивающей коррекцию нарушений </a:t>
            </a:r>
            <a:r>
              <a:rPr lang="ru-RU" sz="2000" dirty="0" smtClean="0"/>
              <a:t>развития.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В группах комбинированной направленности </a:t>
            </a:r>
            <a:r>
              <a:rPr lang="ru-RU" sz="2000" dirty="0"/>
              <a:t>осуществляется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совместное образование здоровых детей и детей с ограниченными возможностями здоровья </a:t>
            </a:r>
            <a:r>
              <a:rPr lang="ru-RU" sz="2000" dirty="0"/>
              <a:t>в соответствии с образовательной программой дошкольного образования, адаптированной для детей с ограниченными возможностями здоровья с учетом особенностей их психофизического развития, индивидуальных возможностей, обеспечивающей коррекцию нарушений развития и социальную адаптацию воспитанников с ограниченными возможностями здоровья.</a:t>
            </a:r>
          </a:p>
          <a:p>
            <a:pPr>
              <a:buFont typeface="Wingdings" pitchFamily="2" charset="2"/>
              <a:buChar char="ü"/>
            </a:pP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2656"/>
            <a:ext cx="86868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8600" y="332656"/>
            <a:ext cx="8686800" cy="15121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Порядок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организации и осуществления образовательной деятельности по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образовательным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программам дошкольного образования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Приказ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Минобрнауки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России от 30.08 2013 г.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№ 1014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9442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/>
              </a:rPr>
              <a:t>Количество  детей с </a:t>
            </a:r>
            <a:r>
              <a:rPr lang="ru-RU" b="1" dirty="0">
                <a:effectLst/>
              </a:rPr>
              <a:t>ограниченными </a:t>
            </a:r>
            <a:r>
              <a:rPr lang="ru-RU" b="1" dirty="0">
                <a:effectLst/>
              </a:rPr>
              <a:t>возможностями </a:t>
            </a:r>
            <a:r>
              <a:rPr lang="ru-RU" b="1" dirty="0" smtClean="0">
                <a:effectLst/>
              </a:rPr>
              <a:t>здоровья посещающих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132855"/>
            <a:ext cx="8686800" cy="3947269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КОМБИНИРОВАННЫЕ        КОМПЕНСИРУЮЩИЕ </a:t>
            </a:r>
          </a:p>
          <a:p>
            <a:pPr marL="0" indent="0">
              <a:buNone/>
            </a:pPr>
            <a:r>
              <a:rPr lang="ru-RU" b="1" dirty="0" smtClean="0"/>
              <a:t>     3840 детей                             4085 детей   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043608" y="2636912"/>
            <a:ext cx="1440160" cy="57606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588224" y="2528900"/>
            <a:ext cx="1224136" cy="79208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5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dirty="0">
                <a:effectLst/>
              </a:rPr>
              <a:t>Количество детей с ОВЗ, воспитанников детских садов </a:t>
            </a:r>
            <a:r>
              <a:rPr lang="ru-RU" dirty="0" smtClean="0">
                <a:effectLst/>
              </a:rPr>
              <a:t>               (</a:t>
            </a:r>
            <a:r>
              <a:rPr lang="ru-RU" dirty="0">
                <a:effectLst/>
              </a:rPr>
              <a:t>по категориям</a:t>
            </a:r>
            <a:r>
              <a:rPr lang="ru-RU" dirty="0" smtClean="0">
                <a:effectLst/>
              </a:rPr>
              <a:t>)</a:t>
            </a:r>
            <a:endParaRPr lang="ru-RU" dirty="0">
              <a:effectLst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111500"/>
              </p:ext>
            </p:extLst>
          </p:nvPr>
        </p:nvGraphicFramePr>
        <p:xfrm>
          <a:off x="395536" y="1844824"/>
          <a:ext cx="8424936" cy="47909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9025"/>
                <a:gridCol w="1253543"/>
                <a:gridCol w="1440160"/>
                <a:gridCol w="187220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Категории детей с ограниченными возможностями здоровья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2016-2017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2017-2018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2018 - 2019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1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Слабослышащие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38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Слабовидящие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353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372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376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1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Дети с тяжёлыми нарушениями речи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2737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3067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3243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21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Дети с нарушением опорно-двигательного аппарата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339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375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3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Дети с легкой, умеренной (тяжёлой) степенью умственной отсталости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73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68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Дети со сложным дефектом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68580" marR="68580" marT="0" marB="0"/>
                </a:tc>
              </a:tr>
              <a:tr h="882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Дети с ОВЗ в группах </a:t>
                      </a:r>
                      <a:r>
                        <a:rPr lang="ru-RU" sz="16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 комбинированной </a:t>
                      </a: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направленности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343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642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623 </a:t>
                      </a:r>
                      <a:r>
                        <a:rPr lang="ru-RU" sz="1800" b="1" kern="12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из них: </a:t>
                      </a:r>
                      <a:r>
                        <a:rPr lang="ru-RU" sz="1800" b="1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аутистов</a:t>
                      </a: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 – 45, ЗПР - 57)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1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ИТОГО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3888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4557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charset="0"/>
                          <a:ea typeface="+mn-ea"/>
                          <a:cs typeface="+mn-cs"/>
                        </a:rPr>
                        <a:t>4700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15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b="1" dirty="0">
                <a:effectLst/>
              </a:rPr>
              <a:t>Адаптированные образовательные программы</a:t>
            </a:r>
            <a:endParaRPr lang="ru-RU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детей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с нарушением опорно-двигательного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аппарата;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детей с тяжелыми нарушениями речи;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детей с умственной отсталостью;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детей с ЗПР;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слепых;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слабовидящих;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ля детей с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амблиопией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 и косоглазием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327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6341</TotalTime>
  <Words>316</Words>
  <Application>Microsoft Office PowerPoint</Application>
  <PresentationFormat>Экран 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«Образование детей  дошкольного возраста  с ограниченными возможностями здоровья в рамках реализации Федерального государственного образовательного стандарта»   </vt:lpstr>
      <vt:lpstr>   </vt:lpstr>
      <vt:lpstr>Презентация PowerPoint</vt:lpstr>
      <vt:lpstr>Количество  детей с ограниченными возможностями здоровья посещающих группы</vt:lpstr>
      <vt:lpstr>Количество детей с ОВЗ, воспитанников детских садов                (по категориям)</vt:lpstr>
      <vt:lpstr>Адаптированные образовательные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городская августовская педагогическая конференция  «Инвестиции в человека  и будущее территории:  новые контексты, новые решения»</dc:title>
  <dc:creator>katya</dc:creator>
  <cp:lastModifiedBy>Братусь  Светлана Владимировна</cp:lastModifiedBy>
  <cp:revision>712</cp:revision>
  <cp:lastPrinted>2013-08-23T07:58:05Z</cp:lastPrinted>
  <dcterms:created xsi:type="dcterms:W3CDTF">2013-08-21T06:11:37Z</dcterms:created>
  <dcterms:modified xsi:type="dcterms:W3CDTF">2019-08-23T05:29:06Z</dcterms:modified>
</cp:coreProperties>
</file>