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0800" y="5242560"/>
            <a:ext cx="6084568" cy="1066936"/>
          </a:xfrm>
        </p:spPr>
        <p:txBody>
          <a:bodyPr>
            <a:no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Секция учителей предметной области «Искусство» </a:t>
            </a:r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/>
            </a:r>
            <a:b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</a:br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/>
            </a:r>
            <a:b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</a:b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Основные </a:t>
            </a:r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формы реализации Концепции преподавания предметной области «Искусство», проблемы и пути их решения в современных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условиях</a:t>
            </a:r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/>
            </a:r>
            <a:b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8521" y="5898016"/>
            <a:ext cx="5150224" cy="485870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г</a:t>
            </a:r>
            <a:r>
              <a:rPr lang="ru-RU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Красноярск</a:t>
            </a:r>
            <a:br>
              <a:rPr lang="ru-RU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26 августа 2019 г.</a:t>
            </a:r>
          </a:p>
          <a:p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632" y="0"/>
            <a:ext cx="3475037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+mn-lt"/>
              </a:rPr>
              <a:t>Целью </a:t>
            </a:r>
            <a:r>
              <a:rPr lang="ru-RU" sz="4000" b="1" dirty="0" smtClean="0">
                <a:solidFill>
                  <a:srgbClr val="000000"/>
                </a:solidFill>
                <a:latin typeface="+mn-lt"/>
              </a:rPr>
              <a:t>Концепции </a:t>
            </a:r>
            <a:r>
              <a:rPr lang="ru-RU" sz="4000" b="1" dirty="0">
                <a:solidFill>
                  <a:srgbClr val="000000"/>
                </a:solidFill>
                <a:latin typeface="+mn-lt"/>
              </a:rPr>
              <a:t>является обеспечение высокого качества</a:t>
            </a:r>
            <a:br>
              <a:rPr lang="ru-RU" sz="4000" b="1" dirty="0">
                <a:solidFill>
                  <a:srgbClr val="000000"/>
                </a:solidFill>
                <a:latin typeface="+mn-lt"/>
              </a:rPr>
            </a:br>
            <a:r>
              <a:rPr lang="ru-RU" sz="4000" b="1" dirty="0">
                <a:solidFill>
                  <a:srgbClr val="000000"/>
                </a:solidFill>
                <a:latin typeface="+mn-lt"/>
              </a:rPr>
              <a:t>изучения и преподавания предметной области «Искусство» в образовательных</a:t>
            </a:r>
            <a:br>
              <a:rPr lang="ru-RU" sz="4000" b="1" dirty="0">
                <a:solidFill>
                  <a:srgbClr val="000000"/>
                </a:solidFill>
                <a:latin typeface="+mn-lt"/>
              </a:rPr>
            </a:br>
            <a:r>
              <a:rPr lang="ru-RU" sz="4000" b="1" dirty="0">
                <a:solidFill>
                  <a:srgbClr val="000000"/>
                </a:solidFill>
                <a:latin typeface="+mn-lt"/>
              </a:rPr>
              <a:t>организациях в соответствии с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меняющимися запросами населения</a:t>
            </a:r>
            <a:r>
              <a:rPr lang="ru-RU" sz="4000" b="1" dirty="0">
                <a:solidFill>
                  <a:srgbClr val="000000"/>
                </a:solidFill>
                <a:latin typeface="+mn-lt"/>
              </a:rPr>
              <a:t>,</a:t>
            </a:r>
            <a:br>
              <a:rPr lang="ru-RU" sz="4000" b="1" dirty="0">
                <a:solidFill>
                  <a:srgbClr val="000000"/>
                </a:solidFill>
                <a:latin typeface="+mn-lt"/>
              </a:rPr>
            </a:br>
            <a:r>
              <a:rPr lang="ru-RU" sz="4000" b="1" dirty="0">
                <a:solidFill>
                  <a:srgbClr val="000000"/>
                </a:solidFill>
                <a:latin typeface="+mn-lt"/>
              </a:rPr>
              <a:t>перспективными задачами развития российского общества и вызовами </a:t>
            </a:r>
            <a:r>
              <a:rPr lang="ru-RU" sz="4000" b="1" dirty="0" smtClean="0">
                <a:solidFill>
                  <a:srgbClr val="000000"/>
                </a:solidFill>
                <a:latin typeface="+mn-lt"/>
              </a:rPr>
              <a:t>времени</a:t>
            </a:r>
            <a:r>
              <a:rPr lang="ru-RU" sz="4800" dirty="0">
                <a:solidFill>
                  <a:srgbClr val="000000"/>
                </a:solidFill>
                <a:latin typeface="+mn-lt"/>
              </a:rPr>
              <a:t/>
            </a:r>
            <a:br>
              <a:rPr lang="ru-RU" sz="4800" dirty="0">
                <a:solidFill>
                  <a:srgbClr val="000000"/>
                </a:solidFill>
                <a:latin typeface="+mn-lt"/>
              </a:rPr>
            </a:br>
            <a:endParaRPr lang="ru-RU" sz="48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+mn-lt"/>
              </a:rPr>
              <a:t>Основные направления реализации Концепции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640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Slide title</a:t>
            </a:r>
            <a:endParaRPr lang="ru-RU" sz="48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640" y="0"/>
            <a:ext cx="880872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endParaRPr lang="ru-RU" sz="2800" b="1" dirty="0"/>
          </a:p>
          <a:p>
            <a:pPr algn="ctr"/>
            <a:r>
              <a:rPr lang="ru-RU" sz="2800" b="1" dirty="0" smtClean="0"/>
              <a:t>-разработка контрольных измерительных материалов </a:t>
            </a:r>
            <a:r>
              <a:rPr lang="ru-RU" sz="2800" b="1" dirty="0"/>
              <a:t>для различных форм</a:t>
            </a:r>
            <a:br>
              <a:rPr lang="ru-RU" sz="2800" b="1" dirty="0"/>
            </a:br>
            <a:r>
              <a:rPr lang="ru-RU" sz="2800" b="1" dirty="0"/>
              <a:t>аттестации и оценки качества</a:t>
            </a:r>
            <a:br>
              <a:rPr lang="ru-RU" sz="2800" b="1" dirty="0"/>
            </a:br>
            <a:endParaRPr lang="ru-RU" sz="2800" b="1" dirty="0" smtClean="0"/>
          </a:p>
          <a:p>
            <a:pPr algn="ctr"/>
            <a:r>
              <a:rPr lang="ru-RU" sz="2800" b="1" dirty="0"/>
              <a:t>-</a:t>
            </a:r>
            <a:r>
              <a:rPr lang="ru-RU" sz="2800" b="1" dirty="0" smtClean="0"/>
              <a:t>совершенствование механизмов </a:t>
            </a:r>
            <a:r>
              <a:rPr lang="ru-RU" sz="2800" b="1" dirty="0"/>
              <a:t>координации и интеграции </a:t>
            </a:r>
            <a:r>
              <a:rPr lang="ru-RU" sz="2800" b="1" dirty="0" smtClean="0"/>
              <a:t>с </a:t>
            </a:r>
            <a:r>
              <a:rPr lang="ru-RU" sz="2800" b="1" dirty="0"/>
              <a:t>внеурочной деятельностью и дополнительным </a:t>
            </a:r>
            <a:r>
              <a:rPr lang="ru-RU" sz="2800" b="1" dirty="0" smtClean="0"/>
              <a:t>художественным образованием</a:t>
            </a:r>
          </a:p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-совершенствование </a:t>
            </a:r>
            <a:r>
              <a:rPr lang="ru-RU" sz="2800" b="1" dirty="0"/>
              <a:t>и </a:t>
            </a:r>
            <a:r>
              <a:rPr lang="ru-RU" sz="2800" b="1" dirty="0" smtClean="0"/>
              <a:t>развитие системы </a:t>
            </a:r>
            <a:r>
              <a:rPr lang="ru-RU" sz="2800" b="1" dirty="0"/>
              <a:t>межведомственного взаимодействия с</a:t>
            </a:r>
            <a:br>
              <a:rPr lang="ru-RU" sz="2800" b="1" dirty="0"/>
            </a:br>
            <a:r>
              <a:rPr lang="ru-RU" sz="2800" b="1" dirty="0"/>
              <a:t>учреждениями культуры для расширения возможностей предметной области</a:t>
            </a:r>
            <a:br>
              <a:rPr lang="ru-RU" sz="2800" b="1" dirty="0"/>
            </a:br>
            <a:r>
              <a:rPr lang="ru-RU" sz="2800" b="1" dirty="0"/>
              <a:t>«Искусство» в образовательной организации</a:t>
            </a:r>
            <a:br>
              <a:rPr lang="ru-RU" sz="2800" b="1" dirty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1335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-проведение творческих конкурсов </a:t>
            </a:r>
            <a:r>
              <a:rPr lang="ru-RU" sz="2800" b="1" dirty="0">
                <a:latin typeface="+mn-lt"/>
              </a:rPr>
              <a:t>на различных уровнях для повышения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мотивации обучающихся к художественному </a:t>
            </a:r>
            <a:r>
              <a:rPr lang="ru-RU" sz="2800" b="1" dirty="0" smtClean="0">
                <a:latin typeface="+mn-lt"/>
              </a:rPr>
              <a:t>творчеству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>
                <a:latin typeface="+mn-lt"/>
              </a:rPr>
              <a:t/>
            </a:r>
            <a:br>
              <a:rPr lang="ru-RU" sz="2800" b="1" dirty="0">
                <a:latin typeface="+mn-lt"/>
              </a:rPr>
            </a:br>
            <a:r>
              <a:rPr lang="ru-RU" sz="2800" b="1" dirty="0" smtClean="0">
                <a:latin typeface="+mn-lt"/>
              </a:rPr>
              <a:t>При разработке </a:t>
            </a:r>
            <a:r>
              <a:rPr lang="ru-RU" sz="2800" b="1" dirty="0">
                <a:latin typeface="+mn-lt"/>
              </a:rPr>
              <a:t>учебно-методических материалов </a:t>
            </a:r>
            <a:r>
              <a:rPr lang="ru-RU" sz="2800" b="1" dirty="0" smtClean="0">
                <a:latin typeface="+mn-lt"/>
              </a:rPr>
              <a:t>учитывать </a:t>
            </a:r>
            <a:r>
              <a:rPr lang="ru-RU" sz="2800" b="1" dirty="0">
                <a:latin typeface="+mn-lt"/>
              </a:rPr>
              <a:t>этнокультурные и национальные особенности </a:t>
            </a:r>
            <a:r>
              <a:rPr lang="ru-RU" sz="2800" b="1" dirty="0" smtClean="0">
                <a:latin typeface="+mn-lt"/>
              </a:rPr>
              <a:t>региона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>
                <a:latin typeface="+mn-lt"/>
              </a:rPr>
              <a:t/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 </a:t>
            </a:r>
            <a:r>
              <a:rPr lang="ru-RU" sz="2800" b="1" dirty="0" smtClean="0">
                <a:latin typeface="+mn-lt"/>
              </a:rPr>
              <a:t>и определять оптимальное соотношение </a:t>
            </a:r>
            <a:r>
              <a:rPr lang="ru-RU" sz="2800" b="1" dirty="0">
                <a:latin typeface="+mn-lt"/>
              </a:rPr>
              <a:t>объема теоретического материала и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самостоятельной </a:t>
            </a:r>
            <a:r>
              <a:rPr lang="ru-RU" sz="2800" b="1" dirty="0" smtClean="0">
                <a:latin typeface="+mn-lt"/>
              </a:rPr>
              <a:t> творческой деятельности</a:t>
            </a:r>
            <a:endParaRPr lang="ru-RU" sz="48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782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Calibri"/>
              </a:rPr>
              <a:t>Для </a:t>
            </a:r>
            <a:r>
              <a:rPr lang="ru-RU" sz="3200" b="1" dirty="0">
                <a:solidFill>
                  <a:prstClr val="black"/>
                </a:solidFill>
                <a:latin typeface="Calibri"/>
              </a:rPr>
              <a:t>модернизации содержания и методики преподавания предметной </a:t>
            </a:r>
            <a:r>
              <a:rPr lang="ru-RU" sz="3200" b="1" dirty="0" smtClean="0">
                <a:solidFill>
                  <a:prstClr val="black"/>
                </a:solidFill>
                <a:latin typeface="Calibri"/>
              </a:rPr>
              <a:t>области «Искусство</a:t>
            </a:r>
            <a:r>
              <a:rPr lang="ru-RU" sz="3200" b="1" dirty="0">
                <a:solidFill>
                  <a:prstClr val="black"/>
                </a:solidFill>
                <a:latin typeface="Calibri"/>
              </a:rPr>
              <a:t>» необходимо создание учебно-методических материалов </a:t>
            </a:r>
            <a:r>
              <a:rPr lang="ru-RU" sz="3200" b="1" dirty="0" smtClean="0">
                <a:solidFill>
                  <a:prstClr val="black"/>
                </a:solidFill>
                <a:latin typeface="Calibri"/>
              </a:rPr>
              <a:t>нового поколения</a:t>
            </a:r>
            <a:r>
              <a:rPr lang="ru-RU" sz="3200" b="1" dirty="0">
                <a:solidFill>
                  <a:prstClr val="black"/>
                </a:solidFill>
                <a:latin typeface="Calibri"/>
              </a:rPr>
              <a:t>, предполагающих приоритетное развитие самостоятельной творческой</a:t>
            </a:r>
            <a:br>
              <a:rPr lang="ru-RU" sz="3200" b="1" dirty="0">
                <a:solidFill>
                  <a:prstClr val="black"/>
                </a:solidFill>
                <a:latin typeface="Calibri"/>
              </a:rPr>
            </a:br>
            <a:r>
              <a:rPr lang="ru-RU" sz="3200" b="1" dirty="0">
                <a:solidFill>
                  <a:prstClr val="black"/>
                </a:solidFill>
                <a:latin typeface="Calibri"/>
              </a:rPr>
              <a:t>работы обучающихся, использование электронных и мультимедийных </a:t>
            </a:r>
            <a:r>
              <a:rPr lang="ru-RU" sz="3200" b="1" dirty="0" smtClean="0">
                <a:solidFill>
                  <a:prstClr val="black"/>
                </a:solidFill>
                <a:latin typeface="Calibri"/>
              </a:rPr>
              <a:t>технологий, </a:t>
            </a:r>
            <a:r>
              <a:rPr lang="ru-RU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3200" b="1" dirty="0" smtClean="0">
                <a:solidFill>
                  <a:prstClr val="black"/>
                </a:solidFill>
                <a:latin typeface="Calibri"/>
              </a:rPr>
              <a:t>современных </a:t>
            </a:r>
            <a:r>
              <a:rPr lang="ru-RU" sz="3200" b="1" dirty="0">
                <a:solidFill>
                  <a:prstClr val="black"/>
                </a:solidFill>
                <a:latin typeface="Calibri"/>
              </a:rPr>
              <a:t>средств диагностики достижений результатов обучающихся.</a:t>
            </a:r>
            <a:endParaRPr lang="ru-RU" sz="60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516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Slide title</a:t>
            </a:r>
            <a:endParaRPr lang="ru-RU" sz="48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160" y="350520"/>
            <a:ext cx="7848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Реализация </a:t>
            </a:r>
            <a:r>
              <a:rPr lang="ru-RU" sz="2800" b="1" dirty="0" smtClean="0"/>
              <a:t>Концепции </a:t>
            </a:r>
            <a:r>
              <a:rPr lang="ru-RU" sz="2800" b="1" dirty="0"/>
              <a:t>обеспечит новый уровень преподавания</a:t>
            </a:r>
          </a:p>
          <a:p>
            <a:pPr algn="ctr"/>
            <a:r>
              <a:rPr lang="ru-RU" sz="2800" b="1" dirty="0"/>
              <a:t>предметной области «Искусство», а также будет способствовать разработке и</a:t>
            </a:r>
          </a:p>
          <a:p>
            <a:pPr algn="ctr"/>
            <a:r>
              <a:rPr lang="ru-RU" sz="2800" b="1" dirty="0"/>
              <a:t>апробации механизмов развития образования средствами искусства</a:t>
            </a:r>
            <a:r>
              <a:rPr lang="ru-RU" sz="2800" b="1" dirty="0" smtClean="0"/>
              <a:t>.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/>
              <a:t>Планируемым механизмом реализации </a:t>
            </a:r>
            <a:r>
              <a:rPr lang="ru-RU" sz="2800" b="1" dirty="0" smtClean="0"/>
              <a:t>Концепции </a:t>
            </a:r>
            <a:r>
              <a:rPr lang="ru-RU" sz="2800" b="1" dirty="0"/>
              <a:t>является</a:t>
            </a:r>
          </a:p>
          <a:p>
            <a:pPr algn="ctr"/>
            <a:r>
              <a:rPr lang="ru-RU" sz="2800" b="1" dirty="0"/>
              <a:t>включение соответствующих задач в осуществляемые мероприятия целевых</a:t>
            </a:r>
          </a:p>
          <a:p>
            <a:pPr algn="ctr"/>
            <a:r>
              <a:rPr lang="ru-RU" sz="2800" b="1" dirty="0"/>
              <a:t>федеральных и региональных программ и программ развития отдельных</a:t>
            </a:r>
          </a:p>
          <a:p>
            <a:pPr algn="ctr"/>
            <a:r>
              <a:rPr lang="ru-RU" sz="2800" b="1" dirty="0"/>
              <a:t>образовательных </a:t>
            </a:r>
            <a:r>
              <a:rPr lang="ru-RU" sz="2800" b="1" dirty="0" smtClean="0"/>
              <a:t>организаций.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4910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rmAutofit/>
          </a:bodyPr>
          <a:lstStyle/>
          <a:p>
            <a:pPr algn="ctr"/>
            <a:endParaRPr lang="ru-RU" sz="48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45161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111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Секция учителей предметной области «Искусство»    Основные формы реализации Концепции преподавания предметной области «Искусство», проблемы и пути их решения в современных условиях </vt:lpstr>
      <vt:lpstr>Целью Концепции является обеспечение высокого качества изучения и преподавания предметной области «Искусство» в образовательных организациях в соответствии с меняющимися запросами населения, перспективными задачами развития российского общества и вызовами времени </vt:lpstr>
      <vt:lpstr>Основные направления реализации Концепции </vt:lpstr>
      <vt:lpstr>Slide title</vt:lpstr>
      <vt:lpstr>-проведение творческих конкурсов на различных уровнях для повышения мотивации обучающихся к художественному творчеству  При разработке учебно-методических материалов учитывать этнокультурные и национальные особенности региона   и определять оптимальное соотношение объема теоретического материала и самостоятельной  творческой деятельности</vt:lpstr>
      <vt:lpstr>Для модернизации содержания и методики преподавания предметной области «Искусство» необходимо создание учебно-методических материалов нового поколения, предполагающих приоритетное развитие самостоятельной творческой работы обучающихся, использование электронных и мультимедийных технологий,  современных средств диагностики достижений результатов обучающихся.</vt:lpstr>
      <vt:lpstr>Slide title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Секция учителей предметной области «Искусство»    Основные формы реализации Концепции преподавания предметной области «Искусство», проблемы и пути их решения в современных условиях</dc:title>
  <dc:creator>Тюлина Светлана Анатольевна</dc:creator>
  <cp:lastModifiedBy>Тюлина Светлана Анатольевна</cp:lastModifiedBy>
  <cp:revision>6</cp:revision>
  <dcterms:created xsi:type="dcterms:W3CDTF">2014-11-21T11:00:06Z</dcterms:created>
  <dcterms:modified xsi:type="dcterms:W3CDTF">2019-08-23T10:48:29Z</dcterms:modified>
</cp:coreProperties>
</file>