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57" r:id="rId4"/>
    <p:sldId id="260" r:id="rId5"/>
    <p:sldId id="264" r:id="rId6"/>
    <p:sldId id="268" r:id="rId7"/>
    <p:sldId id="265" r:id="rId8"/>
    <p:sldId id="267" r:id="rId9"/>
    <p:sldId id="266" r:id="rId10"/>
    <p:sldId id="269" r:id="rId11"/>
    <p:sldId id="277" r:id="rId12"/>
    <p:sldId id="281" r:id="rId13"/>
    <p:sldId id="278" r:id="rId14"/>
    <p:sldId id="279" r:id="rId15"/>
    <p:sldId id="276" r:id="rId16"/>
    <p:sldId id="280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7" autoAdjust="0"/>
  </p:normalViewPr>
  <p:slideViewPr>
    <p:cSldViewPr>
      <p:cViewPr>
        <p:scale>
          <a:sx n="100" d="100"/>
          <a:sy n="100" d="100"/>
        </p:scale>
        <p:origin x="450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9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0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4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5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2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6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4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читательской грамотности в системе  Способа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иалектического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бучения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360040"/>
          </a:xfrm>
        </p:spPr>
        <p:txBody>
          <a:bodyPr>
            <a:normAutofit fontScale="70000" lnSpcReduction="20000"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6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317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Синонимический ряд  вопросительных слов: </a:t>
            </a:r>
            <a:br>
              <a:rPr lang="ru-RU" sz="2000" dirty="0" smtClean="0"/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 Почему…?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Каким образом…?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3. Чем объяснить, что…?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Как доказать, что…?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5.В каком случае…?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 Вследствие чего…?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7. Когда…?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99792"/>
            <a:ext cx="8229600" cy="376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Вопроси-             первое понятие              глагол-связка                второе понятие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т</a:t>
            </a:r>
            <a:r>
              <a:rPr lang="ru-RU" sz="1800" b="1" dirty="0" smtClean="0">
                <a:solidFill>
                  <a:srgbClr val="C00000"/>
                </a:solidFill>
              </a:rPr>
              <a:t>ельное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с</a:t>
            </a:r>
            <a:r>
              <a:rPr lang="ru-RU" sz="1800" b="1" dirty="0" smtClean="0">
                <a:solidFill>
                  <a:srgbClr val="C00000"/>
                </a:solidFill>
              </a:rPr>
              <a:t>лово                                                       связка между понятиями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582588" y="3264053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0232" y="324257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55776" y="32129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яруш\Pictures\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6690"/>
            <a:ext cx="5290987" cy="68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яруш\Pictures\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164"/>
            <a:ext cx="5256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яруш\Pictures\20200821_104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82152"/>
            <a:ext cx="5616623" cy="6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яруш\Pictures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"/>
            <a:ext cx="5472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Сборник понятий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66164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Ферменты</a:t>
            </a:r>
            <a:r>
              <a:rPr lang="ru-RU" sz="2400" dirty="0" smtClean="0"/>
              <a:t>- </a:t>
            </a:r>
            <a:r>
              <a:rPr lang="ru-RU" sz="2400" i="1" dirty="0" smtClean="0">
                <a:solidFill>
                  <a:schemeClr val="tx2"/>
                </a:solidFill>
              </a:rPr>
              <a:t>это группа белков, ускоряющие ход биохимических реакций.</a:t>
            </a:r>
          </a:p>
          <a:p>
            <a:pPr marL="0" indent="0">
              <a:buNone/>
            </a:pPr>
            <a:r>
              <a:rPr lang="en-US" sz="2400" dirty="0" smtClean="0"/>
              <a:t>I.</a:t>
            </a:r>
            <a:r>
              <a:rPr lang="ru-RU" sz="2400" dirty="0" smtClean="0"/>
              <a:t>По характеру реакции: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1. </a:t>
            </a:r>
            <a:r>
              <a:rPr lang="ru-RU" sz="2400" dirty="0" err="1" smtClean="0"/>
              <a:t>трансферазы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2. </a:t>
            </a:r>
            <a:r>
              <a:rPr lang="ru-RU" sz="2400" dirty="0" err="1" smtClean="0"/>
              <a:t>оксидоредуктазы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II. ……</a:t>
            </a:r>
          </a:p>
          <a:p>
            <a:pPr marL="0" indent="0">
              <a:buNone/>
            </a:pPr>
            <a:r>
              <a:rPr lang="en-US" sz="2400" dirty="0" smtClean="0"/>
              <a:t>III. …..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C00000"/>
                </a:solidFill>
              </a:rPr>
              <a:t>Трансферазы</a:t>
            </a:r>
            <a:r>
              <a:rPr lang="ru-RU" sz="2400" dirty="0" smtClean="0"/>
              <a:t>- </a:t>
            </a:r>
            <a:r>
              <a:rPr lang="ru-RU" sz="2400" i="1" dirty="0" smtClean="0">
                <a:solidFill>
                  <a:schemeClr val="tx2"/>
                </a:solidFill>
              </a:rPr>
              <a:t>это ферменты, катализирующие перенос химических групп от одной молекулы к другой.</a:t>
            </a:r>
          </a:p>
          <a:p>
            <a:pPr marL="0" indent="0">
              <a:buNone/>
            </a:pPr>
            <a:r>
              <a:rPr lang="ru-RU" sz="2400" dirty="0" smtClean="0"/>
              <a:t>Примеры:</a:t>
            </a:r>
            <a:r>
              <a:rPr lang="en-US" sz="2400" dirty="0" smtClean="0"/>
              <a:t>….. 9 </a:t>
            </a:r>
            <a:r>
              <a:rPr lang="ru-RU" sz="2400" dirty="0" smtClean="0"/>
              <a:t>подклассов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Оксидоредуктазы</a:t>
            </a:r>
            <a:r>
              <a:rPr lang="ru-RU" sz="2400" dirty="0" smtClean="0"/>
              <a:t>- </a:t>
            </a:r>
            <a:r>
              <a:rPr lang="ru-RU" sz="2400" i="1" dirty="0" smtClean="0">
                <a:solidFill>
                  <a:schemeClr val="tx2"/>
                </a:solidFill>
              </a:rPr>
              <a:t>это ферменты, обеспечивающие перенос электронов в процессе </a:t>
            </a:r>
            <a:r>
              <a:rPr lang="ru-RU" sz="2400" i="1" dirty="0" err="1" smtClean="0">
                <a:solidFill>
                  <a:schemeClr val="tx2"/>
                </a:solidFill>
              </a:rPr>
              <a:t>окислительно-восстановителых</a:t>
            </a:r>
            <a:r>
              <a:rPr lang="ru-RU" sz="2400" i="1" dirty="0" smtClean="0">
                <a:solidFill>
                  <a:schemeClr val="tx2"/>
                </a:solidFill>
              </a:rPr>
              <a:t> реакций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Примеры: ……… 22 подкласса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46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77430" y="674694"/>
            <a:ext cx="5544616" cy="5306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47864" y="2204864"/>
            <a:ext cx="2376264" cy="2246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яруш\Pictures\20200821_124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    </a:t>
            </a:r>
            <a:r>
              <a:rPr lang="ru-RU" b="1" dirty="0">
                <a:solidFill>
                  <a:schemeClr val="tx2"/>
                </a:solidFill>
                <a:ea typeface="Calibri"/>
                <a:cs typeface="Times New Roman"/>
              </a:rPr>
              <a:t>Е</a:t>
            </a:r>
            <a:r>
              <a:rPr lang="ru-RU" b="1" dirty="0" smtClean="0">
                <a:solidFill>
                  <a:schemeClr val="tx2"/>
                </a:solidFill>
                <a:ea typeface="Calibri"/>
                <a:cs typeface="Times New Roman"/>
              </a:rPr>
              <a:t>сли </a:t>
            </a:r>
            <a:r>
              <a:rPr lang="ru-RU" b="1" dirty="0">
                <a:solidFill>
                  <a:schemeClr val="tx2"/>
                </a:solidFill>
                <a:ea typeface="Calibri"/>
                <a:cs typeface="Times New Roman"/>
              </a:rPr>
              <a:t>содержание учебного материала не требует от учащихся мыслительной деятельности и практического его применения, оно не будет осмыслено и усвоено, не вызовет потребности  учащихся в постоянном развитии интеллектуальных свойств личности </a:t>
            </a:r>
            <a:r>
              <a:rPr lang="ru-RU" b="1" dirty="0" smtClean="0">
                <a:solidFill>
                  <a:schemeClr val="tx2"/>
                </a:solidFill>
                <a:ea typeface="Calibri"/>
                <a:cs typeface="Times New Roman"/>
              </a:rPr>
              <a:t>(мышления</a:t>
            </a:r>
            <a:r>
              <a:rPr lang="ru-RU" b="1" dirty="0">
                <a:solidFill>
                  <a:schemeClr val="tx2"/>
                </a:solidFill>
                <a:ea typeface="Calibri"/>
                <a:cs typeface="Times New Roman"/>
              </a:rPr>
              <a:t>, памяти, языка, воображения), не будет способствовать возникновению и развитию новых потребностей в познании (учении).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8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746" y="2139662"/>
            <a:ext cx="7772400" cy="244146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       </a:t>
            </a:r>
            <a:r>
              <a:rPr lang="ru-RU" sz="3200" dirty="0"/>
              <a:t>Словосочетание </a:t>
            </a:r>
            <a:r>
              <a:rPr lang="ru-RU" sz="3200" dirty="0">
                <a:solidFill>
                  <a:srgbClr val="FF0000"/>
                </a:solidFill>
              </a:rPr>
              <a:t>«читательская грамотность» </a:t>
            </a:r>
            <a:r>
              <a:rPr lang="ru-RU" sz="3200" dirty="0"/>
              <a:t>появилось в контексте международного тестирования в 1991 г. В исследовании РISA «читательская 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       Раскрыв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понятие </a:t>
            </a:r>
            <a:r>
              <a:rPr lang="ru-RU" dirty="0">
                <a:solidFill>
                  <a:srgbClr val="FF0000"/>
                </a:solidFill>
                <a:ea typeface="+mj-ea"/>
                <a:cs typeface="+mj-cs"/>
              </a:rPr>
              <a:t>«читательская грамотность»,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можно сделать вывод, что для того, чтобы опереться на чтение как на основной вид учебной деятельности в школе, у выпускников школы должны быть сформированы специальные читательские умения, которые необходимы для полноценной работы с текстами.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7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Любая наука есть система понятий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Первый шаг в овладении учащимися логическими операциями и приёмами – знакомство с сущностью и структурой понятия.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Понятие</a:t>
            </a:r>
            <a:r>
              <a:rPr lang="ru-RU" dirty="0" smtClean="0"/>
              <a:t> – </a:t>
            </a:r>
            <a:r>
              <a:rPr lang="ru-RU" i="1" dirty="0" smtClean="0">
                <a:solidFill>
                  <a:schemeClr val="tx2"/>
                </a:solidFill>
              </a:rPr>
              <a:t>это элементарная форма мысли, отражающая предметы и явления окружающего мира в существенных признаках.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3641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Существенные признаки- </a:t>
            </a:r>
            <a:r>
              <a:rPr lang="ru-RU" sz="4000" i="1" dirty="0" smtClean="0">
                <a:solidFill>
                  <a:schemeClr val="tx2"/>
                </a:solidFill>
              </a:rPr>
              <a:t>такие признаки, каждый из которых, взятый отдельно, необходим, а взятые в совокупности, достаточны для отличия данного понятия от остальных или для обобщения его с однородными понятиями</a:t>
            </a:r>
            <a:endParaRPr lang="ru-RU" sz="4000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01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Логические операции с понятиями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Определение понятия- </a:t>
            </a:r>
            <a:r>
              <a:rPr lang="ru-RU" i="1" dirty="0" smtClean="0">
                <a:solidFill>
                  <a:schemeClr val="tx2"/>
                </a:solidFill>
              </a:rPr>
              <a:t>логическая операция, раскрывающая содержание понятия</a:t>
            </a:r>
            <a:r>
              <a:rPr lang="ru-RU" i="1" dirty="0" smtClean="0"/>
              <a:t>. 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   Определить понятие </a:t>
            </a:r>
            <a:r>
              <a:rPr lang="ru-RU" i="1" dirty="0" smtClean="0"/>
              <a:t>– </a:t>
            </a:r>
            <a:r>
              <a:rPr lang="ru-RU" i="1" dirty="0" smtClean="0">
                <a:solidFill>
                  <a:schemeClr val="tx2"/>
                </a:solidFill>
              </a:rPr>
              <a:t>это значит      установить связи между родовым и видовыми признаками</a:t>
            </a:r>
            <a:r>
              <a:rPr lang="ru-RU" i="1" dirty="0" smtClean="0"/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Деление понятий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/>
                </a:solidFill>
              </a:rPr>
              <a:t>логическая операция, раскрывающая объём понятия, т.е. позволяющая с помощью избранного основания деления распределить  (установить) объём делимого понятия (виды).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       Суждение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/>
              <a:t>- </a:t>
            </a:r>
            <a:r>
              <a:rPr lang="ru-RU" sz="4000" i="1" dirty="0" smtClean="0">
                <a:solidFill>
                  <a:schemeClr val="tx2"/>
                </a:solidFill>
              </a:rPr>
              <a:t>форма мысли, отражающая отношения между понятиями</a:t>
            </a:r>
            <a:r>
              <a:rPr lang="ru-RU" i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dirty="0" smtClean="0"/>
              <a:t>Любая учебная дисциплина представляет собой систему понятий и главная задача при работе с текстом найти взаимосвязь между понятиями, т.е. встроить новые понятия в систему.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2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25922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Так как  форма познания мира носит вопросно- ответный характер, то познание начинается  с вопроса. Если мы хотим разобраться в предмете, то мы тоже задаем вопросы</a:t>
            </a:r>
            <a:r>
              <a:rPr lang="ru-RU" sz="3200" dirty="0"/>
              <a:t>. </a:t>
            </a:r>
            <a:r>
              <a:rPr lang="ru-RU" sz="3200" dirty="0" smtClean="0"/>
              <a:t> </a:t>
            </a:r>
            <a:r>
              <a:rPr lang="ru-RU" sz="3200" dirty="0"/>
              <a:t>В вопросах- суждения, скрыта взаимосвязь между понятиями, значит предметами </a:t>
            </a:r>
            <a:r>
              <a:rPr lang="ru-RU" sz="3200" dirty="0" smtClean="0"/>
              <a:t>окружающего мира. </a:t>
            </a:r>
            <a:r>
              <a:rPr lang="ru-RU" sz="3200" dirty="0"/>
              <a:t>В </a:t>
            </a:r>
            <a:r>
              <a:rPr lang="ru-RU" sz="3200" dirty="0" smtClean="0"/>
              <a:t>образовательном процессе вопросам –суждения отводится первостепенная роль.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469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Формирование читательской грамотности в системе  Способа диалектического обучения</vt:lpstr>
      <vt:lpstr>Презентация PowerPoint</vt:lpstr>
      <vt:lpstr>        Словосочетание «читательская грамотность» появилось в контексте международного тестирования в 1991 г. В исследовании РISA «читательская 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  .</vt:lpstr>
      <vt:lpstr>Презентация PowerPoint</vt:lpstr>
      <vt:lpstr>Любая наука есть система понятий</vt:lpstr>
      <vt:lpstr>Существенные признаки- такие признаки, каждый из которых, взятый отдельно, необходим, а взятые в совокупности, достаточны для отличия данного понятия от остальных или для обобщения его с однородными понятиями</vt:lpstr>
      <vt:lpstr>Логические операции с понятиями </vt:lpstr>
      <vt:lpstr>       Суждение - форма мысли, отражающая отношения между понятиями.  </vt:lpstr>
      <vt:lpstr>Так как  форма познания мира носит вопросно- ответный характер, то познание начинается  с вопроса. Если мы хотим разобраться в предмете, то мы тоже задаем вопросы.  В вопросах- суждения, скрыта взаимосвязь между понятиями, значит предметами окружающего мира. В образовательном процессе вопросам –суждения отводится первостепенная роль.</vt:lpstr>
      <vt:lpstr>Синонимический ряд  вопросительных слов:  1. Почему…? 2. Каким образом…? 3. Чем объяснить, что…? 4. Как доказать, что…? 5.В каком случае…? 6. Вследствие чего…? 7. Когда…?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Сборник понятий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Поляруш Оляна Васильевна</dc:creator>
  <cp:lastModifiedBy>Юля Б.А.</cp:lastModifiedBy>
  <cp:revision>35</cp:revision>
  <dcterms:created xsi:type="dcterms:W3CDTF">2020-08-20T01:07:30Z</dcterms:created>
  <dcterms:modified xsi:type="dcterms:W3CDTF">2020-08-21T06:42:43Z</dcterms:modified>
</cp:coreProperties>
</file>