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6" r:id="rId3"/>
    <p:sldId id="334" r:id="rId4"/>
    <p:sldId id="342" r:id="rId5"/>
    <p:sldId id="339" r:id="rId6"/>
    <p:sldId id="337" r:id="rId7"/>
    <p:sldId id="338" r:id="rId8"/>
    <p:sldId id="335" r:id="rId9"/>
    <p:sldId id="340" r:id="rId10"/>
    <p:sldId id="341" r:id="rId11"/>
    <p:sldId id="333" r:id="rId12"/>
    <p:sldId id="33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85EB"/>
    <a:srgbClr val="00A84C"/>
    <a:srgbClr val="009644"/>
    <a:srgbClr val="00B050"/>
    <a:srgbClr val="ACA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2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90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18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7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5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12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7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1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9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39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0971F-B51D-4733-BA42-581AA2B2A5E2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3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imc.ms/suu/eduprogs/%D0%A1%D0%B5%D0%BC%D0%B8%D0%BD%D0%B0%D1%80%20%D1%81%20%D0%B7%D0%B0%D0%BC.%D0%A3%D0%92%D0%A0%2012-27.11.2019.pptx" TargetMode="External"/><Relationship Id="rId7" Type="http://schemas.openxmlformats.org/officeDocument/2006/relationships/hyperlink" Target="https://kimc.ms/resursy/analiticheskie-materialy/%D0%A1%D0%B1%D0%BE%D1%80%D0%BD%D0%B8%D0%BA%202017-2019-%D1%81.do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imc.ms/suu/eduprogs/%D0%A2%D0%B0%D0%B1%D0%BB%D0%BE%20%D0%A3%D1%87%D1%91%D1%82%D0%B0%20%D0%BC%D0%B5%D1%82%D0%BE%D0%B4%D0%B8%D0%BA%20%D0%9A%D0%A1%D0%9E%20%D1%81%D0%B0%D0%B9%D1%82.doc" TargetMode="External"/><Relationship Id="rId5" Type="http://schemas.openxmlformats.org/officeDocument/2006/relationships/hyperlink" Target="https://kimc.ms/suu/eduprogs/%D0%A2%D0%B5%D1%85%D0%BD%D0%BE%D0%BB%D0%BE%D0%B3%D0%B8%D1%8F%20%D0%9A%D0%A1%D0%9E.zip" TargetMode="External"/><Relationship Id="rId4" Type="http://schemas.openxmlformats.org/officeDocument/2006/relationships/hyperlink" Target="https://kimc.ms/suu/eduprogs/%D0%A6%D0%B5%D0%BB%D0%B5%D0%BF%D0%BE%D0%BB%D0%B0%D0%B3%D0%B0%D0%BD%D0%B8%D0%B5.doc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imc.ms/prog_and_proj/bazovye-ploshchadki-mso/%D0%9F%D0%BE%D0%BB%D0%BE%D0%B6%D0%B5%D0%BD%D0%B8%D0%B5%20%D0%BE%20%D0%93%D0%91%D0%9F.doc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2328" y="990600"/>
            <a:ext cx="11408019" cy="2913184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Рефлексивно-аналитический семинар </a:t>
            </a:r>
            <a:br>
              <a:rPr lang="ru-RU" sz="2800" dirty="0" smtClean="0"/>
            </a:br>
            <a:r>
              <a:rPr lang="ru-RU" sz="2800" dirty="0" smtClean="0"/>
              <a:t>с заместителями директоров общеобразовательных организаций </a:t>
            </a:r>
            <a:br>
              <a:rPr lang="ru-RU" sz="2800" dirty="0" smtClean="0"/>
            </a:br>
            <a:r>
              <a:rPr lang="ru-RU" sz="2800" dirty="0" smtClean="0"/>
              <a:t>по учебно-воспитательной работе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«Показатели мониторинга реализации Дорожной карты развития МСО и деятельности общеобразовательных организаций»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4338" y="5399941"/>
            <a:ext cx="9144000" cy="460131"/>
          </a:xfrm>
        </p:spPr>
        <p:txBody>
          <a:bodyPr>
            <a:normAutofit/>
          </a:bodyPr>
          <a:lstStyle/>
          <a:p>
            <a:r>
              <a:rPr lang="ru-RU" sz="2200" dirty="0" smtClean="0"/>
              <a:t>11-12 февраля 2020</a:t>
            </a:r>
            <a:endParaRPr lang="ru-RU" sz="2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6532" y="4274526"/>
            <a:ext cx="11183815" cy="955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Горностаев Александр </a:t>
            </a:r>
            <a:r>
              <a:rPr lang="ru-RU" dirty="0" err="1" smtClean="0"/>
              <a:t>Октавьевич</a:t>
            </a:r>
            <a:r>
              <a:rPr lang="ru-RU" dirty="0" smtClean="0"/>
              <a:t>, заместитель директора КИМЦ</a:t>
            </a:r>
          </a:p>
          <a:p>
            <a:r>
              <a:rPr lang="ru-RU" dirty="0" err="1" smtClean="0"/>
              <a:t>Сацук</a:t>
            </a:r>
            <a:r>
              <a:rPr lang="ru-RU" dirty="0" smtClean="0"/>
              <a:t> Ольга Ивановна, руководитель центра методического сопровождения развития МСО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11-12.02.2020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8938" b="8019"/>
          <a:stretch/>
        </p:blipFill>
        <p:spPr>
          <a:xfrm>
            <a:off x="0" y="838604"/>
            <a:ext cx="12192000" cy="601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80" y="718530"/>
            <a:ext cx="10043984" cy="42278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Образовательные результаты КСКО (версия)</a:t>
            </a:r>
            <a:endParaRPr lang="ru-RU" sz="2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83416"/>
              </p:ext>
            </p:extLst>
          </p:nvPr>
        </p:nvGraphicFramePr>
        <p:xfrm>
          <a:off x="232473" y="1172559"/>
          <a:ext cx="11716719" cy="547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133"/>
                <a:gridCol w="6031565"/>
                <a:gridCol w="4921021"/>
              </a:tblGrid>
              <a:tr h="427641">
                <a:tc>
                  <a:txBody>
                    <a:bodyPr/>
                    <a:lstStyle/>
                    <a:p>
                      <a:r>
                        <a:rPr lang="ru-RU" dirty="0" smtClean="0"/>
                        <a:t>КСКО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Личностные как качества личности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Метапредметные</a:t>
                      </a:r>
                      <a:r>
                        <a:rPr lang="ru-RU" dirty="0" smtClean="0"/>
                        <a:t> как умения, способности</a:t>
                      </a:r>
                      <a:endParaRPr lang="ru-RU" dirty="0"/>
                    </a:p>
                  </a:txBody>
                  <a:tcPr/>
                </a:tc>
              </a:tr>
              <a:tr h="21405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Начальное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/>
                        <a:t>Мотивация</a:t>
                      </a:r>
                      <a:r>
                        <a:rPr lang="ru-RU" dirty="0" smtClean="0"/>
                        <a:t> к учебной деятельности;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/>
                        <a:t>Осознанное,</a:t>
                      </a:r>
                      <a:r>
                        <a:rPr lang="ru-RU" b="1" baseline="0" dirty="0" smtClean="0"/>
                        <a:t> уважительное и доброжелательное отношение </a:t>
                      </a:r>
                      <a:r>
                        <a:rPr lang="ru-RU" baseline="0" dirty="0" smtClean="0"/>
                        <a:t>к другому человеку, его мнению, культуре, мировоззрению, языку, вере, гражданской позиции;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baseline="0" dirty="0" smtClean="0"/>
                        <a:t>Понимание и принятие социальных норм</a:t>
                      </a:r>
                      <a:r>
                        <a:rPr lang="ru-RU" baseline="0" dirty="0" smtClean="0"/>
                        <a:t>, правил поведения, ролей и форм социальной жизни в группах и сообществах в пределах возрастных компетенций.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Умение осуществлять </a:t>
                      </a:r>
                      <a:r>
                        <a:rPr lang="ru-RU" b="1" dirty="0" smtClean="0"/>
                        <a:t>целеполагание</a:t>
                      </a:r>
                      <a:r>
                        <a:rPr lang="ru-RU" dirty="0" smtClean="0"/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Умение </a:t>
                      </a:r>
                      <a:r>
                        <a:rPr lang="ru-RU" b="1" dirty="0" smtClean="0"/>
                        <a:t>планировать, контролировать и оценивать </a:t>
                      </a:r>
                      <a:r>
                        <a:rPr lang="ru-RU" dirty="0" smtClean="0"/>
                        <a:t>учебные действия в соответствии с поставленной задачей и условиями;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Умение </a:t>
                      </a:r>
                      <a:r>
                        <a:rPr lang="ru-RU" b="1" dirty="0" smtClean="0"/>
                        <a:t>строить</a:t>
                      </a:r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продуктивное взаимодействие </a:t>
                      </a:r>
                      <a:r>
                        <a:rPr lang="ru-RU" dirty="0" smtClean="0"/>
                        <a:t>со сверстниками и взрослыми (в</a:t>
                      </a:r>
                      <a:r>
                        <a:rPr lang="ru-RU" baseline="0" dirty="0" smtClean="0"/>
                        <a:t> паре, в группе).</a:t>
                      </a:r>
                      <a:endParaRPr lang="ru-RU" dirty="0"/>
                    </a:p>
                  </a:txBody>
                  <a:tcPr/>
                </a:tc>
              </a:tr>
              <a:tr h="29107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Основное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Ответственное отношение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 образовательному процессу и к достижению образовательных результатов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Готовность к осознанному выбору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построению дальнейшей индивидуальной траектории образования на базе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ориентировки в мире профессий с учетом устойчивых познавательных интересов.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="1" baseline="0" dirty="0" smtClean="0"/>
                        <a:t>Понимание и принятие социальных норм</a:t>
                      </a:r>
                      <a:r>
                        <a:rPr lang="ru-RU" baseline="0" dirty="0" smtClean="0"/>
                        <a:t>, правил поведения, ролей и форм социальной жизни в группах и сообществах, включая взрослые и социальные, с учетом этнокультурных и социальных особенностей.</a:t>
                      </a:r>
                      <a:endParaRPr lang="ru-RU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логически мыслить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(строить логическое суждение.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устанавливать причинно-следственные связи и др.);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самоопределяться 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обучении (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самостоятельно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ставить образовательные цели и составлять планы деятельности и др.)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i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сотрудничать 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составе группы (учет интересов других,</a:t>
                      </a:r>
                      <a:r>
                        <a:rPr lang="ru-RU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находить общее решение, согласовывать позиции, решать ситуации конфликта, аргументировать своё мнение)</a:t>
                      </a:r>
                      <a:endParaRPr lang="ru-RU" sz="18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838200" y="292701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/>
              <a:t>Образовательный семинар заместителей директоров по УВР 12-27.11.2019</a:t>
            </a:r>
            <a:endParaRPr lang="ru-RU" sz="160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58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9711" t="55726" r="59904" b="22906"/>
          <a:stretch/>
        </p:blipFill>
        <p:spPr>
          <a:xfrm>
            <a:off x="393989" y="813345"/>
            <a:ext cx="4857949" cy="562262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21239" y="4074203"/>
            <a:ext cx="2887133" cy="7644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251938" y="813345"/>
            <a:ext cx="0" cy="57867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500" t="11666" r="24531" b="8334"/>
          <a:stretch/>
        </p:blipFill>
        <p:spPr>
          <a:xfrm>
            <a:off x="5251938" y="705394"/>
            <a:ext cx="3766497" cy="3199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2500" t="11667" r="24062" b="7778"/>
          <a:stretch/>
        </p:blipFill>
        <p:spPr>
          <a:xfrm>
            <a:off x="6303882" y="1426064"/>
            <a:ext cx="4512757" cy="3826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2187" t="10000" r="36406" b="10000"/>
          <a:stretch/>
        </p:blipFill>
        <p:spPr>
          <a:xfrm>
            <a:off x="8428991" y="2855968"/>
            <a:ext cx="3361792" cy="365357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672602" y="1981298"/>
            <a:ext cx="1986148" cy="42502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383973" y="3199635"/>
            <a:ext cx="1986148" cy="42502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Программа «Образовательные результаты и их формирование</a:t>
            </a:r>
            <a:br>
              <a:rPr lang="ru-RU" sz="600" dirty="0" smtClean="0"/>
            </a:br>
            <a:r>
              <a:rPr lang="ru-RU" sz="600" dirty="0" smtClean="0"/>
              <a:t>(семинар 12-27.11.2019)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159545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0730" t="56607" r="60660" b="25274"/>
          <a:stretch/>
        </p:blipFill>
        <p:spPr>
          <a:xfrm>
            <a:off x="293022" y="1045028"/>
            <a:ext cx="4692634" cy="555506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89906" y="3363381"/>
            <a:ext cx="1866746" cy="6441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11-12.02.2020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375" t="13750" r="10235" b="19166"/>
          <a:stretch/>
        </p:blipFill>
        <p:spPr>
          <a:xfrm>
            <a:off x="4214813" y="813345"/>
            <a:ext cx="7672388" cy="46005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Овал 9"/>
          <p:cNvSpPr/>
          <p:nvPr/>
        </p:nvSpPr>
        <p:spPr>
          <a:xfrm>
            <a:off x="4145940" y="1724697"/>
            <a:ext cx="1177438" cy="40414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9726" t="14584" r="40937" b="42916"/>
          <a:stretch/>
        </p:blipFill>
        <p:spPr>
          <a:xfrm>
            <a:off x="5872163" y="3685441"/>
            <a:ext cx="6015038" cy="29146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024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11-12.02.2020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11459" b="7291"/>
          <a:stretch/>
        </p:blipFill>
        <p:spPr>
          <a:xfrm>
            <a:off x="0" y="785812"/>
            <a:ext cx="12192000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0730" t="56607" r="60660" b="25274"/>
          <a:stretch/>
        </p:blipFill>
        <p:spPr>
          <a:xfrm>
            <a:off x="293022" y="1045028"/>
            <a:ext cx="4692634" cy="555506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23645" y="3822559"/>
            <a:ext cx="1866746" cy="5241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11-12.02.2020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3044" t="28212" r="43913" b="9565"/>
          <a:stretch/>
        </p:blipFill>
        <p:spPr>
          <a:xfrm>
            <a:off x="4985656" y="1045028"/>
            <a:ext cx="6888292" cy="551347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5112267" y="4472660"/>
            <a:ext cx="1177438" cy="3378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207677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9783" t="28019" r="39674" b="41836"/>
          <a:stretch/>
        </p:blipFill>
        <p:spPr>
          <a:xfrm>
            <a:off x="5870713" y="959116"/>
            <a:ext cx="6077681" cy="20673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3696" t="13720" r="27174" b="37198"/>
          <a:stretch/>
        </p:blipFill>
        <p:spPr>
          <a:xfrm>
            <a:off x="5870713" y="1990855"/>
            <a:ext cx="6077681" cy="336605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11-12.02.2020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31800" t="21866" r="31400" b="12711"/>
          <a:stretch/>
        </p:blipFill>
        <p:spPr>
          <a:xfrm>
            <a:off x="246199" y="838604"/>
            <a:ext cx="5624514" cy="5818228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8330549" y="3095712"/>
            <a:ext cx="3617845" cy="3561120"/>
            <a:chOff x="6064427" y="2160104"/>
            <a:chExt cx="3617845" cy="356112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6"/>
            <a:srcRect l="1087" t="14686" r="69239" b="51304"/>
            <a:stretch/>
          </p:blipFill>
          <p:spPr>
            <a:xfrm>
              <a:off x="6064427" y="2160104"/>
              <a:ext cx="3617845" cy="2332384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6"/>
            <a:srcRect l="34674" t="16425" r="43044" b="57681"/>
            <a:stretch/>
          </p:blipFill>
          <p:spPr>
            <a:xfrm>
              <a:off x="6965577" y="3945433"/>
              <a:ext cx="2716695" cy="1775791"/>
            </a:xfrm>
            <a:prstGeom prst="rect">
              <a:avLst/>
            </a:prstGeom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5870713" y="5382168"/>
            <a:ext cx="3360986" cy="127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/>
              <a:t>Предоставить в КИМЦ</a:t>
            </a:r>
          </a:p>
          <a:p>
            <a:pPr algn="ctr"/>
            <a:r>
              <a:rPr lang="ru-RU" sz="1600" b="1" dirty="0" smtClean="0"/>
              <a:t>до 20 марта 2020 года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352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0701" t="56925" r="60685" b="25483"/>
          <a:stretch/>
        </p:blipFill>
        <p:spPr>
          <a:xfrm>
            <a:off x="321334" y="780668"/>
            <a:ext cx="5065054" cy="581942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22157" y="4522665"/>
            <a:ext cx="3249743" cy="7644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251938" y="813345"/>
            <a:ext cx="0" cy="57867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500" t="11666" r="24531" b="8334"/>
          <a:stretch/>
        </p:blipFill>
        <p:spPr>
          <a:xfrm>
            <a:off x="5251938" y="705393"/>
            <a:ext cx="5463687" cy="46417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2500" t="11667" r="24062" b="7778"/>
          <a:stretch/>
        </p:blipFill>
        <p:spPr>
          <a:xfrm>
            <a:off x="6096000" y="2213781"/>
            <a:ext cx="5803329" cy="4386311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6383973" y="4406936"/>
            <a:ext cx="1986148" cy="42502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Программа «Образовательные результаты и их формирование</a:t>
            </a:r>
            <a:br>
              <a:rPr lang="ru-RU" sz="600" dirty="0" smtClean="0"/>
            </a:br>
            <a:r>
              <a:rPr lang="ru-RU" sz="600" dirty="0" smtClean="0"/>
              <a:t>(семинар 12-27.11.2019)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135612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09625" y="435519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11-12.02.2020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4967" y="886496"/>
            <a:ext cx="6016607" cy="5719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rgbClr val="979AA7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1200" b="1" dirty="0">
                <a:solidFill>
                  <a:srgbClr val="979AA7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979AA7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«Теория и практика управления общеобразовательной организацией»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979AA7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модули: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Философия образования и управления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Организация. Руководство. Управление.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Противоречие руководства и управления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Управленческий семинар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979AA7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979AA7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«Методологический компонент содержания образования управленческих кадров общеобразовательной организации»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979AA7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модули: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Методология в управлении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Целеполагание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200" dirty="0" err="1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мыслекоммуникации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понимания текста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Схематизация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Схемы анализа и организации деятельности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«Формирование образовательных результатов ФГОС общего образования посредством коллективных учебных занятий»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979AA7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модули: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Презентация</a:t>
            </a: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«Образовательные результаты ФГОС ОО»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Модуль «Целеполагание»</a:t>
            </a: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Модуль «Методики коллективных учебных занятий»</a:t>
            </a: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u="sng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Зачётная работа </a:t>
            </a:r>
            <a:endParaRPr lang="ru-RU" sz="12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Табло учёта</a:t>
            </a: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u="sng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1200" u="sng" dirty="0" smtClean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оценивания</a:t>
            </a:r>
            <a:endParaRPr lang="ru-RU" sz="12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11574" y="813344"/>
            <a:ext cx="5667375" cy="5435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rgbClr val="979AA7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образовательных модулей</a:t>
            </a:r>
            <a:br>
              <a:rPr lang="ru-RU" sz="1200" b="1" dirty="0" smtClean="0">
                <a:solidFill>
                  <a:srgbClr val="979AA7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979AA7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(вопросы</a:t>
            </a:r>
            <a:r>
              <a:rPr lang="ru-RU" sz="1200" dirty="0">
                <a:solidFill>
                  <a:srgbClr val="979AA7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проблемы, затруднения для разработки содержания)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F73859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и модули, </a:t>
            </a:r>
            <a:br>
              <a:rPr lang="ru-RU" sz="1200" b="1" dirty="0">
                <a:solidFill>
                  <a:srgbClr val="F73859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F73859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сформированные по запросам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979AA7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«Программа развития общеобразовательной организации»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развития ОУ (презентация)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развития ОУ (пособие)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к Программе развития ОУ и структуры оформления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Информационно-аналитический сборник «КСКО 2017-2019»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979AA7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«Организационная культура образовательной организации»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Организационная культура: общие понятия (презентация)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Типология С. </a:t>
            </a:r>
            <a:r>
              <a:rPr lang="ru-RU" sz="1200" dirty="0" err="1"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Ханди</a:t>
            </a:r>
            <a:r>
              <a:rPr lang="ru-RU" sz="1200" dirty="0"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адаптированная К.М. Ушаковым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Организационная культура: типология С. </a:t>
            </a:r>
            <a:r>
              <a:rPr lang="ru-RU" sz="1200" dirty="0" err="1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Ханди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Сравнительные характеристики организационной культуры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Экспресс-тест выявления организационной культуры по С. </a:t>
            </a:r>
            <a:r>
              <a:rPr lang="ru-RU" sz="1200" dirty="0" err="1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Ханди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организационной культуры по С. </a:t>
            </a:r>
            <a:r>
              <a:rPr lang="ru-RU" sz="1200" dirty="0" err="1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Ханди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Диагностическая карта выявления организационной культуры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для построения диаграммы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Типология К</a:t>
            </a:r>
            <a:r>
              <a:rPr lang="en-US" sz="1200" dirty="0"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Камерона и Р</a:t>
            </a:r>
            <a:r>
              <a:rPr lang="en-US" sz="1200" dirty="0"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Куинна</a:t>
            </a:r>
            <a:r>
              <a:rPr lang="ru-RU" sz="1200" dirty="0"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</a:t>
            </a:r>
            <a:r>
              <a:rPr lang="en-US" sz="1200" dirty="0"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OCAI - Organizational Culture Analyze Instrument)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Организационная культура: типология К. Камерона – Р. </a:t>
            </a:r>
            <a:r>
              <a:rPr lang="ru-RU" sz="1200" dirty="0" err="1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Куинна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организационной культуры К. Камерона – Р. </a:t>
            </a:r>
            <a:r>
              <a:rPr lang="ru-RU" sz="1200" dirty="0" err="1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Куинна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Бланк методики </a:t>
            </a:r>
            <a:r>
              <a:rPr lang="en-US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OCAI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Бланк для построения диаграммы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Таблицы для построения диаграммы по методике </a:t>
            </a:r>
            <a:r>
              <a:rPr lang="en-US" sz="1200" dirty="0" smtClean="0">
                <a:solidFill>
                  <a:srgbClr val="0070C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OCAI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5774" y="4585252"/>
            <a:ext cx="5579165" cy="20205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705394"/>
            <a:ext cx="11239123" cy="57971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«Ядро»  образовательных результатов Красноярского стандарта качества </a:t>
            </a:r>
            <a:r>
              <a:rPr lang="ru-RU" sz="2400" b="1" dirty="0" smtClean="0"/>
              <a:t>образования</a:t>
            </a:r>
            <a:endParaRPr lang="ru-RU" sz="2400" b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8200" y="292701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/>
              <a:t>Образовательный семинар заместителей директоров по УВР 12-27.11.2019</a:t>
            </a:r>
            <a:endParaRPr lang="ru-RU" sz="1600" dirty="0"/>
          </a:p>
        </p:txBody>
      </p:sp>
      <p:sp>
        <p:nvSpPr>
          <p:cNvPr id="8" name="Объект 4"/>
          <p:cNvSpPr>
            <a:spLocks noGrp="1"/>
          </p:cNvSpPr>
          <p:nvPr>
            <p:ph sz="half" idx="1"/>
          </p:nvPr>
        </p:nvSpPr>
        <p:spPr>
          <a:xfrm>
            <a:off x="294966" y="1356842"/>
            <a:ext cx="6062972" cy="4138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Личностные результаты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как </a:t>
            </a:r>
            <a:r>
              <a:rPr lang="ru-RU" sz="2400" b="1" dirty="0"/>
              <a:t>качества личности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/>
              <a:t>Воля </a:t>
            </a:r>
            <a:r>
              <a:rPr lang="ru-RU" sz="2400" i="1" dirty="0"/>
              <a:t>(сознательное стремление </a:t>
            </a:r>
            <a:br>
              <a:rPr lang="ru-RU" sz="2400" i="1" dirty="0"/>
            </a:br>
            <a:r>
              <a:rPr lang="ru-RU" sz="2400" i="1" dirty="0"/>
              <a:t>к осуществлению цели)</a:t>
            </a:r>
          </a:p>
          <a:p>
            <a:r>
              <a:rPr lang="ru-RU" dirty="0" smtClean="0"/>
              <a:t>Ответственность </a:t>
            </a:r>
            <a:r>
              <a:rPr lang="ru-RU" sz="2400" i="1" dirty="0" smtClean="0"/>
              <a:t>(обязанность </a:t>
            </a:r>
            <a:r>
              <a:rPr lang="ru-RU" sz="2400" i="1" dirty="0"/>
              <a:t>отвечать за </a:t>
            </a:r>
            <a:r>
              <a:rPr lang="ru-RU" sz="2400" i="1" dirty="0" smtClean="0"/>
              <a:t>поступки и действия, </a:t>
            </a:r>
            <a:br>
              <a:rPr lang="ru-RU" sz="2400" i="1" dirty="0" smtClean="0"/>
            </a:br>
            <a:r>
              <a:rPr lang="ru-RU" sz="2400" i="1" dirty="0" smtClean="0"/>
              <a:t>а также за их последствия</a:t>
            </a:r>
            <a:r>
              <a:rPr lang="ru-RU" sz="2400" i="1" dirty="0"/>
              <a:t>)</a:t>
            </a:r>
          </a:p>
          <a:p>
            <a:r>
              <a:rPr lang="ru-RU" dirty="0" smtClean="0"/>
              <a:t>Доброжелательность </a:t>
            </a:r>
            <a:r>
              <a:rPr lang="ru-RU" sz="2400" i="1" dirty="0" smtClean="0"/>
              <a:t>(позитивное, </a:t>
            </a:r>
            <a:r>
              <a:rPr lang="ru-RU" sz="2400" i="1" dirty="0"/>
              <a:t>благожелательное </a:t>
            </a:r>
            <a:r>
              <a:rPr lang="ru-RU" sz="2400" i="1" dirty="0" smtClean="0"/>
              <a:t>отношение </a:t>
            </a:r>
            <a:r>
              <a:rPr lang="ru-RU" sz="2400" i="1" dirty="0"/>
              <a:t>к </a:t>
            </a:r>
            <a:r>
              <a:rPr lang="ru-RU" sz="2400" i="1" dirty="0" smtClean="0"/>
              <a:t>другому, проявление участия, расположение)</a:t>
            </a:r>
            <a:endParaRPr lang="ru-RU" sz="2400" i="1" dirty="0"/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6572250" y="1356842"/>
            <a:ext cx="5347270" cy="41386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err="1" smtClean="0"/>
              <a:t>Метапредметные</a:t>
            </a:r>
            <a:r>
              <a:rPr lang="ru-RU" sz="2400" b="1" dirty="0" smtClean="0"/>
              <a:t> результаты </a:t>
            </a:r>
            <a:br>
              <a:rPr lang="ru-RU" sz="2400" b="1" dirty="0" smtClean="0"/>
            </a:br>
            <a:r>
              <a:rPr lang="ru-RU" sz="2400" b="1" dirty="0" smtClean="0"/>
              <a:t>как умения, </a:t>
            </a:r>
            <a:r>
              <a:rPr lang="ru-RU" sz="2400" b="1" u="sng" dirty="0" smtClean="0"/>
              <a:t>способ</a:t>
            </a:r>
            <a:r>
              <a:rPr lang="ru-RU" sz="2400" b="1" dirty="0" smtClean="0"/>
              <a:t>ности</a:t>
            </a:r>
            <a:endParaRPr lang="en-US" sz="2400" b="1" dirty="0" smtClean="0"/>
          </a:p>
          <a:p>
            <a:r>
              <a:rPr lang="ru-RU" dirty="0" smtClean="0"/>
              <a:t>Анализировать </a:t>
            </a:r>
            <a:r>
              <a:rPr lang="ru-RU" sz="2400" i="1" dirty="0" smtClean="0"/>
              <a:t>(познавать, изучая составные части целого)</a:t>
            </a:r>
          </a:p>
          <a:p>
            <a:r>
              <a:rPr lang="ru-RU" dirty="0" smtClean="0"/>
              <a:t>Интерпретировать </a:t>
            </a:r>
            <a:r>
              <a:rPr lang="ru-RU" sz="2400" i="1" dirty="0"/>
              <a:t>(объяснять, истолковывать, трактовать смысл текста, образа, ситуации)</a:t>
            </a:r>
          </a:p>
          <a:p>
            <a:r>
              <a:rPr lang="ru-RU" dirty="0" smtClean="0"/>
              <a:t>Целеполагание </a:t>
            </a:r>
            <a:r>
              <a:rPr lang="ru-RU" sz="2400" i="1" dirty="0"/>
              <a:t>(сопоставлять </a:t>
            </a:r>
            <a:br>
              <a:rPr lang="ru-RU" sz="2400" i="1" dirty="0"/>
            </a:br>
            <a:r>
              <a:rPr lang="ru-RU" sz="2400" i="1" dirty="0"/>
              <a:t>внешнее требование, потребности, условия и способ </a:t>
            </a:r>
            <a:r>
              <a:rPr lang="ru-RU" sz="2400" i="1" dirty="0" err="1"/>
              <a:t>действования</a:t>
            </a:r>
            <a:r>
              <a:rPr lang="ru-RU" sz="2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80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11-12.02.2020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4968" y="860243"/>
            <a:ext cx="5270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/>
            <a:r>
              <a:rPr lang="ru-RU" sz="1600" dirty="0" smtClean="0">
                <a:latin typeface="+mj-lt"/>
                <a:ea typeface="+mj-ea"/>
                <a:cs typeface="+mj-cs"/>
              </a:rPr>
              <a:t>3.1. Продолжить поиск и реализацию моделей управления и эффективного хозяйствования муниципальной системы образования</a:t>
            </a:r>
            <a:endParaRPr lang="ru-RU" sz="16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65912" y="860243"/>
            <a:ext cx="633453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2" indent="-542925"/>
            <a:r>
              <a:rPr lang="ru-RU" sz="1600" dirty="0" smtClean="0">
                <a:latin typeface="+mj-lt"/>
                <a:ea typeface="+mj-ea"/>
                <a:cs typeface="+mj-cs"/>
              </a:rPr>
              <a:t>3.1.1. На </a:t>
            </a:r>
            <a:r>
              <a:rPr lang="ru-RU" sz="1600" dirty="0">
                <a:latin typeface="+mj-lt"/>
                <a:ea typeface="+mj-ea"/>
                <a:cs typeface="+mj-cs"/>
              </a:rPr>
              <a:t>сайте каждой образовательной организации в разделе «Красноярский стандарт качества образования» </a:t>
            </a:r>
            <a:r>
              <a:rPr lang="ru-RU" sz="1600" b="1" dirty="0">
                <a:latin typeface="+mj-lt"/>
                <a:ea typeface="+mj-ea"/>
                <a:cs typeface="+mj-cs"/>
              </a:rPr>
              <a:t>своевременно размещать </a:t>
            </a:r>
            <a:r>
              <a:rPr lang="ru-RU" sz="1600" dirty="0">
                <a:latin typeface="+mj-lt"/>
                <a:ea typeface="+mj-ea"/>
                <a:cs typeface="+mj-cs"/>
              </a:rPr>
              <a:t>материалы по выполнению задач развития МСО</a:t>
            </a:r>
          </a:p>
          <a:p>
            <a:pPr marL="542925"/>
            <a:r>
              <a:rPr lang="ru-RU" sz="1600" i="1" dirty="0">
                <a:latin typeface="+mj-lt"/>
                <a:ea typeface="+mj-ea"/>
                <a:cs typeface="+mj-cs"/>
              </a:rPr>
              <a:t>(сентябрь 2019 – июнь 2020)</a:t>
            </a:r>
          </a:p>
          <a:p>
            <a:pPr marL="542925" lvl="2" indent="-542925"/>
            <a:r>
              <a:rPr lang="ru-RU" sz="1600" dirty="0">
                <a:latin typeface="+mj-lt"/>
                <a:ea typeface="+mj-ea"/>
                <a:cs typeface="+mj-cs"/>
              </a:rPr>
              <a:t>3.1.2. </a:t>
            </a:r>
            <a:r>
              <a:rPr lang="ru-RU" sz="1600" b="1" dirty="0">
                <a:latin typeface="+mj-lt"/>
                <a:ea typeface="+mj-ea"/>
                <a:cs typeface="+mj-cs"/>
              </a:rPr>
              <a:t>Создать</a:t>
            </a:r>
            <a:r>
              <a:rPr lang="ru-RU" sz="1600" dirty="0">
                <a:latin typeface="+mj-lt"/>
                <a:ea typeface="+mj-ea"/>
                <a:cs typeface="+mj-cs"/>
              </a:rPr>
              <a:t> на сайте образовательной организации </a:t>
            </a:r>
            <a:r>
              <a:rPr lang="ru-RU" sz="1600" b="1" dirty="0">
                <a:latin typeface="+mj-lt"/>
                <a:ea typeface="+mj-ea"/>
                <a:cs typeface="+mj-cs"/>
              </a:rPr>
              <a:t>раздел «Базовая площадка»,</a:t>
            </a:r>
            <a:r>
              <a:rPr lang="ru-RU" sz="1600" dirty="0">
                <a:latin typeface="+mj-lt"/>
                <a:ea typeface="+mj-ea"/>
                <a:cs typeface="+mj-cs"/>
              </a:rPr>
              <a:t> где </a:t>
            </a:r>
            <a:r>
              <a:rPr lang="ru-RU" sz="1600" dirty="0" smtClean="0">
                <a:latin typeface="+mj-lt"/>
                <a:ea typeface="+mj-ea"/>
                <a:cs typeface="+mj-cs"/>
              </a:rPr>
              <a:t>размесить: </a:t>
            </a:r>
          </a:p>
          <a:p>
            <a:pPr marL="715963" lvl="2" indent="-173038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+mj-lt"/>
                <a:ea typeface="+mj-ea"/>
                <a:cs typeface="+mj-cs"/>
              </a:rPr>
              <a:t>приказ</a:t>
            </a:r>
            <a:r>
              <a:rPr lang="ru-RU" sz="16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1600" dirty="0">
                <a:latin typeface="+mj-lt"/>
                <a:ea typeface="+mj-ea"/>
                <a:cs typeface="+mj-cs"/>
              </a:rPr>
              <a:t>о присвоении статуса базовой площадки муниципального, регионального или федерального уровней, </a:t>
            </a:r>
            <a:endParaRPr lang="ru-RU" sz="1600" dirty="0" smtClean="0">
              <a:latin typeface="+mj-lt"/>
              <a:ea typeface="+mj-ea"/>
              <a:cs typeface="+mj-cs"/>
            </a:endParaRPr>
          </a:p>
          <a:p>
            <a:pPr marL="715963" lvl="2" indent="-173038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+mj-lt"/>
                <a:ea typeface="+mj-ea"/>
                <a:cs typeface="+mj-cs"/>
              </a:rPr>
              <a:t>план </a:t>
            </a:r>
            <a:r>
              <a:rPr lang="ru-RU" sz="1600" b="1" dirty="0">
                <a:latin typeface="+mj-lt"/>
                <a:ea typeface="+mj-ea"/>
                <a:cs typeface="+mj-cs"/>
              </a:rPr>
              <a:t>деятельности </a:t>
            </a:r>
            <a:r>
              <a:rPr lang="ru-RU" sz="1600" dirty="0">
                <a:latin typeface="+mj-lt"/>
                <a:ea typeface="+mj-ea"/>
                <a:cs typeface="+mj-cs"/>
              </a:rPr>
              <a:t>в соответствии с типом площадки и </a:t>
            </a:r>
          </a:p>
          <a:p>
            <a:pPr marL="715963" lvl="2" indent="-173038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+mj-lt"/>
                <a:ea typeface="+mj-ea"/>
                <a:cs typeface="+mj-cs"/>
              </a:rPr>
              <a:t>поквартальные </a:t>
            </a:r>
            <a:r>
              <a:rPr lang="ru-RU" sz="1600" b="1" dirty="0">
                <a:latin typeface="+mj-lt"/>
                <a:ea typeface="+mj-ea"/>
                <a:cs typeface="+mj-cs"/>
              </a:rPr>
              <a:t>результаты </a:t>
            </a:r>
            <a:r>
              <a:rPr lang="ru-RU" sz="1600" dirty="0">
                <a:latin typeface="+mj-lt"/>
                <a:ea typeface="+mj-ea"/>
                <a:cs typeface="+mj-cs"/>
              </a:rPr>
              <a:t>деятельности</a:t>
            </a:r>
          </a:p>
          <a:p>
            <a:pPr marL="542925"/>
            <a:r>
              <a:rPr lang="ru-RU" sz="1600" i="1" dirty="0">
                <a:latin typeface="+mj-lt"/>
                <a:ea typeface="+mj-ea"/>
                <a:cs typeface="+mj-cs"/>
              </a:rPr>
              <a:t>(до 30 ноября 2019)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69564" y="3661010"/>
            <a:ext cx="6798366" cy="291438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/>
              <a:t>Базовые площадки МСО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7B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Положение </a:t>
            </a:r>
            <a:r>
              <a:rPr lang="ru-RU" sz="1400" dirty="0">
                <a:solidFill>
                  <a:srgbClr val="007B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 городской базовой площадке по решению задач развития МСО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u="sng" dirty="0">
                <a:solidFill>
                  <a:srgbClr val="007B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деятельности базовых площадок по развитию МСО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u="sng" dirty="0">
                <a:solidFill>
                  <a:srgbClr val="007B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Муниципальные (городские) базовые площадки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u="sng" dirty="0">
                <a:solidFill>
                  <a:srgbClr val="007B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Региональные (краевые) базовые площадки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u="sng" dirty="0">
                <a:solidFill>
                  <a:srgbClr val="007B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Федеральные базовые площадки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u="sng" dirty="0">
                <a:solidFill>
                  <a:srgbClr val="007B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Площадки федерального, регионального, муниципального уровней</a:t>
            </a:r>
            <a:br>
              <a:rPr lang="ru-RU" sz="1600" u="sng" dirty="0">
                <a:solidFill>
                  <a:srgbClr val="007B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rgbClr val="007B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базе образовательных организаций г. Красноярска прошлых лет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30701" t="56925" r="60685" b="25483"/>
          <a:stretch/>
        </p:blipFill>
        <p:spPr>
          <a:xfrm>
            <a:off x="321334" y="1731574"/>
            <a:ext cx="4237414" cy="4868518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3295" y="5324703"/>
            <a:ext cx="2859018" cy="6441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501</Words>
  <Application>Microsoft Office PowerPoint</Application>
  <PresentationFormat>Широкоэкранный</PresentationFormat>
  <Paragraphs>110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Symbol</vt:lpstr>
      <vt:lpstr>Times New Roman</vt:lpstr>
      <vt:lpstr>Trebuchet MS</vt:lpstr>
      <vt:lpstr>Тема Office</vt:lpstr>
      <vt:lpstr>Рефлексивно-аналитический семинар  с заместителями директоров общеобразовательных организаций  по учебно-воспитательной работе   «Показатели мониторинга реализации Дорожной карты развития МСО и деятельности общеобразовательных организаций» </vt:lpstr>
      <vt:lpstr>Рефлексивно-аналитический семинар заместителей директоров по УВР 11-12.02.2020</vt:lpstr>
      <vt:lpstr>Рефлексивно-аналитический семинар заместителей директоров по УВР 11-12.02.2020</vt:lpstr>
      <vt:lpstr>Рефлексивно-аналитический семинар заместителей директоров по УВР 11-12.02.2020</vt:lpstr>
      <vt:lpstr>Рефлексивно-аналитический семинар заместителей директоров по УВР 11-12.02.2020</vt:lpstr>
      <vt:lpstr>Рефлексивно-аналитический семинар заместителей директоров по УВР 10-11.09.2019</vt:lpstr>
      <vt:lpstr>Рефлексивно-аналитический семинар заместителей директоров по УВР 11-12.02.2020</vt:lpstr>
      <vt:lpstr>«Ядро»  образовательных результатов Красноярского стандарта качества образования</vt:lpstr>
      <vt:lpstr>Рефлексивно-аналитический семинар заместителей директоров по УВР 11-12.02.2020</vt:lpstr>
      <vt:lpstr>Рефлексивно-аналитический семинар заместителей директоров по УВР 11-12.02.2020</vt:lpstr>
      <vt:lpstr>Образовательные результаты КСКО (версия)</vt:lpstr>
      <vt:lpstr>Рефлексивно-аналитический семинар заместителей директоров по УВР 10-11.09.2019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Рефлексивно-аналитический семинар  с заместителями директоров общеобразовательных организаций  по учебно-воспитательной работе</dc:title>
  <dc:creator>kab302_teacher</dc:creator>
  <cp:lastModifiedBy>kab302_teacher</cp:lastModifiedBy>
  <cp:revision>128</cp:revision>
  <dcterms:created xsi:type="dcterms:W3CDTF">2019-09-06T05:19:22Z</dcterms:created>
  <dcterms:modified xsi:type="dcterms:W3CDTF">2020-02-11T07:05:36Z</dcterms:modified>
</cp:coreProperties>
</file>