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258" r:id="rId2"/>
    <p:sldId id="339" r:id="rId3"/>
    <p:sldId id="340" r:id="rId4"/>
    <p:sldId id="341" r:id="rId5"/>
    <p:sldId id="342" r:id="rId6"/>
    <p:sldId id="343" r:id="rId7"/>
    <p:sldId id="282" r:id="rId8"/>
    <p:sldId id="319" r:id="rId9"/>
    <p:sldId id="317" r:id="rId10"/>
    <p:sldId id="295" r:id="rId11"/>
    <p:sldId id="297" r:id="rId12"/>
    <p:sldId id="322" r:id="rId13"/>
    <p:sldId id="296" r:id="rId14"/>
    <p:sldId id="323" r:id="rId15"/>
    <p:sldId id="294" r:id="rId16"/>
    <p:sldId id="324" r:id="rId17"/>
    <p:sldId id="325" r:id="rId18"/>
    <p:sldId id="287" r:id="rId19"/>
    <p:sldId id="288" r:id="rId20"/>
    <p:sldId id="289" r:id="rId21"/>
    <p:sldId id="308" r:id="rId22"/>
    <p:sldId id="309" r:id="rId23"/>
    <p:sldId id="310" r:id="rId24"/>
    <p:sldId id="312" r:id="rId25"/>
    <p:sldId id="320" r:id="rId26"/>
    <p:sldId id="293" r:id="rId27"/>
    <p:sldId id="261" r:id="rId28"/>
    <p:sldId id="283" r:id="rId29"/>
    <p:sldId id="260" r:id="rId30"/>
    <p:sldId id="281" r:id="rId31"/>
    <p:sldId id="301" r:id="rId32"/>
    <p:sldId id="302" r:id="rId33"/>
    <p:sldId id="337" r:id="rId34"/>
    <p:sldId id="303" r:id="rId35"/>
    <p:sldId id="307" r:id="rId36"/>
    <p:sldId id="263" r:id="rId37"/>
    <p:sldId id="264" r:id="rId38"/>
    <p:sldId id="265" r:id="rId39"/>
    <p:sldId id="335" r:id="rId40"/>
    <p:sldId id="338" r:id="rId41"/>
    <p:sldId id="329" r:id="rId42"/>
    <p:sldId id="330" r:id="rId43"/>
    <p:sldId id="331" r:id="rId44"/>
    <p:sldId id="332" r:id="rId45"/>
    <p:sldId id="333" r:id="rId46"/>
    <p:sldId id="336" r:id="rId47"/>
    <p:sldId id="334" r:id="rId48"/>
    <p:sldId id="327" r:id="rId49"/>
    <p:sldId id="326" r:id="rId50"/>
    <p:sldId id="328" r:id="rId5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835" autoAdjust="0"/>
  </p:normalViewPr>
  <p:slideViewPr>
    <p:cSldViewPr snapToGrid="0">
      <p:cViewPr varScale="1">
        <p:scale>
          <a:sx n="49" d="100"/>
          <a:sy n="49" d="100"/>
        </p:scale>
        <p:origin x="60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B8B061-2FD9-48D3-AA0A-14AB718AE47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1FC57F-BF3A-45E0-8564-CE5D762BE4BD}">
      <dgm:prSet phldrT="[Текст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+mn-lt"/>
            </a:rPr>
            <a:t>Реальная ситуация. Проблема</a:t>
          </a:r>
          <a:endParaRPr lang="ru-RU" dirty="0">
            <a:solidFill>
              <a:schemeClr val="tx1"/>
            </a:solidFill>
            <a:latin typeface="+mn-lt"/>
          </a:endParaRPr>
        </a:p>
      </dgm:t>
    </dgm:pt>
    <dgm:pt modelId="{D5080F0F-03EE-47AA-B070-28D44599CF2E}" type="parTrans" cxnId="{C6ABBD2E-79A4-48AD-9F16-CB3F8E39B9C4}">
      <dgm:prSet/>
      <dgm:spPr/>
      <dgm:t>
        <a:bodyPr/>
        <a:lstStyle/>
        <a:p>
          <a:endParaRPr lang="ru-RU"/>
        </a:p>
      </dgm:t>
    </dgm:pt>
    <dgm:pt modelId="{00BA8DB7-1366-43C8-8AAD-004FB595CE4B}" type="sibTrans" cxnId="{C6ABBD2E-79A4-48AD-9F16-CB3F8E39B9C4}">
      <dgm:prSet/>
      <dgm:spPr/>
      <dgm:t>
        <a:bodyPr/>
        <a:lstStyle/>
        <a:p>
          <a:endParaRPr lang="ru-RU"/>
        </a:p>
      </dgm:t>
    </dgm:pt>
    <dgm:pt modelId="{BFCC3673-52F7-4409-B3C5-C04ADA04E95A}">
      <dgm:prSet phldrT="[Текст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+mn-lt"/>
            </a:rPr>
            <a:t>Объяснять</a:t>
          </a:r>
          <a:r>
            <a:rPr lang="ru-RU" dirty="0" smtClean="0"/>
            <a:t> </a:t>
          </a:r>
          <a:endParaRPr lang="ru-RU" dirty="0"/>
        </a:p>
      </dgm:t>
    </dgm:pt>
    <dgm:pt modelId="{58395392-DB17-4190-95EC-E58A32526CCC}" type="parTrans" cxnId="{78657451-0C80-4082-A7F4-FB8FF2728A54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33A592D-861F-409D-9FBA-DD43958F6FE4}" type="sibTrans" cxnId="{78657451-0C80-4082-A7F4-FB8FF2728A54}">
      <dgm:prSet/>
      <dgm:spPr/>
      <dgm:t>
        <a:bodyPr/>
        <a:lstStyle/>
        <a:p>
          <a:endParaRPr lang="ru-RU"/>
        </a:p>
      </dgm:t>
    </dgm:pt>
    <dgm:pt modelId="{D0C5AE70-DE41-457A-8304-3C2014E29F54}">
      <dgm:prSet phldrT="[Текст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Исследовать</a:t>
          </a:r>
          <a:r>
            <a:rPr lang="ru-RU" dirty="0" smtClean="0"/>
            <a:t> </a:t>
          </a:r>
          <a:endParaRPr lang="ru-RU" dirty="0"/>
        </a:p>
      </dgm:t>
    </dgm:pt>
    <dgm:pt modelId="{55581248-6A7B-466F-853A-6DCE89D371D2}" type="parTrans" cxnId="{0F62619B-EEB2-46BC-A7F4-50EA72A2C8C4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1AEDB948-4BC4-4288-98AF-FFBCD431640E}" type="sibTrans" cxnId="{0F62619B-EEB2-46BC-A7F4-50EA72A2C8C4}">
      <dgm:prSet/>
      <dgm:spPr/>
      <dgm:t>
        <a:bodyPr/>
        <a:lstStyle/>
        <a:p>
          <a:endParaRPr lang="ru-RU"/>
        </a:p>
      </dgm:t>
    </dgm:pt>
    <dgm:pt modelId="{381BC8F6-DC5C-4292-BC15-7179FE251E4D}">
      <dgm:prSet phldrT="[Текст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+mn-lt"/>
            </a:rPr>
            <a:t>Проанализировать</a:t>
          </a:r>
          <a:r>
            <a:rPr lang="ru-RU" dirty="0" smtClean="0">
              <a:solidFill>
                <a:schemeClr val="tx2"/>
              </a:solidFill>
              <a:latin typeface="+mn-lt"/>
            </a:rPr>
            <a:t> </a:t>
          </a:r>
          <a:r>
            <a:rPr lang="ru-RU" dirty="0" smtClean="0">
              <a:solidFill>
                <a:schemeClr val="bg1"/>
              </a:solidFill>
              <a:latin typeface="+mn-lt"/>
            </a:rPr>
            <a:t>данные и сделать вывод</a:t>
          </a:r>
          <a:endParaRPr lang="ru-RU" dirty="0">
            <a:solidFill>
              <a:schemeClr val="bg1"/>
            </a:solidFill>
            <a:latin typeface="+mn-lt"/>
          </a:endParaRPr>
        </a:p>
      </dgm:t>
    </dgm:pt>
    <dgm:pt modelId="{48F99455-BA49-4217-AAB8-C3D2FE647598}" type="parTrans" cxnId="{4DC35D8E-FAA3-49A4-9E08-74A33C231472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D8B2D52-3DC2-466B-83AC-B470CEB6377B}" type="sibTrans" cxnId="{4DC35D8E-FAA3-49A4-9E08-74A33C231472}">
      <dgm:prSet/>
      <dgm:spPr/>
      <dgm:t>
        <a:bodyPr/>
        <a:lstStyle/>
        <a:p>
          <a:endParaRPr lang="ru-RU"/>
        </a:p>
      </dgm:t>
    </dgm:pt>
    <dgm:pt modelId="{6DB3F4B3-94F0-486D-BAE7-5CAFAE0990D2}" type="pres">
      <dgm:prSet presAssocID="{93B8B061-2FD9-48D3-AA0A-14AB718AE47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B566F0-1EAB-4025-8213-116BDEBBB7E7}" type="pres">
      <dgm:prSet presAssocID="{991FC57F-BF3A-45E0-8564-CE5D762BE4BD}" presName="root1" presStyleCnt="0"/>
      <dgm:spPr/>
    </dgm:pt>
    <dgm:pt modelId="{F765F740-7FCF-414E-BEEA-51953992D1DC}" type="pres">
      <dgm:prSet presAssocID="{991FC57F-BF3A-45E0-8564-CE5D762BE4BD}" presName="LevelOneTextNode" presStyleLbl="node0" presStyleIdx="0" presStyleCnt="1" custLinFactNeighborX="-5809" custLinFactNeighborY="-9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880116-DA64-444E-BF08-2FEA0B1EEFBC}" type="pres">
      <dgm:prSet presAssocID="{991FC57F-BF3A-45E0-8564-CE5D762BE4BD}" presName="level2hierChild" presStyleCnt="0"/>
      <dgm:spPr/>
    </dgm:pt>
    <dgm:pt modelId="{F753903F-3905-459A-A23F-7176724B05F1}" type="pres">
      <dgm:prSet presAssocID="{58395392-DB17-4190-95EC-E58A32526CCC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CDC2751E-4513-4C47-B077-0385B422057D}" type="pres">
      <dgm:prSet presAssocID="{58395392-DB17-4190-95EC-E58A32526CCC}" presName="connTx" presStyleLbl="parChTrans1D2" presStyleIdx="0" presStyleCnt="3"/>
      <dgm:spPr/>
      <dgm:t>
        <a:bodyPr/>
        <a:lstStyle/>
        <a:p>
          <a:endParaRPr lang="ru-RU"/>
        </a:p>
      </dgm:t>
    </dgm:pt>
    <dgm:pt modelId="{0B3D39D9-7C62-40DD-AF9F-069C5730D67A}" type="pres">
      <dgm:prSet presAssocID="{BFCC3673-52F7-4409-B3C5-C04ADA04E95A}" presName="root2" presStyleCnt="0"/>
      <dgm:spPr/>
    </dgm:pt>
    <dgm:pt modelId="{44F5B58D-C78A-4998-8E7B-DE31F4421FBE}" type="pres">
      <dgm:prSet presAssocID="{BFCC3673-52F7-4409-B3C5-C04ADA04E95A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6B5146-42B2-4B3C-B23C-4DEF7CD93883}" type="pres">
      <dgm:prSet presAssocID="{BFCC3673-52F7-4409-B3C5-C04ADA04E95A}" presName="level3hierChild" presStyleCnt="0"/>
      <dgm:spPr/>
    </dgm:pt>
    <dgm:pt modelId="{28AF32DC-75DC-4C14-97AA-A596E7C32381}" type="pres">
      <dgm:prSet presAssocID="{55581248-6A7B-466F-853A-6DCE89D371D2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50B79E25-3C54-4118-A9A7-8816B445515E}" type="pres">
      <dgm:prSet presAssocID="{55581248-6A7B-466F-853A-6DCE89D371D2}" presName="connTx" presStyleLbl="parChTrans1D2" presStyleIdx="1" presStyleCnt="3"/>
      <dgm:spPr/>
      <dgm:t>
        <a:bodyPr/>
        <a:lstStyle/>
        <a:p>
          <a:endParaRPr lang="ru-RU"/>
        </a:p>
      </dgm:t>
    </dgm:pt>
    <dgm:pt modelId="{D03F0347-4FB0-4F41-A07B-33AE53FB1020}" type="pres">
      <dgm:prSet presAssocID="{D0C5AE70-DE41-457A-8304-3C2014E29F54}" presName="root2" presStyleCnt="0"/>
      <dgm:spPr/>
    </dgm:pt>
    <dgm:pt modelId="{9A92051E-3147-4504-AFBB-12842DDAEA75}" type="pres">
      <dgm:prSet presAssocID="{D0C5AE70-DE41-457A-8304-3C2014E29F54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C33F43-32FD-48DC-A7EA-DB4A80BC69BC}" type="pres">
      <dgm:prSet presAssocID="{D0C5AE70-DE41-457A-8304-3C2014E29F54}" presName="level3hierChild" presStyleCnt="0"/>
      <dgm:spPr/>
    </dgm:pt>
    <dgm:pt modelId="{B9C273E6-C9DB-40AF-B913-F5660C91DD3C}" type="pres">
      <dgm:prSet presAssocID="{48F99455-BA49-4217-AAB8-C3D2FE647598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FBEC6D5D-CF6E-4D4C-90BC-1DC31D315A8F}" type="pres">
      <dgm:prSet presAssocID="{48F99455-BA49-4217-AAB8-C3D2FE647598}" presName="connTx" presStyleLbl="parChTrans1D2" presStyleIdx="2" presStyleCnt="3"/>
      <dgm:spPr/>
      <dgm:t>
        <a:bodyPr/>
        <a:lstStyle/>
        <a:p>
          <a:endParaRPr lang="ru-RU"/>
        </a:p>
      </dgm:t>
    </dgm:pt>
    <dgm:pt modelId="{B11E1CD2-B593-48BD-8CFB-C9635FD1289A}" type="pres">
      <dgm:prSet presAssocID="{381BC8F6-DC5C-4292-BC15-7179FE251E4D}" presName="root2" presStyleCnt="0"/>
      <dgm:spPr/>
    </dgm:pt>
    <dgm:pt modelId="{8EB4DB38-610F-4029-9284-EA51814FCAD1}" type="pres">
      <dgm:prSet presAssocID="{381BC8F6-DC5C-4292-BC15-7179FE251E4D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6235E1-4B3C-4B68-B077-D6FF0FF4A87D}" type="pres">
      <dgm:prSet presAssocID="{381BC8F6-DC5C-4292-BC15-7179FE251E4D}" presName="level3hierChild" presStyleCnt="0"/>
      <dgm:spPr/>
    </dgm:pt>
  </dgm:ptLst>
  <dgm:cxnLst>
    <dgm:cxn modelId="{B0C1ADA6-1213-654F-BA50-E39D71BF17AF}" type="presOf" srcId="{55581248-6A7B-466F-853A-6DCE89D371D2}" destId="{50B79E25-3C54-4118-A9A7-8816B445515E}" srcOrd="1" destOrd="0" presId="urn:microsoft.com/office/officeart/2008/layout/HorizontalMultiLevelHierarchy"/>
    <dgm:cxn modelId="{9A87A753-27E4-5C4E-B427-D4133474F45F}" type="presOf" srcId="{58395392-DB17-4190-95EC-E58A32526CCC}" destId="{CDC2751E-4513-4C47-B077-0385B422057D}" srcOrd="1" destOrd="0" presId="urn:microsoft.com/office/officeart/2008/layout/HorizontalMultiLevelHierarchy"/>
    <dgm:cxn modelId="{F379B640-865A-8A44-A170-249CDA7C3A9B}" type="presOf" srcId="{48F99455-BA49-4217-AAB8-C3D2FE647598}" destId="{B9C273E6-C9DB-40AF-B913-F5660C91DD3C}" srcOrd="0" destOrd="0" presId="urn:microsoft.com/office/officeart/2008/layout/HorizontalMultiLevelHierarchy"/>
    <dgm:cxn modelId="{A6FBE8EC-D1C9-B048-B36D-04F1A6155CBA}" type="presOf" srcId="{BFCC3673-52F7-4409-B3C5-C04ADA04E95A}" destId="{44F5B58D-C78A-4998-8E7B-DE31F4421FBE}" srcOrd="0" destOrd="0" presId="urn:microsoft.com/office/officeart/2008/layout/HorizontalMultiLevelHierarchy"/>
    <dgm:cxn modelId="{C6ABBD2E-79A4-48AD-9F16-CB3F8E39B9C4}" srcId="{93B8B061-2FD9-48D3-AA0A-14AB718AE475}" destId="{991FC57F-BF3A-45E0-8564-CE5D762BE4BD}" srcOrd="0" destOrd="0" parTransId="{D5080F0F-03EE-47AA-B070-28D44599CF2E}" sibTransId="{00BA8DB7-1366-43C8-8AAD-004FB595CE4B}"/>
    <dgm:cxn modelId="{6ABD8097-AECC-494A-9C58-6AF19A7AA0F2}" type="presOf" srcId="{381BC8F6-DC5C-4292-BC15-7179FE251E4D}" destId="{8EB4DB38-610F-4029-9284-EA51814FCAD1}" srcOrd="0" destOrd="0" presId="urn:microsoft.com/office/officeart/2008/layout/HorizontalMultiLevelHierarchy"/>
    <dgm:cxn modelId="{0F62619B-EEB2-46BC-A7F4-50EA72A2C8C4}" srcId="{991FC57F-BF3A-45E0-8564-CE5D762BE4BD}" destId="{D0C5AE70-DE41-457A-8304-3C2014E29F54}" srcOrd="1" destOrd="0" parTransId="{55581248-6A7B-466F-853A-6DCE89D371D2}" sibTransId="{1AEDB948-4BC4-4288-98AF-FFBCD431640E}"/>
    <dgm:cxn modelId="{36399D70-C314-8B4F-B77C-F9D788714A55}" type="presOf" srcId="{48F99455-BA49-4217-AAB8-C3D2FE647598}" destId="{FBEC6D5D-CF6E-4D4C-90BC-1DC31D315A8F}" srcOrd="1" destOrd="0" presId="urn:microsoft.com/office/officeart/2008/layout/HorizontalMultiLevelHierarchy"/>
    <dgm:cxn modelId="{78657451-0C80-4082-A7F4-FB8FF2728A54}" srcId="{991FC57F-BF3A-45E0-8564-CE5D762BE4BD}" destId="{BFCC3673-52F7-4409-B3C5-C04ADA04E95A}" srcOrd="0" destOrd="0" parTransId="{58395392-DB17-4190-95EC-E58A32526CCC}" sibTransId="{933A592D-861F-409D-9FBA-DD43958F6FE4}"/>
    <dgm:cxn modelId="{8FFF6FF8-3DC5-9247-A271-CE3A9F18D819}" type="presOf" srcId="{58395392-DB17-4190-95EC-E58A32526CCC}" destId="{F753903F-3905-459A-A23F-7176724B05F1}" srcOrd="0" destOrd="0" presId="urn:microsoft.com/office/officeart/2008/layout/HorizontalMultiLevelHierarchy"/>
    <dgm:cxn modelId="{4DC35D8E-FAA3-49A4-9E08-74A33C231472}" srcId="{991FC57F-BF3A-45E0-8564-CE5D762BE4BD}" destId="{381BC8F6-DC5C-4292-BC15-7179FE251E4D}" srcOrd="2" destOrd="0" parTransId="{48F99455-BA49-4217-AAB8-C3D2FE647598}" sibTransId="{DD8B2D52-3DC2-466B-83AC-B470CEB6377B}"/>
    <dgm:cxn modelId="{7B838F31-9850-C340-99AE-75A3145976B2}" type="presOf" srcId="{93B8B061-2FD9-48D3-AA0A-14AB718AE475}" destId="{6DB3F4B3-94F0-486D-BAE7-5CAFAE0990D2}" srcOrd="0" destOrd="0" presId="urn:microsoft.com/office/officeart/2008/layout/HorizontalMultiLevelHierarchy"/>
    <dgm:cxn modelId="{E44E77C2-B1DA-E548-8006-ECD567E82D5C}" type="presOf" srcId="{991FC57F-BF3A-45E0-8564-CE5D762BE4BD}" destId="{F765F740-7FCF-414E-BEEA-51953992D1DC}" srcOrd="0" destOrd="0" presId="urn:microsoft.com/office/officeart/2008/layout/HorizontalMultiLevelHierarchy"/>
    <dgm:cxn modelId="{8A21347C-14F5-CB4A-BBB7-81A923A2AB16}" type="presOf" srcId="{55581248-6A7B-466F-853A-6DCE89D371D2}" destId="{28AF32DC-75DC-4C14-97AA-A596E7C32381}" srcOrd="0" destOrd="0" presId="urn:microsoft.com/office/officeart/2008/layout/HorizontalMultiLevelHierarchy"/>
    <dgm:cxn modelId="{06276732-7035-BC44-848C-A3640E6300E6}" type="presOf" srcId="{D0C5AE70-DE41-457A-8304-3C2014E29F54}" destId="{9A92051E-3147-4504-AFBB-12842DDAEA75}" srcOrd="0" destOrd="0" presId="urn:microsoft.com/office/officeart/2008/layout/HorizontalMultiLevelHierarchy"/>
    <dgm:cxn modelId="{0D55912E-AE8B-2849-BBD8-0DD83F06689A}" type="presParOf" srcId="{6DB3F4B3-94F0-486D-BAE7-5CAFAE0990D2}" destId="{2AB566F0-1EAB-4025-8213-116BDEBBB7E7}" srcOrd="0" destOrd="0" presId="urn:microsoft.com/office/officeart/2008/layout/HorizontalMultiLevelHierarchy"/>
    <dgm:cxn modelId="{FE050796-0277-6F42-B6C9-87BBC009B3D4}" type="presParOf" srcId="{2AB566F0-1EAB-4025-8213-116BDEBBB7E7}" destId="{F765F740-7FCF-414E-BEEA-51953992D1DC}" srcOrd="0" destOrd="0" presId="urn:microsoft.com/office/officeart/2008/layout/HorizontalMultiLevelHierarchy"/>
    <dgm:cxn modelId="{DAAE1306-1588-6647-8109-F8AC8CC22194}" type="presParOf" srcId="{2AB566F0-1EAB-4025-8213-116BDEBBB7E7}" destId="{0F880116-DA64-444E-BF08-2FEA0B1EEFBC}" srcOrd="1" destOrd="0" presId="urn:microsoft.com/office/officeart/2008/layout/HorizontalMultiLevelHierarchy"/>
    <dgm:cxn modelId="{0A5A9E34-EF0C-CE4F-A31C-6F1583B81BDA}" type="presParOf" srcId="{0F880116-DA64-444E-BF08-2FEA0B1EEFBC}" destId="{F753903F-3905-459A-A23F-7176724B05F1}" srcOrd="0" destOrd="0" presId="urn:microsoft.com/office/officeart/2008/layout/HorizontalMultiLevelHierarchy"/>
    <dgm:cxn modelId="{C07FC3A8-5C96-444D-BECC-7DC8B9DBB98F}" type="presParOf" srcId="{F753903F-3905-459A-A23F-7176724B05F1}" destId="{CDC2751E-4513-4C47-B077-0385B422057D}" srcOrd="0" destOrd="0" presId="urn:microsoft.com/office/officeart/2008/layout/HorizontalMultiLevelHierarchy"/>
    <dgm:cxn modelId="{7D32A70F-61CC-DD48-A411-7B6BEE6A82C8}" type="presParOf" srcId="{0F880116-DA64-444E-BF08-2FEA0B1EEFBC}" destId="{0B3D39D9-7C62-40DD-AF9F-069C5730D67A}" srcOrd="1" destOrd="0" presId="urn:microsoft.com/office/officeart/2008/layout/HorizontalMultiLevelHierarchy"/>
    <dgm:cxn modelId="{5008959A-7D4F-4140-A826-DE428950FE65}" type="presParOf" srcId="{0B3D39D9-7C62-40DD-AF9F-069C5730D67A}" destId="{44F5B58D-C78A-4998-8E7B-DE31F4421FBE}" srcOrd="0" destOrd="0" presId="urn:microsoft.com/office/officeart/2008/layout/HorizontalMultiLevelHierarchy"/>
    <dgm:cxn modelId="{1944265B-7DF1-544E-8443-56D1D29B87A0}" type="presParOf" srcId="{0B3D39D9-7C62-40DD-AF9F-069C5730D67A}" destId="{246B5146-42B2-4B3C-B23C-4DEF7CD93883}" srcOrd="1" destOrd="0" presId="urn:microsoft.com/office/officeart/2008/layout/HorizontalMultiLevelHierarchy"/>
    <dgm:cxn modelId="{D4F8D572-774E-794D-8DB5-4B3F061CE714}" type="presParOf" srcId="{0F880116-DA64-444E-BF08-2FEA0B1EEFBC}" destId="{28AF32DC-75DC-4C14-97AA-A596E7C32381}" srcOrd="2" destOrd="0" presId="urn:microsoft.com/office/officeart/2008/layout/HorizontalMultiLevelHierarchy"/>
    <dgm:cxn modelId="{922B6D0D-CA20-0D4B-B23F-2B473F42C306}" type="presParOf" srcId="{28AF32DC-75DC-4C14-97AA-A596E7C32381}" destId="{50B79E25-3C54-4118-A9A7-8816B445515E}" srcOrd="0" destOrd="0" presId="urn:microsoft.com/office/officeart/2008/layout/HorizontalMultiLevelHierarchy"/>
    <dgm:cxn modelId="{63B9D90E-061F-5F49-99DC-CBD318806FD3}" type="presParOf" srcId="{0F880116-DA64-444E-BF08-2FEA0B1EEFBC}" destId="{D03F0347-4FB0-4F41-A07B-33AE53FB1020}" srcOrd="3" destOrd="0" presId="urn:microsoft.com/office/officeart/2008/layout/HorizontalMultiLevelHierarchy"/>
    <dgm:cxn modelId="{ADB73762-2F57-A24C-8C86-972BE55B8FF8}" type="presParOf" srcId="{D03F0347-4FB0-4F41-A07B-33AE53FB1020}" destId="{9A92051E-3147-4504-AFBB-12842DDAEA75}" srcOrd="0" destOrd="0" presId="urn:microsoft.com/office/officeart/2008/layout/HorizontalMultiLevelHierarchy"/>
    <dgm:cxn modelId="{2890CD17-7CC0-4A4A-8FC8-258756BA0B8E}" type="presParOf" srcId="{D03F0347-4FB0-4F41-A07B-33AE53FB1020}" destId="{E3C33F43-32FD-48DC-A7EA-DB4A80BC69BC}" srcOrd="1" destOrd="0" presId="urn:microsoft.com/office/officeart/2008/layout/HorizontalMultiLevelHierarchy"/>
    <dgm:cxn modelId="{FFBC53BE-0398-1A46-A9E7-150B4D367582}" type="presParOf" srcId="{0F880116-DA64-444E-BF08-2FEA0B1EEFBC}" destId="{B9C273E6-C9DB-40AF-B913-F5660C91DD3C}" srcOrd="4" destOrd="0" presId="urn:microsoft.com/office/officeart/2008/layout/HorizontalMultiLevelHierarchy"/>
    <dgm:cxn modelId="{AA42913E-FC3F-A744-A19A-561997996105}" type="presParOf" srcId="{B9C273E6-C9DB-40AF-B913-F5660C91DD3C}" destId="{FBEC6D5D-CF6E-4D4C-90BC-1DC31D315A8F}" srcOrd="0" destOrd="0" presId="urn:microsoft.com/office/officeart/2008/layout/HorizontalMultiLevelHierarchy"/>
    <dgm:cxn modelId="{F77081F5-0632-B843-8549-EF1BF027338F}" type="presParOf" srcId="{0F880116-DA64-444E-BF08-2FEA0B1EEFBC}" destId="{B11E1CD2-B593-48BD-8CFB-C9635FD1289A}" srcOrd="5" destOrd="0" presId="urn:microsoft.com/office/officeart/2008/layout/HorizontalMultiLevelHierarchy"/>
    <dgm:cxn modelId="{0FC436E0-C45C-494C-AEA5-6DF5A91E49FA}" type="presParOf" srcId="{B11E1CD2-B593-48BD-8CFB-C9635FD1289A}" destId="{8EB4DB38-610F-4029-9284-EA51814FCAD1}" srcOrd="0" destOrd="0" presId="urn:microsoft.com/office/officeart/2008/layout/HorizontalMultiLevelHierarchy"/>
    <dgm:cxn modelId="{B66394CD-F0F9-7E46-A0FB-29B40C05AB76}" type="presParOf" srcId="{B11E1CD2-B593-48BD-8CFB-C9635FD1289A}" destId="{6C6235E1-4B3C-4B68-B077-D6FF0FF4A87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8056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r">
              <a:defRPr sz="1300"/>
            </a:lvl1pPr>
          </a:lstStyle>
          <a:p>
            <a:fld id="{607C6B00-2387-49A8-BD16-580E4C6C996A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60" cy="498055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r">
              <a:defRPr sz="1300"/>
            </a:lvl1pPr>
          </a:lstStyle>
          <a:p>
            <a:fld id="{108C43A4-E488-4F24-AD5D-E00C30C2C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655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8056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r">
              <a:defRPr sz="1300"/>
            </a:lvl1pPr>
          </a:lstStyle>
          <a:p>
            <a:fld id="{EDC90856-404B-4041-8D4E-AFCBB6A01E95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3" tIns="47781" rIns="95563" bIns="4778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63" tIns="47781" rIns="95563" bIns="4778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8055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r">
              <a:defRPr sz="1300"/>
            </a:lvl1pPr>
          </a:lstStyle>
          <a:p>
            <a:fld id="{9E359C14-E566-4394-9D38-FCB6CFF7DC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592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59C14-E566-4394-9D38-FCB6CFF7DC0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864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59C14-E566-4394-9D38-FCB6CFF7DC0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66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59C14-E566-4394-9D38-FCB6CFF7DC0F}" type="slidenum">
              <a:rPr lang="ru-RU" smtClean="0"/>
              <a:t>50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630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B52-1C40-4555-B838-2D1C6B1F1849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F1D-9E3C-4C97-9B99-27E5749DC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25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B52-1C40-4555-B838-2D1C6B1F1849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F1D-9E3C-4C97-9B99-27E5749DC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92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B52-1C40-4555-B838-2D1C6B1F1849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F1D-9E3C-4C97-9B99-27E5749DC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93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B52-1C40-4555-B838-2D1C6B1F1849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F1D-9E3C-4C97-9B99-27E5749DC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53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B52-1C40-4555-B838-2D1C6B1F1849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F1D-9E3C-4C97-9B99-27E5749DC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2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B52-1C40-4555-B838-2D1C6B1F1849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F1D-9E3C-4C97-9B99-27E5749DC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52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B52-1C40-4555-B838-2D1C6B1F1849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F1D-9E3C-4C97-9B99-27E5749DC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84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B52-1C40-4555-B838-2D1C6B1F1849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F1D-9E3C-4C97-9B99-27E5749DC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08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B52-1C40-4555-B838-2D1C6B1F1849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F1D-9E3C-4C97-9B99-27E5749DC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40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B52-1C40-4555-B838-2D1C6B1F1849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F1D-9E3C-4C97-9B99-27E5749DC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409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B52-1C40-4555-B838-2D1C6B1F1849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F1D-9E3C-4C97-9B99-27E5749DC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56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EFB52-1C40-4555-B838-2D1C6B1F1849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52F1D-9E3C-4C97-9B99-27E5749DC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68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tf.ru/content/%D0%BC%D0%B5%D0%B6%D0%B4%D1%83%D0%BD%D0%B0%D1%80%D0%BE%D0%B4%D0%BD%D0%BE%D0%B5-%D0%B8%D1%81%D1%81%D0%BB%D0%B5%D0%B4%D0%BE%D0%B2%D0%B0%D0%BD%D0%B8%D0%B5-%D0%BA%D0%BE%D0%BC%D0%BF%D1%8C%D1%8E%D1%82%D0%B5%D1%80%D0%BD%D0%BE%D0%B9-%D0%B8-%D0%B8%D0%BD%D1%84%D0%BE%D1%80%D0%BC%D0%B0%D1%86%D0%B8%D0%BE%D0%BD%D0%BD%D0%BE%D0%B9-%D0%B3%D1%80%D0%B0%D0%BC%D0%BE%D1%82%D0%BD%D0%BE%D1%81%D1%82%D0%B8-icils" TargetMode="External"/><Relationship Id="rId2" Type="http://schemas.openxmlformats.org/officeDocument/2006/relationships/hyperlink" Target="https://icils.acer.org/" TargetMode="Externa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fioco.ru/pisa-2018" TargetMode="External"/><Relationship Id="rId3" Type="http://schemas.openxmlformats.org/officeDocument/2006/relationships/hyperlink" Target="https://fioco.ru/pisa-2003" TargetMode="External"/><Relationship Id="rId7" Type="http://schemas.openxmlformats.org/officeDocument/2006/relationships/hyperlink" Target="https://fioco.ru/pisa-2015" TargetMode="External"/><Relationship Id="rId2" Type="http://schemas.openxmlformats.org/officeDocument/2006/relationships/hyperlink" Target="https://fioco.ru/pisa-200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ioco.ru/PISA-2012" TargetMode="External"/><Relationship Id="rId5" Type="http://schemas.openxmlformats.org/officeDocument/2006/relationships/hyperlink" Target="https://fioco.ru/pisa-2009" TargetMode="External"/><Relationship Id="rId4" Type="http://schemas.openxmlformats.org/officeDocument/2006/relationships/hyperlink" Target="https://fioco.ru/pisa-2006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fioco.ru/PISA-2012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fioco.ru/pisa-200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fioco.ru/pisa-2006" TargetMode="External"/><Relationship Id="rId5" Type="http://schemas.openxmlformats.org/officeDocument/2006/relationships/hyperlink" Target="https://fioco.ru/pisa-2003" TargetMode="External"/><Relationship Id="rId10" Type="http://schemas.openxmlformats.org/officeDocument/2006/relationships/hyperlink" Target="https://fioco.ru/pisa-2018" TargetMode="External"/><Relationship Id="rId4" Type="http://schemas.openxmlformats.org/officeDocument/2006/relationships/hyperlink" Target="https://fioco.ru/pisa-2000" TargetMode="External"/><Relationship Id="rId9" Type="http://schemas.openxmlformats.org/officeDocument/2006/relationships/hyperlink" Target="https://fioco.ru/pisa-2015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6105" y="5347854"/>
            <a:ext cx="11184834" cy="1108363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dirty="0">
                <a:latin typeface="+mn-lt"/>
              </a:rPr>
              <a:t>Сацук Ольга Ивановна, </a:t>
            </a:r>
            <a:r>
              <a:rPr lang="ru-RU" sz="2200" dirty="0">
                <a:latin typeface="+mn-lt"/>
              </a:rPr>
              <a:t>руководитель центра </a:t>
            </a:r>
            <a:r>
              <a:rPr lang="ru-RU" sz="2200" dirty="0" smtClean="0">
                <a:latin typeface="+mn-lt"/>
              </a:rPr>
              <a:t>методического </a:t>
            </a:r>
            <a:r>
              <a:rPr lang="ru-RU" sz="2200" dirty="0">
                <a:latin typeface="+mn-lt"/>
              </a:rPr>
              <a:t>сопровождения развития </a:t>
            </a:r>
            <a:r>
              <a:rPr lang="ru-RU" sz="2200" dirty="0" smtClean="0">
                <a:latin typeface="+mn-lt"/>
              </a:rPr>
              <a:t>МСО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/>
            </a:r>
            <a:br>
              <a:rPr lang="ru-RU" sz="1600" dirty="0" smtClean="0"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5435" y="437322"/>
            <a:ext cx="11021522" cy="5804452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/>
              <a:t>Образовательный семинар с заместителями директоров </a:t>
            </a:r>
            <a:r>
              <a:rPr lang="ru-RU" sz="2000" dirty="0" smtClean="0"/>
              <a:t> по УВР </a:t>
            </a:r>
            <a:r>
              <a:rPr lang="ru-RU" sz="2000" dirty="0" smtClean="0">
                <a:cs typeface="Times New Roman" panose="02020603050405020304" pitchFamily="18" charset="0"/>
              </a:rPr>
              <a:t>15-16.10.2019г.</a:t>
            </a:r>
            <a:endParaRPr lang="ru-RU" sz="2000" dirty="0" smtClean="0"/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endParaRPr lang="ru-RU" sz="3200" dirty="0" smtClean="0"/>
          </a:p>
          <a:p>
            <a:pPr marL="0" indent="0" algn="ctr">
              <a:buNone/>
            </a:pPr>
            <a:r>
              <a:rPr lang="ru-RU" sz="4000" u="sng" dirty="0" smtClean="0"/>
              <a:t> </a:t>
            </a:r>
            <a:r>
              <a:rPr lang="ru-RU" sz="4800" u="sng" dirty="0" smtClean="0">
                <a:cs typeface="Times New Roman" panose="02020603050405020304" pitchFamily="18" charset="0"/>
              </a:rPr>
              <a:t>Приоритеты </a:t>
            </a:r>
            <a:r>
              <a:rPr lang="ru-RU" sz="4800" u="sng" dirty="0">
                <a:cs typeface="Times New Roman" panose="02020603050405020304" pitchFamily="18" charset="0"/>
              </a:rPr>
              <a:t>формирования образовательных результатов </a:t>
            </a:r>
            <a:endParaRPr lang="ru-RU" sz="4800" u="sng" dirty="0" smtClean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800" u="sng" dirty="0" smtClean="0">
                <a:cs typeface="Times New Roman" panose="02020603050405020304" pitchFamily="18" charset="0"/>
              </a:rPr>
              <a:t>на </a:t>
            </a:r>
            <a:r>
              <a:rPr lang="ru-RU" sz="4800" u="sng" dirty="0">
                <a:cs typeface="Times New Roman" panose="02020603050405020304" pitchFamily="18" charset="0"/>
              </a:rPr>
              <a:t>2019-2020 учебный </a:t>
            </a:r>
            <a:r>
              <a:rPr lang="ru-RU" sz="4800" u="sng" dirty="0" smtClean="0">
                <a:cs typeface="Times New Roman" panose="02020603050405020304" pitchFamily="18" charset="0"/>
              </a:rPr>
              <a:t>год</a:t>
            </a:r>
            <a:endParaRPr lang="ru-RU" sz="4800" u="sng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56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4301" y="297180"/>
            <a:ext cx="1440180" cy="69024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+mn-lt"/>
              </a:rPr>
              <a:t>PISA</a:t>
            </a:r>
            <a:endParaRPr lang="ru-RU" sz="54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4480" y="401781"/>
            <a:ext cx="9800907" cy="56942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altLang="ru-RU" b="1" dirty="0" smtClean="0"/>
              <a:t>Математическая </a:t>
            </a:r>
            <a:r>
              <a:rPr lang="ru-RU" altLang="ru-RU" b="1" dirty="0"/>
              <a:t>грамотность </a:t>
            </a:r>
            <a:r>
              <a:rPr lang="ru-RU" altLang="ru-RU" dirty="0"/>
              <a:t>– это способность индивидуума </a:t>
            </a:r>
            <a:r>
              <a:rPr lang="ru-RU" altLang="ru-RU" b="1" dirty="0"/>
              <a:t>формулировать</a:t>
            </a:r>
            <a:r>
              <a:rPr lang="ru-RU" altLang="ru-RU" dirty="0"/>
              <a:t>, </a:t>
            </a:r>
            <a:r>
              <a:rPr lang="ru-RU" altLang="ru-RU" b="1" dirty="0"/>
              <a:t>применять и интерпретировать математику </a:t>
            </a:r>
            <a:r>
              <a:rPr lang="ru-RU" altLang="ru-RU" dirty="0"/>
              <a:t>в разнообразных контекстах</a:t>
            </a:r>
            <a:r>
              <a:rPr lang="ru-RU" altLang="ru-RU" dirty="0" smtClean="0"/>
              <a:t>.</a:t>
            </a:r>
          </a:p>
          <a:p>
            <a:pPr marL="0" indent="0">
              <a:buNone/>
            </a:pPr>
            <a:r>
              <a:rPr lang="ru-RU" altLang="ru-RU" dirty="0" smtClean="0"/>
              <a:t>Она </a:t>
            </a:r>
            <a:r>
              <a:rPr lang="ru-RU" altLang="ru-RU" dirty="0"/>
              <a:t>включает </a:t>
            </a:r>
            <a:r>
              <a:rPr lang="ru-RU" altLang="ru-RU" b="1" dirty="0"/>
              <a:t>математические рассуждения</a:t>
            </a:r>
            <a:r>
              <a:rPr lang="ru-RU" altLang="ru-RU" dirty="0"/>
              <a:t>, </a:t>
            </a:r>
            <a:r>
              <a:rPr lang="ru-RU" altLang="ru-RU" b="1" dirty="0"/>
              <a:t>использование математических понятий, процедур, фактов и инструментов для описания, объяснения и предсказания явлений</a:t>
            </a:r>
            <a:r>
              <a:rPr lang="ru-RU" altLang="ru-RU" dirty="0"/>
              <a:t>. </a:t>
            </a:r>
            <a:endParaRPr lang="ru-RU" altLang="ru-RU" dirty="0" smtClean="0"/>
          </a:p>
          <a:p>
            <a:pPr marL="0" indent="0">
              <a:buNone/>
            </a:pPr>
            <a:r>
              <a:rPr lang="ru-RU" altLang="ru-RU" dirty="0" smtClean="0"/>
              <a:t>Она </a:t>
            </a:r>
            <a:r>
              <a:rPr lang="ru-RU" altLang="ru-RU" dirty="0"/>
              <a:t>помогает людям понять роль математики в мире, высказывать хорошо обоснованные суждения и принимать решения, которые должны принимать конструктивные, активные и размышляющие </a:t>
            </a:r>
            <a:r>
              <a:rPr lang="ru-RU" altLang="ru-RU" dirty="0" smtClean="0"/>
              <a:t>граждане.</a:t>
            </a:r>
          </a:p>
          <a:p>
            <a:pPr marL="0" indent="0">
              <a:buNone/>
            </a:pPr>
            <a:endParaRPr lang="ru-RU" altLang="ru-RU" sz="2400" dirty="0" smtClean="0"/>
          </a:p>
          <a:p>
            <a:pPr marL="0" indent="0" algn="r">
              <a:buNone/>
            </a:pPr>
            <a:r>
              <a:rPr lang="ru-RU" altLang="ru-RU" sz="2400" dirty="0" smtClean="0"/>
              <a:t> </a:t>
            </a:r>
            <a:r>
              <a:rPr lang="ru-RU" sz="2400" dirty="0">
                <a:solidFill>
                  <a:srgbClr val="FF0000"/>
                </a:solidFill>
              </a:rPr>
              <a:t>В рамках исследования </a:t>
            </a:r>
            <a:r>
              <a:rPr lang="ru-RU" sz="2400" dirty="0" smtClean="0">
                <a:solidFill>
                  <a:srgbClr val="FF0000"/>
                </a:solidFill>
              </a:rPr>
              <a:t>PISA-2018  использовалось данное определение</a:t>
            </a:r>
            <a:r>
              <a:rPr lang="ru-RU" altLang="ru-RU" sz="2000" dirty="0" smtClean="0"/>
              <a:t>.</a:t>
            </a:r>
            <a:endParaRPr lang="ru-RU" altLang="ru-RU" sz="2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63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524000" y="309489"/>
            <a:ext cx="8815754" cy="152883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+mn-lt"/>
              </a:rPr>
              <a:t>Модель математической грамотности</a:t>
            </a:r>
          </a:p>
        </p:txBody>
      </p:sp>
      <p:pic>
        <p:nvPicPr>
          <p:cNvPr id="7" name="Содержимое 4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98073" y="1838325"/>
            <a:ext cx="8908472" cy="4421188"/>
          </a:xfrm>
        </p:spPr>
      </p:pic>
    </p:spTree>
    <p:extLst>
      <p:ext uri="{BB962C8B-B14F-4D97-AF65-F5344CB8AC3E}">
        <p14:creationId xmlns:p14="http://schemas.microsoft.com/office/powerpoint/2010/main" val="50512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181" y="365127"/>
            <a:ext cx="10515600" cy="67396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+mn-lt"/>
              </a:rPr>
              <a:t>Сопоставление </a:t>
            </a:r>
            <a:r>
              <a:rPr lang="en-US" sz="3200" dirty="0" smtClean="0">
                <a:latin typeface="+mn-lt"/>
              </a:rPr>
              <a:t>PISA</a:t>
            </a:r>
            <a:r>
              <a:rPr lang="ru-RU" sz="3200" dirty="0" smtClean="0">
                <a:latin typeface="+mn-lt"/>
              </a:rPr>
              <a:t> и ФГОС (математическая грамотность)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280612"/>
              </p:ext>
            </p:extLst>
          </p:nvPr>
        </p:nvGraphicFramePr>
        <p:xfrm>
          <a:off x="374073" y="1039093"/>
          <a:ext cx="11637817" cy="531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4982">
                  <a:extLst>
                    <a:ext uri="{9D8B030D-6E8A-4147-A177-3AD203B41FA5}">
                      <a16:colId xmlns:a16="http://schemas.microsoft.com/office/drawing/2014/main" xmlns="" val="3416396517"/>
                    </a:ext>
                  </a:extLst>
                </a:gridCol>
                <a:gridCol w="8492835">
                  <a:extLst>
                    <a:ext uri="{9D8B030D-6E8A-4147-A177-3AD203B41FA5}">
                      <a16:colId xmlns:a16="http://schemas.microsoft.com/office/drawing/2014/main" xmlns="" val="2285545340"/>
                    </a:ext>
                  </a:extLst>
                </a:gridCol>
              </a:tblGrid>
              <a:tr h="49714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PISA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ФГОС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1069787"/>
                  </a:ext>
                </a:extLst>
              </a:tr>
              <a:tr h="1047924">
                <a:tc rowSpan="6">
                  <a:txBody>
                    <a:bodyPr/>
                    <a:lstStyle/>
                    <a:p>
                      <a:r>
                        <a:rPr lang="ru-RU" altLang="ru-RU" b="1" dirty="0" smtClean="0"/>
                        <a:t>Математическая грамотность </a:t>
                      </a:r>
                      <a:r>
                        <a:rPr lang="ru-RU" altLang="ru-RU" dirty="0" smtClean="0"/>
                        <a:t>– это способность индивидуума </a:t>
                      </a:r>
                      <a:r>
                        <a:rPr lang="ru-RU" altLang="ru-RU" b="1" dirty="0" smtClean="0"/>
                        <a:t>формулировать</a:t>
                      </a:r>
                      <a:r>
                        <a:rPr lang="ru-RU" altLang="ru-RU" dirty="0" smtClean="0"/>
                        <a:t>, </a:t>
                      </a:r>
                      <a:r>
                        <a:rPr lang="ru-RU" altLang="ru-RU" b="1" dirty="0" smtClean="0"/>
                        <a:t>применять и интерпретировать математику </a:t>
                      </a:r>
                      <a:r>
                        <a:rPr lang="ru-RU" altLang="ru-RU" dirty="0" smtClean="0"/>
                        <a:t>в разнообразных контекстах.</a:t>
                      </a:r>
                    </a:p>
                    <a:p>
                      <a:r>
                        <a:rPr lang="ru-RU" altLang="ru-RU" dirty="0" smtClean="0"/>
                        <a:t> Она включает </a:t>
                      </a:r>
                      <a:r>
                        <a:rPr lang="ru-RU" altLang="ru-RU" b="1" dirty="0" smtClean="0"/>
                        <a:t>математические рассуждения</a:t>
                      </a:r>
                      <a:r>
                        <a:rPr lang="ru-RU" altLang="ru-RU" dirty="0" smtClean="0"/>
                        <a:t>, </a:t>
                      </a:r>
                      <a:r>
                        <a:rPr lang="ru-RU" altLang="ru-RU" b="1" dirty="0" smtClean="0"/>
                        <a:t>использование математических понятий, процедур, фактов и инструментов для описания, объяснения и предсказания явлений</a:t>
                      </a:r>
                      <a:r>
                        <a:rPr lang="ru-RU" alt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развитие умений работать с учебным математическим текстом </a:t>
                      </a:r>
                      <a:r>
                        <a:rPr lang="ru-RU" sz="1600" dirty="0" smtClean="0"/>
                        <a:t>(анализировать, извлекать необходимую информацию</a:t>
                      </a:r>
                      <a:r>
                        <a:rPr lang="ru-RU" sz="1600" b="1" dirty="0" smtClean="0"/>
                        <a:t>), точно и грамотно выражать свои мысли с применением математической терминологии и символики</a:t>
                      </a:r>
                      <a:r>
                        <a:rPr lang="ru-RU" sz="1600" dirty="0" smtClean="0"/>
                        <a:t>, проводить классификации, логические обоснования, доказательства математических утверждений: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6753895"/>
                  </a:ext>
                </a:extLst>
              </a:tr>
              <a:tr h="52593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оперирование понятиями</a:t>
                      </a:r>
                      <a:r>
                        <a:rPr lang="ru-RU" sz="1600" dirty="0" smtClean="0"/>
                        <a:t>: множество, элемент множества, подмножество, принадлежность, нахождение пересечения, объединения подмножества в простейших ситуациях;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9830424"/>
                  </a:ext>
                </a:extLst>
              </a:tr>
              <a:tr h="3547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решение сюжетных задач разных типов </a:t>
                      </a:r>
                      <a:r>
                        <a:rPr lang="ru-RU" sz="1600" dirty="0" smtClean="0"/>
                        <a:t>на все арифметические действия;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4343300"/>
                  </a:ext>
                </a:extLst>
              </a:tr>
              <a:tr h="62087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применение способа поиска решения задачи, в котором рассуждение строится от условия к требованию или от требования к условию;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3881653"/>
                  </a:ext>
                </a:extLst>
              </a:tr>
              <a:tr h="62087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составление плана решения задачи, выделение этапов ее решения, интерпретация вычислительных результатов в задаче, исследование полученного решения задачи;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6819486"/>
                  </a:ext>
                </a:extLst>
              </a:tr>
              <a:tr h="141913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нахождение процента от числа, числа по проценту от него, нахождения процентного отношения двух чисел, нахождения процентного снижения или процентного повышения величины;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решение логических задач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2864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97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87791" y="759655"/>
            <a:ext cx="11015003" cy="5528604"/>
          </a:xfrm>
        </p:spPr>
        <p:txBody>
          <a:bodyPr>
            <a:normAutofit fontScale="90000"/>
          </a:bodyPr>
          <a:lstStyle/>
          <a:p>
            <a:pPr marL="0" indent="0" algn="l"/>
            <a:r>
              <a:rPr lang="ru-RU" sz="3600" b="1" dirty="0" smtClean="0">
                <a:latin typeface="+mn-lt"/>
              </a:rPr>
              <a:t>Математическая </a:t>
            </a:r>
            <a:r>
              <a:rPr lang="ru-RU" sz="3600" b="1" dirty="0">
                <a:latin typeface="+mn-lt"/>
              </a:rPr>
              <a:t>грамотность </a:t>
            </a:r>
            <a:r>
              <a:rPr lang="ru-RU" sz="3600" dirty="0">
                <a:latin typeface="+mn-lt"/>
              </a:rPr>
              <a:t>– это способность человека </a:t>
            </a:r>
            <a:r>
              <a:rPr lang="ru-RU" sz="3600" u="sng" dirty="0">
                <a:latin typeface="+mn-lt"/>
              </a:rPr>
              <a:t>мыслить</a:t>
            </a:r>
            <a:r>
              <a:rPr lang="ru-RU" sz="3600" dirty="0">
                <a:latin typeface="+mn-lt"/>
              </a:rPr>
              <a:t> </a:t>
            </a:r>
            <a:r>
              <a:rPr lang="ru-RU" sz="3600" b="1" dirty="0">
                <a:latin typeface="+mn-lt"/>
              </a:rPr>
              <a:t>математически, формулировать, применять и интерпретировать математику </a:t>
            </a:r>
            <a:r>
              <a:rPr lang="ru-RU" sz="3600" dirty="0">
                <a:latin typeface="+mn-lt"/>
              </a:rPr>
              <a:t>для решения задач в разнообразных практических контекстах. </a:t>
            </a: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Она </a:t>
            </a:r>
            <a:r>
              <a:rPr lang="ru-RU" sz="3600" dirty="0">
                <a:latin typeface="+mn-lt"/>
              </a:rPr>
              <a:t>включает в себя </a:t>
            </a:r>
            <a:r>
              <a:rPr lang="ru-RU" sz="3600" b="1" dirty="0">
                <a:latin typeface="+mn-lt"/>
              </a:rPr>
              <a:t>понятия, процедуры и факты, а также инструменты для описания, объяснения и предсказания явлений</a:t>
            </a:r>
            <a:r>
              <a:rPr lang="ru-RU" sz="3600" dirty="0">
                <a:latin typeface="+mn-lt"/>
              </a:rPr>
              <a:t>. </a:t>
            </a: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Она помогает </a:t>
            </a:r>
            <a:r>
              <a:rPr lang="ru-RU" sz="3600" dirty="0">
                <a:latin typeface="+mn-lt"/>
              </a:rPr>
              <a:t>людям понять роль математики в мире, высказывать хорошо обоснованные суждения и принимать решения, которые должны принимать конструктивные, активные и </a:t>
            </a:r>
            <a:r>
              <a:rPr lang="ru-RU" sz="3600" u="sng" dirty="0">
                <a:latin typeface="+mn-lt"/>
              </a:rPr>
              <a:t>размышляющие</a:t>
            </a:r>
            <a:r>
              <a:rPr lang="ru-RU" sz="3600" dirty="0">
                <a:latin typeface="+mn-lt"/>
              </a:rPr>
              <a:t> граждане в 21 </a:t>
            </a:r>
            <a:r>
              <a:rPr lang="ru-RU" sz="3600" dirty="0" smtClean="0">
                <a:latin typeface="+mn-lt"/>
              </a:rPr>
              <a:t>веке</a:t>
            </a:r>
            <a:r>
              <a:rPr lang="ru-RU" sz="3600" dirty="0">
                <a:latin typeface="+mn-lt"/>
              </a:rPr>
              <a:t>.</a:t>
            </a: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2700" dirty="0" smtClean="0">
                <a:solidFill>
                  <a:srgbClr val="FF0000"/>
                </a:solidFill>
                <a:latin typeface="+mn-lt"/>
              </a:rPr>
              <a:t>В </a:t>
            </a:r>
            <a:r>
              <a:rPr lang="ru-RU" sz="2700" dirty="0">
                <a:solidFill>
                  <a:srgbClr val="FF0000"/>
                </a:solidFill>
                <a:latin typeface="+mn-lt"/>
              </a:rPr>
              <a:t>рамках исследования PISA-2021 будет использоваться </a:t>
            </a:r>
            <a:r>
              <a:rPr lang="ru-RU" sz="2700" dirty="0" smtClean="0">
                <a:solidFill>
                  <a:srgbClr val="FF0000"/>
                </a:solidFill>
                <a:latin typeface="+mn-lt"/>
              </a:rPr>
              <a:t>данное определение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07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181" y="365127"/>
            <a:ext cx="10515600" cy="67396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+mn-lt"/>
              </a:rPr>
              <a:t>Сопоставление  </a:t>
            </a:r>
            <a:r>
              <a:rPr lang="en-US" sz="3200" dirty="0" smtClean="0">
                <a:latin typeface="+mn-lt"/>
              </a:rPr>
              <a:t>PISA </a:t>
            </a:r>
            <a:r>
              <a:rPr lang="ru-RU" sz="3200" dirty="0" smtClean="0">
                <a:latin typeface="+mn-lt"/>
              </a:rPr>
              <a:t>(математическая грамотность)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929314"/>
              </p:ext>
            </p:extLst>
          </p:nvPr>
        </p:nvGraphicFramePr>
        <p:xfrm>
          <a:off x="374073" y="1039093"/>
          <a:ext cx="11637817" cy="5107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9142">
                  <a:extLst>
                    <a:ext uri="{9D8B030D-6E8A-4147-A177-3AD203B41FA5}">
                      <a16:colId xmlns:a16="http://schemas.microsoft.com/office/drawing/2014/main" xmlns="" val="3416396517"/>
                    </a:ext>
                  </a:extLst>
                </a:gridCol>
                <a:gridCol w="6128675">
                  <a:extLst>
                    <a:ext uri="{9D8B030D-6E8A-4147-A177-3AD203B41FA5}">
                      <a16:colId xmlns:a16="http://schemas.microsoft.com/office/drawing/2014/main" xmlns="" val="2285545340"/>
                    </a:ext>
                  </a:extLst>
                </a:gridCol>
              </a:tblGrid>
              <a:tr h="49714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PISA-2018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PISA-2021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1069787"/>
                  </a:ext>
                </a:extLst>
              </a:tr>
              <a:tr h="4589524">
                <a:tc>
                  <a:txBody>
                    <a:bodyPr/>
                    <a:lstStyle/>
                    <a:p>
                      <a:r>
                        <a:rPr lang="ru-RU" altLang="ru-RU" sz="2400" b="1" dirty="0" smtClean="0"/>
                        <a:t>Математическая грамотность </a:t>
                      </a:r>
                      <a:r>
                        <a:rPr lang="ru-RU" altLang="ru-RU" sz="2400" dirty="0" smtClean="0"/>
                        <a:t>– это </a:t>
                      </a:r>
                      <a:r>
                        <a:rPr lang="ru-RU" altLang="ru-RU" sz="2400" dirty="0" smtClean="0">
                          <a:solidFill>
                            <a:schemeClr val="tx1"/>
                          </a:solidFill>
                        </a:rPr>
                        <a:t>способность индивидуума </a:t>
                      </a:r>
                      <a:r>
                        <a:rPr lang="ru-RU" altLang="ru-RU" sz="2400" b="1" dirty="0" smtClean="0"/>
                        <a:t>формулировать</a:t>
                      </a:r>
                      <a:r>
                        <a:rPr lang="ru-RU" altLang="ru-RU" sz="2400" dirty="0" smtClean="0"/>
                        <a:t>, </a:t>
                      </a:r>
                      <a:r>
                        <a:rPr lang="ru-RU" altLang="ru-RU" sz="2400" b="1" dirty="0" smtClean="0"/>
                        <a:t>применять и интерпретировать математику </a:t>
                      </a:r>
                      <a:r>
                        <a:rPr lang="ru-RU" altLang="ru-RU" sz="2400" dirty="0" smtClean="0"/>
                        <a:t>в разнообразных контекстах. </a:t>
                      </a:r>
                    </a:p>
                    <a:p>
                      <a:r>
                        <a:rPr lang="ru-RU" altLang="ru-RU" sz="2400" dirty="0" smtClean="0"/>
                        <a:t>Она включает </a:t>
                      </a:r>
                      <a:r>
                        <a:rPr lang="ru-RU" altLang="ru-RU" sz="2400" b="1" dirty="0" smtClean="0"/>
                        <a:t>математические рассуждения</a:t>
                      </a:r>
                      <a:r>
                        <a:rPr lang="ru-RU" altLang="ru-RU" sz="2400" dirty="0" smtClean="0"/>
                        <a:t>, </a:t>
                      </a:r>
                      <a:r>
                        <a:rPr lang="ru-RU" altLang="ru-RU" sz="2400" b="1" dirty="0" smtClean="0"/>
                        <a:t>использование математических понятий, процедур, фактов и инструментов для описания, объяснения и предсказания явлений</a:t>
                      </a:r>
                      <a:r>
                        <a:rPr lang="ru-RU" altLang="ru-RU" sz="2400" dirty="0" smtClean="0"/>
                        <a:t>.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+mn-lt"/>
                        </a:rPr>
                        <a:t>Математическая грамотность </a:t>
                      </a:r>
                      <a:r>
                        <a:rPr lang="ru-RU" sz="2400" dirty="0" smtClean="0">
                          <a:latin typeface="+mn-lt"/>
                        </a:rPr>
                        <a:t>– это способность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человека мыслить математически</a:t>
                      </a:r>
                      <a:r>
                        <a:rPr lang="ru-RU" sz="2400" b="1" dirty="0" smtClean="0">
                          <a:latin typeface="+mn-lt"/>
                        </a:rPr>
                        <a:t>, формулировать, применять и интерпретировать математику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 для решения задач </a:t>
                      </a:r>
                      <a:r>
                        <a:rPr lang="ru-RU" sz="2400" dirty="0" smtClean="0">
                          <a:latin typeface="+mn-lt"/>
                        </a:rPr>
                        <a:t>в разнообразных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практических</a:t>
                      </a:r>
                      <a:r>
                        <a:rPr lang="ru-RU" sz="2400" b="1" dirty="0" smtClean="0">
                          <a:latin typeface="+mn-lt"/>
                        </a:rPr>
                        <a:t> </a:t>
                      </a:r>
                      <a:r>
                        <a:rPr lang="ru-RU" sz="2400" dirty="0" smtClean="0">
                          <a:latin typeface="+mn-lt"/>
                        </a:rPr>
                        <a:t>контекстах.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+mn-lt"/>
                        </a:rPr>
                        <a:t>Она включает в себя </a:t>
                      </a:r>
                      <a:r>
                        <a:rPr lang="ru-RU" sz="2400" b="1" dirty="0" smtClean="0">
                          <a:latin typeface="+mn-lt"/>
                        </a:rPr>
                        <a:t>понятия, процедуры и факты, а также инструменты для описания, объяснения и предсказания явлений</a:t>
                      </a:r>
                      <a:r>
                        <a:rPr lang="ru-RU" sz="2400" dirty="0" smtClean="0">
                          <a:latin typeface="+mn-lt"/>
                        </a:rPr>
                        <a:t>. </a:t>
                      </a:r>
                      <a:endParaRPr lang="ru-RU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6753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04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471268"/>
            <a:ext cx="10515600" cy="1406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300" b="1" dirty="0"/>
              <a:t>Концепция направления «математическая грамотность» исследования </a:t>
            </a:r>
            <a:r>
              <a:rPr lang="ru-RU" sz="1200" b="1" dirty="0"/>
              <a:t>PISA-2021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524000" y="471268"/>
            <a:ext cx="10418618" cy="611931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5600" dirty="0" smtClean="0"/>
              <a:t>Исследование </a:t>
            </a:r>
            <a:r>
              <a:rPr lang="ru-RU" sz="5600" dirty="0"/>
              <a:t>PISA-2021 будет измерять, насколько эффективно образовательные системы стран готовят учащихся к использованию математики </a:t>
            </a:r>
            <a:r>
              <a:rPr lang="ru-RU" sz="5600" b="1" dirty="0"/>
              <a:t>во всех аспектах их личной, общественной и профессиональной жизни</a:t>
            </a:r>
            <a:r>
              <a:rPr lang="ru-RU" sz="5600" dirty="0"/>
              <a:t>.</a:t>
            </a:r>
          </a:p>
          <a:p>
            <a:r>
              <a:rPr lang="ru-RU" sz="5600" dirty="0" smtClean="0"/>
              <a:t>В </a:t>
            </a:r>
            <a:r>
              <a:rPr lang="ru-RU" sz="5600" dirty="0"/>
              <a:t>концепции по математике исследования PISA-2021 ключевой составляющей понятия математическая грамотность является </a:t>
            </a:r>
            <a:r>
              <a:rPr lang="ru-RU" sz="5600" i="1" dirty="0"/>
              <a:t>математическое рассуждение</a:t>
            </a:r>
            <a:r>
              <a:rPr lang="ru-RU" sz="5600" i="1" dirty="0" smtClean="0"/>
              <a:t>.</a:t>
            </a:r>
            <a:endParaRPr lang="ru-RU" sz="5600" dirty="0"/>
          </a:p>
          <a:p>
            <a:r>
              <a:rPr lang="ru-RU" sz="5600" b="1" dirty="0"/>
              <a:t>Способность рассуждать логически и убедительно формулировать аргументы  - это навык, который приобретает все большее значение в современном мире. Математика - это наука о четко определенных объектах и понятиях, которые можно анализировать и трансформировать различными способами, используя математическое рассуждение для получения выводов.</a:t>
            </a:r>
          </a:p>
          <a:p>
            <a:r>
              <a:rPr lang="ru-RU" sz="5600" dirty="0" smtClean="0"/>
              <a:t>В </a:t>
            </a:r>
            <a:r>
              <a:rPr lang="ru-RU" sz="5600" dirty="0"/>
              <a:t>целом концепция описывает </a:t>
            </a:r>
            <a:r>
              <a:rPr lang="ru-RU" sz="5600" b="1" dirty="0"/>
              <a:t>взаимоотношения между математическим рассуждением и тремя процессами цикла по решению задачи (формулирование, применение, интерпретация и оценивание).</a:t>
            </a:r>
          </a:p>
          <a:p>
            <a:pPr marL="0" indent="0">
              <a:buNone/>
            </a:pPr>
            <a:r>
              <a:rPr lang="ru-RU" sz="5600" i="1" dirty="0" smtClean="0"/>
              <a:t>Математическая </a:t>
            </a:r>
            <a:r>
              <a:rPr lang="ru-RU" sz="5600" i="1" dirty="0"/>
              <a:t>грамотность была в центре исследования в 2003 и 2012 году.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0836" y="267630"/>
            <a:ext cx="1689390" cy="7197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latin typeface="+mn-lt"/>
              </a:rPr>
              <a:t>PISA</a:t>
            </a:r>
            <a:endParaRPr lang="ru-RU" sz="5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311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0226" y="365125"/>
            <a:ext cx="9553574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Концепция направления «математическая грамотность» исследования </a:t>
            </a:r>
            <a:r>
              <a:rPr lang="ru-RU" sz="4000" b="1" dirty="0"/>
              <a:t>PISA-2021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B</a:t>
            </a:r>
            <a:r>
              <a:rPr lang="ru-RU" dirty="0" smtClean="0"/>
              <a:t> </a:t>
            </a:r>
            <a:r>
              <a:rPr lang="ru-RU" dirty="0"/>
              <a:t>концепцию по математике были добавлены </a:t>
            </a:r>
            <a:r>
              <a:rPr lang="ru-RU" i="1" dirty="0"/>
              <a:t>восемь навыков 21 века</a:t>
            </a:r>
            <a:r>
              <a:rPr lang="ru-RU" dirty="0"/>
              <a:t>: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Критическое </a:t>
            </a:r>
            <a:r>
              <a:rPr lang="ru-RU" b="1" dirty="0"/>
              <a:t>мышление</a:t>
            </a:r>
            <a:r>
              <a:rPr lang="ru-RU" b="1" dirty="0" smtClean="0"/>
              <a:t>,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Креативность</a:t>
            </a:r>
            <a:r>
              <a:rPr lang="ru-RU" b="1" dirty="0"/>
              <a:t>, 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И</a:t>
            </a:r>
            <a:r>
              <a:rPr lang="ru-RU" b="1" dirty="0" smtClean="0"/>
              <a:t>сследование </a:t>
            </a:r>
            <a:r>
              <a:rPr lang="ru-RU" b="1" dirty="0"/>
              <a:t>и изучение, 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err="1"/>
              <a:t>С</a:t>
            </a:r>
            <a:r>
              <a:rPr lang="ru-RU" b="1" dirty="0" err="1" smtClean="0"/>
              <a:t>аморегуляция</a:t>
            </a:r>
            <a:r>
              <a:rPr lang="ru-RU" b="1" dirty="0" smtClean="0"/>
              <a:t>, </a:t>
            </a:r>
            <a:r>
              <a:rPr lang="ru-RU" b="1" dirty="0"/>
              <a:t>инициативность и настойчивость</a:t>
            </a:r>
            <a:r>
              <a:rPr lang="ru-RU" b="1" dirty="0" smtClean="0"/>
              <a:t>,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Использование </a:t>
            </a:r>
            <a:r>
              <a:rPr lang="ru-RU" b="1" dirty="0"/>
              <a:t>информации</a:t>
            </a:r>
            <a:r>
              <a:rPr lang="ru-RU" b="1" dirty="0" smtClean="0"/>
              <a:t>,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С</a:t>
            </a:r>
            <a:r>
              <a:rPr lang="ru-RU" b="1" dirty="0" smtClean="0"/>
              <a:t>истемное </a:t>
            </a:r>
            <a:r>
              <a:rPr lang="ru-RU" b="1" dirty="0"/>
              <a:t>мышление, 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К</a:t>
            </a:r>
            <a:r>
              <a:rPr lang="ru-RU" b="1" dirty="0" smtClean="0"/>
              <a:t>оммуникация</a:t>
            </a:r>
            <a:r>
              <a:rPr lang="ru-RU" b="1" dirty="0"/>
              <a:t>,</a:t>
            </a:r>
            <a:r>
              <a:rPr lang="en-US" b="1" dirty="0"/>
              <a:t> 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Р</a:t>
            </a:r>
            <a:r>
              <a:rPr lang="ru-RU" b="1" dirty="0" smtClean="0"/>
              <a:t>ефлексия</a:t>
            </a:r>
            <a:endParaRPr lang="ru-RU" b="1" dirty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0836" y="267630"/>
            <a:ext cx="1689390" cy="7197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latin typeface="+mn-lt"/>
              </a:rPr>
              <a:t>PISA</a:t>
            </a:r>
            <a:endParaRPr lang="ru-RU" sz="5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393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b="1" dirty="0"/>
              <a:t>Е</a:t>
            </a:r>
            <a:r>
              <a:rPr lang="ru-RU" sz="4000" b="1" dirty="0" smtClean="0"/>
              <a:t>стественнонаучная </a:t>
            </a:r>
            <a:r>
              <a:rPr lang="ru-RU" sz="4000" b="1" dirty="0"/>
              <a:t>грамотность</a:t>
            </a:r>
            <a:r>
              <a:rPr lang="ru-RU" dirty="0"/>
              <a:t> – способность </a:t>
            </a:r>
            <a:r>
              <a:rPr lang="ru-RU" b="1" dirty="0"/>
              <a:t>использовать </a:t>
            </a:r>
            <a:r>
              <a:rPr lang="ru-RU" dirty="0"/>
              <a:t>естественнонаучные знания, </a:t>
            </a:r>
            <a:r>
              <a:rPr lang="ru-RU" b="1" dirty="0"/>
              <a:t>выявлять проблемы, делать обоснованные выводы</a:t>
            </a:r>
            <a:r>
              <a:rPr lang="ru-RU" dirty="0"/>
              <a:t>, необходимые для понимания окружающего мира и тех изменений, которые вносит в него деятельность человека, </a:t>
            </a:r>
            <a:r>
              <a:rPr lang="ru-RU" b="1" dirty="0"/>
              <a:t>и для принятия соответствующих решений.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0836" y="267630"/>
            <a:ext cx="1689390" cy="7197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latin typeface="+mn-lt"/>
              </a:rPr>
              <a:t>PISA</a:t>
            </a:r>
            <a:endParaRPr lang="ru-RU" sz="5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176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327" y="1177636"/>
            <a:ext cx="4642861" cy="328352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 smtClean="0">
                <a:latin typeface="+mn-lt"/>
              </a:rPr>
              <a:t>Три </a:t>
            </a:r>
            <a:r>
              <a:rPr lang="ru-RU" b="1" dirty="0">
                <a:latin typeface="+mn-lt"/>
              </a:rPr>
              <a:t>группы умений, характеризующих естественнонаучную грамотность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dirty="0"/>
              <a:t>Объяснение или описание </a:t>
            </a:r>
            <a:r>
              <a:rPr lang="ru-RU" dirty="0"/>
              <a:t>естественнонаучных явлений на основе имеющихся научных знаний, а также прогнозирование изменений.</a:t>
            </a:r>
          </a:p>
          <a:p>
            <a:pPr lvl="0"/>
            <a:r>
              <a:rPr lang="ru-RU" b="1" dirty="0"/>
              <a:t>Распознавание</a:t>
            </a:r>
            <a:r>
              <a:rPr lang="ru-RU" dirty="0"/>
              <a:t> научных вопросов и </a:t>
            </a:r>
            <a:r>
              <a:rPr lang="ru-RU" b="1" dirty="0"/>
              <a:t>применение методов </a:t>
            </a:r>
            <a:r>
              <a:rPr lang="ru-RU" dirty="0"/>
              <a:t>естественнонаучного исследования.</a:t>
            </a:r>
          </a:p>
          <a:p>
            <a:r>
              <a:rPr lang="ru-RU" b="1" dirty="0"/>
              <a:t>Интерпретация</a:t>
            </a:r>
            <a:r>
              <a:rPr lang="ru-RU" dirty="0"/>
              <a:t> данных и </a:t>
            </a:r>
            <a:r>
              <a:rPr lang="ru-RU" b="1" dirty="0"/>
              <a:t>использование</a:t>
            </a:r>
            <a:r>
              <a:rPr lang="ru-RU" dirty="0"/>
              <a:t> научных </a:t>
            </a:r>
            <a:r>
              <a:rPr lang="ru-RU" b="1" dirty="0"/>
              <a:t>доказательств</a:t>
            </a:r>
            <a:r>
              <a:rPr lang="ru-RU" dirty="0"/>
              <a:t> для получения выводов. </a:t>
            </a:r>
            <a:endParaRPr lang="en-US" dirty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0836" y="267630"/>
            <a:ext cx="1648691" cy="7197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latin typeface="+mn-lt"/>
              </a:rPr>
              <a:t>PISA</a:t>
            </a:r>
            <a:endParaRPr lang="ru-RU" sz="5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099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781" y="1246908"/>
            <a:ext cx="4739843" cy="2462449"/>
          </a:xfrm>
        </p:spPr>
        <p:txBody>
          <a:bodyPr/>
          <a:lstStyle/>
          <a:p>
            <a:r>
              <a:rPr lang="ru-RU" b="1" dirty="0">
                <a:latin typeface="+mn-lt"/>
              </a:rPr>
              <a:t>Основные умения естественнонаучной грамотности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767602"/>
              </p:ext>
            </p:extLst>
          </p:nvPr>
        </p:nvGraphicFramePr>
        <p:xfrm>
          <a:off x="4461164" y="987425"/>
          <a:ext cx="6894224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93964" y="221993"/>
            <a:ext cx="1648691" cy="7197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latin typeface="+mn-lt"/>
              </a:rPr>
              <a:t>PISA</a:t>
            </a:r>
            <a:endParaRPr lang="ru-RU" sz="5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911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25369"/>
            <a:ext cx="10515600" cy="416753"/>
          </a:xfrm>
        </p:spPr>
        <p:txBody>
          <a:bodyPr>
            <a:normAutofit/>
          </a:bodyPr>
          <a:lstStyle/>
          <a:p>
            <a:pPr algn="ctr"/>
            <a:r>
              <a:rPr lang="ru-RU" sz="1800" dirty="0"/>
              <a:t>Образовательный семинар с заместителями директоров  по УВР </a:t>
            </a:r>
            <a:r>
              <a:rPr lang="ru-RU" sz="1800" dirty="0">
                <a:cs typeface="Times New Roman" panose="02020603050405020304" pitchFamily="18" charset="0"/>
              </a:rPr>
              <a:t>15-16.10.2019г</a:t>
            </a:r>
            <a:r>
              <a:rPr lang="ru-RU" sz="1800" dirty="0" smtClean="0"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565" y="901148"/>
            <a:ext cx="11476383" cy="5685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PISA</a:t>
            </a:r>
            <a:r>
              <a:rPr lang="ru-RU" sz="2000" dirty="0" smtClean="0"/>
              <a:t> </a:t>
            </a:r>
            <a:r>
              <a:rPr lang="ru-RU" sz="2000" dirty="0"/>
              <a:t>– международная программа </a:t>
            </a:r>
            <a:r>
              <a:rPr lang="ru-RU" sz="2000" b="1" dirty="0"/>
              <a:t>по оценке учебных достижений</a:t>
            </a:r>
            <a:endParaRPr lang="ru-RU" sz="2000" dirty="0"/>
          </a:p>
          <a:p>
            <a:pPr marL="901700" indent="-901700">
              <a:buNone/>
            </a:pPr>
            <a:r>
              <a:rPr lang="ru-RU" sz="2000" b="1" dirty="0"/>
              <a:t>TIMSS</a:t>
            </a:r>
            <a:r>
              <a:rPr lang="ru-RU" sz="2000" dirty="0"/>
              <a:t> – международное мониторинговое исследование </a:t>
            </a:r>
            <a:r>
              <a:rPr lang="ru-RU" sz="2000" b="1" dirty="0"/>
              <a:t>качества математического и естественнонаучного образования</a:t>
            </a:r>
            <a:endParaRPr lang="ru-RU" sz="2000" dirty="0"/>
          </a:p>
          <a:p>
            <a:pPr marL="0" indent="0">
              <a:buNone/>
            </a:pPr>
            <a:r>
              <a:rPr lang="ru-RU" sz="2000" b="1" dirty="0"/>
              <a:t>PIRLS </a:t>
            </a:r>
            <a:r>
              <a:rPr lang="ru-RU" sz="2000" dirty="0"/>
              <a:t>– международное исследование </a:t>
            </a:r>
            <a:r>
              <a:rPr lang="ru-RU" sz="2000" b="1" dirty="0"/>
              <a:t>качества чтения и понимания текста</a:t>
            </a:r>
            <a:endParaRPr lang="ru-RU" sz="2000" dirty="0"/>
          </a:p>
          <a:p>
            <a:pPr marL="901700" indent="-901700">
              <a:buNone/>
            </a:pPr>
            <a:r>
              <a:rPr lang="en-US" sz="2000" b="1" dirty="0" smtClean="0"/>
              <a:t>ICILS</a:t>
            </a:r>
            <a:r>
              <a:rPr lang="ru-RU" sz="2000" dirty="0"/>
              <a:t> </a:t>
            </a:r>
            <a:r>
              <a:rPr lang="ru-RU" sz="2000" dirty="0"/>
              <a:t>–</a:t>
            </a:r>
            <a:r>
              <a:rPr lang="ru-RU" sz="2000" dirty="0" smtClean="0"/>
              <a:t> </a:t>
            </a:r>
            <a:r>
              <a:rPr lang="ru-RU" sz="2000" dirty="0"/>
              <a:t>международное исследование </a:t>
            </a:r>
            <a:r>
              <a:rPr lang="ru-RU" sz="2000" b="1" dirty="0"/>
              <a:t>компьютерной и информационной грамотности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(</a:t>
            </a:r>
            <a:r>
              <a:rPr lang="ru-RU" sz="2000" dirty="0"/>
              <a:t>с 2013г.)</a:t>
            </a:r>
          </a:p>
          <a:p>
            <a:pPr marL="0" indent="0">
              <a:buNone/>
            </a:pPr>
            <a:r>
              <a:rPr lang="en-US" sz="2000" b="1" dirty="0" smtClean="0"/>
              <a:t>ICCS</a:t>
            </a:r>
            <a:r>
              <a:rPr lang="ru-RU" sz="2000" b="1" dirty="0" smtClean="0"/>
              <a:t> </a:t>
            </a:r>
            <a:r>
              <a:rPr lang="ru-RU" sz="2000" dirty="0" smtClean="0"/>
              <a:t>– международное </a:t>
            </a:r>
            <a:r>
              <a:rPr lang="ru-RU" sz="2000" dirty="0"/>
              <a:t>исследование </a:t>
            </a:r>
            <a:r>
              <a:rPr lang="ru-RU" sz="2000" b="1" dirty="0"/>
              <a:t>качества </a:t>
            </a:r>
            <a:r>
              <a:rPr lang="ru-RU" sz="2000" b="1" dirty="0" err="1"/>
              <a:t>граждановедческого</a:t>
            </a:r>
            <a:r>
              <a:rPr lang="ru-RU" sz="2000" b="1" dirty="0"/>
              <a:t> образования</a:t>
            </a:r>
            <a:endParaRPr lang="ru-RU" sz="2000" dirty="0"/>
          </a:p>
          <a:p>
            <a:pPr marL="901700" indent="-901700">
              <a:buNone/>
            </a:pPr>
            <a:r>
              <a:rPr lang="ru-RU" sz="2000" b="1" dirty="0"/>
              <a:t>TALIS</a:t>
            </a:r>
            <a:r>
              <a:rPr lang="ru-RU" sz="2000" dirty="0"/>
              <a:t> – международное исследование </a:t>
            </a:r>
            <a:r>
              <a:rPr lang="ru-RU" sz="2000" b="1" dirty="0"/>
              <a:t>учительского корпуса по вопросам преподавания и обучения</a:t>
            </a:r>
            <a:endParaRPr lang="ru-RU" sz="2000" dirty="0"/>
          </a:p>
          <a:p>
            <a:pPr marL="0" indent="0">
              <a:buNone/>
            </a:pPr>
            <a:r>
              <a:rPr lang="en-US" sz="2000" b="1" dirty="0"/>
              <a:t>PIAAC</a:t>
            </a:r>
            <a:r>
              <a:rPr lang="ru-RU" sz="2000" b="1" dirty="0"/>
              <a:t> </a:t>
            </a:r>
            <a:r>
              <a:rPr lang="ru-RU" sz="2000" dirty="0"/>
              <a:t>– международное исследование </a:t>
            </a:r>
            <a:r>
              <a:rPr lang="ru-RU" sz="2000" b="1" dirty="0"/>
              <a:t>компетенций взрослого </a:t>
            </a:r>
            <a:r>
              <a:rPr lang="ru-RU" sz="2000" b="1" dirty="0" smtClean="0"/>
              <a:t>населения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1800" i="1" dirty="0"/>
              <a:t>Международные сопоставительные исследования получили активное развитие в нашей стране и, наряду </a:t>
            </a: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 smtClean="0"/>
              <a:t>с ГИА</a:t>
            </a:r>
            <a:r>
              <a:rPr lang="ru-RU" sz="1800" i="1" dirty="0"/>
              <a:t>, ВПР и НИКО формируют Единую систему оценки качества образования (ЕСОКО) в Российской Федерации.</a:t>
            </a:r>
          </a:p>
          <a:p>
            <a:pPr marL="0" indent="0">
              <a:buNone/>
            </a:pPr>
            <a:r>
              <a:rPr lang="ru-RU" sz="1800" b="1" i="1" dirty="0"/>
              <a:t>Международные сопоставительные исследования качества образования были разработаны как инструмент, позволяющий выявить эффективность образовательных систем в разных странах и способствующий принятию решений и проведению реформ на основе полученных результатов.</a:t>
            </a:r>
            <a:endParaRPr lang="ru-RU" sz="1800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4733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65564" y="365125"/>
            <a:ext cx="9788236" cy="1325563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+mn-lt"/>
              </a:rPr>
              <a:t>Сравнительный </a:t>
            </a:r>
            <a:r>
              <a:rPr lang="ru-RU" sz="1800" dirty="0">
                <a:latin typeface="+mn-lt"/>
              </a:rPr>
              <a:t>анализ концептуальной рамки исследования PISA по читательской грамотности и Федерального государственного образовательного стандарта основного общего образования </a:t>
            </a:r>
            <a:r>
              <a:rPr lang="ru-RU" sz="1800" dirty="0" smtClean="0">
                <a:latin typeface="+mn-lt"/>
              </a:rPr>
              <a:t>"</a:t>
            </a:r>
            <a:r>
              <a:rPr lang="ru-RU" sz="1800" dirty="0">
                <a:latin typeface="+mn-lt"/>
              </a:rPr>
              <a:t>Читательская грамотность в исследовании PISA-2015".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>
              <a:latin typeface="+mn-lt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Читательская грамотность </a:t>
            </a:r>
            <a:r>
              <a:rPr lang="ru-RU" dirty="0"/>
              <a:t>- способность человека </a:t>
            </a:r>
            <a:r>
              <a:rPr lang="ru-RU" b="1" dirty="0"/>
              <a:t>понимать и использовать письменные тексты, размышлять о них </a:t>
            </a:r>
            <a:r>
              <a:rPr lang="ru-RU" dirty="0"/>
              <a:t>и заниматься чтением для того, чтобы достигать своих целей, расширять свои знания и возможности, участвовать в жизни общества.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19800" y="1788183"/>
            <a:ext cx="5181600" cy="4513471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 исследовании PISA-2015 различают три группы читательских умений (аспектов), соответствующих разным задачам и способам их решения (стратегиям), которые использует читатель для того, чтобы проложить собственный путь по тексту и между текстами. Выделяют следующие три группы: </a:t>
            </a:r>
          </a:p>
          <a:p>
            <a:pPr marL="0" indent="0">
              <a:buNone/>
            </a:pPr>
            <a:r>
              <a:rPr lang="ru-RU" sz="3800" b="1" dirty="0"/>
              <a:t>1. найти и извлечь (сообщение или информацию);</a:t>
            </a:r>
          </a:p>
          <a:p>
            <a:pPr marL="0" indent="0">
              <a:buNone/>
            </a:pPr>
            <a:r>
              <a:rPr lang="ru-RU" sz="3800" b="1" dirty="0"/>
              <a:t>2. интегрировать и интерпретировать (сообщение); </a:t>
            </a:r>
          </a:p>
          <a:p>
            <a:pPr marL="0" indent="0">
              <a:buNone/>
            </a:pPr>
            <a:r>
              <a:rPr lang="ru-RU" sz="3800" b="1" dirty="0"/>
              <a:t>3</a:t>
            </a:r>
            <a:r>
              <a:rPr lang="ru-RU" sz="3800" b="1" dirty="0" smtClean="0"/>
              <a:t>. </a:t>
            </a:r>
            <a:r>
              <a:rPr lang="ru-RU" sz="3800" b="1" dirty="0"/>
              <a:t>осмыслить и оценить (сообщение).</a:t>
            </a:r>
          </a:p>
          <a:p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10836" y="267630"/>
            <a:ext cx="1648691" cy="7197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latin typeface="+mn-lt"/>
              </a:rPr>
              <a:t>PISA</a:t>
            </a:r>
            <a:endParaRPr lang="ru-RU" sz="5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253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69189" y="872836"/>
            <a:ext cx="10515600" cy="530412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4000" b="1" dirty="0" smtClean="0"/>
              <a:t>ФГОС ООО</a:t>
            </a:r>
          </a:p>
          <a:p>
            <a:r>
              <a:rPr lang="ru-RU" dirty="0" smtClean="0"/>
              <a:t>38</a:t>
            </a:r>
            <a:r>
              <a:rPr lang="ru-RU" dirty="0"/>
              <a:t>. </a:t>
            </a:r>
            <a:r>
              <a:rPr lang="ru-RU" dirty="0" err="1"/>
              <a:t>Метапредметные</a:t>
            </a:r>
            <a:r>
              <a:rPr lang="ru-RU" dirty="0"/>
              <a:t> результаты освоения основной образовательной программы основного общего образования должны отражать:</a:t>
            </a:r>
          </a:p>
          <a:p>
            <a:r>
              <a:rPr lang="ru-RU" dirty="0"/>
              <a:t>...4) </a:t>
            </a:r>
            <a:r>
              <a:rPr lang="ru-RU" b="1" dirty="0"/>
              <a:t>овладение навыками работы с информацией:</a:t>
            </a:r>
          </a:p>
          <a:p>
            <a:r>
              <a:rPr lang="ru-RU" b="1" dirty="0"/>
              <a:t>самостоятельно формулировать основания для извлечения информации </a:t>
            </a:r>
            <a:r>
              <a:rPr lang="ru-RU" dirty="0"/>
              <a:t>из источника (текстового, иллюстративного, графического), учитывая характер полученного задания</a:t>
            </a:r>
            <a:r>
              <a:rPr lang="ru-RU" dirty="0" smtClean="0"/>
              <a:t>;</a:t>
            </a:r>
          </a:p>
          <a:p>
            <a:r>
              <a:rPr lang="ru-RU" b="1" dirty="0"/>
              <a:t>характеризовать, оценивать источник </a:t>
            </a:r>
            <a:r>
              <a:rPr lang="ru-RU" dirty="0"/>
              <a:t>в соответствии с задачей информационного поиска; находить требуемый источник с помощью электронного каталога и поисковых систем Интернета; сопоставлять информацию, полученную из разных источников;</a:t>
            </a:r>
          </a:p>
          <a:p>
            <a:r>
              <a:rPr lang="ru-RU" b="1" dirty="0"/>
              <a:t>выбирать, анализировать, ранжировать, систематизировать и интерпретировать </a:t>
            </a:r>
            <a:r>
              <a:rPr lang="ru-RU" dirty="0"/>
              <a:t>информацию различного вида, давать оценку ее соответствия цели информационного поиска;</a:t>
            </a:r>
          </a:p>
          <a:p>
            <a:r>
              <a:rPr lang="ru-RU" b="1" dirty="0"/>
              <a:t>распознавать достоверную и недостоверную информацию: </a:t>
            </a:r>
            <a:r>
              <a:rPr lang="ru-RU" dirty="0"/>
              <a:t>реализовывать предложенный учителем способ проверки достоверности информации; определять несложную противоречивую информацию, самостоятельно находить способы ее проверки;</a:t>
            </a:r>
          </a:p>
          <a:p>
            <a:r>
              <a:rPr lang="ru-RU" b="1" dirty="0"/>
              <a:t>подбирать иллюстративную, </a:t>
            </a:r>
            <a:r>
              <a:rPr lang="ru-RU" dirty="0"/>
              <a:t>графическую и текстовую информацию в соответствии с поставленной учебной задачей;...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09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562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+mn-lt"/>
              </a:rPr>
              <a:t>1. найти и извлечь (сообщение или информацию</a:t>
            </a:r>
            <a:r>
              <a:rPr lang="ru-RU" sz="3100" b="1" dirty="0" smtClean="0">
                <a:latin typeface="+mn-lt"/>
              </a:rPr>
              <a:t>)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306945"/>
              </p:ext>
            </p:extLst>
          </p:nvPr>
        </p:nvGraphicFramePr>
        <p:xfrm>
          <a:off x="387927" y="793631"/>
          <a:ext cx="11540837" cy="5912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0118">
                  <a:extLst>
                    <a:ext uri="{9D8B030D-6E8A-4147-A177-3AD203B41FA5}">
                      <a16:colId xmlns:a16="http://schemas.microsoft.com/office/drawing/2014/main" xmlns="" val="2605512383"/>
                    </a:ext>
                  </a:extLst>
                </a:gridCol>
                <a:gridCol w="7080719">
                  <a:extLst>
                    <a:ext uri="{9D8B030D-6E8A-4147-A177-3AD203B41FA5}">
                      <a16:colId xmlns:a16="http://schemas.microsoft.com/office/drawing/2014/main" xmlns="" val="2003900258"/>
                    </a:ext>
                  </a:extLst>
                </a:gridCol>
              </a:tblGrid>
              <a:tr h="4313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PISA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ФГОС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141681"/>
                  </a:ext>
                </a:extLst>
              </a:tr>
              <a:tr h="7955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Поиск (информации) - это процесс определения места, информационного пространства, где эта информация содержится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179705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 Предметные результаты: 40.4 (ИС) 1)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сформированность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умений осуществлять поиск дополнительной информации по истории в справочной литературе, сети Интернет для решения различных учебных задач;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3964442751"/>
                  </a:ext>
                </a:extLst>
              </a:tr>
              <a:tr h="2085021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Извлечение (информации) - это процесс выбора требуемой информации.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 Предметные результаты:</a:t>
                      </a:r>
                    </a:p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40.4 (ИС) 4)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умений проводить атрибуцию письменного исторического источника (определять его авторство, время и место создания, события, явления, процессы, о которых идет речь); анализировать текст исторического источника с точки зрения его темы, цели создания, основной мысли, основной и дополнительной информации; анализировать позицию автора документа и участников событий (процессов), описываемых в историческом источнике; отвечать на вопросы по содержанию исторического источника и составлять на его основе план, таблицу, схему; соотносить содержание письменного исторического источника с другими источниками информации при изучении событий (явлений, процессов); привлекать контекстную информацию для анализа исторического источника; использовать письменные исторические источники при аргументации дискуссионных точек зрения;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2906828429"/>
                  </a:ext>
                </a:extLst>
              </a:tr>
              <a:tr h="1741837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Поиск и извлечение информации включает в себя переход к предоставленному информационному пространству и перемещение по нему для поиска и извлечения одного или нескольких отдельных фрагментов информации.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Задания на поиск и извлечение информации могут включать такие задания как, определение требований работодателя в объявлении о работе, поиск номера телефона с несколькими префиксными кодами или нахождение конкретного факта в поддержку или опровержение предлагаемого утверждения.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выделение явной и скрытой информации в прослушанном или прочитанном тексте ГРУ)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извлечение информации из различных источников, свободное пользование лингвистическими словарями, справочной литературой (РУ)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 применять различные виды цитирования; делать ссылки на источник информации (ЛИ)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 отвечать на вопросы по прочитанному произведению и формулировать вопросы к нему; использовать различные виды пересказа текста (подробный, сжатый, выборочный, творческий) (ЛИ)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 отвечать на вопросы по содержанию исторического источника и составлять на его основе план, таблицу, схему (ИС)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9921859"/>
                  </a:ext>
                </a:extLst>
              </a:tr>
              <a:tr h="829446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Процесс поиска и извлечения информации включает навыки, связанные с выбором, сбором и извлечением информации.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40.4 ((ОБ) 8) овладение приемами поиска социальной информации по заданной теме в различных ее адаптированных источниках (материалы СМИ, учебный текст, фото- и видеоизображения, диаграммы, графики);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2233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1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+mn-lt"/>
              </a:rPr>
              <a:t>2.</a:t>
            </a:r>
            <a:r>
              <a:rPr lang="ru-RU" sz="3200" b="1" dirty="0" smtClean="0">
                <a:latin typeface="+mn-lt"/>
              </a:rPr>
              <a:t> </a:t>
            </a:r>
            <a:r>
              <a:rPr lang="ru-RU" sz="3200" b="1" dirty="0">
                <a:latin typeface="+mn-lt"/>
              </a:rPr>
              <a:t>интегрировать и интерпретировать (сообщение</a:t>
            </a:r>
            <a:r>
              <a:rPr lang="ru-RU" sz="3200" b="1" dirty="0" smtClean="0">
                <a:latin typeface="+mn-lt"/>
              </a:rPr>
              <a:t>)</a:t>
            </a:r>
            <a:endParaRPr lang="ru-RU" sz="32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292863"/>
              </p:ext>
            </p:extLst>
          </p:nvPr>
        </p:nvGraphicFramePr>
        <p:xfrm>
          <a:off x="483078" y="914400"/>
          <a:ext cx="11231594" cy="5503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5797">
                  <a:extLst>
                    <a:ext uri="{9D8B030D-6E8A-4147-A177-3AD203B41FA5}">
                      <a16:colId xmlns:a16="http://schemas.microsoft.com/office/drawing/2014/main" xmlns="" val="22459196"/>
                    </a:ext>
                  </a:extLst>
                </a:gridCol>
                <a:gridCol w="5615797">
                  <a:extLst>
                    <a:ext uri="{9D8B030D-6E8A-4147-A177-3AD203B41FA5}">
                      <a16:colId xmlns:a16="http://schemas.microsoft.com/office/drawing/2014/main" xmlns="" val="3921478942"/>
                    </a:ext>
                  </a:extLst>
                </a:gridCol>
              </a:tblGrid>
              <a:tr h="4463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PISA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ФГОС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6572698"/>
                  </a:ext>
                </a:extLst>
              </a:tr>
              <a:tr h="5057318"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Интеграция фокусируется на подтверждении понимания связанности текста.</a:t>
                      </a:r>
                    </a:p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Интеграция включает в себя соединение различных частей информации для придания смысла, будь то определение сходств и различий, сравнение или понимание причинно-следственных связей.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(ОБ) - умение приводить примеры (в том числе моделировать ситуации) биологических и социальных потребностей человека; проявления способностей человека; отношений между поколениями; осуществления различных видов деятельности; межличностных отношений; межличностных конфликтов и способов их разрешения; семейных ценностей и традиций; традиционных ценностей российского народа; взаимосвязей общества и природы; взаимодействия основных сфер жизни общества; влияния российской культуры на мировую культуру; попыток решения глобальных проблем усилиями международного сообщества;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1369372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24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122218" y="1122363"/>
            <a:ext cx="9545782" cy="526328"/>
          </a:xfrm>
        </p:spPr>
        <p:txBody>
          <a:bodyPr>
            <a:noAutofit/>
          </a:bodyPr>
          <a:lstStyle/>
          <a:p>
            <a:pPr algn="l"/>
            <a:r>
              <a:rPr lang="ru-RU" sz="3200" b="1" dirty="0"/>
              <a:t>3. осмыслить и оценить (сообщение</a:t>
            </a:r>
            <a:r>
              <a:rPr lang="ru-RU" sz="3200" b="1" dirty="0" smtClean="0"/>
              <a:t>)</a:t>
            </a:r>
            <a:endParaRPr lang="ru-RU" sz="3200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246909" y="1648692"/>
            <a:ext cx="9421091" cy="1385454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dirty="0" smtClean="0"/>
              <a:t>ФГОС</a:t>
            </a:r>
            <a:r>
              <a:rPr lang="ru-RU" dirty="0" smtClean="0"/>
              <a:t> (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</a:t>
            </a:r>
            <a:r>
              <a:rPr lang="ru-RU" dirty="0"/>
              <a:t>результаты): умение осуществлять анализ требуемого содержания, представленного в письменном источнике, диалоге, дискуссии, различать его фактическую и оценочную составляющую;</a:t>
            </a:r>
          </a:p>
        </p:txBody>
      </p:sp>
    </p:spTree>
    <p:extLst>
      <p:ext uri="{BB962C8B-B14F-4D97-AF65-F5344CB8AC3E}">
        <p14:creationId xmlns:p14="http://schemas.microsoft.com/office/powerpoint/2010/main" val="302635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169803"/>
              </p:ext>
            </p:extLst>
          </p:nvPr>
        </p:nvGraphicFramePr>
        <p:xfrm>
          <a:off x="123569" y="271848"/>
          <a:ext cx="11874842" cy="7011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8212">
                  <a:extLst>
                    <a:ext uri="{9D8B030D-6E8A-4147-A177-3AD203B41FA5}">
                      <a16:colId xmlns:a16="http://schemas.microsoft.com/office/drawing/2014/main" xmlns="" val="3729647386"/>
                    </a:ext>
                  </a:extLst>
                </a:gridCol>
                <a:gridCol w="7236630">
                  <a:extLst>
                    <a:ext uri="{9D8B030D-6E8A-4147-A177-3AD203B41FA5}">
                      <a16:colId xmlns:a16="http://schemas.microsoft.com/office/drawing/2014/main" xmlns="" val="3850044211"/>
                    </a:ext>
                  </a:extLst>
                </a:gridCol>
              </a:tblGrid>
              <a:tr h="4265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PISA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ФГОС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7151827"/>
                  </a:ext>
                </a:extLst>
              </a:tr>
              <a:tr h="1056279"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 заданиям на осмысление могут относиться задания, которые требуют от читателя обращения к собственному опыту или знаниям для сравнения, противопоставления или выдвижения гипотезы.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-умение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сравнивать по предложенному образцу исторические события, явления, процессы в истории Древнего мира, представленные в учебном тексте по предложенным критериям (2 - 3 критерия), оформлять результаты сравнения в виде сравнительной таблицы, на основе сравнения делать вывод; определять и объяснять с опорой на фактический материал свое отношение к наиболее значительным событиям, достижениям и личностям по истории Древнего мира;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2080003852"/>
                  </a:ext>
                </a:extLst>
              </a:tr>
              <a:tr h="1839639"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 на оценку - это задания, которые требуют от читателей суждений, основанных на стандартах, выходящих за рамки текста.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-умение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интерпретировать литературные произведения с учетом неоднозначности художественных смыслов (ЛИ)</a:t>
                      </a:r>
                    </a:p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--умение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определять наиболее существенные особенности языка художественного произведения, поэтической и прозаической речи, находить ключ к пониманию текста с учетом авторского пафоса (героический, трагический, сатирический, комический), родовой принадлежности произведения (лирика, эпос, драма, </a:t>
                      </a:r>
                      <a:r>
                        <a:rPr lang="ru-RU" sz="12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лироэпос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жанровой формы (рассказ, повесть, роман, пьеса, комедия, драма, трагедия, поэма, басня, баллада, песня, ода, элегия, послание, отрывок, сонет, эпиграмма) (ЛИ)</a:t>
                      </a:r>
                    </a:p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умений проводить атрибуцию письменного исторического источника (определять его авторство, время и место создания, события, явления, процессы, о которых идет речь) (ИС)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1475871484"/>
                  </a:ext>
                </a:extLst>
              </a:tr>
              <a:tr h="870290"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Осмысление и оценка включают в себя использование знаний, идей или установок, выходящих за рамки текста, чтобы связать информацию из текста с собственными концептуальными и эмпирическими представлениями.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-создание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письменных текстов различных функционально-смысловых типов речи (повествование, описание, рассуждение: рассуждение-доказательство, рассуждение-объяснение, рассуждение-размышление) с опорой на жизненный и читательский опыт; создание текстов с опорой на произведения искусства (РУ)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493730765"/>
                  </a:ext>
                </a:extLst>
              </a:tr>
              <a:tr h="26620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Осмысление и оценка содержания текста требуют от читателя связывания информации в тексте со знаниями из внешних источников. Читатели также должны оценить утверждения, сделанные в тексте, с точки зрения их личных представлений о мире.</a:t>
                      </a:r>
                    </a:p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Часто читателям необходимо сформулировать и отстоять свою точку зрения. Для этого читатели должны понимать, о чем говорится и подразумевается в тексте. Затем они должны сопоставить это внутреннее понимание с тем, что они знают и во что верят, на основе либо имеющейся информации, либо информации, полученной из других текстов. Читатели должны обратиться к подтверждениям из текста и противопоставить их другим источникам информации, используя как общие, так и специальные знания, а также способность к абстрактному рассуждению.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соотносить содержание и проблематику фольклорных и художественных произведений с историей и различными художественными системами на основе освоения учебных предметов "История", "Музыка", "Изобразительное искусство" (ЛИ)</a:t>
                      </a:r>
                    </a:p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соотносить содержание письменного исторического источника с другими источниками информации при изучении событий (явлений, процессов); привлекать контекстную информацию для анализа исторического источника; использовать письменные исторические источники при аргументации дискуссионных точек зрения (ИС)</a:t>
                      </a:r>
                    </a:p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рассматривать изученные произведения в рамках единого историко-литературного процесса (определять и учитывать при анализе принадлежность произведения к определенному литературному направлению на основе знания особенностей классицизма, сентиментализма, романтизма и начальных представлений о реализме) (ЛИ)</a:t>
                      </a:r>
                    </a:p>
                    <a:p>
                      <a:pPr indent="1797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сопоставлять произведения художественной литературы с произведениями других искусств (живопись, театр, музыка (ЛИ)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1287329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58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latin typeface="+mn-lt"/>
              </a:rPr>
              <a:t>Уровни функциональной грамотности </a:t>
            </a:r>
            <a:r>
              <a:rPr lang="en-US" altLang="ru-RU" dirty="0">
                <a:latin typeface="+mn-lt"/>
              </a:rPr>
              <a:t>PISA</a:t>
            </a:r>
            <a:endParaRPr lang="ru-RU" dirty="0">
              <a:latin typeface="+mn-lt"/>
            </a:endParaRPr>
          </a:p>
        </p:txBody>
      </p:sp>
      <p:pic>
        <p:nvPicPr>
          <p:cNvPr id="15" name="Picture 36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46" y="1690689"/>
            <a:ext cx="3349201" cy="503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Объект 13"/>
          <p:cNvSpPr>
            <a:spLocks noGrp="1"/>
          </p:cNvSpPr>
          <p:nvPr>
            <p:ph sz="half" idx="2"/>
          </p:nvPr>
        </p:nvSpPr>
        <p:spPr>
          <a:xfrm>
            <a:off x="4220309" y="2696307"/>
            <a:ext cx="7549659" cy="348065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altLang="ru-RU" dirty="0"/>
              <a:t>Самостоятельно мыслящие и способные функционировать в сложных </a:t>
            </a:r>
            <a:r>
              <a:rPr lang="ru-RU" altLang="ru-RU" dirty="0" smtClean="0"/>
              <a:t>условиях</a:t>
            </a:r>
          </a:p>
          <a:p>
            <a:pPr marL="0" indent="0">
              <a:buNone/>
            </a:pPr>
            <a:endParaRPr lang="ru-RU" altLang="ru-RU" b="1" i="1" dirty="0" smtClean="0"/>
          </a:p>
          <a:p>
            <a:pPr marL="0" indent="0">
              <a:buNone/>
            </a:pPr>
            <a:endParaRPr lang="ru-RU" altLang="ru-RU" b="1" i="1" dirty="0" smtClean="0"/>
          </a:p>
          <a:p>
            <a:pPr marL="0" indent="0">
              <a:buNone/>
            </a:pPr>
            <a:r>
              <a:rPr lang="ru-RU" altLang="ru-RU" b="1" i="1" dirty="0" smtClean="0"/>
              <a:t>4 </a:t>
            </a:r>
            <a:r>
              <a:rPr lang="ru-RU" altLang="ru-RU" b="1" i="1" dirty="0"/>
              <a:t>уровень</a:t>
            </a:r>
            <a:r>
              <a:rPr lang="ru-RU" altLang="ru-RU" dirty="0"/>
              <a:t> – проявляется способность использовать имеющиеся знания и умения для получения новой информации</a:t>
            </a:r>
            <a:endParaRPr lang="ru-RU" altLang="ru-RU" b="1" dirty="0"/>
          </a:p>
          <a:p>
            <a:pPr marL="0" indent="0">
              <a:buNone/>
            </a:pPr>
            <a:r>
              <a:rPr lang="ru-RU" altLang="ru-RU" b="1" i="1" dirty="0"/>
              <a:t>3 уровень</a:t>
            </a:r>
            <a:r>
              <a:rPr lang="ru-RU" altLang="ru-RU" dirty="0"/>
              <a:t> –способны выполнять четко описанные процедуры, включая и те процедуры, которые могут требовать принятия решения на каждом последующем шаге. </a:t>
            </a:r>
            <a:endParaRPr lang="ru-RU" altLang="ru-RU" dirty="0" smtClean="0"/>
          </a:p>
          <a:p>
            <a:pPr marL="0" indent="0">
              <a:buNone/>
            </a:pPr>
            <a:r>
              <a:rPr lang="ru-RU" altLang="ru-RU" b="1" i="1" dirty="0"/>
              <a:t>2 уровень</a:t>
            </a:r>
            <a:r>
              <a:rPr lang="ru-RU" altLang="ru-RU" dirty="0"/>
              <a:t> – пороговый, при достижении которого учащиеся начинают демонстрировать применение знаний и умений в простейших не учебных ситуациях</a:t>
            </a:r>
            <a:endParaRPr lang="ru-RU" altLang="ru-RU" b="1" dirty="0"/>
          </a:p>
          <a:p>
            <a:pPr marL="0" indent="0">
              <a:buNone/>
            </a:pPr>
            <a:endParaRPr lang="ru-RU" altLang="ru-RU" b="1" dirty="0"/>
          </a:p>
          <a:p>
            <a:pPr marL="0" indent="0">
              <a:buNone/>
            </a:pPr>
            <a:endParaRPr lang="ru-RU" altLang="ru-RU" b="1" dirty="0" smtClean="0"/>
          </a:p>
          <a:p>
            <a:endParaRPr lang="ru-RU" dirty="0"/>
          </a:p>
        </p:txBody>
      </p:sp>
      <p:sp>
        <p:nvSpPr>
          <p:cNvPr id="17" name="Правая фигурная скобка 16"/>
          <p:cNvSpPr>
            <a:spLocks/>
          </p:cNvSpPr>
          <p:nvPr/>
        </p:nvSpPr>
        <p:spPr bwMode="auto">
          <a:xfrm>
            <a:off x="3892063" y="2883877"/>
            <a:ext cx="328246" cy="703385"/>
          </a:xfrm>
          <a:prstGeom prst="rightBrace">
            <a:avLst>
              <a:gd name="adj1" fmla="val 68341"/>
              <a:gd name="adj2" fmla="val 50000"/>
            </a:avLst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endParaRPr lang="ru-RU" altLang="ru-RU" sz="32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25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151067"/>
            <a:ext cx="3932237" cy="31120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/>
              <a:t/>
            </a:r>
            <a:br>
              <a:rPr lang="ru-RU" sz="6000" b="1" dirty="0"/>
            </a:b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en-US" sz="6000" b="1" dirty="0" smtClean="0">
                <a:latin typeface="+mn-lt"/>
              </a:rPr>
              <a:t>TIMSS</a:t>
            </a: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2000" i="1" u="sng" dirty="0"/>
              <a:t>Циклы </a:t>
            </a:r>
            <a:r>
              <a:rPr lang="ru-RU" sz="2000" i="1" u="sng" dirty="0" smtClean="0"/>
              <a:t>исследования:</a:t>
            </a:r>
            <a:br>
              <a:rPr lang="ru-RU" sz="2000" i="1" u="sng" dirty="0" smtClean="0"/>
            </a:br>
            <a:r>
              <a:rPr lang="ru-RU" sz="2000" i="1" u="sng" dirty="0" smtClean="0"/>
              <a:t>1995,1999,2003,2007,2011,2015,2019</a:t>
            </a:r>
            <a:r>
              <a:rPr lang="ru-RU" sz="1300" i="1" dirty="0" smtClean="0"/>
              <a:t/>
            </a:r>
            <a:br>
              <a:rPr lang="ru-RU" sz="1300" i="1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dirty="0"/>
              <a:t/>
            </a:r>
            <a:br>
              <a:rPr lang="ru-RU" dirty="0"/>
            </a:br>
            <a:endParaRPr lang="ru-RU" sz="60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772025" y="987425"/>
            <a:ext cx="7099677" cy="535138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Международное </a:t>
            </a:r>
            <a:r>
              <a:rPr lang="ru-RU" b="1" dirty="0"/>
              <a:t>исследование качества математического и естественнонаучного образования TIMSS (</a:t>
            </a:r>
            <a:r>
              <a:rPr lang="ru-RU" b="1" dirty="0" err="1"/>
              <a:t>Trends</a:t>
            </a:r>
            <a:r>
              <a:rPr lang="ru-RU" b="1" dirty="0"/>
              <a:t> </a:t>
            </a:r>
            <a:r>
              <a:rPr lang="ru-RU" b="1" dirty="0" err="1"/>
              <a:t>in</a:t>
            </a:r>
            <a:r>
              <a:rPr lang="ru-RU" b="1" dirty="0"/>
              <a:t> </a:t>
            </a:r>
            <a:r>
              <a:rPr lang="ru-RU" b="1" dirty="0" err="1"/>
              <a:t>Mathematics</a:t>
            </a:r>
            <a:r>
              <a:rPr lang="ru-RU" b="1" dirty="0"/>
              <a:t> </a:t>
            </a:r>
            <a:r>
              <a:rPr lang="ru-RU" b="1" dirty="0" err="1"/>
              <a:t>and</a:t>
            </a:r>
            <a:r>
              <a:rPr lang="ru-RU" b="1" dirty="0"/>
              <a:t> </a:t>
            </a:r>
            <a:r>
              <a:rPr lang="ru-RU" b="1" dirty="0" err="1"/>
              <a:t>Science</a:t>
            </a:r>
            <a:r>
              <a:rPr lang="ru-RU" b="1" dirty="0"/>
              <a:t> </a:t>
            </a:r>
            <a:r>
              <a:rPr lang="ru-RU" b="1" dirty="0" err="1"/>
              <a:t>Study</a:t>
            </a:r>
            <a:r>
              <a:rPr lang="ru-RU" b="1" dirty="0"/>
              <a:t>) – международное сопоставительное исследование качества и тенденций в математическом и естественнонаучном образовании.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Цель</a:t>
            </a:r>
            <a:r>
              <a:rPr lang="ru-RU" b="1" dirty="0"/>
              <a:t>:</a:t>
            </a:r>
            <a:endParaRPr lang="ru-RU" dirty="0"/>
          </a:p>
          <a:p>
            <a:r>
              <a:rPr lang="ru-RU" dirty="0"/>
              <a:t>Мониторинг учебных достижений </a:t>
            </a:r>
            <a:r>
              <a:rPr lang="ru-RU" b="1" dirty="0"/>
              <a:t>учащихся начальной и основной школы, </a:t>
            </a:r>
            <a:r>
              <a:rPr lang="ru-RU" dirty="0"/>
              <a:t>изменений, </a:t>
            </a:r>
            <a:r>
              <a:rPr lang="ru-RU" b="1" dirty="0"/>
              <a:t>происходящих в математическом и естественнонаучном образовании при переходе из начальной в основную школу, </a:t>
            </a:r>
            <a:r>
              <a:rPr lang="ru-RU" dirty="0"/>
              <a:t>а также выявление факторов, влияющих на качество математического и естественнонаучного образования в начальной и основной школе. Исследование спланировано таким образом, что его результаты позволяют отслеживать тенденции в математическом и естественнонаучном образовании участвующих стран каждые 4 года, </a:t>
            </a:r>
            <a:r>
              <a:rPr lang="ru-RU" b="1" dirty="0"/>
              <a:t>когда учащиеся 4 классов становятся учащимися 8 класса.</a:t>
            </a:r>
          </a:p>
          <a:p>
            <a:pPr marL="0" indent="0">
              <a:buNone/>
            </a:pPr>
            <a:r>
              <a:rPr lang="ru-RU" b="1" dirty="0"/>
              <a:t>Область оценивания:</a:t>
            </a:r>
            <a:endParaRPr lang="ru-RU" dirty="0"/>
          </a:p>
          <a:p>
            <a:r>
              <a:rPr lang="ru-RU" dirty="0"/>
              <a:t>В рамках исследования TIMSS оценивается общеобразовательная подготовка учащихся </a:t>
            </a:r>
            <a:r>
              <a:rPr lang="ru-RU" b="1" dirty="0"/>
              <a:t>4 и 8 классов по математике и естественно-научным предметам, а также подготовка учащихся 11 классов по углубленным курсам математики и физики.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839788" y="3200400"/>
            <a:ext cx="3932237" cy="2668587"/>
          </a:xfrm>
        </p:spPr>
        <p:txBody>
          <a:bodyPr/>
          <a:lstStyle/>
          <a:p>
            <a:r>
              <a:rPr lang="ru-RU" b="1" i="1" dirty="0" smtClean="0"/>
              <a:t>Проводится Международной ассоциацией по оценке учебных достижений IEA.</a:t>
            </a:r>
          </a:p>
          <a:p>
            <a:r>
              <a:rPr lang="ru-RU" b="1" i="1" dirty="0" smtClean="0"/>
              <a:t> Национальным координатором реализации исследования TIMSS в Российской Федерации является ФГБУ «Федеральный институт оценки качества образования».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89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358" y="278969"/>
            <a:ext cx="2123206" cy="708456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+mn-lt"/>
              </a:rPr>
              <a:t>TIMSS</a:t>
            </a:r>
            <a:endParaRPr lang="ru-RU" sz="5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11018" y="987425"/>
            <a:ext cx="5614397" cy="4873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Как в TIMSS показывают себя школьники из России</a:t>
            </a:r>
            <a:r>
              <a:rPr lang="ru-RU" sz="2400" dirty="0"/>
              <a:t>. Результаты у российских школьников достаточно высокие.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</a:t>
            </a:r>
            <a:r>
              <a:rPr lang="ru-RU" sz="2400" dirty="0"/>
              <a:t> последнем исследовании 2015 года ученики 4-х классов заняли 7-е место по математике и 4-е по естествознанию. Восьмиклассники оказались на 6-м месте по математике и на 7-м в естественных науках.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Результаты по математике 11 класс-1-е место, по физике 11 класс- 2-е место.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967883" y="7048500"/>
            <a:ext cx="876036" cy="16877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https://image.mel.fm/i/3/3vUIFNoCKk/5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58" y="776377"/>
            <a:ext cx="3472334" cy="3778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image.mel.fm/i/j/j9pknFwq3o/59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372" y="3157268"/>
            <a:ext cx="3412645" cy="353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12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7575" y="987426"/>
            <a:ext cx="5124418" cy="22829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+mn-lt"/>
              </a:rPr>
              <a:t>PIRLS</a:t>
            </a:r>
            <a:r>
              <a:rPr lang="ru-RU" sz="6700" b="1" dirty="0" smtClean="0"/>
              <a:t/>
            </a:r>
            <a:br>
              <a:rPr lang="ru-RU" sz="6700" b="1" dirty="0" smtClean="0"/>
            </a:br>
            <a:r>
              <a:rPr lang="ru-RU" sz="1800" i="1" u="sng" dirty="0">
                <a:latin typeface="+mn-lt"/>
              </a:rPr>
              <a:t>Циклы </a:t>
            </a:r>
            <a:r>
              <a:rPr lang="ru-RU" sz="1800" i="1" u="sng" dirty="0" smtClean="0">
                <a:latin typeface="+mn-lt"/>
              </a:rPr>
              <a:t>исследования: </a:t>
            </a:r>
            <a:br>
              <a:rPr lang="ru-RU" sz="1800" i="1" u="sng" dirty="0" smtClean="0">
                <a:latin typeface="+mn-lt"/>
              </a:rPr>
            </a:br>
            <a:r>
              <a:rPr lang="ru-RU" sz="1800" i="1" u="sng" dirty="0" smtClean="0">
                <a:latin typeface="+mn-lt"/>
              </a:rPr>
              <a:t>2001, 2006, 2011,2016</a:t>
            </a:r>
            <a:r>
              <a:rPr lang="ru-RU" sz="6700" b="1" dirty="0" smtClean="0"/>
              <a:t/>
            </a:r>
            <a:br>
              <a:rPr lang="ru-RU" sz="6700" b="1" dirty="0" smtClean="0"/>
            </a:br>
            <a:r>
              <a:rPr lang="ru-RU" sz="1000" b="1" dirty="0" smtClean="0"/>
              <a:t/>
            </a:r>
            <a:br>
              <a:rPr lang="ru-RU" sz="1000" b="1" dirty="0" smtClean="0"/>
            </a:br>
            <a:r>
              <a:rPr lang="ru-RU" sz="1000" dirty="0"/>
              <a:t/>
            </a:r>
            <a:br>
              <a:rPr lang="ru-RU" sz="1000" dirty="0"/>
            </a:br>
            <a:r>
              <a:rPr lang="ru-RU" sz="1000" b="1" dirty="0" smtClean="0"/>
              <a:t/>
            </a:r>
            <a:br>
              <a:rPr lang="ru-RU" sz="1000" b="1" dirty="0" smtClean="0"/>
            </a:br>
            <a:endParaRPr lang="ru-RU" sz="10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85855" y="987425"/>
            <a:ext cx="7089472" cy="487362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/>
              <a:t>Международное исследование качества чтения и понимания текста PIRLS (</a:t>
            </a:r>
            <a:r>
              <a:rPr lang="ru-RU" b="1" dirty="0" err="1"/>
              <a:t>Progress</a:t>
            </a:r>
            <a:r>
              <a:rPr lang="ru-RU" b="1" dirty="0"/>
              <a:t> </a:t>
            </a:r>
            <a:r>
              <a:rPr lang="ru-RU" b="1" dirty="0" err="1"/>
              <a:t>in</a:t>
            </a:r>
            <a:r>
              <a:rPr lang="ru-RU" b="1" dirty="0"/>
              <a:t> </a:t>
            </a:r>
            <a:r>
              <a:rPr lang="ru-RU" b="1" dirty="0" err="1"/>
              <a:t>International</a:t>
            </a:r>
            <a:r>
              <a:rPr lang="ru-RU" b="1" dirty="0"/>
              <a:t> </a:t>
            </a:r>
            <a:r>
              <a:rPr lang="ru-RU" b="1" dirty="0" err="1"/>
              <a:t>Reading</a:t>
            </a:r>
            <a:r>
              <a:rPr lang="ru-RU" b="1" dirty="0"/>
              <a:t> </a:t>
            </a:r>
            <a:r>
              <a:rPr lang="ru-RU" b="1" dirty="0" err="1"/>
              <a:t>Literacy</a:t>
            </a:r>
            <a:r>
              <a:rPr lang="ru-RU" b="1" dirty="0"/>
              <a:t> </a:t>
            </a:r>
            <a:r>
              <a:rPr lang="ru-RU" b="1" dirty="0" err="1"/>
              <a:t>Study</a:t>
            </a:r>
            <a:r>
              <a:rPr lang="ru-RU" b="1" dirty="0"/>
              <a:t>) – это международное сопоставительное исследование читательской грамотности.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Цель:</a:t>
            </a:r>
            <a:endParaRPr lang="ru-RU" dirty="0"/>
          </a:p>
          <a:p>
            <a:r>
              <a:rPr lang="ru-RU" b="1" dirty="0"/>
              <a:t>Сопоставление уровня навыков чтения и понимания текста </a:t>
            </a:r>
            <a:r>
              <a:rPr lang="ru-RU" dirty="0"/>
              <a:t>четвероклассниками различных стран мира, а также выявление различий в методике обучения </a:t>
            </a:r>
            <a:r>
              <a:rPr lang="ru-RU" b="1" dirty="0"/>
              <a:t>читательской грамотности </a:t>
            </a:r>
            <a:r>
              <a:rPr lang="ru-RU" dirty="0"/>
              <a:t>в национальных системах образования.</a:t>
            </a:r>
          </a:p>
          <a:p>
            <a:pPr marL="0" indent="0">
              <a:buNone/>
            </a:pPr>
            <a:r>
              <a:rPr lang="ru-RU" b="1" dirty="0"/>
              <a:t>Область оценивания:</a:t>
            </a:r>
            <a:endParaRPr lang="ru-RU" dirty="0"/>
          </a:p>
          <a:p>
            <a:r>
              <a:rPr lang="ru-RU" b="1" dirty="0"/>
              <a:t>Оцениваются два вида чтения</a:t>
            </a:r>
            <a:r>
              <a:rPr lang="ru-RU" dirty="0"/>
              <a:t>, которые чаще других используются учащимися во время учебных занятий и вне школы</a:t>
            </a:r>
            <a:r>
              <a:rPr lang="ru-RU" b="1" dirty="0"/>
              <a:t>: чтение с целью приобретения читательского литературного опыта </a:t>
            </a:r>
            <a:r>
              <a:rPr lang="ru-RU" dirty="0"/>
              <a:t>и </a:t>
            </a:r>
            <a:r>
              <a:rPr lang="ru-RU" b="1" dirty="0"/>
              <a:t>чтение с целью освоения и использования информации.</a:t>
            </a:r>
          </a:p>
          <a:p>
            <a:pPr marL="0" indent="0">
              <a:buNone/>
            </a:pPr>
            <a:r>
              <a:rPr lang="ru-RU" dirty="0"/>
              <a:t>В соответствии с концептуальными положениями исследования при чтении художественных и информационных (научно-популярных) текстов оцениваются четыре группы читательских умений:</a:t>
            </a:r>
          </a:p>
          <a:p>
            <a:r>
              <a:rPr lang="ru-RU" b="1" dirty="0"/>
              <a:t>нахождение информации, заданной в явном виде;</a:t>
            </a:r>
          </a:p>
          <a:p>
            <a:r>
              <a:rPr lang="ru-RU" b="1" dirty="0"/>
              <a:t>формулирование выводов;</a:t>
            </a:r>
          </a:p>
          <a:p>
            <a:r>
              <a:rPr lang="ru-RU" b="1" dirty="0"/>
              <a:t>интерпретация и обобщение информации;</a:t>
            </a:r>
          </a:p>
          <a:p>
            <a:r>
              <a:rPr lang="ru-RU" b="1" dirty="0"/>
              <a:t>анализ и оценка содержания, языковых особенностей и структуры </a:t>
            </a:r>
            <a:r>
              <a:rPr lang="ru-RU" b="1" dirty="0" smtClean="0"/>
              <a:t>текста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839788" y="2953265"/>
            <a:ext cx="3746067" cy="2137719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Проводится Международной ассоциацией по оценке учебных достижений IEA. </a:t>
            </a:r>
          </a:p>
          <a:p>
            <a:r>
              <a:rPr lang="ru-RU" b="1" i="1" dirty="0" smtClean="0"/>
              <a:t>Национальным координатором реализации исследования PIRLS в Российской Федерации является ФГБУ «Федеральный институт оценки качества образования».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66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25369"/>
            <a:ext cx="10515600" cy="416753"/>
          </a:xfrm>
        </p:spPr>
        <p:txBody>
          <a:bodyPr>
            <a:normAutofit/>
          </a:bodyPr>
          <a:lstStyle/>
          <a:p>
            <a:pPr algn="ctr"/>
            <a:r>
              <a:rPr lang="ru-RU" sz="1800" dirty="0"/>
              <a:t>Образовательный семинар с заместителями директоров  по УВР </a:t>
            </a:r>
            <a:r>
              <a:rPr lang="ru-RU" sz="1800" dirty="0">
                <a:cs typeface="Times New Roman" panose="02020603050405020304" pitchFamily="18" charset="0"/>
              </a:rPr>
              <a:t>15-16.10.2019г</a:t>
            </a:r>
            <a:r>
              <a:rPr lang="ru-RU" sz="1800" dirty="0" smtClean="0"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565" y="901148"/>
            <a:ext cx="11476383" cy="568518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000" dirty="0"/>
              <a:t>В настоящее время в </a:t>
            </a:r>
            <a:r>
              <a:rPr lang="ru-RU" sz="2000" dirty="0" smtClean="0"/>
              <a:t>РФ сформирована </a:t>
            </a:r>
            <a:r>
              <a:rPr lang="ru-RU" sz="2000" dirty="0"/>
              <a:t>Единая система оценки качества образования (</a:t>
            </a:r>
            <a:r>
              <a:rPr lang="ru-RU" sz="2000" dirty="0" smtClean="0"/>
              <a:t>ЕСОКО) </a:t>
            </a:r>
            <a:br>
              <a:rPr lang="ru-RU" sz="2000" dirty="0" smtClean="0"/>
            </a:br>
            <a:r>
              <a:rPr lang="ru-RU" sz="2000" dirty="0" smtClean="0"/>
              <a:t>для мониторинга </a:t>
            </a:r>
            <a:r>
              <a:rPr lang="ru-RU" sz="2000" dirty="0"/>
              <a:t>знаний учащихся на разных ступенях обучения в школе, оперативно выявлять и решать проблемы системы образования в разрезе предметов, школ и регионов.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dirty="0"/>
              <a:t>Система оценки качества школьного образования в </a:t>
            </a:r>
            <a:r>
              <a:rPr lang="ru-RU" sz="2000" dirty="0" smtClean="0"/>
              <a:t>РФ является </a:t>
            </a:r>
            <a:r>
              <a:rPr lang="ru-RU" sz="2000" dirty="0"/>
              <a:t>многоуровневой, состоящей из нескольких процедур. </a:t>
            </a:r>
            <a:endParaRPr lang="en-US" sz="2000" dirty="0"/>
          </a:p>
          <a:p>
            <a:pPr marL="357188" indent="-357188" algn="just">
              <a:lnSpc>
                <a:spcPct val="100000"/>
              </a:lnSpc>
              <a:buFont typeface="+mj-lt"/>
              <a:buAutoNum type="arabicPeriod"/>
            </a:pPr>
            <a:r>
              <a:rPr lang="ru-RU" sz="2000" b="1" dirty="0" smtClean="0"/>
              <a:t>Национальный </a:t>
            </a:r>
            <a:r>
              <a:rPr lang="ru-RU" sz="2000" b="1" dirty="0"/>
              <a:t>единый государственный экзамен (ЕГЭ), </a:t>
            </a:r>
            <a:r>
              <a:rPr lang="ru-RU" sz="2000" dirty="0"/>
              <a:t>который является обязательным для всех выпускников школ с 2009 </a:t>
            </a:r>
            <a:r>
              <a:rPr lang="ru-RU" sz="2000" dirty="0" smtClean="0"/>
              <a:t>года</a:t>
            </a:r>
            <a:endParaRPr lang="ru-RU" sz="2000" dirty="0"/>
          </a:p>
          <a:p>
            <a:pPr marL="357188" indent="-357188" algn="just">
              <a:lnSpc>
                <a:spcPct val="100000"/>
              </a:lnSpc>
              <a:buFont typeface="+mj-lt"/>
              <a:buAutoNum type="arabicPeriod"/>
            </a:pPr>
            <a:r>
              <a:rPr lang="ru-RU" sz="2000" b="1" dirty="0" smtClean="0"/>
              <a:t>Государственная итоговая аттестация 9-х классов (ГИА-9) – </a:t>
            </a:r>
            <a:r>
              <a:rPr lang="ru-RU" sz="2000" dirty="0" smtClean="0"/>
              <a:t>основной государственный экзамен (ОГЭ).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i="1" dirty="0"/>
              <a:t>По результатам ГИА-9 школьник может продолжить обучение в старшей школе и в учреждениях среднего профессионального образования.</a:t>
            </a:r>
          </a:p>
          <a:p>
            <a:pPr marL="457200" indent="-457200" algn="just">
              <a:lnSpc>
                <a:spcPct val="100000"/>
              </a:lnSpc>
              <a:buAutoNum type="arabicPeriod" startAt="3"/>
            </a:pPr>
            <a:r>
              <a:rPr lang="ru-RU" sz="2000" b="1" dirty="0" smtClean="0"/>
              <a:t>Национальные исследования </a:t>
            </a:r>
            <a:r>
              <a:rPr lang="ru-RU" sz="2000" b="1" dirty="0"/>
              <a:t>качества образования (</a:t>
            </a:r>
            <a:r>
              <a:rPr lang="ru-RU" sz="2000" b="1" dirty="0" smtClean="0"/>
              <a:t>НИКО)</a:t>
            </a:r>
          </a:p>
          <a:p>
            <a:pPr marL="457200" indent="-457200" algn="just">
              <a:lnSpc>
                <a:spcPct val="100000"/>
              </a:lnSpc>
              <a:buAutoNum type="arabicPeriod" startAt="3"/>
            </a:pPr>
            <a:r>
              <a:rPr lang="ru-RU" sz="2000" b="1" dirty="0" smtClean="0"/>
              <a:t>Всероссийские проверочные работы </a:t>
            </a:r>
            <a:r>
              <a:rPr lang="ru-RU" sz="2000" b="1" dirty="0"/>
              <a:t>(ВПР</a:t>
            </a:r>
            <a:r>
              <a:rPr lang="ru-RU" sz="2000" b="1" dirty="0" smtClean="0"/>
              <a:t>)</a:t>
            </a:r>
            <a:endParaRPr lang="ru-RU" sz="2000" b="1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i="1" dirty="0" smtClean="0"/>
              <a:t>Промежуточные </a:t>
            </a:r>
            <a:r>
              <a:rPr lang="ru-RU" sz="2000" i="1" dirty="0"/>
              <a:t>срезы знаний обучающихся проводятся по разным предметам и в разных </a:t>
            </a:r>
            <a:r>
              <a:rPr lang="ru-RU" sz="2000" i="1" dirty="0" smtClean="0"/>
              <a:t>классах.</a:t>
            </a:r>
          </a:p>
        </p:txBody>
      </p:sp>
    </p:spTree>
    <p:extLst>
      <p:ext uri="{BB962C8B-B14F-4D97-AF65-F5344CB8AC3E}">
        <p14:creationId xmlns:p14="http://schemas.microsoft.com/office/powerpoint/2010/main" val="36943692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3471"/>
            <a:ext cx="1890793" cy="723954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+mn-lt"/>
              </a:rPr>
              <a:t>PIRLS</a:t>
            </a:r>
            <a:endParaRPr lang="ru-RU" sz="5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09784" y="987425"/>
            <a:ext cx="5999357" cy="5382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Как в PIRLS показывают себя школьники из России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 самом первом исследовании PIRLS-2001 Россия заняла только 16-е место из 35 стран. В конце 2017 года появились результаты последнего исследования PIRLS-2016, в котором российские школьники заняли первое место. </a:t>
            </a:r>
            <a:endParaRPr lang="ru-RU" dirty="0" smtClean="0"/>
          </a:p>
        </p:txBody>
      </p:sp>
      <p:pic>
        <p:nvPicPr>
          <p:cNvPr id="1026" name="Picture 2" descr="https://image.mel.fm/i/2/2iY08rIQpd/5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81" y="987425"/>
            <a:ext cx="4372602" cy="569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8846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endParaRPr lang="ru-RU" sz="1600" dirty="0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838200" y="1094509"/>
            <a:ext cx="3311238" cy="3624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5400" b="1" cap="all" dirty="0" smtClean="0"/>
              <a:t>ICILS</a:t>
            </a:r>
            <a:endParaRPr lang="en-US" sz="5400" b="1" cap="all" dirty="0" smtClean="0"/>
          </a:p>
          <a:p>
            <a:pPr marL="0" indent="0" algn="ctr">
              <a:buNone/>
            </a:pPr>
            <a:r>
              <a:rPr lang="ru-RU" sz="1800" i="1" u="sng" dirty="0"/>
              <a:t>Циклы </a:t>
            </a:r>
            <a:r>
              <a:rPr lang="ru-RU" sz="1800" i="1" u="sng" dirty="0" smtClean="0"/>
              <a:t>исследования: </a:t>
            </a:r>
            <a:r>
              <a:rPr lang="en-US" sz="1800" i="1" u="sng" dirty="0" smtClean="0"/>
              <a:t>2013</a:t>
            </a:r>
            <a:r>
              <a:rPr lang="ru-RU" sz="1800" i="1" u="sng" dirty="0" smtClean="0"/>
              <a:t>,2018</a:t>
            </a:r>
          </a:p>
          <a:p>
            <a:pPr marL="0" indent="0" algn="ctr">
              <a:buNone/>
            </a:pPr>
            <a:endParaRPr lang="ru-RU" sz="1600" b="1" i="1" u="sng" cap="all" dirty="0"/>
          </a:p>
          <a:p>
            <a:pPr marL="0" indent="0">
              <a:buNone/>
            </a:pPr>
            <a:r>
              <a:rPr lang="ru-RU" sz="1600" b="1" i="1" dirty="0"/>
              <a:t>П</a:t>
            </a:r>
            <a:r>
              <a:rPr lang="ru-RU" sz="1600" b="1" i="1" dirty="0" smtClean="0"/>
              <a:t>роводится </a:t>
            </a:r>
            <a:r>
              <a:rPr lang="ru-RU" sz="1600" b="1" i="1" dirty="0"/>
              <a:t>Международной ассоциацией по оценке учебных достижений </a:t>
            </a:r>
            <a:r>
              <a:rPr lang="ru-RU" sz="1600" b="1" i="1" dirty="0" smtClean="0"/>
              <a:t>IEA</a:t>
            </a:r>
            <a:endParaRPr lang="en-US" sz="1600" b="1" i="1" dirty="0" smtClean="0"/>
          </a:p>
          <a:p>
            <a:pPr marL="0" indent="0">
              <a:buNone/>
            </a:pPr>
            <a:r>
              <a:rPr lang="ru-RU" sz="1600" b="1" i="1" dirty="0"/>
              <a:t>Национальным координатором реализации исследования </a:t>
            </a:r>
            <a:r>
              <a:rPr lang="ru-RU" sz="1600" b="1" i="1" dirty="0" smtClean="0"/>
              <a:t>является Национальный </a:t>
            </a:r>
            <a:r>
              <a:rPr lang="ru-RU" sz="1600" b="1" i="1" dirty="0"/>
              <a:t>фонд подготовки кадров</a:t>
            </a:r>
            <a:endParaRPr lang="ru-RU" sz="1600" b="1" i="1" cap="all" dirty="0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488873" y="365124"/>
            <a:ext cx="7204363" cy="629891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/>
              <a:t>Международное исследование компьютерной и информационной грамотности </a:t>
            </a:r>
            <a:r>
              <a:rPr lang="ru-RU" b="1" dirty="0" smtClean="0"/>
              <a:t>ICILS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Цель :</a:t>
            </a:r>
            <a:r>
              <a:rPr lang="ru-RU" b="1" dirty="0" smtClean="0"/>
              <a:t>оценить </a:t>
            </a:r>
            <a:r>
              <a:rPr lang="ru-RU" b="1" dirty="0"/>
              <a:t>уровень </a:t>
            </a:r>
            <a:r>
              <a:rPr lang="ru-RU" b="1" dirty="0" err="1"/>
              <a:t>сформированности</a:t>
            </a:r>
            <a:r>
              <a:rPr lang="ru-RU" b="1" dirty="0"/>
              <a:t> IT-компетенций учащихся 8-х </a:t>
            </a:r>
            <a:r>
              <a:rPr lang="ru-RU" b="1" dirty="0" smtClean="0"/>
              <a:t>классов.</a:t>
            </a:r>
            <a:r>
              <a:rPr lang="ru-RU" dirty="0" smtClean="0"/>
              <a:t> Исследование </a:t>
            </a:r>
            <a:r>
              <a:rPr lang="ru-RU" dirty="0"/>
              <a:t>позволит ответить на вопросы: как школьное образование способствует формированию IT-компетенций школьников и какие факторы влияют на развитие IT-навыков детей. 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Область исследования</a:t>
            </a:r>
            <a:r>
              <a:rPr lang="ru-RU" dirty="0" smtClean="0"/>
              <a:t>: Задания </a:t>
            </a:r>
            <a:r>
              <a:rPr lang="ru-RU" dirty="0"/>
              <a:t>исследования разрабатываются с участием ведущих международных экспертов и стран-участниц. Тест ICILS полностью автоматизирован. Тестовые модули участники выполняют на компьютере. Задания построены по принципу закрытой системы. </a:t>
            </a:r>
            <a:r>
              <a:rPr lang="ru-RU" b="1" dirty="0"/>
              <a:t>Участник осуществляет поиск, обработку и передачу информации в специально созданной среде, не имея доступа к другим ресурсам</a:t>
            </a:r>
            <a:r>
              <a:rPr lang="ru-RU" dirty="0"/>
              <a:t>. Учителя-предметники, IT-координаторы и директора школ принимают участие в анкетном опросе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Страны-участницы исследования также предоставляют информацию об образовательной политике и инициативах, инфраструктурных ресурсах и профессиональном уровне IT-компетенций педагогов. Контекстный национальный обзор будет использован при проведении факторного анализа влияния образовательной IT-политики и практики на уровень учебных достижений школьников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Навыки сбора и обработки информации (понимание принципов использования компьютера; получение и оценка информации; управление информацией.)</a:t>
            </a:r>
          </a:p>
          <a:p>
            <a:r>
              <a:rPr lang="ru-RU" dirty="0" smtClean="0"/>
              <a:t>Умение создавать и обмениваться информацией </a:t>
            </a:r>
            <a:r>
              <a:rPr lang="en-US" dirty="0" smtClean="0"/>
              <a:t>(</a:t>
            </a:r>
            <a:r>
              <a:rPr lang="ru-RU" dirty="0" smtClean="0"/>
              <a:t>преобразование информации; производство информации; обмен информации)</a:t>
            </a:r>
          </a:p>
          <a:p>
            <a:pPr marL="0" indent="0">
              <a:buNone/>
            </a:pPr>
            <a:r>
              <a:rPr lang="ru-RU" b="1" dirty="0" smtClean="0"/>
              <a:t>Исследование </a:t>
            </a:r>
            <a:r>
              <a:rPr lang="ru-RU" b="1" dirty="0"/>
              <a:t>не предусматривает оценивание успешности отдельных учащихся, школ, учителей, директоров школ</a:t>
            </a:r>
            <a:r>
              <a:rPr lang="ru-RU" dirty="0"/>
              <a:t>. </a:t>
            </a:r>
            <a:r>
              <a:rPr lang="ru-RU" b="1" dirty="0"/>
              <a:t>Собранные данные позволят провести мониторинг образовательных систем в целом без идентификации конкретных респондентов</a:t>
            </a:r>
            <a:r>
              <a:rPr lang="ru-RU" dirty="0"/>
              <a:t>.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Казахстан принимал  </a:t>
            </a:r>
            <a:r>
              <a:rPr lang="ru-RU" dirty="0"/>
              <a:t>участие в данном исследовании </a:t>
            </a:r>
            <a:r>
              <a:rPr lang="ru-RU" dirty="0" smtClean="0"/>
              <a:t>с апреля-май </a:t>
            </a:r>
            <a:r>
              <a:rPr lang="ru-RU" dirty="0"/>
              <a:t>2018 года. Для участия </a:t>
            </a:r>
            <a:r>
              <a:rPr lang="ru-RU" dirty="0" smtClean="0"/>
              <a:t>отобраны </a:t>
            </a:r>
            <a:r>
              <a:rPr lang="ru-RU" dirty="0"/>
              <a:t>международной выборкой более 4 тыс. казахстанских восьмиклассников и 2500 учителей. В целом в ICILS-2018 </a:t>
            </a:r>
            <a:r>
              <a:rPr lang="ru-RU" dirty="0" smtClean="0"/>
              <a:t>приняли  </a:t>
            </a:r>
            <a:r>
              <a:rPr lang="ru-RU" dirty="0"/>
              <a:t>участие 120 тыс. восьмиклассников из 14 стран мира. Результаты исследования будут опубликованы IEA в декабре 2019 года. Участие страны в данном уникальном исследовании будет способствовать активному развитию IT-образования. Это обеспечит мультипликативный эффект на уровень информационной грамотности населения страны.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3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104" y="479200"/>
            <a:ext cx="7125694" cy="5839640"/>
          </a:xfrm>
          <a:prstGeom prst="rect">
            <a:avLst/>
          </a:prstGeom>
        </p:spPr>
      </p:pic>
      <p:sp>
        <p:nvSpPr>
          <p:cNvPr id="5" name="Объект 13"/>
          <p:cNvSpPr txBox="1">
            <a:spLocks/>
          </p:cNvSpPr>
          <p:nvPr/>
        </p:nvSpPr>
        <p:spPr>
          <a:xfrm>
            <a:off x="214745" y="249381"/>
            <a:ext cx="1572492" cy="84023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5400" b="1" cap="all" dirty="0" smtClean="0"/>
              <a:t>ICILS</a:t>
            </a:r>
            <a:endParaRPr lang="en-US" sz="5400" b="1" cap="all" dirty="0" smtClean="0"/>
          </a:p>
        </p:txBody>
      </p:sp>
    </p:spTree>
    <p:extLst>
      <p:ext uri="{BB962C8B-B14F-4D97-AF65-F5344CB8AC3E}">
        <p14:creationId xmlns:p14="http://schemas.microsoft.com/office/powerpoint/2010/main" val="38156342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320" y="388388"/>
            <a:ext cx="1142845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363636"/>
                </a:solidFill>
              </a:rPr>
              <a:t>Компьютерная и информационная грамотность </a:t>
            </a:r>
            <a:r>
              <a:rPr lang="ru-RU" sz="2800" dirty="0"/>
              <a:t>означает способность человека использовать компьютеры для расследования, создания и общения, чтобы эффективно участвовать дома, в школе, на рабочем месте и в обществе. CIL объединяет техническую компетентность и интеллектуальные возможности для достижения коммуникативной </a:t>
            </a:r>
            <a:r>
              <a:rPr lang="ru-RU" sz="2800" dirty="0" smtClean="0"/>
              <a:t>цели</a:t>
            </a:r>
            <a:r>
              <a:rPr lang="ru-RU" dirty="0" smtClean="0"/>
              <a:t>. ( перевод с английского языка)</a:t>
            </a:r>
            <a:endParaRPr lang="en-US" sz="2800" dirty="0"/>
          </a:p>
          <a:p>
            <a:r>
              <a:rPr lang="ru-RU" sz="2800" dirty="0"/>
              <a:t>н</a:t>
            </a:r>
            <a:r>
              <a:rPr lang="ru-RU" sz="2800" dirty="0" smtClean="0"/>
              <a:t>а сайте </a:t>
            </a:r>
            <a:r>
              <a:rPr lang="en-US" sz="2800" dirty="0">
                <a:hlinkClick r:id="rId2"/>
              </a:rPr>
              <a:t>https://icils.acer.org/</a:t>
            </a:r>
            <a:endParaRPr lang="en-US" sz="2800" i="1" dirty="0" smtClean="0">
              <a:solidFill>
                <a:srgbClr val="363636"/>
              </a:solidFill>
            </a:endParaRPr>
          </a:p>
          <a:p>
            <a:endParaRPr lang="en-US" sz="2800" i="1" dirty="0">
              <a:solidFill>
                <a:srgbClr val="363636"/>
              </a:solidFill>
            </a:endParaRPr>
          </a:p>
          <a:p>
            <a:r>
              <a:rPr lang="ru-RU" sz="2800" b="1" dirty="0"/>
              <a:t>Компьютерная и информационная грамотность </a:t>
            </a:r>
            <a:r>
              <a:rPr lang="ru-RU" sz="2800" dirty="0"/>
              <a:t>понимается как  способность использовать компьютеры в личных, исследовательских, творческих  и коммуникационных целях, чтобы успешно участвовать  в учебной, производственной и общественной </a:t>
            </a:r>
            <a:r>
              <a:rPr lang="ru-RU" sz="2800" dirty="0" smtClean="0"/>
              <a:t>деятельности</a:t>
            </a:r>
          </a:p>
          <a:p>
            <a:r>
              <a:rPr lang="ru-RU" sz="1600" i="1" dirty="0" smtClean="0">
                <a:solidFill>
                  <a:srgbClr val="363636"/>
                </a:solidFill>
              </a:rPr>
              <a:t>На сайте Национального фонда подготовки кадров </a:t>
            </a: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://www.ntf.ru/content/</a:t>
            </a:r>
            <a:r>
              <a:rPr lang="ru-RU" sz="1600" dirty="0">
                <a:hlinkClick r:id="rId3"/>
              </a:rPr>
              <a:t>международное-исследование-компьютерной-и-информационной-грамотности-</a:t>
            </a:r>
            <a:r>
              <a:rPr lang="en-US" sz="1600" dirty="0" err="1">
                <a:hlinkClick r:id="rId3"/>
              </a:rPr>
              <a:t>icils</a:t>
            </a:r>
            <a:endParaRPr lang="en-US" sz="1600" i="1" dirty="0" smtClean="0">
              <a:solidFill>
                <a:srgbClr val="363636"/>
              </a:solidFill>
            </a:endParaRPr>
          </a:p>
          <a:p>
            <a:endParaRPr lang="en-US" sz="2800" i="1" dirty="0" smtClean="0">
              <a:solidFill>
                <a:srgbClr val="363636"/>
              </a:solidFill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752934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02736" y="329783"/>
            <a:ext cx="839419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2400" b="1" dirty="0"/>
              <a:t>Р</a:t>
            </a:r>
            <a:r>
              <a:rPr lang="ru-RU" sz="2400" b="1" dirty="0" smtClean="0"/>
              <a:t>езультаты 2013г.</a:t>
            </a:r>
          </a:p>
          <a:p>
            <a:endParaRPr lang="ru-RU" sz="2400" dirty="0" smtClean="0"/>
          </a:p>
          <a:p>
            <a:r>
              <a:rPr lang="ru-RU" sz="2400" dirty="0" smtClean="0"/>
              <a:t>Также </a:t>
            </a:r>
            <a:r>
              <a:rPr lang="ru-RU" sz="2400" dirty="0"/>
              <a:t>выявлено, что наличие компьютеров в школе не формирует компьютерную и информационную грамотность. Исследование подтвердило, что компьютерную и информационную грамотность формируют активные элементы обучения, </a:t>
            </a:r>
            <a:r>
              <a:rPr lang="ru-RU" sz="2400" b="1" dirty="0"/>
              <a:t>исследовательская и проектная деятельность</a:t>
            </a:r>
            <a:r>
              <a:rPr lang="ru-RU" sz="2400" dirty="0"/>
              <a:t>. Во многих странах на уровень компьютерной и информационной грамотности учащихся положительным образом повлияла доступность домашних ИКТ-ресурсов. Учащиеся с большим числом компьютеров дома показали более высокие баллы по шкале ИКТ-навыков</a:t>
            </a:r>
            <a:r>
              <a:rPr lang="ru-RU" sz="2400" dirty="0" smtClean="0"/>
              <a:t>.</a:t>
            </a:r>
            <a:endParaRPr lang="en-US" sz="2400" dirty="0"/>
          </a:p>
          <a:p>
            <a:endParaRPr lang="en-US" sz="2400" dirty="0" smtClean="0"/>
          </a:p>
          <a:p>
            <a:r>
              <a:rPr lang="ru-RU" sz="2400" b="1" dirty="0" smtClean="0"/>
              <a:t>Результаты </a:t>
            </a:r>
            <a:r>
              <a:rPr lang="ru-RU" sz="2400" b="1" dirty="0"/>
              <a:t>Международного исследования компьютерной и информационной грамотности (ICILS) 2018 года будут опубликованы 5 ноября 2019 года.</a:t>
            </a:r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4274"/>
            <a:ext cx="3474720" cy="5467077"/>
          </a:xfrm>
          <a:prstGeom prst="rect">
            <a:avLst/>
          </a:prstGeom>
        </p:spPr>
      </p:pic>
      <p:sp>
        <p:nvSpPr>
          <p:cNvPr id="5" name="Объект 13"/>
          <p:cNvSpPr txBox="1">
            <a:spLocks/>
          </p:cNvSpPr>
          <p:nvPr/>
        </p:nvSpPr>
        <p:spPr>
          <a:xfrm>
            <a:off x="214745" y="249381"/>
            <a:ext cx="1572492" cy="84023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5400" b="1" cap="all" dirty="0" smtClean="0"/>
              <a:t>ICILS</a:t>
            </a:r>
            <a:endParaRPr lang="en-US" sz="5400" b="1" cap="all" dirty="0" smtClean="0"/>
          </a:p>
        </p:txBody>
      </p:sp>
    </p:spTree>
    <p:extLst>
      <p:ext uri="{BB962C8B-B14F-4D97-AF65-F5344CB8AC3E}">
        <p14:creationId xmlns:p14="http://schemas.microsoft.com/office/powerpoint/2010/main" val="42436616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097280"/>
            <a:ext cx="3258312" cy="507968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16600" b="1" dirty="0"/>
              <a:t>ICCS</a:t>
            </a:r>
            <a:r>
              <a:rPr lang="ru-RU" sz="7200" b="1" dirty="0"/>
              <a:t/>
            </a:r>
            <a:br>
              <a:rPr lang="ru-RU" sz="7200" b="1" dirty="0"/>
            </a:br>
            <a:r>
              <a:rPr lang="ru-RU" sz="5500" i="1" u="sng" dirty="0"/>
              <a:t>Циклы исследования:</a:t>
            </a:r>
            <a:br>
              <a:rPr lang="ru-RU" sz="5500" i="1" u="sng" dirty="0"/>
            </a:br>
            <a:r>
              <a:rPr lang="ru-RU" sz="5500" i="1" u="sng" dirty="0" smtClean="0"/>
              <a:t>1971,1999,2009,2016</a:t>
            </a:r>
            <a:endParaRPr lang="ru-RU" sz="5500" i="1" u="sng" dirty="0"/>
          </a:p>
          <a:p>
            <a:pPr marL="0" indent="0">
              <a:lnSpc>
                <a:spcPct val="120000"/>
              </a:lnSpc>
              <a:buNone/>
            </a:pPr>
            <a:endParaRPr lang="ru-RU" i="1" u="sng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6400" b="1" i="1" dirty="0" smtClean="0"/>
              <a:t>Исследование </a:t>
            </a:r>
            <a:r>
              <a:rPr lang="ru-RU" sz="6400" b="1" i="1" dirty="0"/>
              <a:t>организовано Международной ассоциацией по оценке учебных достижений IEA (</a:t>
            </a:r>
            <a:r>
              <a:rPr lang="ru-RU" sz="6400" b="1" i="1" dirty="0" err="1"/>
              <a:t>International</a:t>
            </a:r>
            <a:r>
              <a:rPr lang="ru-RU" sz="6400" b="1" i="1" dirty="0"/>
              <a:t> </a:t>
            </a:r>
            <a:r>
              <a:rPr lang="ru-RU" sz="6400" b="1" i="1" dirty="0" err="1"/>
              <a:t>Association</a:t>
            </a:r>
            <a:r>
              <a:rPr lang="ru-RU" sz="6400" b="1" i="1" dirty="0"/>
              <a:t> </a:t>
            </a:r>
            <a:r>
              <a:rPr lang="ru-RU" sz="6400" b="1" i="1" dirty="0" err="1"/>
              <a:t>for</a:t>
            </a:r>
            <a:r>
              <a:rPr lang="ru-RU" sz="6400" b="1" i="1" dirty="0"/>
              <a:t> </a:t>
            </a:r>
            <a:r>
              <a:rPr lang="ru-RU" sz="6400" b="1" i="1" dirty="0" err="1"/>
              <a:t>the</a:t>
            </a:r>
            <a:r>
              <a:rPr lang="ru-RU" sz="6400" b="1" i="1" dirty="0"/>
              <a:t> </a:t>
            </a:r>
            <a:r>
              <a:rPr lang="ru-RU" sz="6400" b="1" i="1" dirty="0" err="1"/>
              <a:t>Evaluation</a:t>
            </a:r>
            <a:r>
              <a:rPr lang="ru-RU" sz="6400" b="1" i="1" dirty="0"/>
              <a:t> </a:t>
            </a:r>
            <a:r>
              <a:rPr lang="ru-RU" sz="6400" b="1" i="1" dirty="0" err="1"/>
              <a:t>of</a:t>
            </a:r>
            <a:r>
              <a:rPr lang="ru-RU" sz="6400" b="1" i="1" dirty="0"/>
              <a:t> </a:t>
            </a:r>
            <a:r>
              <a:rPr lang="ru-RU" sz="6400" b="1" i="1" dirty="0" err="1"/>
              <a:t>Educational</a:t>
            </a:r>
            <a:r>
              <a:rPr lang="ru-RU" sz="6400" b="1" i="1" dirty="0"/>
              <a:t> </a:t>
            </a:r>
            <a:r>
              <a:rPr lang="ru-RU" sz="6400" b="1" i="1" dirty="0" err="1"/>
              <a:t>Achievement</a:t>
            </a:r>
            <a:r>
              <a:rPr lang="ru-RU" sz="6400" b="1" i="1" dirty="0" smtClean="0"/>
              <a:t>).</a:t>
            </a:r>
            <a:endParaRPr lang="en-US" sz="6400" b="1" i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6400" b="1" i="1" dirty="0"/>
              <a:t>Национальным координатором реализации исследования </a:t>
            </a:r>
            <a:r>
              <a:rPr lang="ru-RU" sz="6400" b="1" i="1" dirty="0" smtClean="0"/>
              <a:t>является</a:t>
            </a:r>
            <a:r>
              <a:rPr lang="en-US" sz="6400" b="1" i="1" dirty="0" smtClean="0"/>
              <a:t> </a:t>
            </a:r>
            <a:r>
              <a:rPr lang="ru-RU" sz="6400" b="1" i="1" dirty="0" smtClean="0"/>
              <a:t>Закрытое </a:t>
            </a:r>
            <a:r>
              <a:rPr lang="ru-RU" sz="6400" b="1" i="1" dirty="0"/>
              <a:t>акционерное общество «Издательский дом «Учительская газета»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26944" y="443344"/>
            <a:ext cx="7674112" cy="6216247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5600" b="1" dirty="0"/>
              <a:t>ICCS – международное исследование качества </a:t>
            </a:r>
            <a:r>
              <a:rPr lang="ru-RU" sz="5600" b="1" dirty="0" err="1"/>
              <a:t>граждановедческого</a:t>
            </a:r>
            <a:r>
              <a:rPr lang="ru-RU" sz="5600" b="1" dirty="0"/>
              <a:t> образования 14-летних школьников (</a:t>
            </a:r>
            <a:r>
              <a:rPr lang="ru-RU" sz="5600" b="1" dirty="0" err="1"/>
              <a:t>International</a:t>
            </a:r>
            <a:r>
              <a:rPr lang="ru-RU" sz="5600" b="1" dirty="0"/>
              <a:t> </a:t>
            </a:r>
            <a:r>
              <a:rPr lang="ru-RU" sz="5600" b="1" dirty="0" err="1"/>
              <a:t>Civic</a:t>
            </a:r>
            <a:r>
              <a:rPr lang="ru-RU" sz="5600" b="1" dirty="0"/>
              <a:t> </a:t>
            </a:r>
            <a:r>
              <a:rPr lang="ru-RU" sz="5600" b="1" dirty="0" err="1"/>
              <a:t>and</a:t>
            </a:r>
            <a:r>
              <a:rPr lang="ru-RU" sz="5600" b="1" dirty="0"/>
              <a:t> </a:t>
            </a:r>
            <a:r>
              <a:rPr lang="ru-RU" sz="5600" b="1" dirty="0" err="1"/>
              <a:t>Citizenship</a:t>
            </a:r>
            <a:r>
              <a:rPr lang="ru-RU" sz="5600" b="1" dirty="0"/>
              <a:t> </a:t>
            </a:r>
            <a:r>
              <a:rPr lang="ru-RU" sz="5600" b="1" dirty="0" err="1"/>
              <a:t>Study</a:t>
            </a:r>
            <a:r>
              <a:rPr lang="ru-RU" sz="5600" b="1" dirty="0"/>
              <a:t>). </a:t>
            </a:r>
            <a:endParaRPr lang="ru-RU" sz="5600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5600" b="1" dirty="0" smtClean="0"/>
              <a:t>Целью </a:t>
            </a:r>
            <a:r>
              <a:rPr lang="ru-RU" sz="5600" b="1" dirty="0"/>
              <a:t>исследования является </a:t>
            </a:r>
            <a:r>
              <a:rPr lang="ru-RU" sz="5600" dirty="0"/>
              <a:t>выявление знаний и понимания гражданской позиции молодого поколения, его самоопределение в социальном обществе в 21 веке. </a:t>
            </a:r>
            <a:endParaRPr lang="ru-RU" sz="56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5600" dirty="0" smtClean="0"/>
              <a:t>Для </a:t>
            </a:r>
            <a:r>
              <a:rPr lang="ru-RU" sz="5600" dirty="0"/>
              <a:t>достижения данной цели при проведении исследования также изучаются убеждения, ценности, взгляды (отношения), намерения и поведение учащихся в современном обществе. Кроме того, в рамках исследования осуществляется сбор и анализ широкого спектра контекстных данных, полученных непосредственно от политических деятелей, учителей, директоров школ и самих учащихся, касающихся организации и содержания гражданского воспитания и гражданского образования в учебных программах, квалификации и опыте учителей, школе, среде и климате, а также дома и в обществе.</a:t>
            </a:r>
            <a:br>
              <a:rPr lang="ru-RU" sz="5600" dirty="0"/>
            </a:br>
            <a:r>
              <a:rPr lang="ru-RU" sz="5600" dirty="0"/>
              <a:t>ICCS базируется на исследованиях IEA, которые проводились в 1971 году в 9 странах (CIVICED) и в 1999 году в 28 странах (CIVED).</a:t>
            </a:r>
            <a:br>
              <a:rPr lang="ru-RU" sz="5600" dirty="0"/>
            </a:br>
            <a:r>
              <a:rPr lang="ru-RU" sz="5600" dirty="0" smtClean="0"/>
              <a:t>Исследование </a:t>
            </a:r>
            <a:r>
              <a:rPr lang="ru-RU" sz="5600" dirty="0"/>
              <a:t>направлено </a:t>
            </a:r>
            <a:r>
              <a:rPr lang="ru-RU" sz="5600" b="1" dirty="0"/>
              <a:t>на изучение шести основных вопросов</a:t>
            </a:r>
            <a:r>
              <a:rPr lang="ru-RU" sz="5600" dirty="0"/>
              <a:t>:</a:t>
            </a:r>
            <a:br>
              <a:rPr lang="ru-RU" sz="5600" dirty="0"/>
            </a:br>
            <a:r>
              <a:rPr lang="ru-RU" sz="5600" dirty="0" smtClean="0"/>
              <a:t>1.Различия </a:t>
            </a:r>
            <a:r>
              <a:rPr lang="ru-RU" sz="5600" dirty="0"/>
              <a:t>в уровне </a:t>
            </a:r>
            <a:r>
              <a:rPr lang="ru-RU" sz="5600" dirty="0" err="1"/>
              <a:t>граждановедческих</a:t>
            </a:r>
            <a:r>
              <a:rPr lang="ru-RU" sz="5600" dirty="0"/>
              <a:t> знаний;</a:t>
            </a:r>
            <a:br>
              <a:rPr lang="ru-RU" sz="5600" dirty="0"/>
            </a:br>
            <a:r>
              <a:rPr lang="ru-RU" sz="5600" dirty="0" smtClean="0"/>
              <a:t>2.Изменения </a:t>
            </a:r>
            <a:r>
              <a:rPr lang="ru-RU" sz="5600" dirty="0"/>
              <a:t>в содержании знаний учащихся с 1999 года;</a:t>
            </a:r>
            <a:br>
              <a:rPr lang="ru-RU" sz="5600" dirty="0"/>
            </a:br>
            <a:r>
              <a:rPr lang="ru-RU" sz="5600" dirty="0" smtClean="0"/>
              <a:t>3.Интерес </a:t>
            </a:r>
            <a:r>
              <a:rPr lang="ru-RU" sz="5600" dirty="0"/>
              <a:t>учащихся к участию в общественной и политической жизни;</a:t>
            </a:r>
            <a:br>
              <a:rPr lang="ru-RU" sz="5600" dirty="0"/>
            </a:br>
            <a:r>
              <a:rPr lang="ru-RU" sz="5600" dirty="0" smtClean="0"/>
              <a:t>4.Восприятие </a:t>
            </a:r>
            <a:r>
              <a:rPr lang="ru-RU" sz="5600" dirty="0"/>
              <a:t>угроз для гражданского общества;</a:t>
            </a:r>
            <a:br>
              <a:rPr lang="ru-RU" sz="5600" dirty="0"/>
            </a:br>
            <a:r>
              <a:rPr lang="ru-RU" sz="5600" dirty="0" smtClean="0"/>
              <a:t>5.Особенности </a:t>
            </a:r>
            <a:r>
              <a:rPr lang="ru-RU" sz="5600" dirty="0"/>
              <a:t>системы образования школ и классов, связанные с гражданским образованием;</a:t>
            </a:r>
            <a:br>
              <a:rPr lang="ru-RU" sz="5600" dirty="0"/>
            </a:br>
            <a:r>
              <a:rPr lang="ru-RU" sz="5600" dirty="0" smtClean="0"/>
              <a:t>6.Аспекты </a:t>
            </a:r>
            <a:r>
              <a:rPr lang="ru-RU" sz="5600" dirty="0"/>
              <a:t>характеристик учащихся и их взаимосвязь с результатами гражданского образования</a:t>
            </a:r>
            <a:r>
              <a:rPr lang="ru-RU" sz="5600" dirty="0" smtClean="0"/>
              <a:t>.</a:t>
            </a:r>
            <a:r>
              <a:rPr lang="ru-RU" sz="5600" dirty="0"/>
              <a:t/>
            </a:r>
            <a:br>
              <a:rPr lang="ru-RU" sz="5600" dirty="0"/>
            </a:br>
            <a:r>
              <a:rPr lang="ru-RU" sz="5600" dirty="0"/>
              <a:t>Структура заданий включает в себя 4 содержательные области:</a:t>
            </a:r>
            <a:br>
              <a:rPr lang="ru-RU" sz="5600" dirty="0"/>
            </a:br>
            <a:r>
              <a:rPr lang="ru-RU" sz="5600" dirty="0"/>
              <a:t>гражданское общество и системы;</a:t>
            </a:r>
            <a:br>
              <a:rPr lang="ru-RU" sz="5600" dirty="0"/>
            </a:br>
            <a:r>
              <a:rPr lang="ru-RU" sz="5600" dirty="0"/>
              <a:t>гражданские принципы;</a:t>
            </a:r>
            <a:br>
              <a:rPr lang="ru-RU" sz="5600" dirty="0"/>
            </a:br>
            <a:r>
              <a:rPr lang="ru-RU" sz="5600" dirty="0"/>
              <a:t>гражданское участие;</a:t>
            </a:r>
            <a:r>
              <a:rPr lang="ru-RU" sz="5600" dirty="0">
                <a:latin typeface="Helvetica" panose="020B0604020202020204" pitchFamily="34" charset="0"/>
              </a:rPr>
              <a:t/>
            </a:r>
            <a:br>
              <a:rPr lang="ru-RU" sz="5600" dirty="0">
                <a:latin typeface="Helvetica" panose="020B0604020202020204" pitchFamily="34" charset="0"/>
              </a:rPr>
            </a:br>
            <a:r>
              <a:rPr lang="ru-RU" sz="5600" dirty="0"/>
              <a:t>гражданственность и гражданская идентичность.</a:t>
            </a:r>
            <a:r>
              <a:rPr lang="ru-RU" dirty="0">
                <a:latin typeface="Helvetica" panose="020B0604020202020204" pitchFamily="34" charset="0"/>
              </a:rPr>
              <a:t/>
            </a:r>
            <a:br>
              <a:rPr lang="ru-RU" dirty="0">
                <a:latin typeface="Helvetica" panose="020B060402020202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92471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+mn-lt"/>
                <a:cs typeface="Times New Roman" panose="02020603050405020304" pitchFamily="18" charset="0"/>
              </a:rPr>
              <a:t>ВПР 4 класс «Русский язык»</a:t>
            </a:r>
            <a:endParaRPr lang="ru-RU" sz="32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1599"/>
            <a:ext cx="10716490" cy="525087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Предусмотрена оценка </a:t>
            </a:r>
            <a:r>
              <a:rPr lang="ru-RU" dirty="0" err="1"/>
              <a:t>сформированности</a:t>
            </a:r>
            <a:r>
              <a:rPr lang="ru-RU" dirty="0"/>
              <a:t> следующих УУД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Личностные </a:t>
            </a:r>
            <a:r>
              <a:rPr lang="ru-RU" b="1" dirty="0"/>
              <a:t>действия</a:t>
            </a:r>
            <a:r>
              <a:rPr lang="ru-RU" dirty="0"/>
              <a:t>: знание моральных норм и норм этикета, умение выделить нравственный аспект поведения, ориентация в </a:t>
            </a:r>
            <a:r>
              <a:rPr lang="ru-RU" dirty="0" smtClean="0"/>
              <a:t>социальных </a:t>
            </a:r>
            <a:r>
              <a:rPr lang="ru-RU" dirty="0"/>
              <a:t>ролях и межличностных отношениях. </a:t>
            </a:r>
            <a:endParaRPr lang="ru-RU" dirty="0" smtClean="0"/>
          </a:p>
          <a:p>
            <a:r>
              <a:rPr lang="ru-RU" b="1" dirty="0" smtClean="0"/>
              <a:t>Регулятивные </a:t>
            </a:r>
            <a:r>
              <a:rPr lang="ru-RU" b="1" dirty="0"/>
              <a:t>действия</a:t>
            </a:r>
            <a:r>
              <a:rPr lang="ru-RU" dirty="0"/>
              <a:t>: целеполагание, планирование, контроль и коррекция, </a:t>
            </a:r>
            <a:r>
              <a:rPr lang="ru-RU" dirty="0" err="1"/>
              <a:t>саморегуляция</a:t>
            </a:r>
            <a:r>
              <a:rPr lang="ru-RU" b="1" dirty="0"/>
              <a:t>. </a:t>
            </a:r>
            <a:endParaRPr lang="ru-RU" b="1" dirty="0" smtClean="0"/>
          </a:p>
          <a:p>
            <a:r>
              <a:rPr lang="ru-RU" b="1" dirty="0" err="1" smtClean="0"/>
              <a:t>Общеучебные</a:t>
            </a:r>
            <a:r>
              <a:rPr lang="ru-RU" b="1" dirty="0" smtClean="0"/>
              <a:t> </a:t>
            </a:r>
            <a:r>
              <a:rPr lang="ru-RU" b="1" dirty="0"/>
              <a:t>универсальные учебные действия</a:t>
            </a:r>
            <a:r>
              <a:rPr lang="ru-RU" dirty="0"/>
              <a:t>: поиск и выделение необходимой информации; структурирование знаний; осознанное и произвольное построение речевого высказывания в письменной форме; выбор наиболее эффективных способов решения задач в зависимости от конкретных условий; рефлексия способов и условий действия, контроль и оценка процесса и результатов деятельности; смысловое чтение как осмысление цели чтения и выбор вида чтения в зависимости от цели; извлечение необходимой информации из прослушанных текстов различных жанров; определение основной и второстепенной информации; моделирование, преобразование модели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b="1" dirty="0"/>
              <a:t>Логические универсальные действия</a:t>
            </a:r>
            <a:r>
              <a:rPr lang="ru-RU" dirty="0"/>
              <a:t>: анализ объектов в целях выделения признаков; синтез, в том числе самостоятельное достраивание с восполнением недостающих компонентов; выбор оснований и критериев для сравнения; подведение под понятие; выведение следствий; установление </a:t>
            </a:r>
            <a:r>
              <a:rPr lang="ru-RU" dirty="0" err="1"/>
              <a:t>причинноследственных</a:t>
            </a:r>
            <a:r>
              <a:rPr lang="ru-RU" dirty="0"/>
              <a:t> связей; построение логической цепи рассуждений; доказательство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b="1" dirty="0"/>
              <a:t>Коммуникативные действия</a:t>
            </a:r>
            <a:r>
              <a:rPr lang="ru-RU" dirty="0"/>
              <a:t>: умение с достаточной полнотой и точностью выражать свои мысли в соответствии с задачами и условиями коммуникации, владение монологической и диалогической формами речи в соответствии с грамматическими и синтаксическими нормами родного языка.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56769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+mn-lt"/>
                <a:cs typeface="Times New Roman" panose="02020603050405020304" pitchFamily="18" charset="0"/>
              </a:rPr>
              <a:t>ВПР 4 класс  «Математика»</a:t>
            </a:r>
            <a:endParaRPr lang="ru-RU" sz="32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Предусмотрена </a:t>
            </a:r>
            <a:r>
              <a:rPr lang="ru-RU" dirty="0"/>
              <a:t>оценка </a:t>
            </a:r>
            <a:r>
              <a:rPr lang="ru-RU" dirty="0" err="1"/>
              <a:t>сформированности</a:t>
            </a:r>
            <a:r>
              <a:rPr lang="ru-RU" dirty="0"/>
              <a:t> следующих УУД. </a:t>
            </a:r>
            <a:endParaRPr lang="ru-RU" dirty="0" smtClean="0"/>
          </a:p>
          <a:p>
            <a:r>
              <a:rPr lang="ru-RU" b="1" dirty="0" smtClean="0"/>
              <a:t>Личностные </a:t>
            </a:r>
            <a:r>
              <a:rPr lang="ru-RU" b="1" dirty="0"/>
              <a:t>действия: </a:t>
            </a:r>
            <a:r>
              <a:rPr lang="ru-RU" dirty="0"/>
              <a:t>личностное, профессиональное, жизненное самоопределение. </a:t>
            </a:r>
            <a:endParaRPr lang="ru-RU" dirty="0" smtClean="0"/>
          </a:p>
          <a:p>
            <a:r>
              <a:rPr lang="ru-RU" b="1" dirty="0" smtClean="0"/>
              <a:t>Регулятивные </a:t>
            </a:r>
            <a:r>
              <a:rPr lang="ru-RU" b="1" dirty="0"/>
              <a:t>действия: </a:t>
            </a:r>
            <a:r>
              <a:rPr lang="ru-RU" dirty="0"/>
              <a:t>планирование, контроль и коррекция, </a:t>
            </a:r>
            <a:r>
              <a:rPr lang="ru-RU" dirty="0" err="1"/>
              <a:t>саморегуляция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err="1" smtClean="0"/>
              <a:t>Общеучебные</a:t>
            </a:r>
            <a:r>
              <a:rPr lang="ru-RU" b="1" dirty="0" smtClean="0"/>
              <a:t> </a:t>
            </a:r>
            <a:r>
              <a:rPr lang="ru-RU" b="1" dirty="0"/>
              <a:t>универсальные учебные действия</a:t>
            </a:r>
            <a:r>
              <a:rPr lang="ru-RU" dirty="0"/>
              <a:t>: поиск и выделение необходимой информации; структурирование знаний; осознанное и произвольное построение речевого высказывания в письменной форме; выбор наиболее эффективных способов решения задач в зависимости от конкретных условий; рефлексия способов и условий действия, контроль и оценка процесса и результатов деятельности; моделирование, преобразование модели. </a:t>
            </a:r>
            <a:endParaRPr lang="ru-RU" dirty="0" smtClean="0"/>
          </a:p>
          <a:p>
            <a:r>
              <a:rPr lang="ru-RU" b="1" dirty="0" smtClean="0"/>
              <a:t>Логические </a:t>
            </a:r>
            <a:r>
              <a:rPr lang="ru-RU" b="1" dirty="0"/>
              <a:t>универсальные действия: </a:t>
            </a:r>
            <a:r>
              <a:rPr lang="ru-RU" dirty="0"/>
              <a:t>анализ объектов в целях выделения признаков; синтез, в том числе выведение следствий; установление причинно-следственных связей; построение логической цепи рассуждений; доказательство. </a:t>
            </a:r>
            <a:endParaRPr lang="ru-RU" dirty="0" smtClean="0"/>
          </a:p>
          <a:p>
            <a:r>
              <a:rPr lang="ru-RU" b="1" dirty="0" smtClean="0"/>
              <a:t>Коммуникативные </a:t>
            </a:r>
            <a:r>
              <a:rPr lang="ru-RU" b="1" dirty="0"/>
              <a:t>действия: </a:t>
            </a:r>
            <a:r>
              <a:rPr lang="ru-RU" dirty="0"/>
              <a:t>умение с достаточной полнотой и точностью выражать свои мысли в соответствии с задачами и условиями коммуникации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941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+mn-lt"/>
                <a:cs typeface="Times New Roman" panose="02020603050405020304" pitchFamily="18" charset="0"/>
              </a:rPr>
              <a:t>ВПР 4 класс «Окружающий мир»</a:t>
            </a:r>
            <a:endParaRPr lang="ru-RU" sz="32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Предусмотрена </a:t>
            </a:r>
            <a:r>
              <a:rPr lang="ru-RU" dirty="0"/>
              <a:t>оценка </a:t>
            </a:r>
            <a:r>
              <a:rPr lang="ru-RU" dirty="0" err="1"/>
              <a:t>сформированности</a:t>
            </a:r>
            <a:r>
              <a:rPr lang="ru-RU" dirty="0"/>
              <a:t> следующих УУД. </a:t>
            </a:r>
            <a:endParaRPr lang="ru-RU" dirty="0" smtClean="0"/>
          </a:p>
          <a:p>
            <a:r>
              <a:rPr lang="ru-RU" b="1" dirty="0" smtClean="0"/>
              <a:t>Личностные </a:t>
            </a:r>
            <a:r>
              <a:rPr lang="ru-RU" b="1" dirty="0"/>
              <a:t>действия: </a:t>
            </a:r>
            <a:r>
              <a:rPr lang="ru-RU" dirty="0"/>
              <a:t>знание моральных норм и норм этикета, умение выделить нравственный аспект поведения, ориентация в социальных ролях и межличностных отношениях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b="1" dirty="0"/>
              <a:t>Регулятивные действия</a:t>
            </a:r>
            <a:r>
              <a:rPr lang="ru-RU" dirty="0"/>
              <a:t>: целеполагание, планирование, контроль и коррекция, </a:t>
            </a:r>
            <a:r>
              <a:rPr lang="ru-RU" dirty="0" err="1"/>
              <a:t>саморегуляция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err="1" smtClean="0"/>
              <a:t>Общеучебные</a:t>
            </a:r>
            <a:r>
              <a:rPr lang="ru-RU" b="1" dirty="0" smtClean="0"/>
              <a:t> </a:t>
            </a:r>
            <a:r>
              <a:rPr lang="ru-RU" b="1" dirty="0"/>
              <a:t>универсальные учебные действия</a:t>
            </a:r>
            <a:r>
              <a:rPr lang="ru-RU" dirty="0"/>
              <a:t>: поиск и выделение необходимой информации; структурирование знаний; осознанное и произвольное построение речевого высказывания в письменной форме; выбор наиболее эффективных способов решения задач в зависимости от конкретных условий; рефлексия способов и условий действия, контроль и оценка процесса и результатов деятельности; смысловое чтение как осмысление цели чтения и выбор вида чтения в зависимости от цели; определение основной и второстепенной информации; моделирование, преобразование модели. </a:t>
            </a:r>
            <a:endParaRPr lang="ru-RU" dirty="0" smtClean="0"/>
          </a:p>
          <a:p>
            <a:r>
              <a:rPr lang="ru-RU" b="1" dirty="0" smtClean="0"/>
              <a:t>Логические </a:t>
            </a:r>
            <a:r>
              <a:rPr lang="ru-RU" b="1" dirty="0"/>
              <a:t>универсальные действия</a:t>
            </a:r>
            <a:r>
              <a:rPr lang="ru-RU" dirty="0"/>
              <a:t>: анализ объектов в целях выделения признаков; синтез, в том числе самостоятельное достраивание с восполнением недостающих компонентов; выбор оснований и критериев для сравнения; подведение под понятие; выведение следствий; установление причинно-следственных связей; построение логической цепи рассуждений; доказательство. </a:t>
            </a:r>
            <a:endParaRPr lang="ru-RU" dirty="0" smtClean="0"/>
          </a:p>
          <a:p>
            <a:r>
              <a:rPr lang="ru-RU" b="1" dirty="0" smtClean="0"/>
              <a:t>Коммуникативные </a:t>
            </a:r>
            <a:r>
              <a:rPr lang="ru-RU" b="1" dirty="0"/>
              <a:t>действия</a:t>
            </a:r>
            <a:r>
              <a:rPr lang="ru-RU" dirty="0"/>
              <a:t>: умение с достаточной полнотой и точностью выражать свои мысли в соответствии с задачами и условиями коммуникации, владение монологической и диалогической формами речи в соответствии с грамматическими и синтаксическими нормами родного языка. </a:t>
            </a:r>
          </a:p>
        </p:txBody>
      </p:sp>
    </p:spTree>
    <p:extLst>
      <p:ext uri="{BB962C8B-B14F-4D97-AF65-F5344CB8AC3E}">
        <p14:creationId xmlns:p14="http://schemas.microsoft.com/office/powerpoint/2010/main" val="13226996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85" y="163902"/>
            <a:ext cx="11906430" cy="669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025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25369"/>
            <a:ext cx="10515600" cy="416753"/>
          </a:xfrm>
        </p:spPr>
        <p:txBody>
          <a:bodyPr>
            <a:normAutofit/>
          </a:bodyPr>
          <a:lstStyle/>
          <a:p>
            <a:pPr algn="ctr"/>
            <a:r>
              <a:rPr lang="ru-RU" sz="1800" dirty="0"/>
              <a:t>Образовательный семинар с заместителями директоров  по УВР </a:t>
            </a:r>
            <a:r>
              <a:rPr lang="ru-RU" sz="1800" dirty="0">
                <a:cs typeface="Times New Roman" panose="02020603050405020304" pitchFamily="18" charset="0"/>
              </a:rPr>
              <a:t>15-16.10.2019г</a:t>
            </a:r>
            <a:r>
              <a:rPr lang="ru-RU" sz="1800" dirty="0" smtClean="0"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565" y="901148"/>
            <a:ext cx="11476383" cy="568518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000" dirty="0" smtClean="0"/>
              <a:t>Кроме </a:t>
            </a:r>
            <a:r>
              <a:rPr lang="ru-RU" sz="2000" dirty="0"/>
              <a:t>того, </a:t>
            </a:r>
            <a:r>
              <a:rPr lang="ru-RU" sz="2000" dirty="0" smtClean="0"/>
              <a:t>РФ участвует в </a:t>
            </a:r>
            <a:r>
              <a:rPr lang="ru-RU" sz="2000" b="1" dirty="0"/>
              <a:t>международных сопоставительных исследованиях качества образования. </a:t>
            </a:r>
            <a:endParaRPr lang="ru-RU" sz="2000" b="1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dirty="0" smtClean="0"/>
              <a:t>Эти </a:t>
            </a:r>
            <a:r>
              <a:rPr lang="ru-RU" sz="2000" dirty="0"/>
              <a:t>исследования </a:t>
            </a:r>
            <a:r>
              <a:rPr lang="ru-RU" sz="2000" dirty="0" smtClean="0"/>
              <a:t>позволяют:</a:t>
            </a:r>
          </a:p>
          <a:p>
            <a:pPr algn="just">
              <a:lnSpc>
                <a:spcPct val="100000"/>
              </a:lnSpc>
            </a:pPr>
            <a:r>
              <a:rPr lang="ru-RU" sz="2000" dirty="0"/>
              <a:t>п</a:t>
            </a:r>
            <a:r>
              <a:rPr lang="ru-RU" sz="2000" dirty="0" smtClean="0"/>
              <a:t>онять насколько </a:t>
            </a:r>
            <a:r>
              <a:rPr lang="ru-RU" sz="2000" dirty="0"/>
              <a:t>конкурентоспособной является российская школа </a:t>
            </a:r>
            <a:r>
              <a:rPr lang="ru-RU" sz="2000" dirty="0" smtClean="0"/>
              <a:t>сегодня;</a:t>
            </a:r>
            <a:r>
              <a:rPr lang="ru-RU" sz="2000" dirty="0"/>
              <a:t> </a:t>
            </a:r>
            <a:endParaRPr lang="ru-RU" sz="2000" dirty="0" smtClean="0"/>
          </a:p>
          <a:p>
            <a:pPr algn="just">
              <a:lnSpc>
                <a:spcPct val="100000"/>
              </a:lnSpc>
            </a:pPr>
            <a:r>
              <a:rPr lang="ru-RU" sz="2000" dirty="0" smtClean="0"/>
              <a:t>выявить </a:t>
            </a:r>
            <a:r>
              <a:rPr lang="ru-RU" sz="2000" dirty="0"/>
              <a:t>и сравнить изменения, происходящие в системе образования разных </a:t>
            </a:r>
            <a:r>
              <a:rPr lang="ru-RU" sz="2000" dirty="0" smtClean="0"/>
              <a:t>стран</a:t>
            </a:r>
            <a:r>
              <a:rPr lang="ru-RU" sz="2000" dirty="0"/>
              <a:t>;</a:t>
            </a:r>
            <a:endParaRPr lang="ru-RU" sz="2000" dirty="0" smtClean="0"/>
          </a:p>
          <a:p>
            <a:pPr algn="just">
              <a:lnSpc>
                <a:spcPct val="100000"/>
              </a:lnSpc>
            </a:pPr>
            <a:r>
              <a:rPr lang="ru-RU" sz="2000" dirty="0" smtClean="0"/>
              <a:t>проанализировать </a:t>
            </a:r>
            <a:r>
              <a:rPr lang="ru-RU" sz="2000" dirty="0"/>
              <a:t>факторы, позволившие странам-лидерам добиться успеха</a:t>
            </a:r>
            <a:r>
              <a:rPr lang="ru-RU" sz="2000" dirty="0" smtClean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ru-RU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dirty="0"/>
              <a:t>Оценку знаний учащихся школ дополняют </a:t>
            </a:r>
            <a:r>
              <a:rPr lang="ru-RU" sz="2000" b="1" dirty="0"/>
              <a:t>исследования профессиональных компетенций учителей.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dirty="0" smtClean="0"/>
              <a:t>Центр национальных и международных исследований качества образования Федерального института оценки качества образования проводит: </a:t>
            </a:r>
          </a:p>
          <a:p>
            <a:pPr algn="just">
              <a:lnSpc>
                <a:spcPct val="100000"/>
              </a:lnSpc>
            </a:pPr>
            <a:r>
              <a:rPr lang="ru-RU" sz="2000" dirty="0" smtClean="0"/>
              <a:t>национальные исследования качества образования (НИКО), </a:t>
            </a:r>
          </a:p>
          <a:p>
            <a:pPr algn="just">
              <a:lnSpc>
                <a:spcPct val="100000"/>
              </a:lnSpc>
            </a:pPr>
            <a:r>
              <a:rPr lang="ru-RU" sz="2000" dirty="0" smtClean="0"/>
              <a:t>всероссийские проверочные работы (ВПР)</a:t>
            </a:r>
            <a:r>
              <a:rPr lang="ru-RU" sz="2000" dirty="0"/>
              <a:t>,</a:t>
            </a:r>
            <a:r>
              <a:rPr lang="ru-RU" sz="2000" dirty="0" smtClean="0"/>
              <a:t> </a:t>
            </a:r>
          </a:p>
          <a:p>
            <a:pPr algn="just">
              <a:lnSpc>
                <a:spcPct val="100000"/>
              </a:lnSpc>
            </a:pPr>
            <a:r>
              <a:rPr lang="ru-RU" sz="2000" dirty="0" smtClean="0"/>
              <a:t>международные сопоставительные исследования качества образования.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534817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979989" cy="13084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+mn-lt"/>
              </a:rPr>
              <a:t>Стратегия социально-экономического развития г. Красноярска до 2030 </a:t>
            </a:r>
            <a:r>
              <a:rPr lang="ru-RU" b="1" dirty="0" smtClean="0">
                <a:latin typeface="+mn-lt"/>
              </a:rPr>
              <a:t>года. Образование.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97479"/>
            <a:ext cx="10979989" cy="527936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dirty="0"/>
              <a:t>Стратегия рассматривает муниципальную систему образования как ключевой ресурс для реализации всех ее положений и развитие </a:t>
            </a:r>
            <a:r>
              <a:rPr lang="ru-RU" b="1" dirty="0"/>
              <a:t>города Красноярска </a:t>
            </a:r>
            <a:r>
              <a:rPr lang="ru-RU" dirty="0"/>
              <a:t>по «столичному» сценарию посредством формирования </a:t>
            </a:r>
            <a:r>
              <a:rPr lang="ru-RU" b="1" dirty="0"/>
              <a:t>компетенций горожанина будущего </a:t>
            </a:r>
            <a:r>
              <a:rPr lang="ru-RU" dirty="0"/>
              <a:t>(функционально грамотный, умеющий работать на результат, способный к определенным социально значимым достижениям, свободно ориентирующийся в цифровой среде и владеющий информационно-коммуникационными технологиями-средствами, имеющий правовую и финансовую грамотность, обладающий навыками культурного предпринимательства и проектной деятельности, принимающий  поликультурный уклад городской жизни, имеющий экологию мышления, духовно-нравственный стержень и семейные ценности, проявляющий ответственную инициативу, лидерские качества, способный к кооперации и сотрудничеству, стремящийся к профессиональному росту для повышения качества жизни).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41448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728754"/>
            <a:ext cx="5638799" cy="56865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/>
              <a:t>Личностные результаты как качества личности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/>
              <a:t>Гордость гражданина-горожанина Красноярска</a:t>
            </a:r>
            <a:endParaRPr lang="ru-RU" sz="2400" dirty="0"/>
          </a:p>
          <a:p>
            <a:r>
              <a:rPr lang="ru-RU" sz="1800" dirty="0"/>
              <a:t>Приветливость к другому человеку</a:t>
            </a:r>
            <a:endParaRPr lang="ru-RU" sz="2400" dirty="0"/>
          </a:p>
          <a:p>
            <a:r>
              <a:rPr lang="ru-RU" sz="1800" dirty="0"/>
              <a:t>Ответственность за принятые обязательства</a:t>
            </a:r>
            <a:endParaRPr lang="ru-RU" sz="2400" dirty="0"/>
          </a:p>
          <a:p>
            <a:r>
              <a:rPr lang="ru-RU" sz="1800" dirty="0"/>
              <a:t>Ответственность за собственные действия</a:t>
            </a:r>
            <a:endParaRPr lang="ru-RU" sz="2400" dirty="0"/>
          </a:p>
          <a:p>
            <a:r>
              <a:rPr lang="ru-RU" sz="1800" dirty="0"/>
              <a:t>Ответственность за общую с другими деятельность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/>
              <a:t>Оптимизм с устремлением в будущее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/>
              <a:t>Стремление к сотрудничеству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/>
              <a:t>Забота о здоровье как собственном, так и другого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/>
              <a:t>Понимающее отношение к функции семьи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/>
              <a:t>Понимающее отношение к другому человеку, что «он - другой»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6DAC097F-B0A8-4E1B-97BC-54B30FC9C3D9}"/>
              </a:ext>
            </a:extLst>
          </p:cNvPr>
          <p:cNvSpPr txBox="1">
            <a:spLocks/>
          </p:cNvSpPr>
          <p:nvPr/>
        </p:nvSpPr>
        <p:spPr>
          <a:xfrm>
            <a:off x="6229349" y="728754"/>
            <a:ext cx="5276852" cy="56865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/>
              <a:t>Метапредметные результаты как умения</a:t>
            </a:r>
            <a:endParaRPr lang="en-US" sz="1800" b="1" dirty="0"/>
          </a:p>
          <a:p>
            <a:r>
              <a:rPr lang="ru-RU" sz="1800" dirty="0"/>
              <a:t>Умение осуществлять целеполагание</a:t>
            </a:r>
            <a:endParaRPr lang="en-US" sz="1800" dirty="0"/>
          </a:p>
          <a:p>
            <a:r>
              <a:rPr lang="ru-RU" sz="1800" dirty="0"/>
              <a:t>Умение организовать собственную рефлексию деятельности</a:t>
            </a:r>
            <a:endParaRPr lang="en-US" sz="1800" dirty="0"/>
          </a:p>
          <a:p>
            <a:r>
              <a:rPr lang="ru-RU" sz="1800" dirty="0"/>
              <a:t>Умение организовать рефлексию в группе, которую объединяет общая деятельность</a:t>
            </a:r>
            <a:endParaRPr lang="en-US" sz="1800" dirty="0"/>
          </a:p>
          <a:p>
            <a:r>
              <a:rPr lang="ru-RU" sz="1800" dirty="0"/>
              <a:t>Умение создавать (конструировать) сценарии собственной жизни с учётом жизненных реалий</a:t>
            </a:r>
            <a:endParaRPr lang="en-US" sz="1800" dirty="0"/>
          </a:p>
          <a:p>
            <a:r>
              <a:rPr lang="ru-RU" sz="1800" dirty="0"/>
              <a:t>Умение сотрудничать</a:t>
            </a:r>
            <a:endParaRPr lang="en-US" sz="1800" dirty="0"/>
          </a:p>
          <a:p>
            <a:r>
              <a:rPr lang="ru-RU" sz="1800" dirty="0"/>
              <a:t>Умение следить за собственным здоровьем</a:t>
            </a:r>
            <a:endParaRPr lang="en-US" sz="1800" dirty="0"/>
          </a:p>
          <a:p>
            <a:r>
              <a:rPr lang="ru-RU" sz="1800" dirty="0"/>
              <a:t>Умение принимать определенные правила, требуемые ситуацией, и действовать адекватно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278571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728754"/>
            <a:ext cx="11197770" cy="56865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u="sng" dirty="0"/>
              <a:t>На этапе завершения дошкольного образования</a:t>
            </a:r>
            <a:endParaRPr lang="ru-RU" sz="1800" dirty="0"/>
          </a:p>
          <a:p>
            <a:pPr marL="0" indent="0">
              <a:buNone/>
            </a:pPr>
            <a:r>
              <a:rPr lang="ru-RU" sz="1800" b="1" i="1" dirty="0"/>
              <a:t>Приоритеты формирования личностных результатов:</a:t>
            </a:r>
            <a:endParaRPr lang="ru-RU" sz="1800" dirty="0"/>
          </a:p>
          <a:p>
            <a:pPr lvl="0"/>
            <a:r>
              <a:rPr lang="ru-RU" sz="1800" b="1" i="1" dirty="0"/>
              <a:t>доверительность</a:t>
            </a:r>
            <a:r>
              <a:rPr lang="ru-RU" sz="1800" dirty="0"/>
              <a:t> в исполнении требований педагога, принимая их и подчиняясь заданным правилам и социальным нормам;</a:t>
            </a:r>
          </a:p>
          <a:p>
            <a:pPr lvl="0"/>
            <a:r>
              <a:rPr lang="ru-RU" sz="1800" b="1" i="1" dirty="0"/>
              <a:t>самостоятельность и ответственность</a:t>
            </a:r>
            <a:r>
              <a:rPr lang="ru-RU" sz="1800" dirty="0"/>
              <a:t> за свои дела и поступки;</a:t>
            </a:r>
          </a:p>
          <a:p>
            <a:pPr lvl="0"/>
            <a:r>
              <a:rPr lang="ru-RU" sz="1800" b="1" i="1" dirty="0"/>
              <a:t>воля</a:t>
            </a:r>
            <a:r>
              <a:rPr lang="ru-RU" sz="1800" dirty="0"/>
              <a:t> следовать социальным нормам поведения и правилам в разных видах деятельности.</a:t>
            </a:r>
          </a:p>
          <a:p>
            <a:endParaRPr lang="ru-RU" sz="1800" dirty="0"/>
          </a:p>
          <a:p>
            <a:pPr marL="0" indent="0">
              <a:buNone/>
            </a:pPr>
            <a:r>
              <a:rPr lang="ru-RU" sz="1800" b="1" i="1" dirty="0"/>
              <a:t>Приоритеты формирования метапредметных результатов:</a:t>
            </a:r>
            <a:endParaRPr lang="ru-RU" sz="1800" dirty="0"/>
          </a:p>
          <a:p>
            <a:pPr lvl="0"/>
            <a:r>
              <a:rPr lang="ru-RU" sz="1800" b="1" i="1" dirty="0"/>
              <a:t>умение выразить свои мысли</a:t>
            </a:r>
            <a:r>
              <a:rPr lang="ru-RU" sz="1800" dirty="0"/>
              <a:t>, чувства, желания посредством речевого высказывания в ситуации общения;</a:t>
            </a:r>
          </a:p>
          <a:p>
            <a:pPr lvl="0"/>
            <a:r>
              <a:rPr lang="ru-RU" sz="1800" b="1" i="1" dirty="0"/>
              <a:t>умение задавать вопросы</a:t>
            </a:r>
            <a:r>
              <a:rPr lang="ru-RU" sz="1800" dirty="0"/>
              <a:t> взрослым и сверстникам;</a:t>
            </a:r>
          </a:p>
          <a:p>
            <a:pPr lvl="0"/>
            <a:r>
              <a:rPr lang="ru-RU" sz="1800" b="1" i="1" dirty="0"/>
              <a:t>умение договариваться</a:t>
            </a:r>
            <a:r>
              <a:rPr lang="ru-RU" sz="1800" dirty="0"/>
              <a:t> о совместных действиях с другими.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3457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728754"/>
            <a:ext cx="11197770" cy="56865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u="sng" dirty="0"/>
              <a:t>На этапе завершения начального общего образования</a:t>
            </a:r>
            <a:endParaRPr lang="ru-RU" sz="1800" dirty="0"/>
          </a:p>
          <a:p>
            <a:pPr marL="0" indent="0">
              <a:buNone/>
            </a:pPr>
            <a:r>
              <a:rPr lang="ru-RU" sz="1800" b="1" i="1" dirty="0"/>
              <a:t>Приоритеты формирования личностных результатов:</a:t>
            </a:r>
            <a:endParaRPr lang="ru-RU" sz="1800" dirty="0"/>
          </a:p>
          <a:p>
            <a:pPr lvl="0"/>
            <a:r>
              <a:rPr lang="ru-RU" sz="1800" b="1" i="1" dirty="0"/>
              <a:t>мотивация</a:t>
            </a:r>
            <a:r>
              <a:rPr lang="ru-RU" sz="1800" dirty="0"/>
              <a:t> к учебной деятельности;</a:t>
            </a:r>
          </a:p>
          <a:p>
            <a:pPr lvl="0"/>
            <a:r>
              <a:rPr lang="ru-RU" sz="1800" b="1" i="1" dirty="0"/>
              <a:t>осознанное, уважительное и доброжелательное</a:t>
            </a:r>
            <a:r>
              <a:rPr lang="ru-RU" sz="1800" dirty="0"/>
              <a:t> </a:t>
            </a:r>
            <a:r>
              <a:rPr lang="ru-RU" sz="1800" b="1" i="1" dirty="0"/>
              <a:t>отношение к другому</a:t>
            </a:r>
            <a:r>
              <a:rPr lang="ru-RU" sz="1800" dirty="0"/>
              <a:t> человеку, его мнению, мировоззрению, культуре, языку, вере, гражданской позиции; </a:t>
            </a:r>
          </a:p>
          <a:p>
            <a:pPr lvl="0"/>
            <a:r>
              <a:rPr lang="ru-RU" sz="1800" b="1" i="1" dirty="0"/>
              <a:t>понимание и принятие</a:t>
            </a:r>
            <a:r>
              <a:rPr lang="ru-RU" sz="1800" dirty="0"/>
              <a:t> социальных норм, правил поведения, ролей и форм социальной жизни в группах и сообществах, включая взрослые и социальные сообщества, участвуя в школьном самоуправлении и общественной жизни в пределах возрастных компетенций с учетом этнокультурных, социальных и экономических особенностей.</a:t>
            </a:r>
          </a:p>
          <a:p>
            <a:endParaRPr lang="ru-RU" sz="1800" dirty="0"/>
          </a:p>
          <a:p>
            <a:pPr marL="0" indent="0">
              <a:buNone/>
            </a:pPr>
            <a:r>
              <a:rPr lang="ru-RU" sz="1800" b="1" i="1" dirty="0"/>
              <a:t>Приоритеты формирования метапредметных результатов:</a:t>
            </a:r>
            <a:endParaRPr lang="ru-RU" sz="1800" dirty="0"/>
          </a:p>
          <a:p>
            <a:pPr lvl="0"/>
            <a:r>
              <a:rPr lang="ru-RU" sz="1800" b="1" i="1" dirty="0"/>
              <a:t>умение осуществлять целеполагание</a:t>
            </a:r>
            <a:r>
              <a:rPr lang="ru-RU" sz="1800" dirty="0"/>
              <a:t>;</a:t>
            </a:r>
          </a:p>
          <a:p>
            <a:pPr lvl="0"/>
            <a:r>
              <a:rPr lang="ru-RU" sz="1800" b="1" i="1" dirty="0"/>
              <a:t>умение планировать, контролировать и оценивать</a:t>
            </a:r>
            <a:r>
              <a:rPr lang="ru-RU" sz="1800" dirty="0"/>
              <a:t> учебные действия в соответствии с поставленной задачей и условиями ее реализации; </a:t>
            </a:r>
          </a:p>
          <a:p>
            <a:pPr lvl="0"/>
            <a:r>
              <a:rPr lang="ru-RU" sz="1800" b="1" i="1" dirty="0"/>
              <a:t>умение строить продуктивное взаимодействие</a:t>
            </a:r>
            <a:r>
              <a:rPr lang="ru-RU" sz="1800" dirty="0"/>
              <a:t> со сверстниками и взрослыми (в паре, в группе).</a:t>
            </a:r>
          </a:p>
          <a:p>
            <a:pPr marL="0" indent="0">
              <a:buNone/>
            </a:pP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49869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728754"/>
            <a:ext cx="11197770" cy="60203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u="sng" dirty="0"/>
              <a:t>На этапе завершения основного общего образования</a:t>
            </a:r>
            <a:endParaRPr lang="ru-RU" sz="1800" dirty="0"/>
          </a:p>
          <a:p>
            <a:pPr marL="0" indent="0">
              <a:buNone/>
            </a:pPr>
            <a:r>
              <a:rPr lang="ru-RU" sz="1800" b="1" i="1" dirty="0"/>
              <a:t>Приоритеты формирования личностных результатов:</a:t>
            </a:r>
            <a:endParaRPr lang="ru-RU" sz="1800" dirty="0"/>
          </a:p>
          <a:p>
            <a:pPr lvl="0"/>
            <a:r>
              <a:rPr lang="ru-RU" sz="1800" b="1" i="1" dirty="0"/>
              <a:t>ответственное отношение</a:t>
            </a:r>
            <a:r>
              <a:rPr lang="ru-RU" sz="1800" dirty="0"/>
              <a:t> к образовательному процессу и к достижению образовательных результатов;</a:t>
            </a:r>
          </a:p>
          <a:p>
            <a:pPr lvl="0"/>
            <a:r>
              <a:rPr lang="ru-RU" sz="1800" b="1" i="1" dirty="0"/>
              <a:t>принятие социальных норм</a:t>
            </a:r>
            <a:r>
              <a:rPr lang="ru-RU" sz="1800" dirty="0"/>
              <a:t>, правил поведения, ролей и форм социальной жизни в группах и сообществах, включая взрослые и социальные сообщества, проверяемое в их соблюдении при участии в деятельности школьного самоуправления и общественной жизни в пределах возрастных компетенций с учетом этнокультурных и социальных особенностей;</a:t>
            </a:r>
          </a:p>
          <a:p>
            <a:pPr lvl="0"/>
            <a:r>
              <a:rPr lang="ru-RU" sz="1800" b="1" i="1" dirty="0"/>
              <a:t>готовность к осознанному выбору</a:t>
            </a:r>
            <a:r>
              <a:rPr lang="ru-RU" sz="1800" dirty="0"/>
              <a:t> и построению дальнейшей индивидуальной траектории образования на базе ориентировки в мире профессий и профессиональных предпочтений с учетом устойчивых познавательных интересов, а также на основе формирования уважительного отношения к труду, развития опыта участия в социально значимом труде.</a:t>
            </a:r>
          </a:p>
          <a:p>
            <a:pPr marL="0" indent="0">
              <a:buNone/>
            </a:pPr>
            <a:r>
              <a:rPr lang="ru-RU" sz="1800" b="1" i="1" dirty="0"/>
              <a:t> Приоритеты формирования метапредметных результатов:</a:t>
            </a:r>
            <a:endParaRPr lang="ru-RU" sz="1800" dirty="0"/>
          </a:p>
          <a:p>
            <a:pPr lvl="0"/>
            <a:r>
              <a:rPr lang="ru-RU" sz="1800" b="1" i="1" dirty="0"/>
              <a:t>умение сотрудничать </a:t>
            </a:r>
            <a:r>
              <a:rPr lang="ru-RU" sz="1800" i="1" dirty="0"/>
              <a:t>в составе группы</a:t>
            </a:r>
            <a:r>
              <a:rPr lang="ru-RU" sz="1800" dirty="0"/>
              <a:t> (находить общее решение и разрешать конфликты на основе согласования позиций и учета интересов; формулировать, аргументировать и отстаивать свое мнение);</a:t>
            </a:r>
          </a:p>
          <a:p>
            <a:pPr lvl="0"/>
            <a:r>
              <a:rPr lang="ru-RU" sz="1800" b="1" i="1" dirty="0"/>
              <a:t>умение самоопределяться </a:t>
            </a:r>
            <a:r>
              <a:rPr lang="ru-RU" sz="1800" i="1" dirty="0"/>
              <a:t>в обучении</a:t>
            </a:r>
            <a:r>
              <a:rPr lang="ru-RU" sz="1800" dirty="0"/>
              <a:t> (самостоятельно определять цели своего обучения, ставить и формулировать для себя новые задачи в учебе и познавательной деятельности, развивать мотивы и интересы своей познавательной деятельности);</a:t>
            </a:r>
          </a:p>
          <a:p>
            <a:pPr lvl="0"/>
            <a:r>
              <a:rPr lang="ru-RU" sz="1800" b="1" i="1" dirty="0"/>
              <a:t>умение логически мыслить</a:t>
            </a:r>
            <a:r>
              <a:rPr lang="ru-RU" sz="1800" dirty="0"/>
              <a:t> (определять понятия, создавать обобщения, устанавливать аналогии, классифицировать, самостоятельно выбирать основания и критерии для классификации, устанавливать причинно-следственные связи, строить логическое рассуждение, умозаключение и делать выводы).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8837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728754"/>
            <a:ext cx="11315698" cy="60203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u="sng" dirty="0"/>
              <a:t>На этапе завершения среднего общего образования</a:t>
            </a:r>
            <a:endParaRPr lang="ru-RU" sz="1800" dirty="0"/>
          </a:p>
          <a:p>
            <a:pPr marL="0" indent="0">
              <a:buNone/>
            </a:pPr>
            <a:r>
              <a:rPr lang="ru-RU" sz="1800" b="1" i="1" dirty="0"/>
              <a:t>Приоритеты формирования личностных результатов:</a:t>
            </a:r>
            <a:endParaRPr lang="ru-RU" sz="1800" dirty="0"/>
          </a:p>
          <a:p>
            <a:pPr lvl="0"/>
            <a:r>
              <a:rPr lang="ru-RU" sz="1800" b="1" i="1" dirty="0"/>
              <a:t>сознательно ответственное отношение к образованию</a:t>
            </a:r>
            <a:r>
              <a:rPr lang="ru-RU" sz="1800" dirty="0"/>
              <a:t> на протяжении всей жизни, в том числе самообразованию, с пониманием важности непрерывного образования как условия обеспечения успешной профессиональной и общественной деятельности;</a:t>
            </a:r>
          </a:p>
          <a:p>
            <a:pPr lvl="0"/>
            <a:r>
              <a:rPr lang="ru-RU" sz="1800" b="1" i="1" dirty="0"/>
              <a:t>осознанность в выборе</a:t>
            </a:r>
            <a:r>
              <a:rPr lang="ru-RU" sz="1800" dirty="0"/>
              <a:t> будущей профессии и возможностей реализации собственных жизненных планов, в отношении к профессиональной деятельности как возможности участия в решении личных, общественных, государственных, общенациональных проблем;</a:t>
            </a:r>
          </a:p>
          <a:p>
            <a:pPr lvl="0"/>
            <a:r>
              <a:rPr lang="ru-RU" sz="1800" b="1" i="1" dirty="0"/>
              <a:t>готовность к саморазвитию и самообразованию</a:t>
            </a:r>
            <a:r>
              <a:rPr lang="ru-RU" sz="1800" dirty="0"/>
              <a:t> для самостоятельной, творческой, социально значимой деятельности на основе мотивации к познанию в соответствии с общечеловеческими ценностями и идеалами гражданского общества.</a:t>
            </a:r>
          </a:p>
          <a:p>
            <a:pPr marL="0" indent="0">
              <a:buNone/>
            </a:pPr>
            <a:r>
              <a:rPr lang="ru-RU" sz="1800" b="1" i="1" dirty="0"/>
              <a:t>Приоритеты формирования метапредметных результатов:</a:t>
            </a:r>
            <a:endParaRPr lang="ru-RU" sz="1800" dirty="0"/>
          </a:p>
          <a:p>
            <a:pPr lvl="0"/>
            <a:r>
              <a:rPr lang="ru-RU" sz="1800" b="1" i="1" dirty="0"/>
              <a:t>умение сотрудничать</a:t>
            </a:r>
            <a:r>
              <a:rPr lang="ru-RU" sz="1800" dirty="0"/>
              <a:t> (продуктивно общаться и взаимодействовать со сверстниками и взрослыми в процессе совместной деятельности, учитывая позиции других участников, эффективно разрешая конфликты);</a:t>
            </a:r>
          </a:p>
          <a:p>
            <a:pPr lvl="0"/>
            <a:r>
              <a:rPr lang="ru-RU" sz="1800" b="1" i="1" dirty="0"/>
              <a:t>умение самоопределяться </a:t>
            </a:r>
            <a:r>
              <a:rPr lang="ru-RU" sz="1800" i="1" dirty="0"/>
              <a:t>в деятельности</a:t>
            </a:r>
            <a:r>
              <a:rPr lang="ru-RU" sz="1800" dirty="0"/>
              <a:t> (самостоятельно определять цели деятельности и составлять планы деятельности; самостоятельно осуществлять, контролировать и корректировать деятельность);</a:t>
            </a:r>
          </a:p>
          <a:p>
            <a:r>
              <a:rPr lang="ru-RU" sz="1800" b="1" i="1" dirty="0"/>
              <a:t>умение логически мыслить</a:t>
            </a:r>
            <a:r>
              <a:rPr lang="ru-RU" sz="1800" dirty="0"/>
              <a:t> (самостоятельно ставить образовательные цели в информационно-познавательной деятельности; осуществлять поиск необходимых сведений в работе с разнообразными массивами </a:t>
            </a:r>
            <a:r>
              <a:rPr lang="ru-RU" sz="1800"/>
              <a:t>данных и </a:t>
            </a:r>
            <a:r>
              <a:rPr lang="ru-RU" sz="1800" dirty="0"/>
              <a:t>различными видами информации, критически оценивать и интерпретировать информацию, получаемую из различных источников).</a:t>
            </a:r>
          </a:p>
        </p:txBody>
      </p:sp>
    </p:spTree>
    <p:extLst>
      <p:ext uri="{BB962C8B-B14F-4D97-AF65-F5344CB8AC3E}">
        <p14:creationId xmlns:p14="http://schemas.microsoft.com/office/powerpoint/2010/main" val="18256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31747" cy="14605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«Ядро»  образовательных результатов Красноярского стандарта </a:t>
            </a:r>
            <a:r>
              <a:rPr lang="ru-RU" b="1" dirty="0"/>
              <a:t>к</a:t>
            </a:r>
            <a:r>
              <a:rPr lang="ru-RU" b="1" dirty="0" smtClean="0"/>
              <a:t>ачества образования (вариант)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838200" y="2208361"/>
            <a:ext cx="5181600" cy="3968601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Личностные результаты как качества личности</a:t>
            </a:r>
            <a:endParaRPr lang="ru-RU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ответственность (О)</a:t>
            </a:r>
          </a:p>
          <a:p>
            <a:r>
              <a:rPr lang="ru-RU" dirty="0" smtClean="0"/>
              <a:t>воля (В)</a:t>
            </a:r>
          </a:p>
          <a:p>
            <a:r>
              <a:rPr lang="ru-RU" dirty="0"/>
              <a:t>д</a:t>
            </a:r>
            <a:r>
              <a:rPr lang="ru-RU" dirty="0" smtClean="0"/>
              <a:t>оброжелательность(Д)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72200" y="2208361"/>
            <a:ext cx="5181600" cy="3968602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/>
              <a:t>Метапредметные</a:t>
            </a:r>
            <a:r>
              <a:rPr lang="ru-RU" b="1" dirty="0"/>
              <a:t> результаты как умения</a:t>
            </a:r>
            <a:endParaRPr lang="en-US" b="1" dirty="0"/>
          </a:p>
          <a:p>
            <a:r>
              <a:rPr lang="ru-RU" dirty="0" smtClean="0"/>
              <a:t>умение анализировать (А)</a:t>
            </a:r>
          </a:p>
          <a:p>
            <a:r>
              <a:rPr lang="ru-RU" dirty="0"/>
              <a:t>у</a:t>
            </a:r>
            <a:r>
              <a:rPr lang="ru-RU" dirty="0" smtClean="0"/>
              <a:t>мение интерпретировать(И)</a:t>
            </a:r>
          </a:p>
          <a:p>
            <a:r>
              <a:rPr lang="ru-RU" dirty="0"/>
              <a:t>у</a:t>
            </a:r>
            <a:r>
              <a:rPr lang="ru-RU" dirty="0" smtClean="0"/>
              <a:t>мение осуществлять целеполагание(Ц)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2652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5" t="12397" r="8381" b="14049"/>
          <a:stretch/>
        </p:blipFill>
        <p:spPr>
          <a:xfrm>
            <a:off x="3294288" y="755272"/>
            <a:ext cx="1218715" cy="84738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38" b="19318"/>
          <a:stretch/>
        </p:blipFill>
        <p:spPr>
          <a:xfrm>
            <a:off x="10310380" y="1515911"/>
            <a:ext cx="1549659" cy="60067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02"/>
          <a:stretch/>
        </p:blipFill>
        <p:spPr>
          <a:xfrm>
            <a:off x="10663176" y="5576456"/>
            <a:ext cx="1109723" cy="101285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130" y="4884559"/>
            <a:ext cx="1282850" cy="847387"/>
          </a:xfrm>
          <a:prstGeom prst="rect">
            <a:avLst/>
          </a:prstGeom>
        </p:spPr>
      </p:pic>
      <p:sp>
        <p:nvSpPr>
          <p:cNvPr id="30" name="Объект 2"/>
          <p:cNvSpPr>
            <a:spLocks noGrp="1"/>
          </p:cNvSpPr>
          <p:nvPr>
            <p:ph idx="1"/>
          </p:nvPr>
        </p:nvSpPr>
        <p:spPr>
          <a:xfrm>
            <a:off x="435466" y="774936"/>
            <a:ext cx="4045973" cy="1493335"/>
          </a:xfrm>
        </p:spPr>
        <p:txBody>
          <a:bodyPr>
            <a:noAutofit/>
          </a:bodyPr>
          <a:lstStyle/>
          <a:p>
            <a:pPr lvl="0"/>
            <a:r>
              <a:rPr lang="ru-RU" sz="1800" dirty="0"/>
              <a:t>«Современная школа»</a:t>
            </a:r>
          </a:p>
          <a:p>
            <a:pPr lvl="0"/>
            <a:r>
              <a:rPr lang="ru-RU" sz="1800" dirty="0"/>
              <a:t>«Успех каждого ребёнка» </a:t>
            </a:r>
          </a:p>
          <a:p>
            <a:pPr lvl="0"/>
            <a:r>
              <a:rPr lang="ru-RU" sz="1800" dirty="0"/>
              <a:t>«Цифровая образовательная среда»</a:t>
            </a:r>
          </a:p>
          <a:p>
            <a:pPr lvl="0"/>
            <a:r>
              <a:rPr lang="ru-RU" sz="1800" dirty="0"/>
              <a:t>«Учитель будущего»</a:t>
            </a:r>
          </a:p>
          <a:p>
            <a:pPr marL="0" lvl="0" indent="0">
              <a:buNone/>
            </a:pPr>
            <a:endParaRPr lang="ru-RU" sz="1800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7107493" y="774936"/>
            <a:ext cx="4665406" cy="14819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dirty="0"/>
              <a:t>Требования к образовательным результатам:</a:t>
            </a:r>
          </a:p>
          <a:p>
            <a:r>
              <a:rPr lang="ru-RU" sz="1800" dirty="0"/>
              <a:t>ФГОС начального образования</a:t>
            </a:r>
          </a:p>
          <a:p>
            <a:r>
              <a:rPr lang="ru-RU" sz="1800" dirty="0"/>
              <a:t>ФГОС основного образования</a:t>
            </a:r>
          </a:p>
          <a:p>
            <a:r>
              <a:rPr lang="ru-RU" sz="1800" dirty="0"/>
              <a:t>ФГОС среднего образования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1800" dirty="0"/>
          </a:p>
        </p:txBody>
      </p:sp>
      <p:sp>
        <p:nvSpPr>
          <p:cNvPr id="34" name="Объект 2"/>
          <p:cNvSpPr txBox="1">
            <a:spLocks/>
          </p:cNvSpPr>
          <p:nvPr/>
        </p:nvSpPr>
        <p:spPr>
          <a:xfrm>
            <a:off x="435466" y="4798142"/>
            <a:ext cx="4826667" cy="19132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err="1"/>
              <a:t>Полилингвальность</a:t>
            </a:r>
            <a:endParaRPr lang="ru-RU" sz="1800" dirty="0"/>
          </a:p>
          <a:p>
            <a:r>
              <a:rPr lang="ru-RU" sz="1800" dirty="0"/>
              <a:t>Развивающее образование</a:t>
            </a:r>
          </a:p>
          <a:p>
            <a:r>
              <a:rPr lang="ru-RU" sz="1800" dirty="0" err="1"/>
              <a:t>Цифровизация</a:t>
            </a:r>
            <a:r>
              <a:rPr lang="ru-RU" sz="1800" dirty="0"/>
              <a:t> управления</a:t>
            </a:r>
          </a:p>
          <a:p>
            <a:r>
              <a:rPr lang="ru-RU" sz="1800" dirty="0"/>
              <a:t>Образовательное пространство города</a:t>
            </a:r>
          </a:p>
          <a:p>
            <a:r>
              <a:rPr lang="ru-RU" sz="1800" dirty="0"/>
              <a:t>Сетевые образовательные взаимодействия</a:t>
            </a:r>
          </a:p>
        </p:txBody>
      </p:sp>
      <p:sp>
        <p:nvSpPr>
          <p:cNvPr id="35" name="Объект 2"/>
          <p:cNvSpPr txBox="1">
            <a:spLocks/>
          </p:cNvSpPr>
          <p:nvPr/>
        </p:nvSpPr>
        <p:spPr>
          <a:xfrm>
            <a:off x="7107493" y="4798142"/>
            <a:ext cx="4665406" cy="17911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Качественно новая система образования</a:t>
            </a:r>
          </a:p>
          <a:p>
            <a:r>
              <a:rPr lang="ru-RU" sz="1800" dirty="0"/>
              <a:t>Высокий уровень человеческого капитала</a:t>
            </a:r>
          </a:p>
          <a:p>
            <a:r>
              <a:rPr lang="ru-RU" sz="1800" dirty="0"/>
              <a:t>Компетенции горожанина будущего</a:t>
            </a:r>
          </a:p>
          <a:p>
            <a:r>
              <a:rPr lang="ru-RU" sz="1800" dirty="0"/>
              <a:t>Успешная самореализация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6038716" y="3833097"/>
            <a:ext cx="1242060" cy="813435"/>
            <a:chOff x="6038716" y="3833097"/>
            <a:chExt cx="1242060" cy="813435"/>
          </a:xfrm>
        </p:grpSpPr>
        <p:grpSp>
          <p:nvGrpSpPr>
            <p:cNvPr id="44" name="Group 17"/>
            <p:cNvGrpSpPr>
              <a:grpSpLocks/>
            </p:cNvGrpSpPr>
            <p:nvPr/>
          </p:nvGrpSpPr>
          <p:grpSpPr bwMode="auto">
            <a:xfrm rot="1104878">
              <a:off x="6339286" y="4130256"/>
              <a:ext cx="243840" cy="280551"/>
              <a:chOff x="2306" y="4899"/>
              <a:chExt cx="413" cy="545"/>
            </a:xfrm>
          </p:grpSpPr>
          <p:sp>
            <p:nvSpPr>
              <p:cNvPr id="58" name="Arc 18"/>
              <p:cNvSpPr>
                <a:spLocks/>
              </p:cNvSpPr>
              <p:nvPr/>
            </p:nvSpPr>
            <p:spPr bwMode="auto">
              <a:xfrm rot="11089716">
                <a:off x="2306" y="4899"/>
                <a:ext cx="413" cy="285"/>
              </a:xfrm>
              <a:custGeom>
                <a:avLst/>
                <a:gdLst>
                  <a:gd name="G0" fmla="+- 9697 0 0"/>
                  <a:gd name="G1" fmla="+- 21600 0 0"/>
                  <a:gd name="G2" fmla="+- 21600 0 0"/>
                  <a:gd name="T0" fmla="*/ 0 w 24710"/>
                  <a:gd name="T1" fmla="*/ 2299 h 21600"/>
                  <a:gd name="T2" fmla="*/ 24710 w 24710"/>
                  <a:gd name="T3" fmla="*/ 6071 h 21600"/>
                  <a:gd name="T4" fmla="*/ 9697 w 2471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710" h="21600" fill="none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</a:path>
                  <a:path w="24710" h="21600" stroke="0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  <a:lnTo>
                      <a:pt x="9697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59" name="Group 19"/>
              <p:cNvGrpSpPr>
                <a:grpSpLocks/>
              </p:cNvGrpSpPr>
              <p:nvPr/>
            </p:nvGrpSpPr>
            <p:grpSpPr bwMode="auto">
              <a:xfrm rot="10582515">
                <a:off x="2307" y="5100"/>
                <a:ext cx="365" cy="344"/>
                <a:chOff x="2241" y="5110"/>
                <a:chExt cx="510" cy="444"/>
              </a:xfrm>
            </p:grpSpPr>
            <p:sp>
              <p:nvSpPr>
                <p:cNvPr id="61" name="Arc 20"/>
                <p:cNvSpPr>
                  <a:spLocks/>
                </p:cNvSpPr>
                <p:nvPr/>
              </p:nvSpPr>
              <p:spPr bwMode="auto">
                <a:xfrm rot="314554">
                  <a:off x="224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62" name="Arc 21"/>
                <p:cNvSpPr>
                  <a:spLocks/>
                </p:cNvSpPr>
                <p:nvPr/>
              </p:nvSpPr>
              <p:spPr bwMode="auto">
                <a:xfrm rot="88036" flipH="1">
                  <a:off x="249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60" name="Oval 22"/>
              <p:cNvSpPr>
                <a:spLocks noChangeArrowheads="1"/>
              </p:cNvSpPr>
              <p:nvPr/>
            </p:nvSpPr>
            <p:spPr bwMode="auto">
              <a:xfrm>
                <a:off x="2406" y="4914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grpSp>
          <p:nvGrpSpPr>
            <p:cNvPr id="45" name="Group 23"/>
            <p:cNvGrpSpPr>
              <a:grpSpLocks/>
            </p:cNvGrpSpPr>
            <p:nvPr/>
          </p:nvGrpSpPr>
          <p:grpSpPr bwMode="auto">
            <a:xfrm rot="20864015">
              <a:off x="6695182" y="3880279"/>
              <a:ext cx="243840" cy="280551"/>
              <a:chOff x="2306" y="4899"/>
              <a:chExt cx="413" cy="545"/>
            </a:xfrm>
          </p:grpSpPr>
          <p:sp>
            <p:nvSpPr>
              <p:cNvPr id="53" name="Arc 24"/>
              <p:cNvSpPr>
                <a:spLocks/>
              </p:cNvSpPr>
              <p:nvPr/>
            </p:nvSpPr>
            <p:spPr bwMode="auto">
              <a:xfrm rot="11089716">
                <a:off x="2306" y="4899"/>
                <a:ext cx="413" cy="285"/>
              </a:xfrm>
              <a:custGeom>
                <a:avLst/>
                <a:gdLst>
                  <a:gd name="G0" fmla="+- 9697 0 0"/>
                  <a:gd name="G1" fmla="+- 21600 0 0"/>
                  <a:gd name="G2" fmla="+- 21600 0 0"/>
                  <a:gd name="T0" fmla="*/ 0 w 24710"/>
                  <a:gd name="T1" fmla="*/ 2299 h 21600"/>
                  <a:gd name="T2" fmla="*/ 24710 w 24710"/>
                  <a:gd name="T3" fmla="*/ 6071 h 21600"/>
                  <a:gd name="T4" fmla="*/ 9697 w 2471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710" h="21600" fill="none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</a:path>
                  <a:path w="24710" h="21600" stroke="0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  <a:lnTo>
                      <a:pt x="9697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54" name="Group 25"/>
              <p:cNvGrpSpPr>
                <a:grpSpLocks/>
              </p:cNvGrpSpPr>
              <p:nvPr/>
            </p:nvGrpSpPr>
            <p:grpSpPr bwMode="auto">
              <a:xfrm rot="10582515">
                <a:off x="2307" y="5100"/>
                <a:ext cx="365" cy="344"/>
                <a:chOff x="2241" y="5110"/>
                <a:chExt cx="510" cy="444"/>
              </a:xfrm>
            </p:grpSpPr>
            <p:sp>
              <p:nvSpPr>
                <p:cNvPr id="56" name="Arc 26"/>
                <p:cNvSpPr>
                  <a:spLocks/>
                </p:cNvSpPr>
                <p:nvPr/>
              </p:nvSpPr>
              <p:spPr bwMode="auto">
                <a:xfrm rot="314554">
                  <a:off x="224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57" name="Arc 27"/>
                <p:cNvSpPr>
                  <a:spLocks/>
                </p:cNvSpPr>
                <p:nvPr/>
              </p:nvSpPr>
              <p:spPr bwMode="auto">
                <a:xfrm rot="88036" flipH="1">
                  <a:off x="249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55" name="Oval 28"/>
              <p:cNvSpPr>
                <a:spLocks noChangeArrowheads="1"/>
              </p:cNvSpPr>
              <p:nvPr/>
            </p:nvSpPr>
            <p:spPr bwMode="auto">
              <a:xfrm>
                <a:off x="2406" y="4914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grpSp>
          <p:nvGrpSpPr>
            <p:cNvPr id="46" name="Group 29"/>
            <p:cNvGrpSpPr>
              <a:grpSpLocks/>
            </p:cNvGrpSpPr>
            <p:nvPr/>
          </p:nvGrpSpPr>
          <p:grpSpPr bwMode="auto">
            <a:xfrm rot="410886">
              <a:off x="6621325" y="4336090"/>
              <a:ext cx="243840" cy="280551"/>
              <a:chOff x="2306" y="4899"/>
              <a:chExt cx="413" cy="545"/>
            </a:xfrm>
          </p:grpSpPr>
          <p:sp>
            <p:nvSpPr>
              <p:cNvPr id="48" name="Arc 30"/>
              <p:cNvSpPr>
                <a:spLocks/>
              </p:cNvSpPr>
              <p:nvPr/>
            </p:nvSpPr>
            <p:spPr bwMode="auto">
              <a:xfrm rot="11089716">
                <a:off x="2306" y="4899"/>
                <a:ext cx="413" cy="285"/>
              </a:xfrm>
              <a:custGeom>
                <a:avLst/>
                <a:gdLst>
                  <a:gd name="G0" fmla="+- 9697 0 0"/>
                  <a:gd name="G1" fmla="+- 21600 0 0"/>
                  <a:gd name="G2" fmla="+- 21600 0 0"/>
                  <a:gd name="T0" fmla="*/ 0 w 24710"/>
                  <a:gd name="T1" fmla="*/ 2299 h 21600"/>
                  <a:gd name="T2" fmla="*/ 24710 w 24710"/>
                  <a:gd name="T3" fmla="*/ 6071 h 21600"/>
                  <a:gd name="T4" fmla="*/ 9697 w 2471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710" h="21600" fill="none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</a:path>
                  <a:path w="24710" h="21600" stroke="0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  <a:lnTo>
                      <a:pt x="9697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49" name="Group 31"/>
              <p:cNvGrpSpPr>
                <a:grpSpLocks/>
              </p:cNvGrpSpPr>
              <p:nvPr/>
            </p:nvGrpSpPr>
            <p:grpSpPr bwMode="auto">
              <a:xfrm rot="10582515">
                <a:off x="2307" y="5100"/>
                <a:ext cx="365" cy="344"/>
                <a:chOff x="2241" y="5110"/>
                <a:chExt cx="510" cy="444"/>
              </a:xfrm>
            </p:grpSpPr>
            <p:sp>
              <p:nvSpPr>
                <p:cNvPr id="51" name="Arc 32"/>
                <p:cNvSpPr>
                  <a:spLocks/>
                </p:cNvSpPr>
                <p:nvPr/>
              </p:nvSpPr>
              <p:spPr bwMode="auto">
                <a:xfrm rot="314554">
                  <a:off x="224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52" name="Arc 33"/>
                <p:cNvSpPr>
                  <a:spLocks/>
                </p:cNvSpPr>
                <p:nvPr/>
              </p:nvSpPr>
              <p:spPr bwMode="auto">
                <a:xfrm rot="88036" flipH="1">
                  <a:off x="249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50" name="Oval 34"/>
              <p:cNvSpPr>
                <a:spLocks noChangeArrowheads="1"/>
              </p:cNvSpPr>
              <p:nvPr/>
            </p:nvSpPr>
            <p:spPr bwMode="auto">
              <a:xfrm>
                <a:off x="2406" y="4914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sp>
          <p:nvSpPr>
            <p:cNvPr id="47" name="Oval 41"/>
            <p:cNvSpPr>
              <a:spLocks noChangeArrowheads="1"/>
            </p:cNvSpPr>
            <p:nvPr/>
          </p:nvSpPr>
          <p:spPr bwMode="auto">
            <a:xfrm rot="19368899">
              <a:off x="6038716" y="3833097"/>
              <a:ext cx="1242060" cy="81343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4809355" y="3394127"/>
            <a:ext cx="1242060" cy="839640"/>
            <a:chOff x="4809355" y="3256473"/>
            <a:chExt cx="1242060" cy="839640"/>
          </a:xfrm>
        </p:grpSpPr>
        <p:grpSp>
          <p:nvGrpSpPr>
            <p:cNvPr id="39" name="Group 12"/>
            <p:cNvGrpSpPr>
              <a:grpSpLocks/>
            </p:cNvGrpSpPr>
            <p:nvPr/>
          </p:nvGrpSpPr>
          <p:grpSpPr bwMode="auto">
            <a:xfrm>
              <a:off x="5489777" y="3256473"/>
              <a:ext cx="423790" cy="449927"/>
              <a:chOff x="2241" y="1754"/>
              <a:chExt cx="510" cy="640"/>
            </a:xfrm>
          </p:grpSpPr>
          <p:sp>
            <p:nvSpPr>
              <p:cNvPr id="40" name="Arc 13"/>
              <p:cNvSpPr>
                <a:spLocks/>
              </p:cNvSpPr>
              <p:nvPr/>
            </p:nvSpPr>
            <p:spPr bwMode="auto">
              <a:xfrm rot="11089716">
                <a:off x="2411" y="1804"/>
                <a:ext cx="270" cy="180"/>
              </a:xfrm>
              <a:custGeom>
                <a:avLst/>
                <a:gdLst>
                  <a:gd name="G0" fmla="+- 13974 0 0"/>
                  <a:gd name="G1" fmla="+- 21600 0 0"/>
                  <a:gd name="G2" fmla="+- 21600 0 0"/>
                  <a:gd name="T0" fmla="*/ 0 w 32346"/>
                  <a:gd name="T1" fmla="*/ 5130 h 21600"/>
                  <a:gd name="T2" fmla="*/ 32346 w 32346"/>
                  <a:gd name="T3" fmla="*/ 10240 h 21600"/>
                  <a:gd name="T4" fmla="*/ 13974 w 323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346" h="21600" fill="none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</a:path>
                  <a:path w="32346" h="21600" stroke="0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  <a:lnTo>
                      <a:pt x="1397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1" name="Arc 14"/>
              <p:cNvSpPr>
                <a:spLocks/>
              </p:cNvSpPr>
              <p:nvPr/>
            </p:nvSpPr>
            <p:spPr bwMode="auto">
              <a:xfrm rot="314554">
                <a:off x="2241" y="195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2" name="Arc 15"/>
              <p:cNvSpPr>
                <a:spLocks/>
              </p:cNvSpPr>
              <p:nvPr/>
            </p:nvSpPr>
            <p:spPr bwMode="auto">
              <a:xfrm rot="88036" flipH="1">
                <a:off x="2491" y="195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3" name="Oval 16"/>
              <p:cNvSpPr>
                <a:spLocks noChangeArrowheads="1"/>
              </p:cNvSpPr>
              <p:nvPr/>
            </p:nvSpPr>
            <p:spPr bwMode="auto">
              <a:xfrm>
                <a:off x="2406" y="1754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grpSp>
          <p:nvGrpSpPr>
            <p:cNvPr id="63" name="Group 12"/>
            <p:cNvGrpSpPr>
              <a:grpSpLocks/>
            </p:cNvGrpSpPr>
            <p:nvPr/>
          </p:nvGrpSpPr>
          <p:grpSpPr bwMode="auto">
            <a:xfrm>
              <a:off x="5231432" y="3429765"/>
              <a:ext cx="423790" cy="449927"/>
              <a:chOff x="2241" y="1754"/>
              <a:chExt cx="510" cy="640"/>
            </a:xfrm>
          </p:grpSpPr>
          <p:sp>
            <p:nvSpPr>
              <p:cNvPr id="64" name="Arc 13"/>
              <p:cNvSpPr>
                <a:spLocks/>
              </p:cNvSpPr>
              <p:nvPr/>
            </p:nvSpPr>
            <p:spPr bwMode="auto">
              <a:xfrm rot="11089716">
                <a:off x="2411" y="1804"/>
                <a:ext cx="270" cy="180"/>
              </a:xfrm>
              <a:custGeom>
                <a:avLst/>
                <a:gdLst>
                  <a:gd name="G0" fmla="+- 13974 0 0"/>
                  <a:gd name="G1" fmla="+- 21600 0 0"/>
                  <a:gd name="G2" fmla="+- 21600 0 0"/>
                  <a:gd name="T0" fmla="*/ 0 w 32346"/>
                  <a:gd name="T1" fmla="*/ 5130 h 21600"/>
                  <a:gd name="T2" fmla="*/ 32346 w 32346"/>
                  <a:gd name="T3" fmla="*/ 10240 h 21600"/>
                  <a:gd name="T4" fmla="*/ 13974 w 323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346" h="21600" fill="none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</a:path>
                  <a:path w="32346" h="21600" stroke="0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  <a:lnTo>
                      <a:pt x="1397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5" name="Arc 14"/>
              <p:cNvSpPr>
                <a:spLocks/>
              </p:cNvSpPr>
              <p:nvPr/>
            </p:nvSpPr>
            <p:spPr bwMode="auto">
              <a:xfrm rot="314554">
                <a:off x="2241" y="195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6" name="Arc 15"/>
              <p:cNvSpPr>
                <a:spLocks/>
              </p:cNvSpPr>
              <p:nvPr/>
            </p:nvSpPr>
            <p:spPr bwMode="auto">
              <a:xfrm rot="88036" flipH="1">
                <a:off x="2491" y="195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7" name="Oval 16"/>
              <p:cNvSpPr>
                <a:spLocks noChangeArrowheads="1"/>
              </p:cNvSpPr>
              <p:nvPr/>
            </p:nvSpPr>
            <p:spPr bwMode="auto">
              <a:xfrm>
                <a:off x="2406" y="1754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grpSp>
          <p:nvGrpSpPr>
            <p:cNvPr id="68" name="Group 12"/>
            <p:cNvGrpSpPr>
              <a:grpSpLocks/>
            </p:cNvGrpSpPr>
            <p:nvPr/>
          </p:nvGrpSpPr>
          <p:grpSpPr bwMode="auto">
            <a:xfrm>
              <a:off x="4955486" y="3646186"/>
              <a:ext cx="423790" cy="449927"/>
              <a:chOff x="2241" y="1754"/>
              <a:chExt cx="510" cy="640"/>
            </a:xfrm>
          </p:grpSpPr>
          <p:sp>
            <p:nvSpPr>
              <p:cNvPr id="69" name="Arc 13"/>
              <p:cNvSpPr>
                <a:spLocks/>
              </p:cNvSpPr>
              <p:nvPr/>
            </p:nvSpPr>
            <p:spPr bwMode="auto">
              <a:xfrm rot="11089716">
                <a:off x="2411" y="1804"/>
                <a:ext cx="270" cy="180"/>
              </a:xfrm>
              <a:custGeom>
                <a:avLst/>
                <a:gdLst>
                  <a:gd name="G0" fmla="+- 13974 0 0"/>
                  <a:gd name="G1" fmla="+- 21600 0 0"/>
                  <a:gd name="G2" fmla="+- 21600 0 0"/>
                  <a:gd name="T0" fmla="*/ 0 w 32346"/>
                  <a:gd name="T1" fmla="*/ 5130 h 21600"/>
                  <a:gd name="T2" fmla="*/ 32346 w 32346"/>
                  <a:gd name="T3" fmla="*/ 10240 h 21600"/>
                  <a:gd name="T4" fmla="*/ 13974 w 323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346" h="21600" fill="none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</a:path>
                  <a:path w="32346" h="21600" stroke="0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  <a:lnTo>
                      <a:pt x="1397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0" name="Arc 14"/>
              <p:cNvSpPr>
                <a:spLocks/>
              </p:cNvSpPr>
              <p:nvPr/>
            </p:nvSpPr>
            <p:spPr bwMode="auto">
              <a:xfrm rot="314554">
                <a:off x="2241" y="195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1" name="Arc 15"/>
              <p:cNvSpPr>
                <a:spLocks/>
              </p:cNvSpPr>
              <p:nvPr/>
            </p:nvSpPr>
            <p:spPr bwMode="auto">
              <a:xfrm rot="88036" flipH="1">
                <a:off x="2491" y="195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2" name="Oval 16"/>
              <p:cNvSpPr>
                <a:spLocks noChangeArrowheads="1"/>
              </p:cNvSpPr>
              <p:nvPr/>
            </p:nvSpPr>
            <p:spPr bwMode="auto">
              <a:xfrm>
                <a:off x="2406" y="1754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sp>
          <p:nvSpPr>
            <p:cNvPr id="73" name="Oval 41"/>
            <p:cNvSpPr>
              <a:spLocks noChangeArrowheads="1"/>
            </p:cNvSpPr>
            <p:nvPr/>
          </p:nvSpPr>
          <p:spPr bwMode="auto">
            <a:xfrm rot="19368899">
              <a:off x="4809355" y="3275504"/>
              <a:ext cx="1242060" cy="81343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74" name="Group 21"/>
          <p:cNvGrpSpPr>
            <a:grpSpLocks/>
          </p:cNvGrpSpPr>
          <p:nvPr/>
        </p:nvGrpSpPr>
        <p:grpSpPr bwMode="auto">
          <a:xfrm>
            <a:off x="3526571" y="2338911"/>
            <a:ext cx="377074" cy="528683"/>
            <a:chOff x="2196" y="2579"/>
            <a:chExt cx="726" cy="958"/>
          </a:xfrm>
        </p:grpSpPr>
        <p:grpSp>
          <p:nvGrpSpPr>
            <p:cNvPr id="75" name="Group 22"/>
            <p:cNvGrpSpPr>
              <a:grpSpLocks/>
            </p:cNvGrpSpPr>
            <p:nvPr/>
          </p:nvGrpSpPr>
          <p:grpSpPr bwMode="auto">
            <a:xfrm>
              <a:off x="2196" y="2872"/>
              <a:ext cx="726" cy="665"/>
              <a:chOff x="2241" y="2807"/>
              <a:chExt cx="510" cy="590"/>
            </a:xfrm>
          </p:grpSpPr>
          <p:sp>
            <p:nvSpPr>
              <p:cNvPr id="78" name="Arc 23"/>
              <p:cNvSpPr>
                <a:spLocks/>
              </p:cNvSpPr>
              <p:nvPr/>
            </p:nvSpPr>
            <p:spPr bwMode="auto">
              <a:xfrm rot="11089716">
                <a:off x="2401" y="2807"/>
                <a:ext cx="270" cy="180"/>
              </a:xfrm>
              <a:custGeom>
                <a:avLst/>
                <a:gdLst>
                  <a:gd name="G0" fmla="+- 13974 0 0"/>
                  <a:gd name="G1" fmla="+- 21600 0 0"/>
                  <a:gd name="G2" fmla="+- 21600 0 0"/>
                  <a:gd name="T0" fmla="*/ 0 w 32346"/>
                  <a:gd name="T1" fmla="*/ 5130 h 21600"/>
                  <a:gd name="T2" fmla="*/ 32346 w 32346"/>
                  <a:gd name="T3" fmla="*/ 10240 h 21600"/>
                  <a:gd name="T4" fmla="*/ 13974 w 323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346" h="21600" fill="none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</a:path>
                  <a:path w="32346" h="21600" stroke="0" extrusionOk="0">
                    <a:moveTo>
                      <a:pt x="-1" y="5129"/>
                    </a:moveTo>
                    <a:cubicBezTo>
                      <a:pt x="3902" y="1817"/>
                      <a:pt x="8855" y="0"/>
                      <a:pt x="13974" y="0"/>
                    </a:cubicBezTo>
                    <a:cubicBezTo>
                      <a:pt x="21458" y="0"/>
                      <a:pt x="28409" y="3874"/>
                      <a:pt x="32345" y="10240"/>
                    </a:cubicBezTo>
                    <a:lnTo>
                      <a:pt x="13974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9" name="Arc 24"/>
              <p:cNvSpPr>
                <a:spLocks/>
              </p:cNvSpPr>
              <p:nvPr/>
            </p:nvSpPr>
            <p:spPr bwMode="auto">
              <a:xfrm rot="314554">
                <a:off x="2241" y="2953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0" name="Arc 25"/>
              <p:cNvSpPr>
                <a:spLocks/>
              </p:cNvSpPr>
              <p:nvPr/>
            </p:nvSpPr>
            <p:spPr bwMode="auto">
              <a:xfrm rot="88036" flipH="1">
                <a:off x="2491" y="2953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sp>
          <p:nvSpPr>
            <p:cNvPr id="76" name="Oval 26"/>
            <p:cNvSpPr>
              <a:spLocks noChangeArrowheads="1"/>
            </p:cNvSpPr>
            <p:nvPr/>
          </p:nvSpPr>
          <p:spPr bwMode="auto">
            <a:xfrm>
              <a:off x="2381" y="2679"/>
              <a:ext cx="360" cy="36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77" name="AutoShape 27"/>
            <p:cNvSpPr>
              <a:spLocks noChangeArrowheads="1"/>
            </p:cNvSpPr>
            <p:nvPr/>
          </p:nvSpPr>
          <p:spPr bwMode="auto">
            <a:xfrm rot="-753614">
              <a:off x="2391" y="2579"/>
              <a:ext cx="255" cy="180"/>
            </a:xfrm>
            <a:prstGeom prst="can">
              <a:avLst>
                <a:gd name="adj" fmla="val 5000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90" name="Group 5"/>
          <p:cNvGrpSpPr>
            <a:grpSpLocks/>
          </p:cNvGrpSpPr>
          <p:nvPr/>
        </p:nvGrpSpPr>
        <p:grpSpPr bwMode="auto">
          <a:xfrm>
            <a:off x="4477349" y="2814415"/>
            <a:ext cx="371245" cy="497522"/>
            <a:chOff x="2288" y="4014"/>
            <a:chExt cx="436" cy="553"/>
          </a:xfrm>
        </p:grpSpPr>
        <p:grpSp>
          <p:nvGrpSpPr>
            <p:cNvPr id="91" name="Group 6"/>
            <p:cNvGrpSpPr>
              <a:grpSpLocks/>
            </p:cNvGrpSpPr>
            <p:nvPr/>
          </p:nvGrpSpPr>
          <p:grpSpPr bwMode="auto">
            <a:xfrm>
              <a:off x="2288" y="4196"/>
              <a:ext cx="436" cy="371"/>
              <a:chOff x="2166" y="4181"/>
              <a:chExt cx="700" cy="371"/>
            </a:xfrm>
          </p:grpSpPr>
          <p:cxnSp>
            <p:nvCxnSpPr>
              <p:cNvPr id="93" name="Line 7"/>
              <p:cNvCxnSpPr>
                <a:cxnSpLocks noChangeShapeType="1"/>
              </p:cNvCxnSpPr>
              <p:nvPr/>
            </p:nvCxnSpPr>
            <p:spPr bwMode="auto">
              <a:xfrm>
                <a:off x="2686" y="4192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4" name="Line 8"/>
              <p:cNvCxnSpPr>
                <a:cxnSpLocks noChangeShapeType="1"/>
              </p:cNvCxnSpPr>
              <p:nvPr/>
            </p:nvCxnSpPr>
            <p:spPr bwMode="auto">
              <a:xfrm>
                <a:off x="233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5" name="Line 9"/>
              <p:cNvCxnSpPr>
                <a:cxnSpLocks noChangeShapeType="1"/>
              </p:cNvCxnSpPr>
              <p:nvPr/>
            </p:nvCxnSpPr>
            <p:spPr bwMode="auto">
              <a:xfrm flipH="1">
                <a:off x="2519" y="4192"/>
                <a:ext cx="18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6" name="Line 10"/>
              <p:cNvCxnSpPr>
                <a:cxnSpLocks noChangeShapeType="1"/>
              </p:cNvCxnSpPr>
              <p:nvPr/>
            </p:nvCxnSpPr>
            <p:spPr bwMode="auto">
              <a:xfrm flipV="1">
                <a:off x="2166" y="4181"/>
                <a:ext cx="180" cy="1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92" name="Oval 11"/>
            <p:cNvSpPr>
              <a:spLocks noChangeArrowheads="1"/>
            </p:cNvSpPr>
            <p:nvPr/>
          </p:nvSpPr>
          <p:spPr bwMode="auto">
            <a:xfrm>
              <a:off x="2415" y="4014"/>
              <a:ext cx="180" cy="18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166485" y="3522039"/>
            <a:ext cx="3265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/>
              <a:t>Приоритетно планируемые ОР: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/>
              <a:t>Качества личности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/>
              <a:t>Общие универсальные умения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168877" y="4239625"/>
            <a:ext cx="2095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Образовательная Де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700882" y="2992813"/>
            <a:ext cx="2095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Педагогическая Де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738753" y="2588965"/>
            <a:ext cx="2095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Управленческая Де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769511" y="2196336"/>
            <a:ext cx="2095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Управленческая Де*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39510" y="3018285"/>
            <a:ext cx="1276851" cy="4086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СОО (СШ)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3039510" y="3416600"/>
            <a:ext cx="1276851" cy="4086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ООО (ОШ)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3039510" y="3828393"/>
            <a:ext cx="1276851" cy="4086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НОО (НШ)</a:t>
            </a:r>
          </a:p>
        </p:txBody>
      </p:sp>
      <p:sp>
        <p:nvSpPr>
          <p:cNvPr id="2" name="Стрелка: изогнутая 1">
            <a:extLst>
              <a:ext uri="{FF2B5EF4-FFF2-40B4-BE49-F238E27FC236}">
                <a16:creationId xmlns:a16="http://schemas.microsoft.com/office/drawing/2014/main" xmlns="" id="{181BC6D2-C2F1-4170-95FE-2D129F2947ED}"/>
              </a:ext>
            </a:extLst>
          </p:cNvPr>
          <p:cNvSpPr/>
          <p:nvPr/>
        </p:nvSpPr>
        <p:spPr>
          <a:xfrm rot="5400000">
            <a:off x="5047479" y="2750565"/>
            <a:ext cx="462491" cy="695393"/>
          </a:xfrm>
          <a:prstGeom prst="ben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1" name="Стрелка: изогнутая 80">
            <a:extLst>
              <a:ext uri="{FF2B5EF4-FFF2-40B4-BE49-F238E27FC236}">
                <a16:creationId xmlns:a16="http://schemas.microsoft.com/office/drawing/2014/main" xmlns="" id="{8109075E-E2E6-4543-84B5-49050DE456A0}"/>
              </a:ext>
            </a:extLst>
          </p:cNvPr>
          <p:cNvSpPr/>
          <p:nvPr/>
        </p:nvSpPr>
        <p:spPr>
          <a:xfrm rot="5400000">
            <a:off x="4218420" y="2284691"/>
            <a:ext cx="323885" cy="695393"/>
          </a:xfrm>
          <a:prstGeom prst="bentArrow">
            <a:avLst>
              <a:gd name="adj1" fmla="val 25000"/>
              <a:gd name="adj2" fmla="val 25000"/>
              <a:gd name="adj3" fmla="val 38635"/>
              <a:gd name="adj4" fmla="val 4375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трелка: вправо 2">
            <a:extLst>
              <a:ext uri="{FF2B5EF4-FFF2-40B4-BE49-F238E27FC236}">
                <a16:creationId xmlns:a16="http://schemas.microsoft.com/office/drawing/2014/main" xmlns="" id="{49E8611D-C219-44BF-B38F-C76927808409}"/>
              </a:ext>
            </a:extLst>
          </p:cNvPr>
          <p:cNvSpPr/>
          <p:nvPr/>
        </p:nvSpPr>
        <p:spPr>
          <a:xfrm rot="1972980">
            <a:off x="5921999" y="3794927"/>
            <a:ext cx="461575" cy="11559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трелка: вправо 83">
            <a:extLst>
              <a:ext uri="{FF2B5EF4-FFF2-40B4-BE49-F238E27FC236}">
                <a16:creationId xmlns:a16="http://schemas.microsoft.com/office/drawing/2014/main" xmlns="" id="{D093DC1C-D9B3-4D0F-AA08-A32D255E5386}"/>
              </a:ext>
            </a:extLst>
          </p:cNvPr>
          <p:cNvSpPr/>
          <p:nvPr/>
        </p:nvSpPr>
        <p:spPr>
          <a:xfrm rot="1972980">
            <a:off x="5883668" y="3939001"/>
            <a:ext cx="376782" cy="125466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Стрелка: вправо 84">
            <a:extLst>
              <a:ext uri="{FF2B5EF4-FFF2-40B4-BE49-F238E27FC236}">
                <a16:creationId xmlns:a16="http://schemas.microsoft.com/office/drawing/2014/main" xmlns="" id="{59E56DB0-FB12-450C-8DE2-99C90C96C5CE}"/>
              </a:ext>
            </a:extLst>
          </p:cNvPr>
          <p:cNvSpPr/>
          <p:nvPr/>
        </p:nvSpPr>
        <p:spPr>
          <a:xfrm rot="1972980">
            <a:off x="5769567" y="4084149"/>
            <a:ext cx="376782" cy="125466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98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7" grpId="0"/>
      <p:bldP spid="98" grpId="0"/>
      <p:bldP spid="99" grpId="0"/>
      <p:bldP spid="100" grpId="0"/>
      <p:bldP spid="12" grpId="0" animBg="1"/>
      <p:bldP spid="101" grpId="0" animBg="1"/>
      <p:bldP spid="102" grpId="0" animBg="1"/>
      <p:bldP spid="2" grpId="0" animBg="1"/>
      <p:bldP spid="81" grpId="0" animBg="1"/>
      <p:bldP spid="3" grpId="0" animBg="1"/>
      <p:bldP spid="84" grpId="0" animBg="1"/>
      <p:bldP spid="8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9108" y="534838"/>
            <a:ext cx="9881909" cy="555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195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0316" y="586597"/>
            <a:ext cx="9912596" cy="557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259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98865"/>
            <a:ext cx="10515600" cy="416753"/>
          </a:xfrm>
        </p:spPr>
        <p:txBody>
          <a:bodyPr>
            <a:normAutofit/>
          </a:bodyPr>
          <a:lstStyle/>
          <a:p>
            <a:pPr algn="ctr"/>
            <a:r>
              <a:rPr lang="ru-RU" sz="1800" dirty="0"/>
              <a:t>Образовательный семинар с заместителями директоров  по УВР </a:t>
            </a:r>
            <a:r>
              <a:rPr lang="ru-RU" sz="1800" dirty="0">
                <a:cs typeface="Times New Roman" panose="02020603050405020304" pitchFamily="18" charset="0"/>
              </a:rPr>
              <a:t>15-16.10.2019г</a:t>
            </a:r>
            <a:r>
              <a:rPr lang="ru-RU" sz="1800" dirty="0" smtClean="0"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566" y="901148"/>
            <a:ext cx="4333460" cy="450573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6000" b="1" dirty="0"/>
              <a:t>PISA</a:t>
            </a:r>
            <a:r>
              <a:rPr lang="ru-RU" sz="6000" b="1" dirty="0"/>
              <a:t/>
            </a:r>
            <a:br>
              <a:rPr lang="ru-RU" sz="6000" b="1" dirty="0"/>
            </a:br>
            <a:r>
              <a:rPr lang="ru-RU" sz="1800" i="1" dirty="0"/>
              <a:t>Циклы исследования:</a:t>
            </a:r>
            <a:br>
              <a:rPr lang="ru-RU" sz="1800" i="1" dirty="0"/>
            </a:br>
            <a:r>
              <a:rPr lang="ru-RU" sz="1800" i="1" dirty="0"/>
              <a:t> </a:t>
            </a:r>
            <a:r>
              <a:rPr lang="ru-RU" sz="1800" i="1" u="sng" dirty="0"/>
              <a:t>2000, 2003, 2006, 2009, 2012, 2015, </a:t>
            </a:r>
            <a:r>
              <a:rPr lang="ru-RU" sz="1800" i="1" u="sng" dirty="0" smtClean="0"/>
              <a:t>2018</a:t>
            </a:r>
          </a:p>
          <a:p>
            <a:pPr marL="0" indent="0">
              <a:buNone/>
            </a:pPr>
            <a:endParaRPr lang="ru-RU" sz="1800" i="1" dirty="0" smtClean="0"/>
          </a:p>
          <a:p>
            <a:pPr marL="0" indent="0">
              <a:buNone/>
            </a:pPr>
            <a:r>
              <a:rPr lang="ru-RU" sz="1800" i="1" dirty="0" smtClean="0"/>
              <a:t>Проводится </a:t>
            </a:r>
            <a:r>
              <a:rPr lang="ru-RU" sz="1800" i="1" dirty="0"/>
              <a:t>под эгидой Организации экономического сотрудничества и развития (ОЭСР). </a:t>
            </a:r>
          </a:p>
          <a:p>
            <a:pPr marL="0" indent="0">
              <a:buNone/>
            </a:pPr>
            <a:r>
              <a:rPr lang="ru-RU" sz="1800" i="1" dirty="0" smtClean="0"/>
              <a:t>Национальным центром проведения исследования PISA в Российской Федерации является ФГБУ «Федеральный институт оценки качества образования»</a:t>
            </a:r>
            <a:endParaRPr lang="ru-RU" sz="1800" i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837043" y="781878"/>
            <a:ext cx="7023653" cy="5685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000" b="1" dirty="0"/>
              <a:t>Международная программа по оценке образовательных достижений учащихся PISA </a:t>
            </a:r>
            <a:r>
              <a:rPr lang="ru-RU" sz="2000" b="1" dirty="0" smtClean="0"/>
              <a:t>(</a:t>
            </a:r>
            <a:r>
              <a:rPr lang="ru-RU" sz="2000" b="1" dirty="0" err="1"/>
              <a:t>Programme</a:t>
            </a:r>
            <a:r>
              <a:rPr lang="ru-RU" sz="2000" b="1" dirty="0"/>
              <a:t> </a:t>
            </a:r>
            <a:r>
              <a:rPr lang="ru-RU" sz="2000" b="1" dirty="0" err="1"/>
              <a:t>for</a:t>
            </a:r>
            <a:r>
              <a:rPr lang="ru-RU" sz="2000" b="1" dirty="0"/>
              <a:t> </a:t>
            </a:r>
            <a:r>
              <a:rPr lang="ru-RU" sz="2000" b="1" dirty="0" err="1"/>
              <a:t>International</a:t>
            </a:r>
            <a:r>
              <a:rPr lang="ru-RU" sz="2000" b="1" dirty="0"/>
              <a:t> </a:t>
            </a:r>
            <a:r>
              <a:rPr lang="ru-RU" sz="2000" b="1" dirty="0" err="1"/>
              <a:t>Student</a:t>
            </a:r>
            <a:r>
              <a:rPr lang="ru-RU" sz="2000" b="1" dirty="0"/>
              <a:t> </a:t>
            </a:r>
            <a:r>
              <a:rPr lang="ru-RU" sz="2000" b="1" dirty="0" err="1"/>
              <a:t>Assessment</a:t>
            </a:r>
            <a:r>
              <a:rPr lang="ru-RU" sz="2000" b="1" dirty="0"/>
              <a:t>) – </a:t>
            </a:r>
            <a:r>
              <a:rPr lang="ru-RU" sz="2000" b="1" dirty="0" smtClean="0"/>
              <a:t>международное </a:t>
            </a:r>
            <a:r>
              <a:rPr lang="ru-RU" sz="2000" b="1" dirty="0"/>
              <a:t>сопоставительное исследование качества образования, в </a:t>
            </a:r>
            <a:r>
              <a:rPr lang="ru-RU" sz="2000" b="1" dirty="0" smtClean="0"/>
              <a:t>котором </a:t>
            </a:r>
            <a:r>
              <a:rPr lang="ru-RU" sz="2000" b="1" dirty="0"/>
              <a:t>оцениваются знания и навыки учащихся школ в возрасте 15-ти лет. </a:t>
            </a:r>
          </a:p>
          <a:p>
            <a:pPr marL="0" indent="0" algn="just">
              <a:buNone/>
            </a:pPr>
            <a:r>
              <a:rPr lang="ru-RU" sz="2000" b="1" dirty="0" smtClean="0"/>
              <a:t>Цель. </a:t>
            </a:r>
            <a:r>
              <a:rPr lang="ru-RU" sz="2000" dirty="0" smtClean="0"/>
              <a:t>Изучение </a:t>
            </a:r>
            <a:r>
              <a:rPr lang="ru-RU" sz="2000" dirty="0"/>
              <a:t>того, обладают ли учащиеся 15-летнего возраста, получившие обязательное общее образование, знаниями и умениями, необходимыми для полноценного функционирования в современном обществе, т.е. для решения широкого диапазона задач в различных сферах человеческой деятельности, общения и социальных отношений.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i="1" dirty="0" smtClean="0"/>
              <a:t>Программа </a:t>
            </a:r>
            <a:r>
              <a:rPr lang="ru-RU" sz="2000" i="1" dirty="0"/>
              <a:t>позволяет выявить и сравнить изменения, происходящие в системах образования разных стран и оценить эффективность стратегических решений в области образования.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ru-RU" sz="2000" b="1" dirty="0"/>
              <a:t>Область оценивания</a:t>
            </a:r>
            <a:r>
              <a:rPr lang="ru-RU" sz="2000" b="1" dirty="0" smtClean="0"/>
              <a:t>:</a:t>
            </a:r>
            <a:endParaRPr lang="ru-RU" sz="20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513984" y="5532093"/>
            <a:ext cx="4333460" cy="9879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r>
              <a:rPr lang="ru-RU" sz="2000" b="1" dirty="0" smtClean="0"/>
              <a:t>математическая </a:t>
            </a:r>
            <a:r>
              <a:rPr lang="ru-RU" sz="2000" b="1" dirty="0"/>
              <a:t>грамотность</a:t>
            </a:r>
          </a:p>
          <a:p>
            <a:pPr>
              <a:lnSpc>
                <a:spcPct val="50000"/>
              </a:lnSpc>
            </a:pPr>
            <a:r>
              <a:rPr lang="ru-RU" sz="2000" b="1" dirty="0"/>
              <a:t>естественнонаучная грамотность</a:t>
            </a:r>
          </a:p>
          <a:p>
            <a:pPr>
              <a:lnSpc>
                <a:spcPct val="50000"/>
              </a:lnSpc>
            </a:pPr>
            <a:r>
              <a:rPr lang="ru-RU" sz="2000" b="1" dirty="0"/>
              <a:t>читательская грамотность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42015507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033" y="0"/>
            <a:ext cx="11675673" cy="665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189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25369"/>
            <a:ext cx="10515600" cy="416753"/>
          </a:xfrm>
        </p:spPr>
        <p:txBody>
          <a:bodyPr>
            <a:normAutofit/>
          </a:bodyPr>
          <a:lstStyle/>
          <a:p>
            <a:pPr algn="ctr"/>
            <a:r>
              <a:rPr lang="ru-RU" sz="1800" dirty="0"/>
              <a:t>Образовательный семинар с заместителями директоров  по УВР </a:t>
            </a:r>
            <a:r>
              <a:rPr lang="ru-RU" sz="1800" dirty="0">
                <a:cs typeface="Times New Roman" panose="02020603050405020304" pitchFamily="18" charset="0"/>
              </a:rPr>
              <a:t>15-16.10.2019г</a:t>
            </a:r>
            <a:r>
              <a:rPr lang="ru-RU" sz="1800" dirty="0" smtClean="0"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49375" y="605937"/>
            <a:ext cx="1689390" cy="71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latin typeface="+mn-lt"/>
              </a:rPr>
              <a:t>PISA</a:t>
            </a:r>
            <a:endParaRPr lang="ru-RU" sz="5400" b="1" dirty="0">
              <a:latin typeface="+mn-lt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967206"/>
              </p:ext>
            </p:extLst>
          </p:nvPr>
        </p:nvGraphicFramePr>
        <p:xfrm>
          <a:off x="6809361" y="1335479"/>
          <a:ext cx="5011766" cy="5256965"/>
        </p:xfrm>
        <a:graphic>
          <a:graphicData uri="http://schemas.openxmlformats.org/drawingml/2006/table">
            <a:tbl>
              <a:tblPr/>
              <a:tblGrid>
                <a:gridCol w="2505883">
                  <a:extLst>
                    <a:ext uri="{9D8B030D-6E8A-4147-A177-3AD203B41FA5}">
                      <a16:colId xmlns:a16="http://schemas.microsoft.com/office/drawing/2014/main" xmlns="" val="598337548"/>
                    </a:ext>
                  </a:extLst>
                </a:gridCol>
                <a:gridCol w="2505883">
                  <a:extLst>
                    <a:ext uri="{9D8B030D-6E8A-4147-A177-3AD203B41FA5}">
                      <a16:colId xmlns:a16="http://schemas.microsoft.com/office/drawing/2014/main" xmlns="" val="152268260"/>
                    </a:ext>
                  </a:extLst>
                </a:gridCol>
              </a:tblGrid>
              <a:tr h="8046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sng" dirty="0" smtClean="0">
                          <a:effectLst/>
                          <a:latin typeface="+mn-lt"/>
                        </a:rPr>
                        <a:t>Исследования</a:t>
                      </a:r>
                      <a:endParaRPr lang="ru-RU" sz="2000" b="0" u="sng" dirty="0">
                        <a:effectLst/>
                        <a:latin typeface="+mn-lt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sng" dirty="0" smtClean="0">
                          <a:effectLst/>
                          <a:latin typeface="+mn-lt"/>
                        </a:rPr>
                        <a:t>Результат (место)</a:t>
                      </a:r>
                      <a:endParaRPr lang="ru-RU" sz="2000" b="0" u="sng" dirty="0">
                        <a:effectLst/>
                        <a:latin typeface="+mn-lt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6747522"/>
                  </a:ext>
                </a:extLst>
              </a:tr>
              <a:tr h="628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solidFill>
                            <a:srgbClr val="337AB7"/>
                          </a:solidFill>
                          <a:effectLst/>
                          <a:latin typeface="+mn-lt"/>
                          <a:hlinkClick r:id="rId2"/>
                        </a:rPr>
                        <a:t>PISA-2000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dirty="0" smtClean="0">
                          <a:effectLst/>
                          <a:latin typeface="+mn-lt"/>
                        </a:rPr>
                        <a:t>16 место из</a:t>
                      </a:r>
                      <a:r>
                        <a:rPr lang="ru-RU" sz="20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+mn-lt"/>
                        </a:rPr>
                        <a:t>32 стран</a:t>
                      </a:r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524935"/>
                  </a:ext>
                </a:extLst>
              </a:tr>
              <a:tr h="628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solidFill>
                            <a:srgbClr val="337AB7"/>
                          </a:solidFill>
                          <a:effectLst/>
                          <a:latin typeface="+mn-lt"/>
                          <a:hlinkClick r:id="rId3"/>
                        </a:rPr>
                        <a:t>PISA-2003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dirty="0" smtClean="0">
                          <a:effectLst/>
                          <a:latin typeface="+mn-lt"/>
                        </a:rPr>
                        <a:t>32 место из 40 стран</a:t>
                      </a:r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3800011"/>
                  </a:ext>
                </a:extLst>
              </a:tr>
              <a:tr h="628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solidFill>
                            <a:srgbClr val="337AB7"/>
                          </a:solidFill>
                          <a:effectLst/>
                          <a:latin typeface="+mn-lt"/>
                          <a:hlinkClick r:id="rId4"/>
                        </a:rPr>
                        <a:t>PISA-2006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dirty="0" smtClean="0">
                          <a:effectLst/>
                          <a:latin typeface="+mn-lt"/>
                        </a:rPr>
                        <a:t>36 место из 57 стран</a:t>
                      </a:r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9172566"/>
                  </a:ext>
                </a:extLst>
              </a:tr>
              <a:tr h="628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solidFill>
                            <a:srgbClr val="337AB7"/>
                          </a:solidFill>
                          <a:effectLst/>
                          <a:latin typeface="+mn-lt"/>
                          <a:hlinkClick r:id="rId5"/>
                        </a:rPr>
                        <a:t>PISA-2009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dirty="0" smtClean="0">
                          <a:effectLst/>
                          <a:latin typeface="+mn-lt"/>
                        </a:rPr>
                        <a:t>41 место из 65 стран</a:t>
                      </a:r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1012061"/>
                  </a:ext>
                </a:extLst>
              </a:tr>
              <a:tr h="628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solidFill>
                            <a:srgbClr val="337AB7"/>
                          </a:solidFill>
                          <a:effectLst/>
                          <a:latin typeface="+mn-lt"/>
                          <a:hlinkClick r:id="rId6"/>
                        </a:rPr>
                        <a:t>PISA-2012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dirty="0" smtClean="0">
                          <a:effectLst/>
                          <a:latin typeface="+mn-lt"/>
                        </a:rPr>
                        <a:t>34 место из 65 стран</a:t>
                      </a:r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732016"/>
                  </a:ext>
                </a:extLst>
              </a:tr>
              <a:tr h="6808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solidFill>
                            <a:srgbClr val="337AB7"/>
                          </a:solidFill>
                          <a:effectLst/>
                          <a:latin typeface="+mn-lt"/>
                          <a:hlinkClick r:id="rId7"/>
                        </a:rPr>
                        <a:t>PISA-2015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dirty="0" smtClean="0">
                          <a:effectLst/>
                          <a:latin typeface="+mn-lt"/>
                        </a:rPr>
                        <a:t>32 место из</a:t>
                      </a:r>
                      <a:r>
                        <a:rPr lang="ru-RU" sz="2000" dirty="0">
                          <a:effectLst/>
                          <a:latin typeface="+mn-lt"/>
                        </a:rPr>
                        <a:t> 70 </a:t>
                      </a:r>
                      <a:r>
                        <a:rPr lang="ru-RU" sz="2000" dirty="0" smtClean="0">
                          <a:effectLst/>
                          <a:latin typeface="+mn-lt"/>
                        </a:rPr>
                        <a:t>стран</a:t>
                      </a:r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4362450"/>
                  </a:ext>
                </a:extLst>
              </a:tr>
              <a:tr h="628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solidFill>
                            <a:srgbClr val="337AB7"/>
                          </a:solidFill>
                          <a:effectLst/>
                          <a:latin typeface="+mn-lt"/>
                          <a:hlinkClick r:id="rId8"/>
                        </a:rPr>
                        <a:t>PISA-2018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aseline="0" dirty="0" smtClean="0">
                          <a:effectLst/>
                          <a:latin typeface="+mn-lt"/>
                        </a:rPr>
                        <a:t>__ место из</a:t>
                      </a:r>
                      <a:r>
                        <a:rPr lang="ru-RU" sz="2000" dirty="0" smtClean="0">
                          <a:effectLst/>
                          <a:latin typeface="+mn-lt"/>
                        </a:rPr>
                        <a:t> 80 стран</a:t>
                      </a:r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4670470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857055"/>
              </p:ext>
            </p:extLst>
          </p:nvPr>
        </p:nvGraphicFramePr>
        <p:xfrm>
          <a:off x="349375" y="1325732"/>
          <a:ext cx="6635085" cy="5266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5913"/>
                <a:gridCol w="2314672"/>
                <a:gridCol w="2034500"/>
              </a:tblGrid>
              <a:tr h="2633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u="sng" dirty="0">
                          <a:solidFill>
                            <a:schemeClr val="tx1"/>
                          </a:solidFill>
                          <a:effectLst/>
                        </a:rPr>
                        <a:t>2000 год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Япония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Корея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Финляндия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Канада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Новая Зеландия</a:t>
                      </a:r>
                    </a:p>
                    <a:p>
                      <a:pPr marL="3784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</a:p>
                    <a:p>
                      <a:pPr marL="198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16. Россия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2003 год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Финляндия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Корея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Гонконг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Лихтенштейн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Япония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32. Россия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2006 год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Финляндия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Гонконг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Корея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Канада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Китай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36. Россия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333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2009 год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Шанхай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Корея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Финляндия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Гонконг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Сингапур</a:t>
                      </a:r>
                    </a:p>
                    <a:p>
                      <a:pPr marL="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 Россия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 год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</a:rPr>
                        <a:t>Шанхай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</a:rPr>
                        <a:t>Сингапур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</a:rPr>
                        <a:t>Гонконг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</a:rPr>
                        <a:t>Тайвань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</a:rPr>
                        <a:t>Корея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…</a:t>
                      </a:r>
                    </a:p>
                    <a:p>
                      <a:pPr marL="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 Россия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 год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</a:rPr>
                        <a:t>Сингапур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</a:rPr>
                        <a:t>Япония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</a:rPr>
                        <a:t>Эстония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effectLst/>
                        </a:rPr>
                        <a:t>Китай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effectLst/>
                        </a:rPr>
                        <a:t>Финляндия</a:t>
                      </a:r>
                      <a:endParaRPr lang="ru-RU" sz="2000" dirty="0">
                        <a:effectLst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…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32. Россия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768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836" y="267630"/>
            <a:ext cx="1689390" cy="71979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+mn-lt"/>
              </a:rPr>
              <a:t>PISA</a:t>
            </a:r>
            <a:endParaRPr lang="ru-RU" sz="54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2340" y="267631"/>
            <a:ext cx="5336300" cy="35970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/>
              <a:t>Как </a:t>
            </a:r>
            <a:r>
              <a:rPr lang="ru-RU" sz="2800" b="1" dirty="0"/>
              <a:t>в PISA показывают себя школьники из России</a:t>
            </a:r>
            <a:r>
              <a:rPr lang="ru-RU" sz="2800" dirty="0"/>
              <a:t>. К сожалению, результаты российских школьников в этом исследовании далеки от первых мест — за всё время Россия ни разу не вошла даже в двадцатку стран по трём показателям. </a:t>
            </a:r>
            <a:endParaRPr lang="ru-RU" sz="2800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2" name="Picture 4" descr="https://image.mel.fm/i/A/AlEpmJ8d1Y/59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69" y="896588"/>
            <a:ext cx="4969565" cy="5936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962406"/>
              </p:ext>
            </p:extLst>
          </p:nvPr>
        </p:nvGraphicFramePr>
        <p:xfrm>
          <a:off x="6871800" y="3864634"/>
          <a:ext cx="5106840" cy="2641882"/>
        </p:xfrm>
        <a:graphic>
          <a:graphicData uri="http://schemas.openxmlformats.org/drawingml/2006/table">
            <a:tbl>
              <a:tblPr/>
              <a:tblGrid>
                <a:gridCol w="2553420">
                  <a:extLst>
                    <a:ext uri="{9D8B030D-6E8A-4147-A177-3AD203B41FA5}">
                      <a16:colId xmlns:a16="http://schemas.microsoft.com/office/drawing/2014/main" xmlns="" val="598337548"/>
                    </a:ext>
                  </a:extLst>
                </a:gridCol>
                <a:gridCol w="2553420">
                  <a:extLst>
                    <a:ext uri="{9D8B030D-6E8A-4147-A177-3AD203B41FA5}">
                      <a16:colId xmlns:a16="http://schemas.microsoft.com/office/drawing/2014/main" xmlns="" val="152268260"/>
                    </a:ext>
                  </a:extLst>
                </a:gridCol>
              </a:tblGrid>
              <a:tr h="49776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dirty="0">
                          <a:effectLst/>
                          <a:latin typeface="+mn-lt"/>
                        </a:rPr>
                        <a:t>   Цикл  исследования</a:t>
                      </a:r>
                      <a:endParaRPr lang="ru-RU" sz="1500" dirty="0">
                        <a:effectLst/>
                        <a:latin typeface="+mn-lt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dirty="0" smtClean="0">
                          <a:effectLst/>
                          <a:latin typeface="+mn-lt"/>
                        </a:rPr>
                        <a:t>Количество </a:t>
                      </a:r>
                      <a:r>
                        <a:rPr lang="ru-RU" sz="1500" b="1" dirty="0">
                          <a:effectLst/>
                          <a:latin typeface="+mn-lt"/>
                        </a:rPr>
                        <a:t>стран-участниц</a:t>
                      </a:r>
                      <a:endParaRPr lang="ru-RU" sz="1500" dirty="0">
                        <a:effectLst/>
                        <a:latin typeface="+mn-lt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67475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500" b="1" dirty="0">
                          <a:effectLst/>
                          <a:latin typeface="+mn-lt"/>
                        </a:rPr>
                        <a:t>                      </a:t>
                      </a:r>
                      <a:r>
                        <a:rPr lang="en-US" sz="1500" b="1" u="none" strike="noStrike" dirty="0">
                          <a:solidFill>
                            <a:srgbClr val="337AB7"/>
                          </a:solidFill>
                          <a:effectLst/>
                          <a:latin typeface="+mn-lt"/>
                          <a:hlinkClick r:id="rId4"/>
                        </a:rPr>
                        <a:t>PISA-2000</a:t>
                      </a: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dirty="0">
                          <a:effectLst/>
                          <a:latin typeface="+mn-lt"/>
                        </a:rPr>
                        <a:t>                      32 страны мира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524935"/>
                  </a:ext>
                </a:extLst>
              </a:tr>
              <a:tr h="285038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500" b="1">
                          <a:effectLst/>
                          <a:latin typeface="+mn-lt"/>
                        </a:rPr>
                        <a:t>                     </a:t>
                      </a:r>
                      <a:r>
                        <a:rPr lang="en-US" sz="1500" b="1" u="none" strike="noStrike">
                          <a:solidFill>
                            <a:srgbClr val="337AB7"/>
                          </a:solidFill>
                          <a:effectLst/>
                          <a:latin typeface="+mn-lt"/>
                          <a:hlinkClick r:id="rId5"/>
                        </a:rPr>
                        <a:t> PISA-2003</a:t>
                      </a:r>
                      <a:endParaRPr lang="en-US" sz="1500">
                        <a:effectLst/>
                        <a:latin typeface="+mn-lt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dirty="0">
                          <a:effectLst/>
                          <a:latin typeface="+mn-lt"/>
                        </a:rPr>
                        <a:t>                       40 стран мира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3800011"/>
                  </a:ext>
                </a:extLst>
              </a:tr>
              <a:tr h="285038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500" b="1" dirty="0">
                          <a:effectLst/>
                          <a:latin typeface="+mn-lt"/>
                        </a:rPr>
                        <a:t>                      </a:t>
                      </a:r>
                      <a:r>
                        <a:rPr lang="en-US" sz="1500" b="1" u="none" strike="noStrike" dirty="0">
                          <a:solidFill>
                            <a:srgbClr val="337AB7"/>
                          </a:solidFill>
                          <a:effectLst/>
                          <a:latin typeface="+mn-lt"/>
                          <a:hlinkClick r:id="rId6"/>
                        </a:rPr>
                        <a:t>PISA-2006</a:t>
                      </a: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dirty="0">
                          <a:effectLst/>
                          <a:latin typeface="+mn-lt"/>
                        </a:rPr>
                        <a:t>                       57 стран мира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9172566"/>
                  </a:ext>
                </a:extLst>
              </a:tr>
              <a:tr h="285038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500" b="1" dirty="0">
                          <a:effectLst/>
                          <a:latin typeface="+mn-lt"/>
                        </a:rPr>
                        <a:t>                      </a:t>
                      </a:r>
                      <a:r>
                        <a:rPr lang="en-US" sz="1500" b="1" u="none" strike="noStrike" dirty="0">
                          <a:solidFill>
                            <a:srgbClr val="337AB7"/>
                          </a:solidFill>
                          <a:effectLst/>
                          <a:latin typeface="+mn-lt"/>
                          <a:hlinkClick r:id="rId7"/>
                        </a:rPr>
                        <a:t>PISA-2009</a:t>
                      </a: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dirty="0">
                          <a:effectLst/>
                          <a:latin typeface="+mn-lt"/>
                        </a:rPr>
                        <a:t>                       65 стран мира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1012061"/>
                  </a:ext>
                </a:extLst>
              </a:tr>
              <a:tr h="285038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500" b="1">
                          <a:effectLst/>
                          <a:latin typeface="+mn-lt"/>
                        </a:rPr>
                        <a:t>                      </a:t>
                      </a:r>
                      <a:r>
                        <a:rPr lang="en-US" sz="1500" b="1" u="none" strike="noStrike">
                          <a:solidFill>
                            <a:srgbClr val="337AB7"/>
                          </a:solidFill>
                          <a:effectLst/>
                          <a:latin typeface="+mn-lt"/>
                          <a:hlinkClick r:id="rId8"/>
                        </a:rPr>
                        <a:t>PISA-2012</a:t>
                      </a:r>
                      <a:endParaRPr lang="en-US" sz="1500">
                        <a:effectLst/>
                        <a:latin typeface="+mn-lt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dirty="0">
                          <a:effectLst/>
                          <a:latin typeface="+mn-lt"/>
                        </a:rPr>
                        <a:t>                       65 стран мира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732016"/>
                  </a:ext>
                </a:extLst>
              </a:tr>
              <a:tr h="285038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500" b="1">
                          <a:effectLst/>
                          <a:latin typeface="+mn-lt"/>
                        </a:rPr>
                        <a:t>                      </a:t>
                      </a:r>
                      <a:r>
                        <a:rPr lang="en-US" sz="1500" b="1" u="none" strike="noStrike">
                          <a:solidFill>
                            <a:srgbClr val="337AB7"/>
                          </a:solidFill>
                          <a:effectLst/>
                          <a:latin typeface="+mn-lt"/>
                          <a:hlinkClick r:id="rId9"/>
                        </a:rPr>
                        <a:t>PISA-2015</a:t>
                      </a:r>
                      <a:endParaRPr lang="en-US" sz="1500">
                        <a:effectLst/>
                        <a:latin typeface="+mn-lt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dirty="0">
                          <a:effectLst/>
                          <a:latin typeface="+mn-lt"/>
                        </a:rPr>
                        <a:t>                       70 стран мира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4362450"/>
                  </a:ext>
                </a:extLst>
              </a:tr>
              <a:tr h="285038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500" b="1">
                          <a:effectLst/>
                          <a:latin typeface="+mn-lt"/>
                        </a:rPr>
                        <a:t>                    </a:t>
                      </a:r>
                      <a:r>
                        <a:rPr lang="en-US" sz="1500" b="1" u="none" strike="noStrike">
                          <a:solidFill>
                            <a:srgbClr val="337AB7"/>
                          </a:solidFill>
                          <a:effectLst/>
                          <a:latin typeface="+mn-lt"/>
                          <a:hlinkClick r:id="rId10"/>
                        </a:rPr>
                        <a:t>  PISA-2018</a:t>
                      </a:r>
                      <a:endParaRPr lang="en-US" sz="1500">
                        <a:effectLst/>
                        <a:latin typeface="+mn-lt"/>
                      </a:endParaRP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dirty="0">
                          <a:effectLst/>
                          <a:latin typeface="+mn-lt"/>
                        </a:rPr>
                        <a:t>                       80 стран мира</a:t>
                      </a:r>
                    </a:p>
                  </a:txBody>
                  <a:tcPr marL="77702" marR="77702" marT="38851" marB="388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4670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70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4300" y="297180"/>
            <a:ext cx="1769917" cy="69024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+mn-lt"/>
              </a:rPr>
              <a:t>PISA</a:t>
            </a:r>
            <a:endParaRPr lang="ru-RU" sz="54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550" y="987425"/>
            <a:ext cx="10383838" cy="45904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После последней оценки </a:t>
            </a:r>
            <a:r>
              <a:rPr lang="ru-RU" dirty="0" smtClean="0"/>
              <a:t>PISA в </a:t>
            </a:r>
            <a:r>
              <a:rPr lang="ru-RU" dirty="0"/>
              <a:t>2018 году министр просвещения РФ Ольга </a:t>
            </a:r>
            <a:r>
              <a:rPr lang="ru-RU" dirty="0" smtClean="0"/>
              <a:t> Юрьевна Васильева </a:t>
            </a:r>
            <a:r>
              <a:rPr lang="ru-RU" dirty="0"/>
              <a:t>констатировала, что российские школьники показали низкий уровень </a:t>
            </a:r>
            <a:r>
              <a:rPr lang="ru-RU" b="1" dirty="0"/>
              <a:t>решения нестандартных задач в условиях, близких к реальным, </a:t>
            </a:r>
            <a:r>
              <a:rPr lang="ru-RU" dirty="0"/>
              <a:t>а также низкий уровень </a:t>
            </a:r>
            <a:r>
              <a:rPr lang="ru-RU" b="1" dirty="0"/>
              <a:t>умения работать в команде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Министр </a:t>
            </a:r>
            <a:r>
              <a:rPr lang="ru-RU" dirty="0"/>
              <a:t>подчеркивала, что </a:t>
            </a:r>
            <a:r>
              <a:rPr lang="ru-RU" b="1" dirty="0"/>
              <a:t>причина связана с</a:t>
            </a:r>
            <a:r>
              <a:rPr lang="ru-RU" dirty="0"/>
              <a:t> </a:t>
            </a:r>
            <a:r>
              <a:rPr lang="ru-RU" b="1" dirty="0"/>
              <a:t>ориентацией</a:t>
            </a:r>
            <a:r>
              <a:rPr lang="ru-RU" dirty="0"/>
              <a:t> российского образования </a:t>
            </a:r>
            <a:r>
              <a:rPr lang="ru-RU" b="1" dirty="0"/>
              <a:t>на решение стандартных задач, </a:t>
            </a:r>
            <a:r>
              <a:rPr lang="ru-RU" dirty="0"/>
              <a:t>в том числе заданий единого </a:t>
            </a:r>
            <a:r>
              <a:rPr lang="ru-RU" dirty="0" err="1"/>
              <a:t>госэкзамена</a:t>
            </a:r>
            <a:r>
              <a:rPr lang="ru-RU" dirty="0"/>
              <a:t> (ЕГЭ).</a:t>
            </a:r>
          </a:p>
        </p:txBody>
      </p:sp>
    </p:spTree>
    <p:extLst>
      <p:ext uri="{BB962C8B-B14F-4D97-AF65-F5344CB8AC3E}">
        <p14:creationId xmlns:p14="http://schemas.microsoft.com/office/powerpoint/2010/main" val="97446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4300" y="297180"/>
            <a:ext cx="1703069" cy="69024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+mn-lt"/>
              </a:rPr>
              <a:t>PISA</a:t>
            </a:r>
            <a:endParaRPr lang="ru-RU" sz="54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7369" y="1078865"/>
            <a:ext cx="9543357" cy="5211099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cap="all" dirty="0"/>
              <a:t>НОВЫЙ ЦИКЛ ИССЛЕДОВАНИЯ PISA ПРОЙДЕТ В 2021 ГОДУ, ОСНОВНОЕ ВНИМАНИЕ В НЕМ БУДЕТ УДЕЛЕНО </a:t>
            </a:r>
            <a:r>
              <a:rPr lang="ru-RU" u="sng" cap="all" dirty="0"/>
              <a:t>МАТЕМАТИЧЕСКОЙ ГРАМОТНОСТИ</a:t>
            </a:r>
            <a:r>
              <a:rPr lang="ru-RU" cap="all" dirty="0"/>
              <a:t>, А В КАЧЕСТВЕ ДОПОЛНИТЕЛЬНОГО НАПРАВЛЕНИЯ ВПЕРВЫЕ БУДЕТ ИССЛЕДОВАТЬСЯ </a:t>
            </a:r>
            <a:r>
              <a:rPr lang="ru-RU" u="sng" cap="all" dirty="0"/>
              <a:t>КРЕАТИВНОСТЬ МЫШЛЕНИЯ УЧАЩИХСЯ</a:t>
            </a:r>
            <a:r>
              <a:rPr lang="ru-RU" cap="all" dirty="0" smtClean="0"/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Под  </a:t>
            </a:r>
            <a:r>
              <a:rPr lang="ru-RU" sz="4000" b="1" dirty="0"/>
              <a:t>креативным мышлением </a:t>
            </a:r>
            <a:r>
              <a:rPr lang="ru-RU" dirty="0"/>
              <a:t>будем понимать </a:t>
            </a:r>
            <a:r>
              <a:rPr lang="ru-RU" b="1" dirty="0"/>
              <a:t>способность продуктивно </a:t>
            </a:r>
            <a:r>
              <a:rPr lang="ru-RU" dirty="0"/>
              <a:t>участвовать в  </a:t>
            </a:r>
            <a:r>
              <a:rPr lang="ru-RU" b="1" dirty="0"/>
              <a:t>процессе выработки</a:t>
            </a:r>
            <a:r>
              <a:rPr lang="ru-RU" dirty="0"/>
              <a:t>, </a:t>
            </a:r>
            <a:r>
              <a:rPr lang="ru-RU" b="1" dirty="0"/>
              <a:t>оценки и  совершенствовании идей, </a:t>
            </a:r>
            <a:r>
              <a:rPr lang="ru-RU" dirty="0"/>
              <a:t>направленных на получение инновационных  и эффективных решений, и/или нового знания, и/или эффектного  выражения воображения. На способность мыслить креативно влияют как внутренние факторы — знание предмета, любознательность, уверенность в  своих силах, нацеленность на достижение цели, на результат, мотивирующая сила задачи,— так и внешние условия . Креативность может стать результатом как индивидуальных, так и совместных усилий.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63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2499</TotalTime>
  <Words>4349</Words>
  <Application>Microsoft Office PowerPoint</Application>
  <PresentationFormat>Широкоэкранный</PresentationFormat>
  <Paragraphs>443</Paragraphs>
  <Slides>50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6" baseType="lpstr">
      <vt:lpstr>Arial</vt:lpstr>
      <vt:lpstr>Calibri</vt:lpstr>
      <vt:lpstr>Calibri Light</vt:lpstr>
      <vt:lpstr>Helvetica</vt:lpstr>
      <vt:lpstr>Times New Roman</vt:lpstr>
      <vt:lpstr>Тема Office</vt:lpstr>
      <vt:lpstr>Сацук Ольга Ивановна, руководитель центра методического сопровождения развития МСО  </vt:lpstr>
      <vt:lpstr>Образовательный семинар с заместителями директоров  по УВР 15-16.10.2019г.</vt:lpstr>
      <vt:lpstr>Образовательный семинар с заместителями директоров  по УВР 15-16.10.2019г.</vt:lpstr>
      <vt:lpstr>Образовательный семинар с заместителями директоров  по УВР 15-16.10.2019г.</vt:lpstr>
      <vt:lpstr>Образовательный семинар с заместителями директоров  по УВР 15-16.10.2019г.</vt:lpstr>
      <vt:lpstr>Образовательный семинар с заместителями директоров  по УВР 15-16.10.2019г.</vt:lpstr>
      <vt:lpstr>PISA</vt:lpstr>
      <vt:lpstr>PISA</vt:lpstr>
      <vt:lpstr>PISA</vt:lpstr>
      <vt:lpstr>PISA</vt:lpstr>
      <vt:lpstr>Модель математической грамотности</vt:lpstr>
      <vt:lpstr>Сопоставление PISA и ФГОС (математическая грамотность)</vt:lpstr>
      <vt:lpstr>Математическая грамотность – это способность человека мыслить математически, формулировать, применять и интерпретировать математику для решения задач в разнообразных практических контекстах.  Она включает в себя понятия, процедуры и факты, а также инструменты для описания, объяснения и предсказания явлений.  Она помогает людям понять роль математики в мире, высказывать хорошо обоснованные суждения и принимать решения, которые должны принимать конструктивные, активные и размышляющие граждане в 21 веке.  В рамках исследования PISA-2021 будет использоваться данное определение</vt:lpstr>
      <vt:lpstr>Сопоставление  PISA (математическая грамотность)</vt:lpstr>
      <vt:lpstr>Концепция направления «математическая грамотность» исследования PISA-2021 </vt:lpstr>
      <vt:lpstr>Концепция направления «математическая грамотность» исследования PISA-2021</vt:lpstr>
      <vt:lpstr>Презентация PowerPoint</vt:lpstr>
      <vt:lpstr>  Три группы умений, характеризующих естественнонаучную грамотность  </vt:lpstr>
      <vt:lpstr>Основные умения естественнонаучной грамотности</vt:lpstr>
      <vt:lpstr>Сравнительный анализ концептуальной рамки исследования PISA по читательской грамотности и Федерального государственного образовательного стандарта основного общего образования "Читательская грамотность в исследовании PISA-2015". </vt:lpstr>
      <vt:lpstr>Презентация PowerPoint</vt:lpstr>
      <vt:lpstr>1. найти и извлечь (сообщение или информацию) </vt:lpstr>
      <vt:lpstr>2. интегрировать и интерпретировать (сообщение)</vt:lpstr>
      <vt:lpstr>3. осмыслить и оценить (сообщение)</vt:lpstr>
      <vt:lpstr>Презентация PowerPoint</vt:lpstr>
      <vt:lpstr>Уровни функциональной грамотности PISA</vt:lpstr>
      <vt:lpstr>   TIMSS Циклы исследования: 1995,1999,2003,2007,2011,2015,2019   </vt:lpstr>
      <vt:lpstr>TIMSS</vt:lpstr>
      <vt:lpstr>PIRLS Циклы исследования:  2001, 2006, 2011,2016    </vt:lpstr>
      <vt:lpstr>PIRLS</vt:lpstr>
      <vt:lpstr>    </vt:lpstr>
      <vt:lpstr>Презентация PowerPoint</vt:lpstr>
      <vt:lpstr>Презентация PowerPoint</vt:lpstr>
      <vt:lpstr>Презентация PowerPoint</vt:lpstr>
      <vt:lpstr>Презентация PowerPoint</vt:lpstr>
      <vt:lpstr>ВПР 4 класс «Русский язык»</vt:lpstr>
      <vt:lpstr>ВПР 4 класс  «Математика»</vt:lpstr>
      <vt:lpstr> ВПР 4 класс «Окружающий мир»</vt:lpstr>
      <vt:lpstr>Презентация PowerPoint</vt:lpstr>
      <vt:lpstr>Стратегия социально-экономического развития г. Красноярска до 2030 года. Образование.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«Ядро»  образовательных результатов Красноярского стандарта качества образования (вариант)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Ивановна Сацук</dc:creator>
  <cp:lastModifiedBy>kab302_teacher</cp:lastModifiedBy>
  <cp:revision>242</cp:revision>
  <cp:lastPrinted>2019-10-14T10:49:05Z</cp:lastPrinted>
  <dcterms:created xsi:type="dcterms:W3CDTF">2019-09-30T03:36:33Z</dcterms:created>
  <dcterms:modified xsi:type="dcterms:W3CDTF">2019-10-17T06:29:36Z</dcterms:modified>
</cp:coreProperties>
</file>