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390" r:id="rId4"/>
    <p:sldId id="294" r:id="rId5"/>
    <p:sldId id="323" r:id="rId6"/>
    <p:sldId id="372" r:id="rId7"/>
    <p:sldId id="359" r:id="rId8"/>
    <p:sldId id="337" r:id="rId9"/>
    <p:sldId id="334" r:id="rId10"/>
    <p:sldId id="375" r:id="rId11"/>
    <p:sldId id="376" r:id="rId12"/>
    <p:sldId id="377" r:id="rId13"/>
    <p:sldId id="378" r:id="rId14"/>
    <p:sldId id="328" r:id="rId15"/>
    <p:sldId id="327" r:id="rId16"/>
    <p:sldId id="373" r:id="rId17"/>
    <p:sldId id="374" r:id="rId18"/>
    <p:sldId id="379" r:id="rId19"/>
    <p:sldId id="380" r:id="rId20"/>
    <p:sldId id="367" r:id="rId21"/>
    <p:sldId id="368" r:id="rId22"/>
    <p:sldId id="369" r:id="rId23"/>
    <p:sldId id="370" r:id="rId24"/>
    <p:sldId id="266" r:id="rId25"/>
    <p:sldId id="324" r:id="rId26"/>
    <p:sldId id="268" r:id="rId27"/>
    <p:sldId id="384" r:id="rId28"/>
    <p:sldId id="385" r:id="rId29"/>
    <p:sldId id="386" r:id="rId30"/>
    <p:sldId id="383" r:id="rId31"/>
    <p:sldId id="335" r:id="rId32"/>
    <p:sldId id="331" r:id="rId33"/>
    <p:sldId id="387" r:id="rId34"/>
    <p:sldId id="388" r:id="rId35"/>
    <p:sldId id="389" r:id="rId36"/>
    <p:sldId id="332" r:id="rId37"/>
    <p:sldId id="340" r:id="rId38"/>
    <p:sldId id="345" r:id="rId39"/>
    <p:sldId id="341" r:id="rId40"/>
    <p:sldId id="346" r:id="rId41"/>
    <p:sldId id="347" r:id="rId42"/>
    <p:sldId id="348" r:id="rId43"/>
    <p:sldId id="349" r:id="rId44"/>
    <p:sldId id="352" r:id="rId45"/>
    <p:sldId id="353" r:id="rId46"/>
    <p:sldId id="351" r:id="rId47"/>
    <p:sldId id="336" r:id="rId48"/>
    <p:sldId id="382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0E9A-E55D-493F-AC33-460DBC3626D2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8820-E1A8-4DF2-9141-DF47FBF3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0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4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3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0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9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0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CC79-C021-45DA-B876-2C39F5C23BD7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materialy-metodicheskikh-obedinenii/library/2018/03/05/diagnosticheskiy-instrumentariy-dly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mc.ms/razvitie/ksko/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mc.ms/razvitie/ksko/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s://kimc.ms/resursy/metodicheskie-materialy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kimc.ms/razvitie/mso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s://kimc.ms/resursy/metodicheskie-materialy/" TargetMode="Externa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satsuk.o@kimc.ms" TargetMode="External"/><Relationship Id="rId2" Type="http://schemas.openxmlformats.org/officeDocument/2006/relationships/hyperlink" Target="mailto:Gornostaev.A@kimc.m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imc.ms/razvitie/mso/2021-2022/14-2021%20%D0%9A%D0%B0%D1%80%D1%82%D0%B0%20%D0%B4%D0%BE%D0%BF%D0%BE%D0%BB%D0%BD%D0%B8%D1%82%D0%B5%D0%BB%D1%8C%D0%BD%D0%BE%D0%B3%D0%BE%20%D0%BE%D0%B1%D1%80%D0%B0%D0%B7%D0%BE%D0%B2%D0%B0%D0%BD%D0%B8%D1%8F%20(1.9.).docx" TargetMode="External"/><Relationship Id="rId3" Type="http://schemas.openxmlformats.org/officeDocument/2006/relationships/hyperlink" Target="&#1060;&#1086;&#1088;&#1084;&#1072;&#1090;&#1099;%202021-2022/11-2021%20&#1055;&#1083;&#1072;&#1085;%20&#1088;&#1077;&#1072;&#1083;&#1080;&#1079;&#1072;&#1094;&#1080;&#1080;%20&#1044;&#1086;&#1088;&#1086;&#1078;&#1085;&#1086;&#1081;%20&#1082;&#1072;&#1088;&#1090;&#1099;%202021-2022.docx" TargetMode="External"/><Relationship Id="rId7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60;&#1086;&#1088;&#1084;&#1072;&#1090;&#1099;%202021-2022/14-2021%20&#1050;&#1072;&#1088;&#1090;&#1072;%20&#1076;&#1086;&#1087;&#1086;&#1083;&#1085;&#1080;&#1090;&#1077;&#1083;&#1100;&#1085;&#1086;&#1075;&#1086;%20&#1086;&#1073;&#1088;&#1072;&#1079;&#1086;&#1074;&#1072;&#1085;&#1080;&#1103;%20(1.9.).docx" TargetMode="External"/><Relationship Id="rId5" Type="http://schemas.openxmlformats.org/officeDocument/2006/relationships/hyperlink" Target="&#1060;&#1086;&#1088;&#1084;&#1072;&#1090;&#1099;%202021-2022/13-2021%20&#1050;&#1072;&#1088;&#1090;&#1072;%20&#1074;&#1086;&#1089;&#1087;&#1080;&#1090;&#1072;&#1085;&#1080;&#1103;%20(1.7.).docx" TargetMode="External"/><Relationship Id="rId4" Type="http://schemas.openxmlformats.org/officeDocument/2006/relationships/hyperlink" Target="&#1060;&#1086;&#1088;&#1084;&#1072;&#1090;&#1099;%202021-2022/12-2021%20&#1050;&#1072;&#1088;&#1090;&#1072;%20&#1092;&#1086;&#1088;&#1084;&#1080;&#1088;&#1086;&#1074;&#1072;&#1085;&#1080;&#1103;%20&#1088;&#1077;&#1079;&#1091;&#1083;&#1100;&#1090;&#1072;&#1090;&#1086;&#1074;%20(1.4.)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kimc.ms/razvitie/ms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74276"/>
            <a:ext cx="9144000" cy="1326523"/>
          </a:xfrm>
        </p:spPr>
        <p:txBody>
          <a:bodyPr>
            <a:noAutofit/>
          </a:bodyPr>
          <a:lstStyle/>
          <a:p>
            <a:r>
              <a:rPr lang="ru-RU" sz="2800" i="1" dirty="0"/>
              <a:t>Горностаев Александр Октавьевич, </a:t>
            </a:r>
            <a:br>
              <a:rPr lang="ru-RU" sz="2800" i="1" dirty="0"/>
            </a:br>
            <a:r>
              <a:rPr lang="ru-RU" sz="2800" i="1" dirty="0"/>
              <a:t>заместитель директора </a:t>
            </a:r>
            <a:r>
              <a:rPr lang="ru-RU" sz="2800" i="1" dirty="0" smtClean="0"/>
              <a:t>МКУ КИМЦ</a:t>
            </a:r>
          </a:p>
          <a:p>
            <a:r>
              <a:rPr lang="ru-RU" sz="2800" i="1" dirty="0" smtClean="0"/>
              <a:t>11 марта 2022 </a:t>
            </a:r>
            <a:r>
              <a:rPr lang="ru-RU" sz="2800" i="1" dirty="0"/>
              <a:t>года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387350" y="785612"/>
            <a:ext cx="11417299" cy="390909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/>
              <a:t>Красноярский стандарт качества </a:t>
            </a:r>
            <a:r>
              <a:rPr lang="ru-RU" sz="3200" b="1" dirty="0" smtClean="0"/>
              <a:t>образования»: </a:t>
            </a:r>
            <a:br>
              <a:rPr lang="ru-RU" sz="3200" b="1" dirty="0" smtClean="0"/>
            </a:br>
            <a:r>
              <a:rPr lang="ru-RU" sz="3200" b="1" u="sng" dirty="0" smtClean="0"/>
              <a:t>переосмысление и целеполагание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/>
              <a:t/>
            </a:r>
            <a:br>
              <a:rPr lang="ru-RU" sz="800" b="1" dirty="0"/>
            </a:br>
            <a:r>
              <a:rPr lang="ru-RU" sz="3600" b="1" dirty="0" smtClean="0"/>
              <a:t>«</a:t>
            </a:r>
            <a:r>
              <a:rPr lang="ru-RU" sz="3600" b="1" dirty="0"/>
              <a:t>Совершенствование воспитания в части целенаправленного формирования приоритетно выделенных образовательных результатов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2800" b="1" dirty="0" smtClean="0"/>
              <a:t>для директоров и заместителей директоров </a:t>
            </a:r>
            <a:br>
              <a:rPr lang="ru-RU" sz="2800" b="1" dirty="0" smtClean="0"/>
            </a:br>
            <a:r>
              <a:rPr lang="ru-RU" sz="2800" b="1" dirty="0" smtClean="0"/>
              <a:t>общеобразовательных организаций </a:t>
            </a:r>
            <a:br>
              <a:rPr lang="ru-RU" sz="2800" b="1" dirty="0" smtClean="0"/>
            </a:br>
            <a:r>
              <a:rPr lang="ru-RU" sz="2800" b="1" dirty="0" smtClean="0"/>
              <a:t>по воспитательной работе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3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1028058"/>
            <a:ext cx="95929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indent="-1169988"/>
            <a:r>
              <a:rPr lang="ru-RU" dirty="0" smtClean="0"/>
              <a:t>Задача 1.7. </a:t>
            </a:r>
            <a:r>
              <a:rPr lang="ru-RU" dirty="0"/>
              <a:t>Совершенствовать систему воспитания в части целенаправленного формирования приоритетно выделяемых качеств личности как образовательных результатов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</a:t>
            </a:r>
            <a:r>
              <a:rPr lang="ru-RU" i="1" dirty="0"/>
              <a:t>согласно Федеральным проектам «Патриотическое воспитание», </a:t>
            </a:r>
            <a:r>
              <a:rPr lang="ru-RU" i="1" dirty="0" smtClean="0"/>
              <a:t>«</a:t>
            </a:r>
            <a:r>
              <a:rPr lang="ru-RU" i="1" dirty="0"/>
              <a:t>Успех каждого ребёнка» и «Социальная активность</a:t>
            </a:r>
            <a:r>
              <a:rPr lang="ru-RU" i="1" dirty="0" smtClean="0"/>
              <a:t>»)</a:t>
            </a:r>
          </a:p>
          <a:p>
            <a:r>
              <a:rPr lang="ru-RU" u="sng" dirty="0" smtClean="0"/>
              <a:t>Задачи и действия организаций</a:t>
            </a:r>
          </a:p>
          <a:p>
            <a:pPr marL="541338" indent="-541338"/>
            <a:r>
              <a:rPr lang="ru-RU" dirty="0" smtClean="0"/>
              <a:t>1.7.1. Определить </a:t>
            </a:r>
            <a:r>
              <a:rPr lang="ru-RU" dirty="0"/>
              <a:t>не более 3-х личностных качеств и не более 3-х социальных умений с учётом рекомендаций «ядерной» группы результатов КСКО, для целенаправленного формирования в 2021-2022 учебном году средствами воспитательной </a:t>
            </a:r>
            <a:r>
              <a:rPr lang="ru-RU" dirty="0" smtClean="0"/>
              <a:t>работы.</a:t>
            </a:r>
          </a:p>
          <a:p>
            <a:pPr marL="541338" indent="-541338"/>
            <a:r>
              <a:rPr lang="ru-RU" dirty="0" smtClean="0"/>
              <a:t>1.7.2. </a:t>
            </a:r>
            <a:r>
              <a:rPr lang="ru-RU" dirty="0"/>
              <a:t>Выделить ключевые показатели целенаправленного формирования средствами воспитательной работы выделенных личностных качеств и социальных умений, заявленных на 2021-2022 учебный год.</a:t>
            </a:r>
          </a:p>
          <a:p>
            <a:pPr marL="541338" indent="-541338"/>
            <a:r>
              <a:rPr lang="ru-RU" dirty="0"/>
              <a:t>1.7.3. Составить и утвердить на педагогическом (методическом) совете план мероприятий на 2021-2022 учебный год по обеспечению целенаправленного формирования выделенных качеств личности и социальных умений средствами воспитательной работы.</a:t>
            </a:r>
          </a:p>
          <a:p>
            <a:pPr marL="541338" indent="-541338"/>
            <a:r>
              <a:rPr lang="ru-RU" dirty="0"/>
              <a:t>1.7.4. Проанализировать по итогам 2021-2022 учебного года возможности применённых средств воспитательной работы для целенаправленного формирования выделенных личностных качеств и социальных умений.</a:t>
            </a:r>
          </a:p>
          <a:p>
            <a:pPr marL="541338" indent="-541338"/>
            <a:r>
              <a:rPr lang="ru-RU" dirty="0"/>
              <a:t>1.7.5. Обеспечить реализацию рабочей программы воспитания и выполнение календарного плана воспитательной работы образовательной организации с учётом формирования приоритетно выделенных качеств личности</a:t>
            </a:r>
            <a:r>
              <a:rPr lang="ru-RU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31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858" b="6070"/>
          <a:stretch/>
        </p:blipFill>
        <p:spPr>
          <a:xfrm>
            <a:off x="16741" y="911097"/>
            <a:ext cx="2333054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2760" y="3178363"/>
            <a:ext cx="942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основном, Планы </a:t>
            </a:r>
            <a:r>
              <a:rPr lang="ru-RU" dirty="0"/>
              <a:t>большинства общеобразовательных </a:t>
            </a:r>
            <a:r>
              <a:rPr lang="ru-RU" dirty="0" smtClean="0"/>
              <a:t>организаций содержат: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методических советов по определению ключевых </a:t>
            </a:r>
            <a:r>
              <a:rPr lang="ru-RU" dirty="0" smtClean="0"/>
              <a:t>результатов;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выполнение рабочей программы </a:t>
            </a:r>
            <a:r>
              <a:rPr lang="ru-RU" dirty="0" smtClean="0"/>
              <a:t>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сполнение календарного </a:t>
            </a:r>
            <a:r>
              <a:rPr lang="ru-RU" dirty="0"/>
              <a:t>плана воспитательной </a:t>
            </a:r>
            <a:r>
              <a:rPr lang="ru-RU" dirty="0" smtClean="0"/>
              <a:t>работы.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3393" y="1068389"/>
            <a:ext cx="9526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Планах общеобразовательных организаций по задачам 1.7.1.-1.7.5.: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Нет формулировки самих задач Гимназии </a:t>
            </a:r>
            <a:r>
              <a:rPr lang="ru-RU" dirty="0"/>
              <a:t>№ 10, </a:t>
            </a:r>
            <a:r>
              <a:rPr lang="ru-RU" dirty="0" smtClean="0"/>
              <a:t>Гимназии </a:t>
            </a:r>
            <a:r>
              <a:rPr lang="ru-RU" dirty="0"/>
              <a:t>№ 13, </a:t>
            </a:r>
            <a:r>
              <a:rPr lang="ru-RU" dirty="0" smtClean="0"/>
              <a:t>Лицея </a:t>
            </a:r>
            <a:r>
              <a:rPr lang="ru-RU" dirty="0"/>
              <a:t>№ 8, </a:t>
            </a:r>
            <a:r>
              <a:rPr lang="ru-RU" dirty="0" smtClean="0"/>
              <a:t>СШ </a:t>
            </a:r>
            <a:r>
              <a:rPr lang="ru-RU" dirty="0"/>
              <a:t>№ 149.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СШ </a:t>
            </a:r>
            <a:r>
              <a:rPr lang="ru-RU" dirty="0"/>
              <a:t>№ </a:t>
            </a:r>
            <a:r>
              <a:rPr lang="ru-RU" dirty="0" smtClean="0"/>
              <a:t>62: задача есть, но ни одного мероприятия.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31: указан только </a:t>
            </a:r>
            <a:r>
              <a:rPr lang="ru-RU" dirty="0"/>
              <a:t>один методический совет в ноябре 2021 </a:t>
            </a:r>
            <a:r>
              <a:rPr lang="ru-RU" dirty="0" smtClean="0"/>
              <a:t>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90: запланирован педагогический </a:t>
            </a:r>
            <a:r>
              <a:rPr lang="ru-RU" dirty="0"/>
              <a:t>совет и семинар без тем и дат.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СШ </a:t>
            </a:r>
            <a:r>
              <a:rPr lang="ru-RU" dirty="0"/>
              <a:t>№ 115 </a:t>
            </a:r>
            <a:r>
              <a:rPr lang="ru-RU" dirty="0" smtClean="0"/>
              <a:t>всё решает «</a:t>
            </a:r>
            <a:r>
              <a:rPr lang="ru-RU" dirty="0"/>
              <a:t>анализ программ воспитания по параллелям, календарного графика воспитательных мероприятий».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993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392" y="1068389"/>
            <a:ext cx="95929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Позитивное исключение.</a:t>
            </a:r>
          </a:p>
          <a:p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16 имеет системный </a:t>
            </a:r>
            <a:r>
              <a:rPr lang="ru-RU" dirty="0"/>
              <a:t>подход </a:t>
            </a:r>
            <a:r>
              <a:rPr lang="ru-RU" dirty="0" smtClean="0"/>
              <a:t>в </a:t>
            </a:r>
            <a:r>
              <a:rPr lang="ru-RU" dirty="0"/>
              <a:t>запланированных мероприятиях: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Методический совет «Красноярский стандарт качества образования: контексты развития. Приоритетные образовательные результаты МБОУ СШ № 16 на 2021- 2022 ученый год</a:t>
            </a:r>
            <a:r>
              <a:rPr lang="ru-RU" dirty="0" smtClean="0"/>
              <a:t>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Совещание «Качество образования и воспитание, как залог успешного формирования будущего.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Совещание </a:t>
            </a:r>
            <a:r>
              <a:rPr lang="ru-RU" dirty="0"/>
              <a:t>«Создание новых воспитательных связей и отношений между педагогами, обучающимися и родителями».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Заседание ШМО классных руководителей.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выполнение календарного плана воспитательной работы школы </a:t>
            </a:r>
            <a:r>
              <a:rPr lang="ru-RU" u="sng" dirty="0"/>
              <a:t>с учётом </a:t>
            </a:r>
            <a:r>
              <a:rPr lang="ru-RU" dirty="0"/>
              <a:t>формирования приоритетно </a:t>
            </a:r>
            <a:r>
              <a:rPr lang="ru-RU" u="sng" dirty="0"/>
              <a:t>выделенных качеств </a:t>
            </a:r>
            <a:r>
              <a:rPr lang="ru-RU" dirty="0"/>
              <a:t>личности.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деятельности классных коллективов в области воспитания и социализации, поддержки и развития талантов, профориентации.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Семинар «Трудности и успехи в реализации РПВ в учебном году».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и анализ ключевых личностных качеств и социальных умений, выделенных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целенаправленного формирования в 2021-2022 учебном году средствами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977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392" y="875877"/>
            <a:ext cx="95929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СШ № </a:t>
            </a:r>
            <a:r>
              <a:rPr lang="ru-RU" dirty="0" smtClean="0"/>
              <a:t>56 имеет последовательно </a:t>
            </a:r>
            <a:r>
              <a:rPr lang="ru-RU" dirty="0"/>
              <a:t>и детально </a:t>
            </a:r>
            <a:r>
              <a:rPr lang="ru-RU" dirty="0" smtClean="0"/>
              <a:t>спланированную деятельность: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Совещание при </a:t>
            </a:r>
            <a:r>
              <a:rPr lang="ru-RU" dirty="0" smtClean="0"/>
              <a:t>зам. директора </a:t>
            </a:r>
            <a:r>
              <a:rPr lang="ru-RU" dirty="0"/>
              <a:t>по ВР </a:t>
            </a:r>
            <a:r>
              <a:rPr lang="ru-RU" dirty="0" smtClean="0"/>
              <a:t>по </a:t>
            </a:r>
            <a:r>
              <a:rPr lang="ru-RU" dirty="0"/>
              <a:t>обеспечению целенаправленного формирования выделенных качеств личности и социальных умений средствами воспитательной работы.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Совет классных руководителей «Организация деятельности по формированию приоритетно выделяемых качеств личности как образовательных результатов».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Управленческие (рефлексивно-аналитические) семинары </a:t>
            </a:r>
            <a:r>
              <a:rPr lang="ru-RU" dirty="0" smtClean="0"/>
              <a:t>по </a:t>
            </a:r>
            <a:r>
              <a:rPr lang="ru-RU" dirty="0"/>
              <a:t>обеспечению целенаправленного формирования выделенных качеств личности и социальных умений средствами воспитательной работы.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Тематическое совещание при директоре «Оценка достижения выделенных личностных качеств и социальных умений с учётом рекомендаций «ядерной» группы результатов КСКО. Корректировка деятельности. Диагностический минимум».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ведения мониторинга личностных качеств и социальных умений в рамках реализации Диагностического минимума личностных УУД.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Инвентаризация Диагностического минимума личностных УУД в соответствии с приоритетно выделенными качествами личности, как одного из </a:t>
            </a:r>
            <a:r>
              <a:rPr lang="ru-RU" dirty="0" smtClean="0"/>
              <a:t>модулей </a:t>
            </a:r>
            <a:r>
              <a:rPr lang="ru-RU" dirty="0"/>
              <a:t>рабочей программы воспитания и календарного плана воспитательной работы МБОУ СШ № 56.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Советы классных руководителей «Анализ реализации Диагностического минимума личностных УУД».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Экспертно-презентационная сессия разработанного Диагностического минимума личностных УУД с учётом выделенных качествах личности и социальных умений.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Городском фестивале инновационных проектов и лучших воспитательных практик.</a:t>
            </a:r>
          </a:p>
        </p:txBody>
      </p:sp>
    </p:spTree>
    <p:extLst>
      <p:ext uri="{BB962C8B-B14F-4D97-AF65-F5344CB8AC3E}">
        <p14:creationId xmlns:p14="http://schemas.microsoft.com/office/powerpoint/2010/main" val="7481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737" t="18714" r="19736" b="9941"/>
          <a:stretch/>
        </p:blipFill>
        <p:spPr>
          <a:xfrm>
            <a:off x="2775098" y="914400"/>
            <a:ext cx="9416902" cy="5779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735" y="146367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696" t="15208" r="17499" b="7083"/>
          <a:stretch/>
        </p:blipFill>
        <p:spPr>
          <a:xfrm>
            <a:off x="2764465" y="954325"/>
            <a:ext cx="9418892" cy="57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889" r="74197" b="6190"/>
          <a:stretch/>
        </p:blipFill>
        <p:spPr>
          <a:xfrm>
            <a:off x="0" y="914400"/>
            <a:ext cx="3145971" cy="577983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579" t="8333" r="17031" b="12709"/>
          <a:stretch/>
        </p:blipFill>
        <p:spPr>
          <a:xfrm>
            <a:off x="2785730" y="914400"/>
            <a:ext cx="9314121" cy="5839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293" y="1648627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7823" y="1325461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8233" y="1325460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3350" y="1325459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293" y="229495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293" y="2706019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1293" y="3642732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000" t="7918" r="14101" b="9166"/>
          <a:stretch/>
        </p:blipFill>
        <p:spPr>
          <a:xfrm>
            <a:off x="2785730" y="914400"/>
            <a:ext cx="9348743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054" y="834676"/>
            <a:ext cx="11239123" cy="1079183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«Ядро» образовательных результатов Красноярского стандарта качества </a:t>
            </a:r>
            <a:r>
              <a:rPr lang="ru-RU" sz="2300" dirty="0" smtClean="0">
                <a:latin typeface="+mn-lt"/>
                <a:ea typeface="+mn-ea"/>
                <a:cs typeface="+mn-cs"/>
              </a:rPr>
              <a:t>образования выделено из образовательных результатов ФГОС общего образования и </a:t>
            </a:r>
            <a:r>
              <a:rPr lang="en-US" sz="2300" dirty="0" smtClean="0">
                <a:latin typeface="+mn-lt"/>
                <a:ea typeface="+mn-ea"/>
                <a:cs typeface="+mn-cs"/>
              </a:rPr>
              <a:t/>
            </a:r>
            <a:br>
              <a:rPr lang="en-US" sz="2300" dirty="0" smtClean="0">
                <a:latin typeface="+mn-lt"/>
                <a:ea typeface="+mn-ea"/>
                <a:cs typeface="+mn-cs"/>
              </a:rPr>
            </a:br>
            <a:r>
              <a:rPr lang="ru-RU" sz="2300" dirty="0" smtClean="0">
                <a:latin typeface="+mn-lt"/>
                <a:ea typeface="+mn-ea"/>
                <a:cs typeface="+mn-cs"/>
              </a:rPr>
              <a:t>из международных исследований </a:t>
            </a:r>
            <a:r>
              <a:rPr lang="en-US" sz="2300" dirty="0" smtClean="0">
                <a:latin typeface="+mn-lt"/>
                <a:ea typeface="+mn-ea"/>
                <a:cs typeface="+mn-cs"/>
              </a:rPr>
              <a:t>PISA, PIRLS, TIMS</a:t>
            </a:r>
            <a:endParaRPr lang="ru-RU" sz="23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5628205" y="2056466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br>
              <a:rPr lang="ru-RU" sz="2400" b="1" dirty="0"/>
            </a:br>
            <a:r>
              <a:rPr lang="ru-RU" sz="2400" b="1" dirty="0"/>
              <a:t>как 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sz="2400" dirty="0"/>
              <a:t>Ответственность </a:t>
            </a:r>
            <a:r>
              <a:rPr lang="ru-RU" sz="2400" i="1" dirty="0"/>
              <a:t>(обязанность отвечать за поступки и действия, </a:t>
            </a:r>
            <a:br>
              <a:rPr lang="ru-RU" sz="2400" i="1" dirty="0"/>
            </a:br>
            <a:r>
              <a:rPr lang="ru-RU" sz="2400" i="1" dirty="0"/>
              <a:t>а также за их последствия)</a:t>
            </a:r>
          </a:p>
          <a:p>
            <a:r>
              <a:rPr lang="ru-RU" sz="2400" dirty="0"/>
              <a:t>Доброжелательность </a:t>
            </a:r>
            <a:r>
              <a:rPr lang="ru-RU" sz="2400" i="1" dirty="0"/>
              <a:t>(позитивное, благожелательное отношение к другому, проявление участия, расположение)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7680" y="2054441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/>
              <a:t>Метапредметные</a:t>
            </a:r>
            <a:r>
              <a:rPr lang="ru-RU" sz="2400" b="1" dirty="0"/>
              <a:t> результаты </a:t>
            </a:r>
            <a:br>
              <a:rPr lang="ru-RU" sz="2400" b="1" dirty="0"/>
            </a:br>
            <a:r>
              <a:rPr lang="ru-RU" sz="2400" b="1" dirty="0"/>
              <a:t>как умения, </a:t>
            </a:r>
            <a:r>
              <a:rPr lang="ru-RU" sz="2400" b="1" u="sng" dirty="0"/>
              <a:t>способ</a:t>
            </a:r>
            <a:r>
              <a:rPr lang="ru-RU" sz="2400" b="1" dirty="0"/>
              <a:t>ности</a:t>
            </a:r>
            <a:endParaRPr lang="en-US" sz="2400" b="1" dirty="0"/>
          </a:p>
          <a:p>
            <a:r>
              <a:rPr lang="ru-RU" sz="2400" dirty="0"/>
              <a:t>Анализировать </a:t>
            </a:r>
            <a:r>
              <a:rPr lang="ru-RU" sz="2400" i="1" dirty="0"/>
              <a:t>(познавать, </a:t>
            </a:r>
            <a:br>
              <a:rPr lang="ru-RU" sz="2400" i="1" dirty="0"/>
            </a:br>
            <a:r>
              <a:rPr lang="ru-RU" sz="2400" i="1" dirty="0"/>
              <a:t>изучая составные части целого)</a:t>
            </a:r>
          </a:p>
          <a:p>
            <a:r>
              <a:rPr lang="ru-RU" sz="2400" dirty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sz="2400" dirty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235" y="5885352"/>
            <a:ext cx="11422621" cy="549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как </a:t>
            </a:r>
            <a:r>
              <a:rPr lang="ru-RU" sz="2300" b="1" dirty="0">
                <a:latin typeface="+mn-lt"/>
                <a:ea typeface="+mn-ea"/>
                <a:cs typeface="+mn-cs"/>
              </a:rPr>
              <a:t>«ядро» функциональной грамотности</a:t>
            </a:r>
            <a:endParaRPr lang="ru-RU" sz="23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7952" y="365125"/>
            <a:ext cx="1144828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smtClean="0"/>
              <a:t>«Красноярский стандарт качества образования»: переосмысление и целеполагание»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4126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4967" y="1607563"/>
            <a:ext cx="11763682" cy="1379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2300" b="1" dirty="0">
                <a:latin typeface="+mn-lt"/>
                <a:ea typeface="+mn-ea"/>
                <a:cs typeface="+mn-cs"/>
              </a:rPr>
              <a:t>Целеполагание</a:t>
            </a:r>
            <a:r>
              <a:rPr lang="ru-RU" sz="2300" dirty="0">
                <a:latin typeface="+mn-lt"/>
                <a:ea typeface="+mn-ea"/>
                <a:cs typeface="+mn-cs"/>
              </a:rPr>
              <a:t> – это процесс, который идёт в направлении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от намерений</a:t>
            </a:r>
            <a:r>
              <a:rPr lang="ru-RU" sz="2300" dirty="0">
                <a:latin typeface="+mn-lt"/>
                <a:ea typeface="+mn-ea"/>
                <a:cs typeface="+mn-cs"/>
              </a:rPr>
              <a:t>, образовавшихся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условиях со-</a:t>
            </a:r>
            <a:r>
              <a:rPr lang="ru-RU" sz="2300" dirty="0" err="1">
                <a:latin typeface="+mn-lt"/>
                <a:ea typeface="+mn-ea"/>
                <a:cs typeface="+mn-cs"/>
              </a:rPr>
              <a:t>бытийности</a:t>
            </a:r>
            <a:r>
              <a:rPr lang="ru-RU" sz="2300" dirty="0">
                <a:latin typeface="+mn-lt"/>
                <a:ea typeface="+mn-ea"/>
                <a:cs typeface="+mn-cs"/>
              </a:rPr>
              <a:t> и реализуемых в совместной деятельности с другими людьми,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u="sng" dirty="0">
                <a:latin typeface="+mn-lt"/>
                <a:ea typeface="+mn-ea"/>
                <a:cs typeface="+mn-cs"/>
              </a:rPr>
              <a:t>к постановке человеком цели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перед самим собой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в его самоопределении</a:t>
            </a:r>
            <a:r>
              <a:rPr lang="ru-RU" sz="2300" dirty="0">
                <a:latin typeface="+mn-lt"/>
                <a:ea typeface="+mn-ea"/>
                <a:cs typeface="+mn-cs"/>
              </a:rPr>
              <a:t>, сопоставляя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4 совокупности.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78977" y="2758406"/>
            <a:ext cx="7315200" cy="2705100"/>
            <a:chOff x="0" y="0"/>
            <a:chExt cx="2476500" cy="124777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2476500" cy="1247775"/>
              <a:chOff x="0" y="0"/>
              <a:chExt cx="2476500" cy="124777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809625" y="285750"/>
                <a:ext cx="723900" cy="666750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8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цель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2476500" cy="1247775"/>
                <a:chOff x="0" y="0"/>
                <a:chExt cx="2476500" cy="1247775"/>
              </a:xfrm>
            </p:grpSpPr>
            <p:sp>
              <p:nvSpPr>
                <p:cNvPr id="23" name="Надпись 1"/>
                <p:cNvSpPr txBox="1"/>
                <p:nvPr/>
              </p:nvSpPr>
              <p:spPr>
                <a:xfrm>
                  <a:off x="0" y="0"/>
                  <a:ext cx="9620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2300" dirty="0">
                      <a:solidFill>
                        <a:schemeClr val="tx1"/>
                      </a:solidFill>
                    </a:rPr>
                    <a:t>Внешнее требование</a:t>
                  </a:r>
                </a:p>
              </p:txBody>
            </p:sp>
            <p:sp>
              <p:nvSpPr>
                <p:cNvPr id="24" name="Надпись 2"/>
                <p:cNvSpPr txBox="1"/>
                <p:nvPr/>
              </p:nvSpPr>
              <p:spPr>
                <a:xfrm>
                  <a:off x="1438275" y="0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Потребности субъекта</a:t>
                  </a:r>
                </a:p>
              </p:txBody>
            </p:sp>
            <p:sp>
              <p:nvSpPr>
                <p:cNvPr id="25" name="Надпись 4"/>
                <p:cNvSpPr txBox="1"/>
                <p:nvPr/>
              </p:nvSpPr>
              <p:spPr>
                <a:xfrm>
                  <a:off x="1419225" y="790575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Способы субъекта</a:t>
                  </a:r>
                </a:p>
              </p:txBody>
            </p:sp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790575"/>
                  <a:ext cx="962025" cy="457200"/>
                  <a:chOff x="0" y="0"/>
                  <a:chExt cx="962025" cy="457200"/>
                </a:xfrm>
              </p:grpSpPr>
              <p:sp>
                <p:nvSpPr>
                  <p:cNvPr id="27" name="Надпись 3"/>
                  <p:cNvSpPr txBox="1"/>
                  <p:nvPr/>
                </p:nvSpPr>
                <p:spPr>
                  <a:xfrm>
                    <a:off x="0" y="0"/>
                    <a:ext cx="962025" cy="4572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endParaRPr lang="ru-RU" sz="800" b="1" dirty="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ru-RU" sz="2300" dirty="0">
                        <a:solidFill>
                          <a:schemeClr val="tx1"/>
                        </a:solidFill>
                      </a:rPr>
                      <a:t>Условия</a:t>
                    </a:r>
                  </a:p>
                </p:txBody>
              </p:sp>
              <p:grpSp>
                <p:nvGrpSpPr>
                  <p:cNvPr id="28" name="Группа 27"/>
                  <p:cNvGrpSpPr/>
                  <p:nvPr/>
                </p:nvGrpSpPr>
                <p:grpSpPr>
                  <a:xfrm>
                    <a:off x="86994" y="274502"/>
                    <a:ext cx="428625" cy="66675"/>
                    <a:chOff x="-8256" y="-1723"/>
                    <a:chExt cx="428625" cy="66675"/>
                  </a:xfrm>
                </p:grpSpPr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-8256" y="0"/>
                      <a:ext cx="4286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419100" y="-1723"/>
                      <a:ext cx="0" cy="666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 flipV="1">
                    <a:off x="609600" y="247650"/>
                    <a:ext cx="238125" cy="133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1876425" y="457200"/>
              <a:ext cx="152400" cy="342900"/>
              <a:chOff x="0" y="0"/>
              <a:chExt cx="152400" cy="342900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419100" y="457200"/>
              <a:ext cx="152400" cy="342900"/>
              <a:chOff x="0" y="0"/>
              <a:chExt cx="152400" cy="342900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962025" y="95250"/>
              <a:ext cx="476250" cy="104775"/>
              <a:chOff x="0" y="0"/>
              <a:chExt cx="476250" cy="104775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952500" y="1057275"/>
              <a:ext cx="476250" cy="104775"/>
              <a:chOff x="0" y="0"/>
              <a:chExt cx="476250" cy="104775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294967" y="835325"/>
            <a:ext cx="11635091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>
                <a:latin typeface="+mn-lt"/>
                <a:ea typeface="+mn-ea"/>
                <a:cs typeface="+mn-cs"/>
              </a:rPr>
              <a:t>Цель</a:t>
            </a:r>
            <a:r>
              <a:rPr lang="ru-RU" sz="2300" dirty="0">
                <a:latin typeface="+mn-lt"/>
                <a:ea typeface="+mn-ea"/>
                <a:cs typeface="+mn-cs"/>
              </a:rPr>
              <a:t> –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осознанный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образ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dirty="0" smtClean="0">
                <a:latin typeface="+mn-lt"/>
                <a:ea typeface="+mn-ea"/>
                <a:cs typeface="+mn-cs"/>
              </a:rPr>
              <a:t>предполагаемого (предвосхищаемого) </a:t>
            </a:r>
            <a:r>
              <a:rPr lang="ru-RU" sz="2300" dirty="0">
                <a:latin typeface="+mn-lt"/>
                <a:ea typeface="+mn-ea"/>
                <a:cs typeface="+mn-cs"/>
              </a:rPr>
              <a:t>результата,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на достижение которого направлены действия субъекта деятельности.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44863" y="5540182"/>
            <a:ext cx="11763682" cy="105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300" dirty="0">
                <a:latin typeface="+mn-lt"/>
                <a:ea typeface="+mn-ea"/>
                <a:cs typeface="+mn-cs"/>
              </a:rPr>
              <a:t>Осознание цели происходит в понимании её реализуемости. Цель может стать силой, изменяющей действительность, только при использовании определённых средств и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соответствующих условиях (обстоятельствах), необходимых для практической реализации. 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516293" y="3912724"/>
            <a:ext cx="241376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dirty="0" smtClean="0"/>
              <a:t>Схема целеполагания (М.А. Мкртчян)</a:t>
            </a:r>
            <a:endParaRPr lang="ru-RU" sz="1800" i="1" dirty="0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7094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952" y="1010652"/>
            <a:ext cx="5413249" cy="858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Сайт МКУ «Красноярский информационно-методический центр» (КИМЦ)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://kimc.ms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079" t="6551" r="30263" b="9706"/>
          <a:stretch/>
        </p:blipFill>
        <p:spPr>
          <a:xfrm>
            <a:off x="5650173" y="1010652"/>
            <a:ext cx="6176067" cy="5743074"/>
          </a:xfrm>
          <a:prstGeom prst="rect">
            <a:avLst/>
          </a:prstGeom>
        </p:spPr>
      </p:pic>
      <p:pic>
        <p:nvPicPr>
          <p:cNvPr id="1026" name="Picture 2" descr="http://qrcoder.ru/code/?https%3A%2F%2Fkimc.m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0" y="2501537"/>
            <a:ext cx="2509632" cy="25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Овал 10"/>
          <p:cNvSpPr/>
          <p:nvPr/>
        </p:nvSpPr>
        <p:spPr>
          <a:xfrm>
            <a:off x="10263116" y="4476466"/>
            <a:ext cx="1301918" cy="11191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62882" y="4476466"/>
            <a:ext cx="1297727" cy="111911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85508" y="4688005"/>
            <a:ext cx="65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910" y="4105175"/>
            <a:ext cx="65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3850" y="887393"/>
            <a:ext cx="95929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 smtClean="0"/>
              <a:t>Карта воспитания </a:t>
            </a:r>
            <a:r>
              <a:rPr lang="ru-RU" dirty="0" smtClean="0"/>
              <a:t>по формированию ключевых </a:t>
            </a:r>
            <a:r>
              <a:rPr lang="ru-RU" b="1" dirty="0" smtClean="0"/>
              <a:t>качеств личности и социальных умений</a:t>
            </a:r>
          </a:p>
          <a:p>
            <a:r>
              <a:rPr lang="ru-RU" dirty="0" smtClean="0"/>
              <a:t>Выделенные ключевые </a:t>
            </a:r>
            <a:r>
              <a:rPr lang="ru-RU" dirty="0"/>
              <a:t>результаты </a:t>
            </a:r>
            <a:r>
              <a:rPr lang="ru-RU" dirty="0" smtClean="0"/>
              <a:t>корректно оформлены с меньшей степени, чем в 2021 году</a:t>
            </a:r>
          </a:p>
          <a:p>
            <a:endParaRPr lang="ru-RU" sz="400" dirty="0" smtClean="0"/>
          </a:p>
          <a:p>
            <a:pPr marL="355600"/>
            <a:r>
              <a:rPr lang="ru-RU" dirty="0" smtClean="0"/>
              <a:t> </a:t>
            </a:r>
            <a:r>
              <a:rPr lang="ru-RU" dirty="0"/>
              <a:t>Количество организаций (%) с корректным оформлением </a:t>
            </a:r>
            <a:r>
              <a:rPr lang="ru-RU" b="1" dirty="0" smtClean="0"/>
              <a:t>качеств личности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55600"/>
            <a:r>
              <a:rPr lang="ru-RU" dirty="0"/>
              <a:t>Количество организаций (%) с корректным оформлением </a:t>
            </a:r>
            <a:r>
              <a:rPr lang="ru-RU" b="1" dirty="0" smtClean="0"/>
              <a:t>социальных умений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96116"/>
              </p:ext>
            </p:extLst>
          </p:nvPr>
        </p:nvGraphicFramePr>
        <p:xfrm>
          <a:off x="2553850" y="1897678"/>
          <a:ext cx="8896622" cy="139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65"/>
                <a:gridCol w="3725716"/>
                <a:gridCol w="3641041"/>
              </a:tblGrid>
              <a:tr h="32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Начальное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(79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%), 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64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(58%),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Основное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95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(86%),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(57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%), 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96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(86%),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58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(52%),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25757"/>
              </p:ext>
            </p:extLst>
          </p:nvPr>
        </p:nvGraphicFramePr>
        <p:xfrm>
          <a:off x="2553850" y="3814815"/>
          <a:ext cx="8896622" cy="144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65"/>
                <a:gridCol w="3725716"/>
                <a:gridCol w="3641041"/>
              </a:tblGrid>
              <a:tr h="37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Начальное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97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(87%),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79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71%),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Основное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95%),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(68%),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97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(87%),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(73%),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 них «ядро»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99011" y="5396014"/>
            <a:ext cx="939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15 </a:t>
            </a:r>
            <a:r>
              <a:rPr lang="ru-RU" dirty="0"/>
              <a:t>ОУ повторили формулировки «ядра» КСКО в каждом из уровней образования.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/>
              <a:t>ОУ без должных изменений </a:t>
            </a:r>
            <a:r>
              <a:rPr lang="ru-RU" dirty="0" smtClean="0"/>
              <a:t>сохранили </a:t>
            </a:r>
            <a:r>
              <a:rPr lang="ru-RU" dirty="0"/>
              <a:t>(</a:t>
            </a:r>
            <a:r>
              <a:rPr lang="ru-RU" dirty="0" smtClean="0"/>
              <a:t>скопировали) </a:t>
            </a:r>
            <a:r>
              <a:rPr lang="ru-RU" dirty="0"/>
              <a:t>свои </a:t>
            </a:r>
            <a:r>
              <a:rPr lang="ru-RU" dirty="0" smtClean="0"/>
              <a:t>результаты прошлого года.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Совпадение Карт: Гимназия № 15, Лицей № 12, СШ № 31, СШ № 53; СШ № 82 и СШ № 84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Достаточно корректно: СШ № 93, СШ № 137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8889" r="79375" b="6190"/>
          <a:stretch/>
        </p:blipFill>
        <p:spPr>
          <a:xfrm>
            <a:off x="1" y="914400"/>
            <a:ext cx="2514599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воспитания </a:t>
            </a:r>
            <a:r>
              <a:rPr lang="ru-RU" dirty="0"/>
              <a:t>по формированию ключевых </a:t>
            </a:r>
            <a:r>
              <a:rPr lang="ru-RU" b="1" dirty="0"/>
              <a:t>качеств личности и социальных умений</a:t>
            </a:r>
          </a:p>
          <a:p>
            <a:endParaRPr lang="ru-RU" sz="800" b="1" dirty="0" smtClean="0"/>
          </a:p>
          <a:p>
            <a:r>
              <a:rPr lang="ru-RU" b="1" dirty="0" smtClean="0"/>
              <a:t>Ситуации и критерии оценивания </a:t>
            </a:r>
            <a:r>
              <a:rPr lang="ru-RU" dirty="0"/>
              <a:t>степени </a:t>
            </a:r>
            <a:r>
              <a:rPr lang="ru-RU" dirty="0" err="1"/>
              <a:t>сформированности</a:t>
            </a:r>
            <a:r>
              <a:rPr lang="ru-RU" dirty="0"/>
              <a:t> результатов в большинстве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не соответствуют </a:t>
            </a:r>
            <a:r>
              <a:rPr lang="ru-RU" dirty="0"/>
              <a:t>образовательным результатам, выделенным для формирования, многие требуют конкретизации.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2416770"/>
            <a:ext cx="9422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Конкретные методики представили СШ </a:t>
            </a:r>
            <a:r>
              <a:rPr lang="ru-RU" dirty="0"/>
              <a:t>№ 7, СШ № 121, СШ № 141, СШ № 143, СШ № </a:t>
            </a:r>
            <a:r>
              <a:rPr lang="ru-RU" dirty="0" smtClean="0"/>
              <a:t>152</a:t>
            </a:r>
          </a:p>
          <a:p>
            <a:r>
              <a:rPr lang="ru-RU" dirty="0" smtClean="0"/>
              <a:t>Наиболее соответствующие формируемым результатам: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Методика </a:t>
            </a:r>
            <a:r>
              <a:rPr lang="ru-RU" dirty="0"/>
              <a:t>оценки уровня воспитанности (Н.П. Капустин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Методика </a:t>
            </a:r>
            <a:r>
              <a:rPr lang="ru-RU" dirty="0"/>
              <a:t>оценки уровня мотивации учения (Н.Г. </a:t>
            </a:r>
            <a:r>
              <a:rPr lang="ru-RU" dirty="0" err="1"/>
              <a:t>Лусканова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исследования учебной мотивации (М.Р. Гинзбург)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Методика </a:t>
            </a:r>
            <a:r>
              <a:rPr lang="ru-RU" dirty="0"/>
              <a:t>выявления коммуникативных склонностей (Р.В. </a:t>
            </a:r>
            <a:r>
              <a:rPr lang="ru-RU" dirty="0" err="1"/>
              <a:t>Овчарова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для изучения </a:t>
            </a:r>
            <a:r>
              <a:rPr lang="ru-RU" dirty="0" err="1"/>
              <a:t>социализированности</a:t>
            </a:r>
            <a:r>
              <a:rPr lang="ru-RU" dirty="0"/>
              <a:t> личности (М.И. Рожков</a:t>
            </a:r>
            <a:r>
              <a:rPr lang="ru-RU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463" y="4602562"/>
            <a:ext cx="942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Диагностический инструментарий для отслеживания результативности учащихся 5-9 классов по формированию личностных, коммуникативных, регулятивных и познавательных УУД можно пополнить методиками и тестами, размещёнными на портале Образовательная социальная сеть (</a:t>
            </a:r>
            <a:r>
              <a:rPr lang="ru-RU" i="1" u="sng" dirty="0">
                <a:hlinkClick r:id="rId3"/>
              </a:rPr>
              <a:t>https://nsportal.ru/shkola/materialy-metodicheskikh-obedinenii/library/2018/03/05/diagnosticheskiy-instrumentariy-dlya</a:t>
            </a:r>
            <a:r>
              <a:rPr lang="ru-RU" i="1" dirty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27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воспитания </a:t>
            </a:r>
            <a:r>
              <a:rPr lang="ru-RU" dirty="0"/>
              <a:t>по формированию ключевых </a:t>
            </a:r>
            <a:r>
              <a:rPr lang="ru-RU" b="1" dirty="0"/>
              <a:t>качеств личности и социальных умений</a:t>
            </a:r>
          </a:p>
          <a:p>
            <a:r>
              <a:rPr lang="ru-RU" b="1" dirty="0" smtClean="0"/>
              <a:t>Формы </a:t>
            </a:r>
            <a:r>
              <a:rPr lang="ru-RU" b="1" dirty="0"/>
              <a:t>организации и способы </a:t>
            </a:r>
            <a:r>
              <a:rPr lang="ru-RU" dirty="0" smtClean="0"/>
              <a:t>обозначены общим описанием воспитательной </a:t>
            </a:r>
            <a:r>
              <a:rPr lang="ru-RU" dirty="0"/>
              <a:t>д</a:t>
            </a:r>
            <a:r>
              <a:rPr lang="ru-RU" dirty="0" smtClean="0"/>
              <a:t>еятельности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1564625"/>
            <a:ext cx="9692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5" indent="-2873375"/>
            <a:r>
              <a:rPr lang="ru-RU" dirty="0"/>
              <a:t>Наиболее удачное сочетание </a:t>
            </a:r>
            <a:r>
              <a:rPr lang="ru-RU" dirty="0" smtClean="0"/>
              <a:t>средств формирования и выделенных результатов: </a:t>
            </a:r>
            <a:endParaRPr lang="ru-RU" dirty="0"/>
          </a:p>
          <a:p>
            <a:pPr marL="2417763" indent="-2417763"/>
            <a:r>
              <a:rPr lang="ru-RU" dirty="0" smtClean="0"/>
              <a:t>начальное </a:t>
            </a:r>
            <a:r>
              <a:rPr lang="ru-RU" dirty="0"/>
              <a:t>образование </a:t>
            </a:r>
            <a:r>
              <a:rPr lang="ru-RU" sz="1700" dirty="0"/>
              <a:t>Гимназия № 2, </a:t>
            </a:r>
            <a:r>
              <a:rPr lang="ru-RU" sz="1700" dirty="0" smtClean="0"/>
              <a:t>СШ-И № 1, СШ № 1, СШ № 3, СШ № 76, СШ № 78</a:t>
            </a:r>
            <a:r>
              <a:rPr lang="ru-RU" sz="1700" dirty="0"/>
              <a:t>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85, СШ </a:t>
            </a:r>
            <a:r>
              <a:rPr lang="ru-RU" sz="1700" dirty="0" smtClean="0"/>
              <a:t>№ 93, СШ № 137;</a:t>
            </a:r>
          </a:p>
          <a:p>
            <a:pPr marL="2333625" indent="-2333625"/>
            <a:r>
              <a:rPr lang="ru-RU" dirty="0" smtClean="0"/>
              <a:t>основное </a:t>
            </a:r>
            <a:r>
              <a:rPr lang="ru-RU" dirty="0"/>
              <a:t>образование </a:t>
            </a:r>
            <a:r>
              <a:rPr lang="ru-RU" sz="1700" dirty="0"/>
              <a:t>Гимназия № 2, Гимназия </a:t>
            </a:r>
            <a:r>
              <a:rPr lang="ru-RU" sz="1700" dirty="0" smtClean="0"/>
              <a:t>№ 10</a:t>
            </a:r>
            <a:r>
              <a:rPr lang="ru-RU" sz="1700" dirty="0"/>
              <a:t>, Гимназия № </a:t>
            </a:r>
            <a:r>
              <a:rPr lang="ru-RU" sz="1700" dirty="0" smtClean="0"/>
              <a:t>13 «</a:t>
            </a:r>
            <a:r>
              <a:rPr lang="ru-RU" sz="1700" dirty="0" err="1" smtClean="0"/>
              <a:t>Академ</a:t>
            </a:r>
            <a:r>
              <a:rPr lang="ru-RU" sz="1700" dirty="0" smtClean="0"/>
              <a:t>», </a:t>
            </a:r>
            <a:r>
              <a:rPr lang="ru-RU" sz="1700" dirty="0"/>
              <a:t>Лицей </a:t>
            </a:r>
            <a:r>
              <a:rPr lang="ru-RU" sz="1700" dirty="0" smtClean="0"/>
              <a:t>№ 6</a:t>
            </a:r>
            <a:r>
              <a:rPr lang="ru-RU" sz="1700" dirty="0"/>
              <a:t>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Лицей </a:t>
            </a:r>
            <a:r>
              <a:rPr lang="ru-RU" sz="1700" dirty="0"/>
              <a:t>№ 8, СШ </a:t>
            </a:r>
            <a:r>
              <a:rPr lang="ru-RU" sz="1700" dirty="0" smtClean="0"/>
              <a:t>№ </a:t>
            </a:r>
            <a:r>
              <a:rPr lang="ru-RU" sz="1700" dirty="0"/>
              <a:t>65, СШ № 69, </a:t>
            </a:r>
            <a:r>
              <a:rPr lang="ru-RU" sz="1700" dirty="0" smtClean="0"/>
              <a:t>СШ № 73, СШ № 76</a:t>
            </a:r>
            <a:r>
              <a:rPr lang="ru-RU" sz="1700" dirty="0"/>
              <a:t>, СШ № 85, </a:t>
            </a:r>
            <a:r>
              <a:rPr lang="ru-RU" sz="1700" dirty="0" smtClean="0"/>
              <a:t>СШ </a:t>
            </a:r>
            <a:r>
              <a:rPr lang="ru-RU" sz="1700" dirty="0"/>
              <a:t>№ 93,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129</a:t>
            </a:r>
            <a:r>
              <a:rPr lang="ru-RU" sz="1700" dirty="0" smtClean="0"/>
              <a:t>, СШ </a:t>
            </a:r>
            <a:r>
              <a:rPr lang="ru-RU" sz="1700" dirty="0"/>
              <a:t>№ 137, </a:t>
            </a:r>
            <a:r>
              <a:rPr lang="ru-RU" sz="1700" dirty="0" smtClean="0"/>
              <a:t>ОК СШ «Покровский»;</a:t>
            </a:r>
            <a:endParaRPr lang="ru-RU" sz="1700" dirty="0"/>
          </a:p>
          <a:p>
            <a:pPr marL="2241550" indent="-2241550"/>
            <a:r>
              <a:rPr lang="ru-RU" dirty="0" smtClean="0"/>
              <a:t>среднее </a:t>
            </a:r>
            <a:r>
              <a:rPr lang="ru-RU" dirty="0"/>
              <a:t>образование </a:t>
            </a:r>
            <a:r>
              <a:rPr lang="ru-RU" sz="1700" dirty="0"/>
              <a:t>Гимназия № 2, Гимназия № 16, </a:t>
            </a:r>
            <a:r>
              <a:rPr lang="ru-RU" sz="1700" dirty="0" smtClean="0"/>
              <a:t>СШ № 3</a:t>
            </a:r>
            <a:r>
              <a:rPr lang="ru-RU" sz="1700" dirty="0"/>
              <a:t>, СШ № 69, СШ </a:t>
            </a:r>
            <a:r>
              <a:rPr lang="ru-RU" sz="1700" dirty="0" smtClean="0"/>
              <a:t>№ 76</a:t>
            </a:r>
            <a:r>
              <a:rPr lang="ru-RU" sz="1700" dirty="0"/>
              <a:t>, СШ № 93,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137, </a:t>
            </a:r>
            <a:r>
              <a:rPr lang="ru-RU" sz="1700" dirty="0" smtClean="0"/>
              <a:t>СШ № 156.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488462" y="3730000"/>
            <a:ext cx="970353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Обозначение действий </a:t>
            </a:r>
            <a:r>
              <a:rPr lang="ru-RU" b="1" dirty="0" smtClean="0"/>
              <a:t>педагога </a:t>
            </a:r>
            <a:r>
              <a:rPr lang="ru-RU" dirty="0" smtClean="0"/>
              <a:t>вызывает </a:t>
            </a:r>
            <a:r>
              <a:rPr lang="ru-RU" dirty="0"/>
              <a:t>наибольшие сложности. </a:t>
            </a:r>
            <a:endParaRPr lang="ru-RU" dirty="0" smtClean="0"/>
          </a:p>
          <a:p>
            <a:r>
              <a:rPr lang="ru-RU" dirty="0" smtClean="0"/>
              <a:t>Достаточно </a:t>
            </a:r>
            <a:r>
              <a:rPr lang="ru-RU" dirty="0"/>
              <a:t>хорошо просматривается формирование </a:t>
            </a:r>
            <a:r>
              <a:rPr lang="ru-RU" dirty="0" smtClean="0"/>
              <a:t>результатов в </a:t>
            </a:r>
            <a:r>
              <a:rPr lang="ru-RU" dirty="0"/>
              <a:t>действиях </a:t>
            </a:r>
            <a:r>
              <a:rPr lang="ru-RU" dirty="0" smtClean="0"/>
              <a:t>педагогов</a:t>
            </a:r>
            <a:endParaRPr lang="ru-RU" dirty="0"/>
          </a:p>
          <a:p>
            <a:pPr marL="2511425" indent="-2511425"/>
            <a:r>
              <a:rPr lang="ru-RU" dirty="0"/>
              <a:t>начального </a:t>
            </a:r>
            <a:r>
              <a:rPr lang="ru-RU" dirty="0" smtClean="0"/>
              <a:t>образования </a:t>
            </a:r>
            <a:r>
              <a:rPr lang="ru-RU" sz="1700" dirty="0" smtClean="0"/>
              <a:t>Гимназия № 10, Лицей № 3</a:t>
            </a:r>
            <a:r>
              <a:rPr lang="ru-RU" sz="1700" dirty="0"/>
              <a:t>, Лицей № 9 «Лидер», СШ </a:t>
            </a:r>
            <a:r>
              <a:rPr lang="ru-RU" sz="1700" dirty="0" smtClean="0"/>
              <a:t>№ 65, СШ № 73, </a:t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78, СШ № 85, </a:t>
            </a:r>
            <a:r>
              <a:rPr lang="ru-RU" sz="1700" dirty="0" smtClean="0"/>
              <a:t>СШ </a:t>
            </a:r>
            <a:r>
              <a:rPr lang="ru-RU" sz="1700" dirty="0"/>
              <a:t>№ 93, СШ № 135, </a:t>
            </a:r>
            <a:r>
              <a:rPr lang="ru-RU" sz="1700" dirty="0" smtClean="0"/>
              <a:t>СШ </a:t>
            </a:r>
            <a:r>
              <a:rPr lang="ru-RU" sz="1700" dirty="0"/>
              <a:t>№ </a:t>
            </a:r>
            <a:r>
              <a:rPr lang="ru-RU" sz="1700" dirty="0" smtClean="0"/>
              <a:t>137, СШ № 147, СШ № 151, СШ № 152, СШ № 157;</a:t>
            </a:r>
            <a:endParaRPr lang="ru-RU" sz="1700" dirty="0"/>
          </a:p>
          <a:p>
            <a:pPr marL="2420938" indent="-2420938"/>
            <a:r>
              <a:rPr lang="ru-RU" dirty="0" smtClean="0"/>
              <a:t>основного образования </a:t>
            </a:r>
            <a:r>
              <a:rPr lang="ru-RU" sz="1700" dirty="0" smtClean="0"/>
              <a:t>Гимназия </a:t>
            </a:r>
            <a:r>
              <a:rPr lang="ru-RU" sz="1700" dirty="0"/>
              <a:t>№ 1 «</a:t>
            </a:r>
            <a:r>
              <a:rPr lang="ru-RU" sz="1700" dirty="0" err="1"/>
              <a:t>Универс</a:t>
            </a:r>
            <a:r>
              <a:rPr lang="ru-RU" sz="1700" dirty="0"/>
              <a:t>», Гимназия </a:t>
            </a:r>
            <a:r>
              <a:rPr lang="ru-RU" sz="1700" dirty="0" smtClean="0"/>
              <a:t>№ 10</a:t>
            </a:r>
            <a:r>
              <a:rPr lang="ru-RU" sz="1700" dirty="0"/>
              <a:t>, Лицей № 8, СШ № 1, </a:t>
            </a:r>
            <a:r>
              <a:rPr lang="ru-RU" sz="1700" dirty="0" smtClean="0"/>
              <a:t>СШ </a:t>
            </a:r>
            <a:r>
              <a:rPr lang="ru-RU" sz="1700" dirty="0"/>
              <a:t>№ 7,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12, </a:t>
            </a:r>
            <a:r>
              <a:rPr lang="ru-RU" sz="1700" dirty="0" smtClean="0"/>
              <a:t>СШ </a:t>
            </a:r>
            <a:r>
              <a:rPr lang="ru-RU" sz="1700" dirty="0"/>
              <a:t>№ 18, СШ № 36, </a:t>
            </a:r>
            <a:r>
              <a:rPr lang="ru-RU" sz="1700" dirty="0" smtClean="0"/>
              <a:t>СШ № 65</a:t>
            </a:r>
            <a:r>
              <a:rPr lang="ru-RU" sz="1700" dirty="0"/>
              <a:t>, СШ № 85, </a:t>
            </a:r>
            <a:r>
              <a:rPr lang="ru-RU" sz="1700" dirty="0" smtClean="0"/>
              <a:t>СШ </a:t>
            </a:r>
            <a:r>
              <a:rPr lang="ru-RU" sz="1700" dirty="0"/>
              <a:t>№ 93, </a:t>
            </a:r>
            <a:r>
              <a:rPr lang="ru-RU" sz="1700" dirty="0" smtClean="0"/>
              <a:t>СШ № 121, </a:t>
            </a:r>
            <a:br>
              <a:rPr lang="ru-RU" sz="1700" dirty="0" smtClean="0"/>
            </a:br>
            <a:r>
              <a:rPr lang="ru-RU" sz="1700" dirty="0" smtClean="0"/>
              <a:t>СШ № 129, </a:t>
            </a:r>
            <a:r>
              <a:rPr lang="ru-RU" sz="1700" dirty="0"/>
              <a:t>СШ № 137, </a:t>
            </a:r>
            <a:r>
              <a:rPr lang="ru-RU" sz="1700" dirty="0" smtClean="0"/>
              <a:t>СШ № 141, СШ № 143, СШ № 152, СШ № 157, </a:t>
            </a:r>
            <a:br>
              <a:rPr lang="ru-RU" sz="1700" dirty="0" smtClean="0"/>
            </a:br>
            <a:r>
              <a:rPr lang="ru-RU" sz="1700" dirty="0" smtClean="0"/>
              <a:t>ОК </a:t>
            </a:r>
            <a:r>
              <a:rPr lang="ru-RU" sz="1700" dirty="0"/>
              <a:t>СШ «Покровский</a:t>
            </a:r>
            <a:r>
              <a:rPr lang="ru-RU" sz="1700" dirty="0" smtClean="0"/>
              <a:t>»;</a:t>
            </a:r>
            <a:endParaRPr lang="ru-RU" sz="1700" dirty="0"/>
          </a:p>
          <a:p>
            <a:pPr marL="2241550" indent="-2241550"/>
            <a:r>
              <a:rPr lang="ru-RU" dirty="0"/>
              <a:t>среднего </a:t>
            </a:r>
            <a:r>
              <a:rPr lang="ru-RU" dirty="0" smtClean="0"/>
              <a:t>образования </a:t>
            </a:r>
            <a:r>
              <a:rPr lang="ru-RU" sz="1700" dirty="0" smtClean="0"/>
              <a:t>Гимназия № 10</a:t>
            </a:r>
            <a:r>
              <a:rPr lang="ru-RU" sz="1700" dirty="0"/>
              <a:t>, СШ-И № 1, СШ № 18, </a:t>
            </a:r>
            <a:r>
              <a:rPr lang="ru-RU" sz="1700" dirty="0" smtClean="0"/>
              <a:t>СШ </a:t>
            </a:r>
            <a:r>
              <a:rPr lang="ru-RU" sz="1700" dirty="0"/>
              <a:t>№ 19, СШ </a:t>
            </a:r>
            <a:r>
              <a:rPr lang="ru-RU" sz="1700" dirty="0" smtClean="0"/>
              <a:t>№ 65</a:t>
            </a:r>
            <a:r>
              <a:rPr lang="ru-RU" sz="1700" dirty="0"/>
              <a:t>, СШ № 69, СШ № 85, </a:t>
            </a:r>
            <a:r>
              <a:rPr lang="ru-RU" sz="1700" dirty="0" smtClean="0"/>
              <a:t>СШ </a:t>
            </a:r>
            <a:r>
              <a:rPr lang="ru-RU" sz="1700" dirty="0"/>
              <a:t>№ 93, </a:t>
            </a:r>
            <a:r>
              <a:rPr lang="ru-RU" sz="1700" dirty="0" smtClean="0"/>
              <a:t>СШ </a:t>
            </a:r>
            <a:r>
              <a:rPr lang="ru-RU" sz="1700" dirty="0"/>
              <a:t>№ 137, СШ № 155, </a:t>
            </a:r>
            <a:r>
              <a:rPr lang="ru-RU" sz="1700" dirty="0" smtClean="0"/>
              <a:t>СШ № 156, СШ № 157, ОК </a:t>
            </a:r>
            <a:r>
              <a:rPr lang="ru-RU" sz="1700" dirty="0"/>
              <a:t>СШ «Покровский</a:t>
            </a:r>
            <a:r>
              <a:rPr lang="ru-RU" sz="1700" dirty="0" smtClean="0"/>
              <a:t>».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55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воспитания </a:t>
            </a:r>
            <a:r>
              <a:rPr lang="ru-RU" dirty="0"/>
              <a:t>по формированию ключевых </a:t>
            </a:r>
            <a:r>
              <a:rPr lang="ru-RU" b="1" dirty="0"/>
              <a:t>качеств личности и социальных умений</a:t>
            </a:r>
          </a:p>
          <a:p>
            <a:pPr>
              <a:tabLst>
                <a:tab pos="0" algn="l"/>
              </a:tabLst>
            </a:pPr>
            <a:r>
              <a:rPr lang="ru-RU" b="1" dirty="0" smtClean="0"/>
              <a:t>Действия школьника </a:t>
            </a:r>
            <a:r>
              <a:rPr lang="ru-RU" dirty="0" smtClean="0"/>
              <a:t>в большинстве не соответствуют выделенным результатам.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1551087"/>
            <a:ext cx="978860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4113" indent="-2424113"/>
            <a:r>
              <a:rPr lang="ru-RU" dirty="0"/>
              <a:t>Наиболее удачное </a:t>
            </a:r>
            <a:r>
              <a:rPr lang="ru-RU" dirty="0" smtClean="0"/>
              <a:t>описание действий школьника, отражающее </a:t>
            </a:r>
            <a:r>
              <a:rPr lang="ru-RU" smtClean="0"/>
              <a:t>ожидаемые результаты:</a:t>
            </a:r>
            <a:endParaRPr lang="ru-RU" dirty="0" smtClean="0"/>
          </a:p>
          <a:p>
            <a:pPr marL="2424113" indent="-2424113"/>
            <a:r>
              <a:rPr lang="ru-RU" dirty="0" smtClean="0"/>
              <a:t>начальное </a:t>
            </a:r>
            <a:r>
              <a:rPr lang="ru-RU" dirty="0"/>
              <a:t>образование </a:t>
            </a:r>
            <a:r>
              <a:rPr lang="ru-RU" sz="1700" dirty="0"/>
              <a:t>Гимназия № 2, Лицей № 1, </a:t>
            </a:r>
            <a:r>
              <a:rPr lang="ru-RU" sz="1700" dirty="0" smtClean="0"/>
              <a:t>Лицей </a:t>
            </a:r>
            <a:r>
              <a:rPr lang="ru-RU" sz="1700" dirty="0"/>
              <a:t>№ 2, Лицей № 3, Лицей № 8, СШ № 1,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СШ-И </a:t>
            </a:r>
            <a:r>
              <a:rPr lang="ru-RU" sz="1700" dirty="0"/>
              <a:t>№ 1, </a:t>
            </a:r>
            <a:r>
              <a:rPr lang="ru-RU" sz="1700" dirty="0" smtClean="0"/>
              <a:t>СШ </a:t>
            </a:r>
            <a:r>
              <a:rPr lang="ru-RU" sz="1700" dirty="0"/>
              <a:t>№ 4, СШ № 7, </a:t>
            </a:r>
            <a:r>
              <a:rPr lang="ru-RU" sz="1700" dirty="0" smtClean="0"/>
              <a:t>СШ </a:t>
            </a:r>
            <a:r>
              <a:rPr lang="ru-RU" sz="1700" dirty="0"/>
              <a:t>№ 23, СШ № 34, СШ № 36, СШ № 50,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51, </a:t>
            </a:r>
            <a:r>
              <a:rPr lang="ru-RU" sz="1700" dirty="0" smtClean="0"/>
              <a:t>СШ </a:t>
            </a:r>
            <a:r>
              <a:rPr lang="ru-RU" sz="1700" dirty="0"/>
              <a:t>№ 63, СШ № 66, СШ № 69, </a:t>
            </a:r>
            <a:r>
              <a:rPr lang="ru-RU" sz="1700" dirty="0" smtClean="0"/>
              <a:t>СШ № 73, СШ № 76, СШ № 78</a:t>
            </a:r>
            <a:r>
              <a:rPr lang="ru-RU" sz="1700" dirty="0"/>
              <a:t>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85, СШ </a:t>
            </a:r>
            <a:r>
              <a:rPr lang="ru-RU" sz="1700" dirty="0" smtClean="0"/>
              <a:t>№ 93</a:t>
            </a:r>
            <a:r>
              <a:rPr lang="ru-RU" sz="1700" dirty="0"/>
              <a:t>, </a:t>
            </a:r>
            <a:r>
              <a:rPr lang="ru-RU" sz="1700" dirty="0" smtClean="0"/>
              <a:t>СШ № 121, СШ № 134</a:t>
            </a:r>
            <a:r>
              <a:rPr lang="ru-RU" sz="1700" dirty="0"/>
              <a:t>, СШ № 135, СШ № 137, </a:t>
            </a:r>
            <a:r>
              <a:rPr lang="ru-RU" sz="1700" dirty="0" smtClean="0"/>
              <a:t>СШ № 141, СШ № 147, СШ № 151, СШ № 154, СШ № 157;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403393" y="3187045"/>
            <a:ext cx="978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6800" indent="-2336800"/>
            <a:r>
              <a:rPr lang="ru-RU" dirty="0" smtClean="0"/>
              <a:t>основное </a:t>
            </a:r>
            <a:r>
              <a:rPr lang="ru-RU" dirty="0"/>
              <a:t>образование </a:t>
            </a:r>
            <a:r>
              <a:rPr lang="ru-RU" sz="1700" dirty="0"/>
              <a:t>Гимназия № 2, </a:t>
            </a:r>
            <a:r>
              <a:rPr lang="ru-RU" sz="1700" dirty="0" smtClean="0"/>
              <a:t>Гимназия № 10</a:t>
            </a:r>
            <a:r>
              <a:rPr lang="ru-RU" sz="1700" dirty="0"/>
              <a:t>, Лицей № 9 «Лидер», Лицей № 10, </a:t>
            </a:r>
            <a:r>
              <a:rPr lang="ru-RU" sz="1700" dirty="0" smtClean="0"/>
              <a:t>СШ-И </a:t>
            </a:r>
            <a:r>
              <a:rPr lang="ru-RU" sz="1700" dirty="0"/>
              <a:t>№ 1, СШ № 4, </a:t>
            </a:r>
            <a:r>
              <a:rPr lang="ru-RU" sz="1700" dirty="0" smtClean="0"/>
              <a:t>СШ № 8</a:t>
            </a:r>
            <a:r>
              <a:rPr lang="ru-RU" sz="1700" dirty="0"/>
              <a:t>, СШ № 17, СШ </a:t>
            </a:r>
            <a:r>
              <a:rPr lang="ru-RU" sz="1700" dirty="0" smtClean="0"/>
              <a:t>№ 50, СШ № 65, СШ </a:t>
            </a:r>
            <a:r>
              <a:rPr lang="ru-RU" sz="1700" dirty="0"/>
              <a:t>№ 86, </a:t>
            </a:r>
            <a:r>
              <a:rPr lang="ru-RU" sz="1700" dirty="0" smtClean="0"/>
              <a:t>СШ </a:t>
            </a:r>
            <a:r>
              <a:rPr lang="ru-RU" sz="1700" dirty="0"/>
              <a:t>№ 93,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СШ </a:t>
            </a:r>
            <a:r>
              <a:rPr lang="ru-RU" sz="1700" dirty="0"/>
              <a:t>№ 129, </a:t>
            </a:r>
            <a:r>
              <a:rPr lang="ru-RU" sz="1700" dirty="0" smtClean="0"/>
              <a:t>СШ </a:t>
            </a:r>
            <a:r>
              <a:rPr lang="ru-RU" sz="1700" dirty="0"/>
              <a:t>№ 135, </a:t>
            </a:r>
            <a:r>
              <a:rPr lang="ru-RU" sz="1700" dirty="0" smtClean="0"/>
              <a:t>СШ </a:t>
            </a:r>
            <a:r>
              <a:rPr lang="ru-RU" sz="1700" dirty="0"/>
              <a:t>№ 137</a:t>
            </a:r>
            <a:r>
              <a:rPr lang="ru-RU" sz="1700" dirty="0" smtClean="0"/>
              <a:t>, СШ № 151, СШ № 157;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393" y="4005097"/>
            <a:ext cx="978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1063" indent="-2151063"/>
            <a:r>
              <a:rPr lang="ru-RU" dirty="0"/>
              <a:t>с</a:t>
            </a:r>
            <a:r>
              <a:rPr lang="ru-RU" dirty="0" smtClean="0"/>
              <a:t>реднее </a:t>
            </a:r>
            <a:r>
              <a:rPr lang="ru-RU" dirty="0"/>
              <a:t>образование Гимназия № 1 «</a:t>
            </a:r>
            <a:r>
              <a:rPr lang="ru-RU" dirty="0" err="1"/>
              <a:t>Универс</a:t>
            </a:r>
            <a:r>
              <a:rPr lang="ru-RU" dirty="0"/>
              <a:t>», Гимназия № 2, </a:t>
            </a:r>
            <a:r>
              <a:rPr lang="ru-RU" dirty="0" smtClean="0"/>
              <a:t>Лицей </a:t>
            </a:r>
            <a:r>
              <a:rPr lang="ru-RU" dirty="0"/>
              <a:t>№ 1, Лицей № 8,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Лицей </a:t>
            </a:r>
            <a:r>
              <a:rPr lang="ru-RU" dirty="0"/>
              <a:t>№ 10, СШ № 4, </a:t>
            </a:r>
            <a:r>
              <a:rPr lang="ru-RU" dirty="0" smtClean="0"/>
              <a:t>СШ </a:t>
            </a:r>
            <a:r>
              <a:rPr lang="ru-RU" dirty="0"/>
              <a:t>№ 6, СШ </a:t>
            </a:r>
            <a:r>
              <a:rPr lang="ru-RU" dirty="0" smtClean="0"/>
              <a:t>№ 12</a:t>
            </a:r>
            <a:r>
              <a:rPr lang="ru-RU" dirty="0"/>
              <a:t>, СШ № 36, </a:t>
            </a:r>
            <a:r>
              <a:rPr lang="ru-RU" dirty="0" smtClean="0"/>
              <a:t>СШ № 50, СШ № 69,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76, </a:t>
            </a:r>
            <a:r>
              <a:rPr lang="ru-RU" dirty="0" smtClean="0"/>
              <a:t>СШ </a:t>
            </a:r>
            <a:r>
              <a:rPr lang="ru-RU" dirty="0"/>
              <a:t>№ 86, СШ № 93, </a:t>
            </a:r>
            <a:r>
              <a:rPr lang="ru-RU" dirty="0" smtClean="0"/>
              <a:t>СШ </a:t>
            </a:r>
            <a:r>
              <a:rPr lang="ru-RU" dirty="0"/>
              <a:t>№ 135, СШ № 137, </a:t>
            </a:r>
            <a:r>
              <a:rPr lang="ru-RU" dirty="0" smtClean="0"/>
              <a:t>СШ № </a:t>
            </a:r>
            <a:r>
              <a:rPr lang="ru-RU" dirty="0" smtClean="0"/>
              <a:t>154, СШ </a:t>
            </a:r>
            <a:r>
              <a:rPr lang="ru-RU" dirty="0" smtClean="0"/>
              <a:t>№ 157.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5445" y="4880268"/>
            <a:ext cx="787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 30 марта 2022 года необходимо привести во взаимное соответствие: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Качества личности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Социальные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Процедуры и критерии оценивания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Формы и способы целенаправленного формирования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Действия педагога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Действия обучающегося</a:t>
            </a:r>
            <a:endParaRPr lang="ru-RU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8796229" y="5231173"/>
            <a:ext cx="3260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Соблюдать формат.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Ячейки НЕ объединять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Сканированные документы и материалы в формате *.</a:t>
            </a:r>
            <a:r>
              <a:rPr lang="en-US" b="1" i="1" dirty="0" smtClean="0">
                <a:solidFill>
                  <a:srgbClr val="FF0000"/>
                </a:solidFill>
              </a:rPr>
              <a:t>PDF </a:t>
            </a:r>
            <a:r>
              <a:rPr lang="ru-RU" b="1" i="1" dirty="0" smtClean="0">
                <a:solidFill>
                  <a:srgbClr val="FF0000"/>
                </a:solidFill>
              </a:rPr>
              <a:t>приниматься не будут.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763" t="8421" r="22632" b="9239"/>
          <a:stretch/>
        </p:blipFill>
        <p:spPr>
          <a:xfrm>
            <a:off x="4219074" y="914400"/>
            <a:ext cx="7379368" cy="5646821"/>
          </a:xfrm>
          <a:prstGeom prst="rect">
            <a:avLst/>
          </a:prstGeom>
        </p:spPr>
      </p:pic>
      <p:pic>
        <p:nvPicPr>
          <p:cNvPr id="2050" name="Picture 2" descr="http://qrcoder.ru/code/?https%3A%2F%2Fkimc.ms%2Frazvitie%2Fksk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3911987"/>
            <a:ext cx="2249349" cy="22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6247" y="6228071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https://kimc.ms/razvitie/ksko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Овал 1"/>
          <p:cNvSpPr/>
          <p:nvPr/>
        </p:nvSpPr>
        <p:spPr>
          <a:xfrm>
            <a:off x="4219074" y="1968734"/>
            <a:ext cx="1175886" cy="454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9595" y="2102971"/>
            <a:ext cx="4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25" t="7969" r="22328" b="16628"/>
          <a:stretch/>
        </p:blipFill>
        <p:spPr>
          <a:xfrm>
            <a:off x="3944785" y="914399"/>
            <a:ext cx="8157700" cy="5843753"/>
          </a:xfrm>
          <a:prstGeom prst="rect">
            <a:avLst/>
          </a:prstGeom>
        </p:spPr>
      </p:pic>
      <p:pic>
        <p:nvPicPr>
          <p:cNvPr id="2050" name="Picture 2" descr="http://qrcoder.ru/code/?https%3A%2F%2Fkimc.ms%2Frazvitie%2Fksk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3911987"/>
            <a:ext cx="2249349" cy="22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6247" y="6228071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https://kimc.ms/razvitie/ksko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2768" y="198597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07" y="232254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907" y="2873363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1907" y="336647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9" t="18760" b="12105"/>
          <a:stretch/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53" y="911095"/>
            <a:ext cx="116184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indent="-1169988"/>
            <a:r>
              <a:rPr lang="ru-RU" sz="2300" b="1" i="1" dirty="0" smtClean="0"/>
              <a:t>Национальный проект «</a:t>
            </a:r>
            <a:r>
              <a:rPr lang="ru-RU" sz="2300" b="1" i="1" dirty="0"/>
              <a:t>Образование» 01 ноября 2018 г. – 31 декабря 2024 г.</a:t>
            </a:r>
          </a:p>
          <a:p>
            <a:pPr marL="989013" indent="-989013"/>
            <a:r>
              <a:rPr lang="ru-RU" sz="2300" dirty="0"/>
              <a:t>Цель 2: воспитание </a:t>
            </a:r>
            <a:r>
              <a:rPr lang="ru-RU" sz="2300" b="1" dirty="0"/>
              <a:t>гармонично</a:t>
            </a:r>
            <a:r>
              <a:rPr lang="ru-RU" sz="2300" dirty="0"/>
              <a:t> развитой и социально ответственной личности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на </a:t>
            </a:r>
            <a:r>
              <a:rPr lang="ru-RU" sz="2300" dirty="0"/>
              <a:t>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2300" dirty="0" smtClean="0"/>
              <a:t>традиций.</a:t>
            </a:r>
            <a:endParaRPr lang="ru-RU" sz="2300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06D1D7E1-20B3-E744-97E4-084C39C1570D}"/>
              </a:ext>
            </a:extLst>
          </p:cNvPr>
          <p:cNvSpPr txBox="1">
            <a:spLocks/>
          </p:cNvSpPr>
          <p:nvPr/>
        </p:nvSpPr>
        <p:spPr>
          <a:xfrm>
            <a:off x="377953" y="2480755"/>
            <a:ext cx="7550417" cy="4164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2425" algn="just"/>
            <a:r>
              <a:rPr lang="ru-RU" sz="2300" dirty="0" smtClean="0">
                <a:solidFill>
                  <a:schemeClr val="tx1"/>
                </a:solidFill>
              </a:rPr>
              <a:t>Трактовка </a:t>
            </a:r>
            <a:r>
              <a:rPr lang="ru-RU" sz="2300" dirty="0">
                <a:solidFill>
                  <a:schemeClr val="tx1"/>
                </a:solidFill>
              </a:rPr>
              <a:t>человека </a:t>
            </a:r>
            <a:r>
              <a:rPr lang="ru-RU" sz="2300" dirty="0" smtClean="0">
                <a:solidFill>
                  <a:schemeClr val="tx1"/>
                </a:solidFill>
              </a:rPr>
              <a:t>как </a:t>
            </a:r>
            <a:r>
              <a:rPr lang="ru-RU" sz="2300" dirty="0">
                <a:solidFill>
                  <a:schemeClr val="tx1"/>
                </a:solidFill>
              </a:rPr>
              <a:t>единство трёх ипостасей: духовной личности, социального индивида и биологического </a:t>
            </a:r>
            <a:r>
              <a:rPr lang="ru-RU" sz="2300" dirty="0" smtClean="0">
                <a:solidFill>
                  <a:schemeClr val="tx1"/>
                </a:solidFill>
              </a:rPr>
              <a:t>организма.</a:t>
            </a:r>
            <a:r>
              <a:rPr lang="ru-RU" sz="2200" dirty="0" smtClean="0">
                <a:solidFill>
                  <a:schemeClr val="tx1"/>
                </a:solidFill>
              </a:rPr>
              <a:t>		</a:t>
            </a:r>
            <a:r>
              <a:rPr lang="ru-RU" sz="2000" dirty="0" smtClean="0">
                <a:solidFill>
                  <a:schemeClr val="tx1"/>
                </a:solidFill>
              </a:rPr>
              <a:t>(Г.П. Щедровицкий, 1968) </a:t>
            </a:r>
            <a:endParaRPr lang="ru-RU" sz="2000" dirty="0">
              <a:solidFill>
                <a:schemeClr val="tx1"/>
              </a:solidFill>
            </a:endParaRPr>
          </a:p>
          <a:p>
            <a:pPr indent="352425" algn="just"/>
            <a:endParaRPr lang="ru-RU" sz="800" dirty="0" smtClean="0">
              <a:solidFill>
                <a:schemeClr val="tx1"/>
              </a:solidFill>
            </a:endParaRPr>
          </a:p>
          <a:p>
            <a:pPr indent="352425" algn="just"/>
            <a:r>
              <a:rPr lang="ru-RU" sz="2300" dirty="0" smtClean="0">
                <a:solidFill>
                  <a:schemeClr val="tx1"/>
                </a:solidFill>
              </a:rPr>
              <a:t>Трёх-аспектное строение среды обитания Человека:</a:t>
            </a:r>
          </a:p>
          <a:p>
            <a:pPr marL="627063" indent="-265113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solidFill>
                  <a:schemeClr val="tx1"/>
                </a:solidFill>
              </a:rPr>
              <a:t>мыследеятельностный</a:t>
            </a:r>
            <a:r>
              <a:rPr lang="ru-RU" sz="2300" dirty="0" smtClean="0">
                <a:solidFill>
                  <a:schemeClr val="tx1"/>
                </a:solidFill>
              </a:rPr>
              <a:t>, </a:t>
            </a:r>
          </a:p>
          <a:p>
            <a:pPr marL="627063" indent="-257175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социальный,</a:t>
            </a:r>
            <a:endParaRPr lang="ru-RU" sz="2300" dirty="0">
              <a:solidFill>
                <a:schemeClr val="tx1"/>
              </a:solidFill>
            </a:endParaRPr>
          </a:p>
          <a:p>
            <a:pPr marL="627063" indent="-257175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</a:rPr>
              <a:t>материально-вещественный </a:t>
            </a:r>
            <a:r>
              <a:rPr lang="ru-RU" sz="2300" dirty="0" smtClean="0">
                <a:solidFill>
                  <a:schemeClr val="tx1"/>
                </a:solidFill>
              </a:rPr>
              <a:t>слои.</a:t>
            </a:r>
          </a:p>
          <a:p>
            <a:pPr indent="355600" algn="just"/>
            <a:endParaRPr lang="ru-RU" sz="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300" dirty="0" smtClean="0">
                <a:solidFill>
                  <a:schemeClr val="tx1"/>
                </a:solidFill>
              </a:rPr>
              <a:t>Человек </a:t>
            </a:r>
            <a:r>
              <a:rPr lang="ru-RU" sz="2300" dirty="0">
                <a:solidFill>
                  <a:schemeClr val="tx1"/>
                </a:solidFill>
              </a:rPr>
              <a:t>как единство трёх </a:t>
            </a:r>
            <a:r>
              <a:rPr lang="ru-RU" sz="2300" dirty="0" smtClean="0">
                <a:solidFill>
                  <a:schemeClr val="tx1"/>
                </a:solidFill>
              </a:rPr>
              <a:t>ипостасей : </a:t>
            </a:r>
            <a:endParaRPr lang="ru-RU" sz="2300" dirty="0">
              <a:solidFill>
                <a:schemeClr val="tx1"/>
              </a:solidFill>
            </a:endParaRPr>
          </a:p>
          <a:p>
            <a:pPr marL="627063" indent="-269875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</a:rPr>
              <a:t>духовная (Д), </a:t>
            </a:r>
          </a:p>
          <a:p>
            <a:pPr marL="627063" indent="-269875" algn="just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chemeClr val="tx1"/>
                </a:solidFill>
              </a:rPr>
              <a:t>мыследеятельностная</a:t>
            </a:r>
            <a:r>
              <a:rPr lang="ru-RU" sz="2300" dirty="0">
                <a:solidFill>
                  <a:schemeClr val="tx1"/>
                </a:solidFill>
              </a:rPr>
              <a:t> (М</a:t>
            </a:r>
            <a:r>
              <a:rPr lang="ru-RU" sz="2300" dirty="0" smtClean="0">
                <a:solidFill>
                  <a:schemeClr val="tx1"/>
                </a:solidFill>
              </a:rPr>
              <a:t>), </a:t>
            </a:r>
            <a:endParaRPr lang="ru-RU" sz="2300" dirty="0">
              <a:solidFill>
                <a:schemeClr val="tx1"/>
              </a:solidFill>
            </a:endParaRPr>
          </a:p>
          <a:p>
            <a:pPr marL="627063" indent="-269875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</a:rPr>
              <a:t>материально-биологическая (</a:t>
            </a:r>
            <a:r>
              <a:rPr lang="ru-RU" sz="2300" dirty="0" smtClean="0">
                <a:solidFill>
                  <a:schemeClr val="tx1"/>
                </a:solidFill>
              </a:rPr>
              <a:t>Б)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(</a:t>
            </a:r>
            <a:r>
              <a:rPr lang="ru-RU" sz="2000" dirty="0">
                <a:solidFill>
                  <a:schemeClr val="tx1"/>
                </a:solidFill>
              </a:rPr>
              <a:t>М.А</a:t>
            </a:r>
            <a:r>
              <a:rPr lang="ru-RU" sz="2000" dirty="0" smtClean="0">
                <a:solidFill>
                  <a:schemeClr val="tx1"/>
                </a:solidFill>
              </a:rPr>
              <a:t>. Мкртчян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1990)</a:t>
            </a:r>
            <a:endParaRPr lang="ru-RU" sz="2000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8059479" y="2556289"/>
            <a:ext cx="3766761" cy="3270353"/>
            <a:chOff x="4461" y="4194"/>
            <a:chExt cx="2873" cy="252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4461" y="4197"/>
              <a:ext cx="2740" cy="25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161" y="5658"/>
              <a:ext cx="13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Б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(индивид)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674" y="4550"/>
              <a:ext cx="16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Д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(личность)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5841" y="4194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4581" y="5454"/>
              <a:ext cx="12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5841" y="5454"/>
              <a:ext cx="12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461" y="456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М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(субъект)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9042796" y="5875490"/>
            <a:ext cx="190568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dirty="0" smtClean="0"/>
              <a:t>Схема Человека </a:t>
            </a:r>
            <a:br>
              <a:rPr lang="ru-RU" sz="1800" b="1" i="1" dirty="0" smtClean="0"/>
            </a:br>
            <a:r>
              <a:rPr lang="ru-RU" sz="1800" b="1" i="1" dirty="0" smtClean="0"/>
              <a:t>(М.А. Мкртчян)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4358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946620"/>
            <a:ext cx="8946801" cy="25200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Концепция </a:t>
            </a:r>
            <a:r>
              <a:rPr lang="ru-RU" sz="2400" b="1" dirty="0"/>
              <a:t>развития дополнительного образования до 2030 года</a:t>
            </a:r>
            <a:endParaRPr lang="ru-RU" sz="2400" dirty="0"/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300" b="1" dirty="0"/>
              <a:t>Аспекты развития человека </a:t>
            </a:r>
          </a:p>
          <a:p>
            <a:pPr marL="989013" indent="-2698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300" dirty="0"/>
              <a:t>Интеллектуальное развитие</a:t>
            </a:r>
          </a:p>
          <a:p>
            <a:pPr marL="989013" indent="-2698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300" dirty="0"/>
              <a:t>Духовно-нравственное развитие</a:t>
            </a:r>
          </a:p>
          <a:p>
            <a:pPr marL="989013" indent="-2698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300" dirty="0"/>
              <a:t>Эмоционально-эстетическое развитие</a:t>
            </a:r>
          </a:p>
          <a:p>
            <a:pPr marL="989013" indent="-2698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300" dirty="0"/>
              <a:t>Физиологическое </a:t>
            </a:r>
            <a:r>
              <a:rPr lang="ru-RU" sz="2300" dirty="0" smtClean="0"/>
              <a:t>развитие</a:t>
            </a:r>
            <a:endParaRPr lang="ru-RU" sz="23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0EBC3DB-AE24-4343-B9EA-4CDC358D35BA}"/>
              </a:ext>
            </a:extLst>
          </p:cNvPr>
          <p:cNvGrpSpPr/>
          <p:nvPr/>
        </p:nvGrpSpPr>
        <p:grpSpPr>
          <a:xfrm>
            <a:off x="475947" y="3434792"/>
            <a:ext cx="6221527" cy="2290282"/>
            <a:chOff x="5296526" y="3509162"/>
            <a:chExt cx="6221527" cy="2290282"/>
          </a:xfrm>
        </p:grpSpPr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82AFBD9B-B3B5-4E7D-9CB1-694DB4AE0527}"/>
                </a:ext>
              </a:extLst>
            </p:cNvPr>
            <p:cNvGrpSpPr>
              <a:grpSpLocks/>
            </p:cNvGrpSpPr>
            <p:nvPr/>
          </p:nvGrpSpPr>
          <p:grpSpPr bwMode="auto">
            <a:xfrm rot="20864015">
              <a:off x="8583657" y="4398464"/>
              <a:ext cx="376664" cy="446888"/>
              <a:chOff x="2306" y="4899"/>
              <a:chExt cx="413" cy="545"/>
            </a:xfrm>
          </p:grpSpPr>
          <p:sp>
            <p:nvSpPr>
              <p:cNvPr id="6" name="Arc 24">
                <a:extLst>
                  <a:ext uri="{FF2B5EF4-FFF2-40B4-BE49-F238E27FC236}">
                    <a16:creationId xmlns="" xmlns:a16="http://schemas.microsoft.com/office/drawing/2014/main" id="{B276A740-924B-4D39-AC1A-DF183C9165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89716">
                <a:off x="2306" y="4899"/>
                <a:ext cx="413" cy="285"/>
              </a:xfrm>
              <a:custGeom>
                <a:avLst/>
                <a:gdLst>
                  <a:gd name="G0" fmla="+- 9697 0 0"/>
                  <a:gd name="G1" fmla="+- 21600 0 0"/>
                  <a:gd name="G2" fmla="+- 21600 0 0"/>
                  <a:gd name="T0" fmla="*/ 0 w 24710"/>
                  <a:gd name="T1" fmla="*/ 2299 h 21600"/>
                  <a:gd name="T2" fmla="*/ 24710 w 24710"/>
                  <a:gd name="T3" fmla="*/ 6071 h 21600"/>
                  <a:gd name="T4" fmla="*/ 9697 w 2471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710" h="21600" fill="none" extrusionOk="0">
                    <a:moveTo>
                      <a:pt x="0" y="2299"/>
                    </a:moveTo>
                    <a:cubicBezTo>
                      <a:pt x="3008" y="787"/>
                      <a:pt x="6329" y="0"/>
                      <a:pt x="9697" y="0"/>
                    </a:cubicBezTo>
                    <a:cubicBezTo>
                      <a:pt x="15299" y="0"/>
                      <a:pt x="20682" y="2176"/>
                      <a:pt x="24710" y="6070"/>
                    </a:cubicBezTo>
                  </a:path>
                  <a:path w="24710" h="21600" stroke="0" extrusionOk="0">
                    <a:moveTo>
                      <a:pt x="0" y="2299"/>
                    </a:moveTo>
                    <a:cubicBezTo>
                      <a:pt x="3008" y="787"/>
                      <a:pt x="6329" y="0"/>
                      <a:pt x="9697" y="0"/>
                    </a:cubicBezTo>
                    <a:cubicBezTo>
                      <a:pt x="15299" y="0"/>
                      <a:pt x="20682" y="2176"/>
                      <a:pt x="24710" y="6070"/>
                    </a:cubicBezTo>
                    <a:lnTo>
                      <a:pt x="9697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7" name="Group 25">
                <a:extLst>
                  <a:ext uri="{FF2B5EF4-FFF2-40B4-BE49-F238E27FC236}">
                    <a16:creationId xmlns="" xmlns:a16="http://schemas.microsoft.com/office/drawing/2014/main" id="{51AD6ABC-049B-4D11-9B3B-07999E6E3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582515">
                <a:off x="2306" y="5100"/>
                <a:ext cx="365" cy="344"/>
                <a:chOff x="2241" y="5110"/>
                <a:chExt cx="510" cy="444"/>
              </a:xfrm>
            </p:grpSpPr>
            <p:sp>
              <p:nvSpPr>
                <p:cNvPr id="9" name="Arc 26">
                  <a:extLst>
                    <a:ext uri="{FF2B5EF4-FFF2-40B4-BE49-F238E27FC236}">
                      <a16:creationId xmlns="" xmlns:a16="http://schemas.microsoft.com/office/drawing/2014/main" id="{84579E8B-2BF8-47A4-B3A1-952CC89E8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14554">
                  <a:off x="2241" y="5110"/>
                  <a:ext cx="260" cy="444"/>
                </a:xfrm>
                <a:custGeom>
                  <a:avLst/>
                  <a:gdLst>
                    <a:gd name="G0" fmla="+- 0 0 0"/>
                    <a:gd name="G1" fmla="+- 20829 0 0"/>
                    <a:gd name="G2" fmla="+- 21600 0 0"/>
                    <a:gd name="T0" fmla="*/ 5719 w 21600"/>
                    <a:gd name="T1" fmla="*/ 0 h 20829"/>
                    <a:gd name="T2" fmla="*/ 21600 w 21600"/>
                    <a:gd name="T3" fmla="*/ 20829 h 20829"/>
                    <a:gd name="T4" fmla="*/ 0 w 21600"/>
                    <a:gd name="T5" fmla="*/ 20829 h 20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829" fill="none" extrusionOk="0">
                      <a:moveTo>
                        <a:pt x="5719" y="-1"/>
                      </a:moveTo>
                      <a:cubicBezTo>
                        <a:pt x="15098" y="2575"/>
                        <a:pt x="21600" y="11102"/>
                        <a:pt x="21600" y="20829"/>
                      </a:cubicBezTo>
                    </a:path>
                    <a:path w="21600" h="20829" stroke="0" extrusionOk="0">
                      <a:moveTo>
                        <a:pt x="5719" y="-1"/>
                      </a:moveTo>
                      <a:cubicBezTo>
                        <a:pt x="15098" y="2575"/>
                        <a:pt x="21600" y="11102"/>
                        <a:pt x="21600" y="20829"/>
                      </a:cubicBezTo>
                      <a:lnTo>
                        <a:pt x="0" y="2082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Arc 27">
                  <a:extLst>
                    <a:ext uri="{FF2B5EF4-FFF2-40B4-BE49-F238E27FC236}">
                      <a16:creationId xmlns="" xmlns:a16="http://schemas.microsoft.com/office/drawing/2014/main" id="{DCC2F0CF-FDE5-45EF-9378-4823400E6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8036" flipH="1">
                  <a:off x="2491" y="5110"/>
                  <a:ext cx="260" cy="444"/>
                </a:xfrm>
                <a:custGeom>
                  <a:avLst/>
                  <a:gdLst>
                    <a:gd name="G0" fmla="+- 0 0 0"/>
                    <a:gd name="G1" fmla="+- 20829 0 0"/>
                    <a:gd name="G2" fmla="+- 21600 0 0"/>
                    <a:gd name="T0" fmla="*/ 5719 w 21600"/>
                    <a:gd name="T1" fmla="*/ 0 h 20829"/>
                    <a:gd name="T2" fmla="*/ 21600 w 21600"/>
                    <a:gd name="T3" fmla="*/ 20829 h 20829"/>
                    <a:gd name="T4" fmla="*/ 0 w 21600"/>
                    <a:gd name="T5" fmla="*/ 20829 h 20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829" fill="none" extrusionOk="0">
                      <a:moveTo>
                        <a:pt x="5719" y="-1"/>
                      </a:moveTo>
                      <a:cubicBezTo>
                        <a:pt x="15098" y="2575"/>
                        <a:pt x="21600" y="11102"/>
                        <a:pt x="21600" y="20829"/>
                      </a:cubicBezTo>
                    </a:path>
                    <a:path w="21600" h="20829" stroke="0" extrusionOk="0">
                      <a:moveTo>
                        <a:pt x="5719" y="-1"/>
                      </a:moveTo>
                      <a:cubicBezTo>
                        <a:pt x="15098" y="2575"/>
                        <a:pt x="21600" y="11102"/>
                        <a:pt x="21600" y="20829"/>
                      </a:cubicBezTo>
                      <a:lnTo>
                        <a:pt x="0" y="20829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" name="Oval 28">
                <a:extLst>
                  <a:ext uri="{FF2B5EF4-FFF2-40B4-BE49-F238E27FC236}">
                    <a16:creationId xmlns="" xmlns:a16="http://schemas.microsoft.com/office/drawing/2014/main" id="{A61F9D4C-B3AD-4375-B992-D4A7116A5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4914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A698072F-F63A-4C67-9426-D0912AEE237D}"/>
                </a:ext>
              </a:extLst>
            </p:cNvPr>
            <p:cNvSpPr/>
            <p:nvPr/>
          </p:nvSpPr>
          <p:spPr>
            <a:xfrm rot="1086780">
              <a:off x="5296526" y="3583584"/>
              <a:ext cx="3953874" cy="987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/>
                <a:t>Интеллектуальный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511963FF-12C3-40A2-AF94-BC8E16D044B7}"/>
                </a:ext>
              </a:extLst>
            </p:cNvPr>
            <p:cNvSpPr/>
            <p:nvPr/>
          </p:nvSpPr>
          <p:spPr>
            <a:xfrm rot="20247878">
              <a:off x="5600938" y="4720621"/>
              <a:ext cx="3664087" cy="10080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/>
                <a:t>Физиологический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B0D4E163-6B2D-4D6A-8092-3D068D757B90}"/>
                </a:ext>
              </a:extLst>
            </p:cNvPr>
            <p:cNvSpPr/>
            <p:nvPr/>
          </p:nvSpPr>
          <p:spPr>
            <a:xfrm rot="1850866">
              <a:off x="8213816" y="4724008"/>
              <a:ext cx="3035870" cy="10754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000" dirty="0"/>
                <a:t>Духовно-нравственный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2ED61581-3631-49F8-A78B-6961F74151D6}"/>
                </a:ext>
              </a:extLst>
            </p:cNvPr>
            <p:cNvSpPr/>
            <p:nvPr/>
          </p:nvSpPr>
          <p:spPr>
            <a:xfrm rot="20121914">
              <a:off x="8275424" y="3509162"/>
              <a:ext cx="3242629" cy="11101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000" dirty="0"/>
                <a:t>Эмоционально-эстетический</a:t>
              </a:r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273389" y="6151139"/>
            <a:ext cx="5021085" cy="4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000" dirty="0"/>
              <a:t>Семинар для зам. директоров 04.12.2020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953694" y="1566622"/>
            <a:ext cx="4533168" cy="13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000" dirty="0" smtClean="0"/>
              <a:t>Красноярский Образовательный Форум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000" dirty="0" smtClean="0"/>
              <a:t>«Человеческий </a:t>
            </a:r>
            <a:r>
              <a:rPr lang="ru-RU" sz="2000" dirty="0"/>
              <a:t>капитал.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Муниципальное измерение</a:t>
            </a:r>
            <a:r>
              <a:rPr lang="ru-RU" sz="2000" b="1" dirty="0" smtClean="0"/>
              <a:t>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000" dirty="0"/>
              <a:t>11-13 ноября </a:t>
            </a:r>
            <a:r>
              <a:rPr lang="ru-RU" sz="2000" dirty="0" smtClean="0"/>
              <a:t>2021</a:t>
            </a:r>
            <a:endParaRPr lang="ru-RU" sz="20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7323367" y="3007305"/>
            <a:ext cx="3780897" cy="3324787"/>
            <a:chOff x="7323367" y="3007305"/>
            <a:chExt cx="3780897" cy="3324787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7323367" y="3007305"/>
              <a:ext cx="3780897" cy="3324787"/>
              <a:chOff x="4461" y="4197"/>
              <a:chExt cx="2740" cy="2517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4461" y="4197"/>
                <a:ext cx="2740" cy="25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5276" y="5877"/>
                <a:ext cx="1099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2000" b="1" dirty="0">
                    <a:latin typeface="Calibri" panose="020F0502020204030204" pitchFamily="34" charset="0"/>
                  </a:rPr>
                  <a:t>Ф </a:t>
                </a:r>
                <a:br>
                  <a:rPr lang="ru-RU" altLang="ru-RU" sz="2000" b="1" dirty="0">
                    <a:latin typeface="Calibri" panose="020F0502020204030204" pitchFamily="34" charset="0"/>
                  </a:rPr>
                </a:br>
                <a:r>
                  <a:rPr lang="ru-RU" altLang="ru-RU" sz="2000" b="1" dirty="0">
                    <a:latin typeface="Calibri" panose="020F0502020204030204" pitchFamily="34" charset="0"/>
                  </a:rPr>
                  <a:t>физиология</a:t>
                </a:r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5307" y="4362"/>
                <a:ext cx="1068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Д-Н </a:t>
                </a:r>
                <a:b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духовность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823" y="4577"/>
                <a:ext cx="1005" cy="8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flipV="1">
                <a:off x="4871" y="5454"/>
                <a:ext cx="970" cy="8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5841" y="5454"/>
                <a:ext cx="986" cy="8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4581" y="5120"/>
                <a:ext cx="987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2000" b="1" dirty="0">
                    <a:latin typeface="Calibri" panose="020F0502020204030204" pitchFamily="34" charset="0"/>
                  </a:rPr>
                  <a:t>И </a:t>
                </a:r>
                <a:br>
                  <a:rPr lang="ru-RU" altLang="ru-RU" sz="2000" b="1" dirty="0">
                    <a:latin typeface="Calibri" panose="020F0502020204030204" pitchFamily="34" charset="0"/>
                  </a:rPr>
                </a:br>
                <a:r>
                  <a:rPr lang="ru-RU" altLang="ru-RU" sz="2000" b="1" dirty="0">
                    <a:latin typeface="Calibri" panose="020F0502020204030204" pitchFamily="34" charset="0"/>
                  </a:rPr>
                  <a:t>интеллект</a:t>
                </a: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882" y="4558"/>
                <a:ext cx="995" cy="9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6178" y="5010"/>
                <a:ext cx="951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2000" b="1" dirty="0">
                    <a:latin typeface="Calibri" panose="020F0502020204030204" pitchFamily="34" charset="0"/>
                  </a:rPr>
                  <a:t>Э-Э </a:t>
                </a:r>
                <a:br>
                  <a:rPr lang="ru-RU" altLang="ru-RU" sz="2000" b="1" dirty="0">
                    <a:latin typeface="Calibri" panose="020F0502020204030204" pitchFamily="34" charset="0"/>
                  </a:rPr>
                </a:br>
                <a:r>
                  <a:rPr lang="ru-RU" altLang="ru-RU" sz="2000" b="1" dirty="0">
                    <a:latin typeface="Calibri" panose="020F0502020204030204" pitchFamily="34" charset="0"/>
                  </a:rPr>
                  <a:t>эмоции</a:t>
                </a:r>
                <a:br>
                  <a:rPr lang="ru-RU" altLang="ru-RU" sz="2000" b="1" dirty="0">
                    <a:latin typeface="Calibri" panose="020F0502020204030204" pitchFamily="34" charset="0"/>
                  </a:rPr>
                </a:br>
                <a:r>
                  <a:rPr lang="ru-RU" altLang="ru-RU" sz="2000" b="1" dirty="0">
                    <a:latin typeface="Calibri" panose="020F0502020204030204" pitchFamily="34" charset="0"/>
                  </a:rPr>
                  <a:t>эстетика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9060273" y="4457662"/>
              <a:ext cx="376664" cy="469563"/>
              <a:chOff x="9060273" y="4457662"/>
              <a:chExt cx="376664" cy="469563"/>
            </a:xfrm>
          </p:grpSpPr>
          <p:sp>
            <p:nvSpPr>
              <p:cNvPr id="34" name="Arc 24">
                <a:extLst>
                  <a:ext uri="{FF2B5EF4-FFF2-40B4-BE49-F238E27FC236}">
                    <a16:creationId xmlns="" xmlns:a16="http://schemas.microsoft.com/office/drawing/2014/main" id="{B276A740-924B-4D39-AC1A-DF183C9165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353731">
                <a:off x="9060273" y="4457662"/>
                <a:ext cx="376664" cy="233694"/>
              </a:xfrm>
              <a:custGeom>
                <a:avLst/>
                <a:gdLst>
                  <a:gd name="G0" fmla="+- 9697 0 0"/>
                  <a:gd name="G1" fmla="+- 21600 0 0"/>
                  <a:gd name="G2" fmla="+- 21600 0 0"/>
                  <a:gd name="T0" fmla="*/ 0 w 24710"/>
                  <a:gd name="T1" fmla="*/ 2299 h 21600"/>
                  <a:gd name="T2" fmla="*/ 24710 w 24710"/>
                  <a:gd name="T3" fmla="*/ 6071 h 21600"/>
                  <a:gd name="T4" fmla="*/ 9697 w 2471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710" h="21600" fill="none" extrusionOk="0">
                    <a:moveTo>
                      <a:pt x="0" y="2299"/>
                    </a:moveTo>
                    <a:cubicBezTo>
                      <a:pt x="3008" y="787"/>
                      <a:pt x="6329" y="0"/>
                      <a:pt x="9697" y="0"/>
                    </a:cubicBezTo>
                    <a:cubicBezTo>
                      <a:pt x="15299" y="0"/>
                      <a:pt x="20682" y="2176"/>
                      <a:pt x="24710" y="6070"/>
                    </a:cubicBezTo>
                  </a:path>
                  <a:path w="24710" h="21600" stroke="0" extrusionOk="0">
                    <a:moveTo>
                      <a:pt x="0" y="2299"/>
                    </a:moveTo>
                    <a:cubicBezTo>
                      <a:pt x="3008" y="787"/>
                      <a:pt x="6329" y="0"/>
                      <a:pt x="9697" y="0"/>
                    </a:cubicBezTo>
                    <a:cubicBezTo>
                      <a:pt x="15299" y="0"/>
                      <a:pt x="20682" y="2176"/>
                      <a:pt x="24710" y="6070"/>
                    </a:cubicBezTo>
                    <a:lnTo>
                      <a:pt x="9697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" name="Arc 26">
                <a:extLst>
                  <a:ext uri="{FF2B5EF4-FFF2-40B4-BE49-F238E27FC236}">
                    <a16:creationId xmlns="" xmlns:a16="http://schemas.microsoft.com/office/drawing/2014/main" id="{84579E8B-2BF8-47A4-B3A1-952CC89E81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61084">
                <a:off x="9260990" y="4600473"/>
                <a:ext cx="169707" cy="282072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" name="Arc 27">
                <a:extLst>
                  <a:ext uri="{FF2B5EF4-FFF2-40B4-BE49-F238E27FC236}">
                    <a16:creationId xmlns="" xmlns:a16="http://schemas.microsoft.com/office/drawing/2014/main" id="{DCC2F0CF-FDE5-45EF-9378-4823400E66D8}"/>
                  </a:ext>
                </a:extLst>
              </p:cNvPr>
              <p:cNvSpPr>
                <a:spLocks/>
              </p:cNvSpPr>
              <p:nvPr/>
            </p:nvSpPr>
            <p:spPr bwMode="auto">
              <a:xfrm rot="9934566" flipH="1">
                <a:off x="9104046" y="4645153"/>
                <a:ext cx="169707" cy="282072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Oval 28">
              <a:extLst>
                <a:ext uri="{FF2B5EF4-FFF2-40B4-BE49-F238E27FC236}">
                  <a16:creationId xmlns="" xmlns:a16="http://schemas.microsoft.com/office/drawing/2014/main" id="{A61F9D4C-B3AD-4375-B992-D4A7116A52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64015">
              <a:off x="9134656" y="4495126"/>
              <a:ext cx="164163" cy="14759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40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build="p"/>
      <p:bldP spid="2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/>
              <a:t>Интеллектуальное развитие </a:t>
            </a:r>
            <a:r>
              <a:rPr lang="ru-RU" sz="2200" b="1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ru-RU" sz="220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000000"/>
                </a:solidFill>
              </a:rPr>
              <a:t>формирование способности к овладению и пользованию различными типами мышления (эмпирическим, образным, теоретич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еским, конкретно-историческим, диалектическим в их единстве), </a:t>
            </a:r>
            <a:r>
              <a:rPr lang="ru-RU" sz="2200" dirty="0"/>
              <a:t>умение подвергать самостоятельному анализу события и явления действительности, делать самостоятельные выводы и обобщения, а также владение и свободное пользование словарным богатством языка.</a:t>
            </a:r>
          </a:p>
          <a:p>
            <a:pPr marL="0" indent="0" algn="just">
              <a:buNone/>
            </a:pPr>
            <a:r>
              <a:rPr lang="ru-RU" sz="2200" b="1" dirty="0"/>
              <a:t>Духовно-нравственное развитие </a:t>
            </a:r>
            <a:r>
              <a:rPr lang="ru-RU" sz="2200" b="1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ru-RU" sz="220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/>
              <a:t>осуществляемое в процессе социализации последовательное расширение и укрепление ценностно-смысловой сферы личности, формирование способности человека оценивать и сознательно выстраивать на основе традиционных моральных норм и нравственных идеалов отношение к себе, другим людям, обществу, государству, Отечеству, миру в целом.</a:t>
            </a:r>
          </a:p>
          <a:p>
            <a:pPr marL="0" indent="0" algn="just">
              <a:buNone/>
            </a:pPr>
            <a:r>
              <a:rPr lang="ru-RU" sz="2200" b="1" dirty="0"/>
              <a:t>Эмоционально-эстетическое развитие </a:t>
            </a:r>
            <a:r>
              <a:rPr lang="ru-RU" sz="2200" b="1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ru-RU" sz="2200" dirty="0"/>
              <a:t>формирование</a:t>
            </a:r>
            <a:r>
              <a:rPr lang="ru-RU" sz="2200" b="1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/>
              <a:t>способности к восприятию и пониманию прекрасного в искусстве и действительности с выработкой эстетической чуткости и вкуса вместе со стремлением и умением вносить элементы прекрасного во все стороны бытия, а также с посильным проявлением себя в искусстве.</a:t>
            </a:r>
          </a:p>
          <a:p>
            <a:pPr marL="0" indent="0" algn="just">
              <a:buNone/>
            </a:pPr>
            <a:r>
              <a:rPr lang="ru-RU" sz="2200" b="1" dirty="0"/>
              <a:t>Физиологическое развитие </a:t>
            </a:r>
            <a:r>
              <a:rPr lang="ru-RU" sz="2200" b="1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ru-RU" sz="2200" dirty="0"/>
              <a:t>комплексный процесс количественных и качественных изменений в организме человека с формированием способности усиливать определенные его функции (свойства памяти, физическая сила, выносливость, гармония в движениях).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4721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034" t="9809" r="8103" b="28429"/>
          <a:stretch/>
        </p:blipFill>
        <p:spPr>
          <a:xfrm>
            <a:off x="3722821" y="914400"/>
            <a:ext cx="8384868" cy="580171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83278" y="944066"/>
            <a:ext cx="2734216" cy="3026219"/>
            <a:chOff x="377952" y="914400"/>
            <a:chExt cx="2734216" cy="302621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23684" t="31345" r="62763" b="41988"/>
            <a:stretch/>
          </p:blipFill>
          <p:spPr>
            <a:xfrm>
              <a:off x="377952" y="914400"/>
              <a:ext cx="2734216" cy="30262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63026" t="37193" r="25977" b="43628"/>
            <a:stretch/>
          </p:blipFill>
          <p:spPr>
            <a:xfrm>
              <a:off x="585579" y="1447590"/>
              <a:ext cx="2481991" cy="235423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77952" y="6073123"/>
            <a:ext cx="4448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https://kimc.ms/resursy/metodicheskie-materialy</a:t>
            </a:r>
            <a:r>
              <a:rPr lang="en-US" sz="1600" dirty="0" smtClean="0">
                <a:hlinkClick r:id="rId5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1026" name="Picture 2" descr="http://qrcoder.ru/code/?https%3A%2F%2Fkimc.ms%2Fresursy%2Fmetodicheskie-materialy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5" y="3927684"/>
            <a:ext cx="2039309" cy="20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52" y="233120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823" y="373573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823" y="4285013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1" y="911095"/>
            <a:ext cx="9100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indent="-1169988"/>
            <a:r>
              <a:rPr lang="ru-RU" dirty="0" smtClean="0"/>
              <a:t>Задача 1.9. </a:t>
            </a:r>
            <a:r>
              <a:rPr lang="ru-RU" dirty="0"/>
              <a:t>Совершенствовать механизм формирования образовательных результатов, планируемых в дополнительном </a:t>
            </a:r>
            <a:r>
              <a:rPr lang="ru-RU" dirty="0" smtClean="0"/>
              <a:t>образовании</a:t>
            </a:r>
            <a:endParaRPr lang="ru-RU" i="1" dirty="0" smtClean="0"/>
          </a:p>
          <a:p>
            <a:r>
              <a:rPr lang="ru-RU" u="sng" dirty="0" smtClean="0"/>
              <a:t>Задачи и действия организаций</a:t>
            </a:r>
          </a:p>
          <a:p>
            <a:pPr marL="542925" lvl="2" indent="-542925"/>
            <a:r>
              <a:rPr lang="ru-RU" dirty="0" smtClean="0"/>
              <a:t>1.9.1. </a:t>
            </a:r>
            <a:r>
              <a:rPr lang="ru-RU" dirty="0"/>
              <a:t>Определить образовательные результаты, приоритетно выделив не более 3-х личностных качеств и не более 3-х умений с учётом рекомендаций «ядерной» группы результатов КСКО, для целенаправленного формирования в 2021-2022 учебном году, используя ресурс и возможности </a:t>
            </a:r>
            <a:r>
              <a:rPr lang="ru-RU" dirty="0" smtClean="0"/>
              <a:t>доп. образования</a:t>
            </a:r>
            <a:r>
              <a:rPr lang="ru-RU" dirty="0"/>
              <a:t>.</a:t>
            </a:r>
            <a:endParaRPr lang="ru-RU" sz="2400" dirty="0"/>
          </a:p>
          <a:p>
            <a:pPr marL="542925" lvl="2" indent="-542925"/>
            <a:r>
              <a:rPr lang="ru-RU" dirty="0" smtClean="0"/>
              <a:t>1.9.2. Выделить </a:t>
            </a:r>
            <a:r>
              <a:rPr lang="ru-RU" dirty="0"/>
              <a:t>ключевые показатели процесса реализации программ </a:t>
            </a:r>
            <a:r>
              <a:rPr lang="ru-RU" dirty="0" smtClean="0"/>
              <a:t>доп. образования</a:t>
            </a:r>
            <a:r>
              <a:rPr lang="ru-RU" dirty="0"/>
              <a:t>, подтверждающие целевую направленность на формирование приоритетно выделенных личностных качеств и умений, заявленных на 2021-2022 учебный год.</a:t>
            </a:r>
          </a:p>
          <a:p>
            <a:pPr marL="542925" lvl="2" indent="-542925"/>
            <a:r>
              <a:rPr lang="ru-RU" dirty="0"/>
              <a:t>1.9.3. Составить и утвердить на педагогическом (методическом) совете план мероприятий на 2021-2022 учебный год по обеспечению формирования приоритетно выделенных качеств личности и умений при реализации программ </a:t>
            </a:r>
            <a:r>
              <a:rPr lang="ru-RU" dirty="0" smtClean="0"/>
              <a:t>доп. образования</a:t>
            </a:r>
            <a:r>
              <a:rPr lang="ru-RU" dirty="0"/>
              <a:t>.</a:t>
            </a:r>
          </a:p>
          <a:p>
            <a:pPr marL="542925" lvl="2" indent="-542925"/>
            <a:r>
              <a:rPr lang="ru-RU" dirty="0"/>
              <a:t>1.9.4. Проанализировать итоги первого полугодия 2021-2022 учебного года и, </a:t>
            </a:r>
            <a:r>
              <a:rPr lang="ru-RU" dirty="0" smtClean="0"/>
              <a:t>при </a:t>
            </a:r>
            <a:r>
              <a:rPr lang="ru-RU" dirty="0"/>
              <a:t>необходимости скорректировать, педагогическую, методическую и управленческую деятельность по обеспечению достижения приоритетно выделенных качеств личности и умений при реализации программ </a:t>
            </a:r>
            <a:r>
              <a:rPr lang="ru-RU" dirty="0" smtClean="0"/>
              <a:t>доп. </a:t>
            </a:r>
            <a:r>
              <a:rPr lang="ru-RU" dirty="0"/>
              <a:t>образования.</a:t>
            </a:r>
            <a:endParaRPr lang="ru-RU" sz="2400" dirty="0"/>
          </a:p>
          <a:p>
            <a:pPr marL="542925" lvl="2" indent="-542925"/>
            <a:r>
              <a:rPr lang="ru-RU" dirty="0" smtClean="0"/>
              <a:t>1.9.5. Проанализировать </a:t>
            </a:r>
            <a:r>
              <a:rPr lang="ru-RU" dirty="0"/>
              <a:t>по итогам 2021-2022 учебного года степень возможного формирования приоритетно выделенных качеств личности и умений при реализации программ </a:t>
            </a:r>
            <a:r>
              <a:rPr lang="ru-RU" dirty="0" smtClean="0"/>
              <a:t>доп. </a:t>
            </a:r>
            <a:r>
              <a:rPr lang="ru-RU" dirty="0"/>
              <a:t>образования.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766" t="9584" r="14219" b="6042"/>
          <a:stretch/>
        </p:blipFill>
        <p:spPr>
          <a:xfrm>
            <a:off x="2895602" y="911097"/>
            <a:ext cx="9204250" cy="5783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11" t="20155" r="22645" b="13953"/>
          <a:stretch/>
        </p:blipFill>
        <p:spPr>
          <a:xfrm>
            <a:off x="2895601" y="911097"/>
            <a:ext cx="9182985" cy="5783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194" t="19718" r="22571" b="15493"/>
          <a:stretch/>
        </p:blipFill>
        <p:spPr>
          <a:xfrm>
            <a:off x="2910625" y="953038"/>
            <a:ext cx="9169758" cy="5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358" t="21209" r="35465" b="13643"/>
          <a:stretch/>
        </p:blipFill>
        <p:spPr>
          <a:xfrm>
            <a:off x="2928446" y="937912"/>
            <a:ext cx="9126180" cy="58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117" t="21550" r="35204" b="13023"/>
          <a:stretch/>
        </p:blipFill>
        <p:spPr>
          <a:xfrm>
            <a:off x="2887214" y="908259"/>
            <a:ext cx="9193618" cy="58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8889" r="76250" b="6190"/>
          <a:stretch/>
        </p:blipFill>
        <p:spPr>
          <a:xfrm>
            <a:off x="1" y="914400"/>
            <a:ext cx="2895600" cy="5779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023" t="19845" r="22645" b="26667"/>
          <a:stretch/>
        </p:blipFill>
        <p:spPr>
          <a:xfrm>
            <a:off x="2895600" y="914400"/>
            <a:ext cx="9273715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2020-2021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73605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</a:t>
                      </a:r>
                      <a:r>
                        <a:rPr lang="ru-RU" sz="1800" dirty="0" smtClean="0">
                          <a:effectLst/>
                        </a:rPr>
                        <a:t>марта 2022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ЦППМСП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Положение о ВСОКО (на сайте ДОУ) с показателями по уровням развития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ОУ-ФГ</a:t>
                      </a:r>
                      <a:r>
                        <a:rPr lang="ru-RU" sz="1800" dirty="0" smtClean="0">
                          <a:effectLst/>
                        </a:rPr>
                        <a:t> о формировании функциональной грамотности 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ОУ-ПРЦ</a:t>
                      </a:r>
                      <a:r>
                        <a:rPr lang="ru-RU" sz="1800" dirty="0" smtClean="0">
                          <a:effectLst/>
                        </a:rPr>
                        <a:t> о профессиональном развитии и </a:t>
                      </a:r>
                      <a:r>
                        <a:rPr lang="ru-RU" sz="1800" dirty="0" err="1" smtClean="0">
                          <a:effectLst/>
                        </a:rPr>
                        <a:t>цифровизации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ОУ-СП</a:t>
                      </a:r>
                      <a:r>
                        <a:rPr lang="ru-RU" sz="1800" dirty="0" smtClean="0">
                          <a:effectLst/>
                        </a:rPr>
                        <a:t> об</a:t>
                      </a:r>
                      <a:r>
                        <a:rPr lang="ru-RU" sz="1800" baseline="0" dirty="0" smtClean="0">
                          <a:effectLst/>
                        </a:rPr>
                        <a:t> образовательном сотрудничестве и партнёрстве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ОУ-ПП-2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</a:t>
                      </a:r>
                      <a:r>
                        <a:rPr lang="ru-RU" sz="1800" dirty="0" smtClean="0">
                          <a:effectLst/>
                        </a:rPr>
                        <a:t>декабрь 2021-март 2022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«Следы» (</a:t>
                      </a: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effectLst/>
                        </a:rPr>
                        <a:t>сайте) </a:t>
                      </a:r>
                      <a:r>
                        <a:rPr lang="ru-RU" sz="1800" dirty="0">
                          <a:effectLst/>
                        </a:rPr>
                        <a:t>реализации Дорожной карты по 4 направлениям </a:t>
                      </a:r>
                      <a:r>
                        <a:rPr lang="ru-RU" sz="1800" dirty="0" smtClean="0">
                          <a:effectLst/>
                        </a:rPr>
                        <a:t>(1 полугодие)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«Следы» (на сайте) реализации плана по психолого-педагогической </a:t>
                      </a:r>
                      <a:r>
                        <a:rPr lang="ru-RU" sz="1800" dirty="0">
                          <a:effectLst/>
                        </a:rPr>
                        <a:t>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1.2.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1.5.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2.6, 3.6.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3.9., 4.1.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1.11., 1.12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, 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3348" y="352205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3348" y="3845220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536" t="8191" r="32286" b="7619"/>
          <a:stretch/>
        </p:blipFill>
        <p:spPr>
          <a:xfrm>
            <a:off x="754912" y="914400"/>
            <a:ext cx="4717555" cy="594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215" t="7620" r="32928" b="7999"/>
          <a:stretch/>
        </p:blipFill>
        <p:spPr>
          <a:xfrm>
            <a:off x="5721532" y="914400"/>
            <a:ext cx="52937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2020-2021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38213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</a:t>
                      </a:r>
                      <a:r>
                        <a:rPr lang="ru-RU" sz="1800" dirty="0" smtClean="0">
                          <a:effectLst/>
                        </a:rPr>
                        <a:t>июня 2022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 smtClean="0">
                          <a:effectLst/>
                        </a:rPr>
                        <a:t>ОУ</a:t>
                      </a:r>
                      <a:endParaRPr lang="ru-RU" sz="1800" dirty="0" smtClean="0">
                        <a:effectLst/>
                      </a:endParaRPr>
                    </a:p>
                    <a:p>
                      <a:r>
                        <a:rPr lang="ru-RU" sz="1800" dirty="0" smtClean="0">
                          <a:effectLst/>
                        </a:rPr>
                        <a:t>ОУ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ОУ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 smtClean="0">
                          <a:effectLst/>
                        </a:rPr>
                        <a:t>УДО</a:t>
                      </a:r>
                      <a:endParaRPr lang="ru-RU" sz="1800" dirty="0" smtClean="0">
                        <a:effectLst/>
                      </a:endParaRPr>
                    </a:p>
                    <a:p>
                      <a:r>
                        <a:rPr lang="ru-RU" sz="1800" dirty="0" smtClean="0">
                          <a:effectLst/>
                        </a:rPr>
                        <a:t>ЦППМСП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Формат ДОУ-ФС о формах</a:t>
                      </a:r>
                      <a:r>
                        <a:rPr lang="ru-RU" sz="1800" baseline="0" dirty="0" smtClean="0">
                          <a:effectLst/>
                        </a:rPr>
                        <a:t> и способах, повышающих качество 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ОУ-ВИ</a:t>
                      </a:r>
                      <a:r>
                        <a:rPr lang="ru-RU" sz="1800" dirty="0" smtClean="0">
                          <a:effectLst/>
                        </a:rPr>
                        <a:t> </a:t>
                      </a:r>
                      <a:r>
                        <a:rPr lang="ru-RU" sz="1700" dirty="0" smtClean="0">
                          <a:effectLst/>
                        </a:rPr>
                        <a:t>о формировании качеств и социальных умений средствами воспитания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ОУ-ОП</a:t>
                      </a:r>
                      <a:r>
                        <a:rPr lang="ru-RU" sz="1800" dirty="0" smtClean="0">
                          <a:effectLst/>
                        </a:rPr>
                        <a:t> об ИОП, способах обучения, объективности оценивания результатов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ОУ-ИФР</a:t>
                      </a:r>
                      <a:r>
                        <a:rPr lang="ru-RU" sz="1800" dirty="0" smtClean="0">
                          <a:effectLst/>
                        </a:rPr>
                        <a:t> о формировании качеств и умений для качества обучения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Справка об итогах освоения предметов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ОУ-БП</a:t>
                      </a:r>
                      <a:r>
                        <a:rPr lang="ru-RU" sz="2000" dirty="0" smtClean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 подготовке будущих педагогов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ОУ-ДП</a:t>
                      </a:r>
                      <a:r>
                        <a:rPr lang="ru-RU" sz="1800" dirty="0" smtClean="0">
                          <a:effectLst/>
                        </a:rPr>
                        <a:t> о формировании качеств и умений в дополнительном образовании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ОУ-ПП-</a:t>
                      </a:r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</a:t>
                      </a:r>
                      <a:r>
                        <a:rPr lang="ru-RU" sz="1800" dirty="0" smtClean="0">
                          <a:effectLst/>
                        </a:rPr>
                        <a:t>апрель-июнь 2022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УДО-ИФР</a:t>
                      </a:r>
                      <a:r>
                        <a:rPr lang="ru-RU" sz="1800" dirty="0" smtClean="0">
                          <a:effectLst/>
                        </a:rPr>
                        <a:t> </a:t>
                      </a:r>
                      <a:r>
                        <a:rPr lang="ru-RU" sz="1700" dirty="0" smtClean="0">
                          <a:effectLst/>
                        </a:rPr>
                        <a:t>о формировании качеств и умений в дополнительном образовании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«Следы» (</a:t>
                      </a: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effectLst/>
                        </a:rPr>
                        <a:t>сайте) </a:t>
                      </a:r>
                      <a:r>
                        <a:rPr lang="ru-RU" sz="1800" dirty="0">
                          <a:effectLst/>
                        </a:rPr>
                        <a:t>реализации Дорожной карты по 4 направлениям </a:t>
                      </a:r>
                      <a:r>
                        <a:rPr lang="ru-RU" sz="1800" dirty="0" smtClean="0">
                          <a:effectLst/>
                        </a:rPr>
                        <a:t>(2 полугодие)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Итоги (на сайте) реализации плана по развитию психолого-педагогической </a:t>
                      </a:r>
                      <a:r>
                        <a:rPr lang="ru-RU" sz="1800" dirty="0">
                          <a:effectLst/>
                        </a:rPr>
                        <a:t>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1.3.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1.4., 3.8.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1.6, 2.3.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1.4., 1.5.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2.14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1.9.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1.11., 1.12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1.9.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1, 2, 3, 4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1, </a:t>
                      </a:r>
                      <a:r>
                        <a:rPr lang="ru-RU" sz="1800" dirty="0">
                          <a:effectLst/>
                        </a:rPr>
                        <a:t>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8919" y="2947897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919" y="4059086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919" y="4356180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919" y="459290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8919" y="4892196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pic>
        <p:nvPicPr>
          <p:cNvPr id="4098" name="Picture 2" descr="http://qrcoder.ru/code/?https%3A%2F%2Fkimc.ms%2Frazvitie%2Fms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40" y="3954284"/>
            <a:ext cx="2192260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9540" y="6194488"/>
            <a:ext cx="30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https://kimc.ms/razvitie/mso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9595" y="224879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1268" t="8358" r="22537" b="6866"/>
          <a:stretch/>
        </p:blipFill>
        <p:spPr>
          <a:xfrm>
            <a:off x="4317840" y="914400"/>
            <a:ext cx="7508400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93" t="8191" r="14072" b="10666"/>
          <a:stretch/>
        </p:blipFill>
        <p:spPr>
          <a:xfrm>
            <a:off x="377952" y="914400"/>
            <a:ext cx="11448288" cy="5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00" t="10285" r="14072" b="10857"/>
          <a:stretch/>
        </p:blipFill>
        <p:spPr>
          <a:xfrm>
            <a:off x="377952" y="914400"/>
            <a:ext cx="11448288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93" t="7619" r="14072" b="19999"/>
          <a:stretch/>
        </p:blipFill>
        <p:spPr>
          <a:xfrm>
            <a:off x="377952" y="914400"/>
            <a:ext cx="11448288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428" t="8001" r="33036" b="9142"/>
          <a:stretch/>
        </p:blipFill>
        <p:spPr>
          <a:xfrm>
            <a:off x="6896319" y="914400"/>
            <a:ext cx="4554946" cy="5943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401" t="8527" r="32936" b="7597"/>
          <a:stretch/>
        </p:blipFill>
        <p:spPr>
          <a:xfrm>
            <a:off x="1286540" y="914400"/>
            <a:ext cx="440267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429" t="6857" r="13642" b="6476"/>
          <a:stretch/>
        </p:blipFill>
        <p:spPr>
          <a:xfrm>
            <a:off x="377952" y="914401"/>
            <a:ext cx="11448288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428" t="6857" r="12357" b="7238"/>
          <a:stretch/>
        </p:blipFill>
        <p:spPr>
          <a:xfrm>
            <a:off x="377952" y="901337"/>
            <a:ext cx="11448288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750" t="7048" r="12357" b="6666"/>
          <a:stretch/>
        </p:blipFill>
        <p:spPr>
          <a:xfrm>
            <a:off x="377952" y="914400"/>
            <a:ext cx="11448288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034" t="9809" r="8103" b="28429"/>
          <a:stretch/>
        </p:blipFill>
        <p:spPr>
          <a:xfrm>
            <a:off x="3722821" y="914400"/>
            <a:ext cx="8384868" cy="580171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83278" y="944066"/>
            <a:ext cx="2734216" cy="3026219"/>
            <a:chOff x="377952" y="914400"/>
            <a:chExt cx="2734216" cy="302621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23684" t="31345" r="62763" b="41988"/>
            <a:stretch/>
          </p:blipFill>
          <p:spPr>
            <a:xfrm>
              <a:off x="377952" y="914400"/>
              <a:ext cx="2734216" cy="30262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63026" t="37193" r="25977" b="43628"/>
            <a:stretch/>
          </p:blipFill>
          <p:spPr>
            <a:xfrm>
              <a:off x="585579" y="1447590"/>
              <a:ext cx="2481991" cy="235423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77952" y="6073123"/>
            <a:ext cx="4448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https://kimc.ms/resursy/metodicheskie-materialy</a:t>
            </a:r>
            <a:r>
              <a:rPr lang="en-US" sz="1600" dirty="0" smtClean="0">
                <a:hlinkClick r:id="rId5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1026" name="Picture 2" descr="http://qrcoder.ru/code/?https%3A%2F%2Fkimc.ms%2Fresursy%2Fmetodicheskie-materialy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5" y="3927684"/>
            <a:ext cx="2039309" cy="20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52" y="233120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823" y="3735738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823" y="4285013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41300" y="602911"/>
            <a:ext cx="11709694" cy="38342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/>
              <a:t>Красноярский стандарт качества </a:t>
            </a:r>
            <a:r>
              <a:rPr lang="ru-RU" sz="3200" b="1" dirty="0" smtClean="0"/>
              <a:t>образования»: </a:t>
            </a:r>
            <a:br>
              <a:rPr lang="ru-RU" sz="3200" b="1" dirty="0" smtClean="0"/>
            </a:br>
            <a:r>
              <a:rPr lang="ru-RU" sz="3200" b="1" u="sng" dirty="0" smtClean="0"/>
              <a:t>переосмысление и целеполагание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3600" b="1" dirty="0" smtClean="0"/>
              <a:t>Совершенствование </a:t>
            </a:r>
            <a:r>
              <a:rPr lang="ru-RU" sz="3600" b="1" dirty="0"/>
              <a:t>воспитания в части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целенаправленного </a:t>
            </a:r>
            <a:r>
              <a:rPr lang="ru-RU" sz="3600" b="1" dirty="0"/>
              <a:t>формирования приоритетно выделенных образовательных результатов»</a:t>
            </a:r>
            <a:br>
              <a:rPr lang="ru-RU" sz="3600" b="1" dirty="0"/>
            </a:br>
            <a:r>
              <a:rPr lang="ru-RU" sz="2800" b="1" dirty="0"/>
              <a:t>для директоров и заместителей директоров </a:t>
            </a:r>
            <a:br>
              <a:rPr lang="ru-RU" sz="2800" b="1" dirty="0"/>
            </a:br>
            <a:r>
              <a:rPr lang="ru-RU" sz="2800" b="1" dirty="0"/>
              <a:t>общеобразовательных организаций </a:t>
            </a:r>
            <a:br>
              <a:rPr lang="ru-RU" sz="2800" b="1" dirty="0"/>
            </a:br>
            <a:r>
              <a:rPr lang="ru-RU" sz="2800" b="1" dirty="0"/>
              <a:t>по воспитательной работе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465" y="4760484"/>
            <a:ext cx="11472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0" indent="-2870200"/>
            <a:r>
              <a:rPr lang="ru-RU" sz="2200" i="1" dirty="0"/>
              <a:t>Горностаев Александр Октавьевич, заместитель директора МКУ КИМЦ</a:t>
            </a:r>
            <a:br>
              <a:rPr lang="ru-RU" sz="2200" i="1" dirty="0"/>
            </a:br>
            <a:r>
              <a:rPr lang="ru-RU" sz="2200" i="1" dirty="0"/>
              <a:t> </a:t>
            </a:r>
            <a:r>
              <a:rPr lang="en-US" sz="2200" i="1" dirty="0">
                <a:hlinkClick r:id="rId2"/>
              </a:rPr>
              <a:t>Gornostaev.A@kimc.ms</a:t>
            </a:r>
            <a:r>
              <a:rPr lang="en-US" sz="2200" i="1" dirty="0"/>
              <a:t>; 8(391)213-00-03; +7-913-557-16-59</a:t>
            </a:r>
            <a:endParaRPr lang="ru-RU" sz="2200" i="1" dirty="0"/>
          </a:p>
          <a:p>
            <a:pPr marL="2870200" indent="-2870200"/>
            <a:r>
              <a:rPr lang="ru-RU" sz="2200" i="1" dirty="0" err="1" smtClean="0"/>
              <a:t>Сацук</a:t>
            </a:r>
            <a:r>
              <a:rPr lang="ru-RU" sz="2200" i="1" dirty="0" smtClean="0"/>
              <a:t> Ольга Ивановна, заведующая центром методического сопровождения развития МСО</a:t>
            </a:r>
            <a:r>
              <a:rPr lang="en-US" sz="2200" i="1" dirty="0" smtClean="0"/>
              <a:t>  </a:t>
            </a:r>
            <a:r>
              <a:rPr lang="en-US" sz="2200" i="1" dirty="0" smtClean="0">
                <a:hlinkClick r:id="rId3"/>
              </a:rPr>
              <a:t>satsuk.o@kimc.ms</a:t>
            </a:r>
            <a:r>
              <a:rPr lang="en-US" sz="2200" i="1" dirty="0" smtClean="0"/>
              <a:t>; 8(391)213-00-03; +7-902-946-37-97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21946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2021-2022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3797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ноября 2021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ДОУ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УДО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ЦППМСП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План реализации Дорожной карты 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Формат ДОУ-РП о показателях становления качеств и способностей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План реализации Дорожной карты</a:t>
                      </a:r>
                      <a:r>
                        <a:rPr lang="ru-RU" sz="1800" dirty="0">
                          <a:effectLst/>
                        </a:rPr>
                        <a:t> 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4" action="ppaction://hlinkfile"/>
                        </a:rPr>
                        <a:t>Карта формирования качеств и умений</a:t>
                      </a:r>
                      <a:r>
                        <a:rPr lang="ru-RU" sz="1800" dirty="0">
                          <a:effectLst/>
                        </a:rPr>
                        <a:t> для повышения качества обучения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5" action="ppaction://hlinkfile"/>
                        </a:rPr>
                        <a:t>Карта воспитания</a:t>
                      </a:r>
                      <a:r>
                        <a:rPr lang="ru-RU" sz="1800" dirty="0">
                          <a:effectLst/>
                        </a:rPr>
                        <a:t> с качествами и социальными умениями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6" action="ppaction://hlinkfile"/>
                        </a:rPr>
                        <a:t>Карта дополнительного образования</a:t>
                      </a:r>
                      <a:r>
                        <a:rPr lang="ru-RU" sz="1800" dirty="0">
                          <a:effectLst/>
                        </a:rPr>
                        <a:t> с формируемыми умениями и качествами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7" action="ppaction://hlinkfile"/>
                        </a:rPr>
                        <a:t>Формат ОУ-ПП-1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сентябрь-ноябрь 2021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План (на сайте УДО) реализации Дорожной карты 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8"/>
                        </a:rPr>
                        <a:t>Карта дополнительного образования</a:t>
                      </a:r>
                      <a:r>
                        <a:rPr lang="ru-RU" sz="1800" dirty="0">
                          <a:effectLst/>
                        </a:rPr>
                        <a:t> с формируемыми умениями и качествами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План реализации Дорожной карты по развитию психолого-педагогической 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1.1., 1.3.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1.4.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1.7.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1.9.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1.11.,1.12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1.9.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584" y="3808354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584" y="4076924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584" y="4345494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77952" y="914400"/>
            <a:ext cx="2870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НЕ ПРЕДОСТАВИЛИ /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НЕ </a:t>
            </a:r>
            <a:r>
              <a:rPr lang="ru-RU" sz="1600" b="1" dirty="0"/>
              <a:t>ОБНАРУЖЕНО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(</a:t>
            </a:r>
            <a:r>
              <a:rPr lang="ru-RU" sz="1600" dirty="0"/>
              <a:t>по информации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0</a:t>
            </a:r>
            <a:r>
              <a:rPr lang="ru-RU" sz="1600" dirty="0" smtClean="0"/>
              <a:t>1 марта </a:t>
            </a:r>
            <a:r>
              <a:rPr lang="ru-RU" sz="1600" dirty="0"/>
              <a:t>2022 года)</a:t>
            </a:r>
            <a:endParaRPr lang="ru-RU" sz="16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92587"/>
              </p:ext>
            </p:extLst>
          </p:nvPr>
        </p:nvGraphicFramePr>
        <p:xfrm>
          <a:off x="2839452" y="914398"/>
          <a:ext cx="8986788" cy="572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227"/>
                <a:gridCol w="2107193"/>
                <a:gridCol w="2107193"/>
                <a:gridCol w="2669175"/>
              </a:tblGrid>
              <a:tr h="260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Планы развития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Карта обучения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Карта воспитания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Карта доп.образования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260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 111 ОУ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5205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Гимназия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Гимназия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№ 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Лицей № 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СШ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55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84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СШ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№ 158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СШ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СШ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21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30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СШ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13,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СШ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70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108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139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СШ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13,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32,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70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pic>
        <p:nvPicPr>
          <p:cNvPr id="4098" name="Picture 2" descr="http://qrcoder.ru/code/?https%3A%2F%2Fkimc.ms%2Frazvitie%2Fms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40" y="3954284"/>
            <a:ext cx="2192260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9540" y="6194488"/>
            <a:ext cx="30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https://kimc.ms/razvitie/mso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9595" y="224879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1268" t="8358" r="22537" b="6866"/>
          <a:stretch/>
        </p:blipFill>
        <p:spPr>
          <a:xfrm>
            <a:off x="4317840" y="914400"/>
            <a:ext cx="7508400" cy="5813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1684" y="4353637"/>
            <a:ext cx="52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52" y="914400"/>
            <a:ext cx="1144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Мониторинг реализации Дорожной карты согласно Планам организаций </a:t>
            </a:r>
            <a:r>
              <a:rPr lang="ru-RU" sz="1600" dirty="0" smtClean="0"/>
              <a:t>(ситуация на </a:t>
            </a:r>
            <a:r>
              <a:rPr lang="ru-RU" sz="1600" dirty="0"/>
              <a:t>0</a:t>
            </a:r>
            <a:r>
              <a:rPr lang="ru-RU" sz="1600" dirty="0" smtClean="0"/>
              <a:t>1.03.2022)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730" r="25447" b="5873"/>
          <a:stretch/>
        </p:blipFill>
        <p:spPr>
          <a:xfrm>
            <a:off x="0" y="1284514"/>
            <a:ext cx="12050486" cy="557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2206" y="1038293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6884" y="1038292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4951" y="1038292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8622" y="111445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37037" y="1134700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992" t="7708" r="31680" b="7917"/>
          <a:stretch/>
        </p:blipFill>
        <p:spPr>
          <a:xfrm>
            <a:off x="2382465" y="911095"/>
            <a:ext cx="4429125" cy="5946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83" t="17512" r="84542" b="6070"/>
          <a:stretch/>
        </p:blipFill>
        <p:spPr>
          <a:xfrm>
            <a:off x="15350" y="911097"/>
            <a:ext cx="2386652" cy="5946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905" y="911095"/>
            <a:ext cx="46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Планы </a:t>
            </a:r>
            <a:r>
              <a:rPr lang="ru-RU" b="1" smtClean="0"/>
              <a:t>представили</a:t>
            </a:r>
            <a:r>
              <a:rPr lang="ru-RU" smtClean="0"/>
              <a:t> </a:t>
            </a:r>
            <a:r>
              <a:rPr lang="ru-RU" b="1" smtClean="0"/>
              <a:t>96 </a:t>
            </a:r>
            <a:r>
              <a:rPr lang="ru-RU" b="1" dirty="0"/>
              <a:t>из 111</a:t>
            </a:r>
            <a:r>
              <a:rPr lang="ru-RU" dirty="0"/>
              <a:t> </a:t>
            </a:r>
            <a:r>
              <a:rPr lang="ru-RU" b="1" dirty="0" smtClean="0"/>
              <a:t>ОУ </a:t>
            </a:r>
            <a:r>
              <a:rPr lang="ru-RU" smtClean="0"/>
              <a:t>(86%)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11590" y="4178587"/>
            <a:ext cx="5293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Достаточно </a:t>
            </a:r>
            <a:r>
              <a:rPr lang="ru-RU" b="1" dirty="0"/>
              <a:t>полно проработанные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Гимназия № 2, Гимназия № 11, Гимназия № 14, </a:t>
            </a:r>
            <a:endParaRPr lang="ru-RU" dirty="0" smtClean="0"/>
          </a:p>
          <a:p>
            <a:r>
              <a:rPr lang="ru-RU" dirty="0" smtClean="0"/>
              <a:t>Лицей </a:t>
            </a:r>
            <a:r>
              <a:rPr lang="ru-RU" dirty="0"/>
              <a:t>№ 1, Лицей № 3, Лицей № 6 </a:t>
            </a:r>
            <a:r>
              <a:rPr lang="ru-RU" sz="1600" dirty="0"/>
              <a:t>«Перспектива», </a:t>
            </a:r>
            <a:r>
              <a:rPr lang="ru-RU" dirty="0"/>
              <a:t>Лицей № 7, Лицей № 10, СШ ОК «Покровский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СШ-И </a:t>
            </a:r>
            <a:r>
              <a:rPr lang="ru-RU" dirty="0"/>
              <a:t>№ 1, СШ № 1, СШ № 5, СШ № </a:t>
            </a:r>
            <a:r>
              <a:rPr lang="ru-RU" dirty="0" smtClean="0"/>
              <a:t>7, </a:t>
            </a:r>
            <a:r>
              <a:rPr lang="ru-RU" dirty="0"/>
              <a:t>СШ № 13, </a:t>
            </a:r>
            <a:endParaRPr lang="ru-RU" dirty="0" smtClean="0"/>
          </a:p>
          <a:p>
            <a:r>
              <a:rPr lang="ru-RU" dirty="0" smtClean="0"/>
              <a:t>СШ </a:t>
            </a:r>
            <a:r>
              <a:rPr lang="ru-RU" dirty="0"/>
              <a:t>№ 17, СШ № 18, СШ № 19, СШ № 56, </a:t>
            </a:r>
            <a:r>
              <a:rPr lang="ru-RU" dirty="0" smtClean="0"/>
              <a:t>СШ </a:t>
            </a:r>
            <a:r>
              <a:rPr lang="ru-RU" dirty="0"/>
              <a:t>№ 73, СШ № 86, СШ № 91, СШ № 95, </a:t>
            </a:r>
            <a:r>
              <a:rPr lang="ru-RU" dirty="0" smtClean="0"/>
              <a:t>СШ </a:t>
            </a:r>
            <a:r>
              <a:rPr lang="ru-RU" dirty="0"/>
              <a:t>№ 98, СШ № 108, СШ № 121, СШ № 135, СШ № 143, СШ № 149, СШ № 152, СШ № 154, СШ № 155, СШ № </a:t>
            </a:r>
            <a:r>
              <a:rPr lang="ru-RU" dirty="0" smtClean="0"/>
              <a:t>156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1590" y="2918251"/>
            <a:ext cx="466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Наиболее </a:t>
            </a:r>
            <a:r>
              <a:rPr lang="ru-RU" b="1" dirty="0"/>
              <a:t>детально продуманные </a:t>
            </a:r>
            <a:endParaRPr lang="ru-RU" b="1" dirty="0" smtClean="0"/>
          </a:p>
          <a:p>
            <a:r>
              <a:rPr lang="ru-RU" dirty="0"/>
              <a:t>Гимназия № 1 «</a:t>
            </a:r>
            <a:r>
              <a:rPr lang="ru-RU" dirty="0" err="1"/>
              <a:t>Универс</a:t>
            </a:r>
            <a:r>
              <a:rPr lang="ru-RU" dirty="0" smtClean="0"/>
              <a:t>», Гимназия</a:t>
            </a:r>
            <a:r>
              <a:rPr lang="ru-RU" dirty="0"/>
              <a:t> № </a:t>
            </a:r>
            <a:r>
              <a:rPr lang="ru-RU" dirty="0" smtClean="0"/>
              <a:t>15, </a:t>
            </a:r>
          </a:p>
          <a:p>
            <a:r>
              <a:rPr lang="ru-RU" dirty="0" smtClean="0"/>
              <a:t>Лицей </a:t>
            </a:r>
            <a:r>
              <a:rPr lang="ru-RU" dirty="0"/>
              <a:t>№ </a:t>
            </a:r>
            <a:r>
              <a:rPr lang="ru-RU" dirty="0" smtClean="0"/>
              <a:t>2, Лицей </a:t>
            </a:r>
            <a:r>
              <a:rPr lang="ru-RU" dirty="0"/>
              <a:t>№ 9 «Лидер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СШ</a:t>
            </a:r>
            <a:r>
              <a:rPr lang="ru-RU" dirty="0"/>
              <a:t> № </a:t>
            </a:r>
            <a:r>
              <a:rPr lang="ru-RU" dirty="0" smtClean="0"/>
              <a:t>94, </a:t>
            </a:r>
            <a:r>
              <a:rPr lang="ru-RU" dirty="0"/>
              <a:t>СШ № </a:t>
            </a:r>
            <a:r>
              <a:rPr lang="ru-RU" dirty="0" smtClean="0"/>
              <a:t>151, СШ </a:t>
            </a:r>
            <a:r>
              <a:rPr lang="ru-RU" dirty="0"/>
              <a:t>№ </a:t>
            </a:r>
            <a:r>
              <a:rPr lang="ru-RU" dirty="0" smtClean="0"/>
              <a:t>157</a:t>
            </a:r>
            <a:r>
              <a:rPr lang="ru-RU" b="1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0710" y="1280427"/>
            <a:ext cx="5371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представили </a:t>
            </a:r>
            <a:r>
              <a:rPr lang="ru-RU" b="1" dirty="0" smtClean="0"/>
              <a:t>Планы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Гимназия </a:t>
            </a:r>
            <a:r>
              <a:rPr lang="ru-RU" dirty="0"/>
              <a:t>№ 3, Гимназия № 7, Гимназия № 9, Гимназия № 16, Лицей № 28, СШ № 2, </a:t>
            </a:r>
            <a:r>
              <a:rPr lang="ru-RU" dirty="0" smtClean="0"/>
              <a:t>СШ </a:t>
            </a:r>
            <a:r>
              <a:rPr lang="ru-RU" dirty="0"/>
              <a:t>№ 21,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30, СШ № 32, </a:t>
            </a:r>
            <a:r>
              <a:rPr lang="ru-RU" dirty="0" smtClean="0"/>
              <a:t>СШ </a:t>
            </a:r>
            <a:r>
              <a:rPr lang="ru-RU" dirty="0"/>
              <a:t>№ 55, СШ № 69, СШ № 70, СШ № 84, СШ № 139</a:t>
            </a:r>
            <a:r>
              <a:rPr lang="ru-RU" dirty="0" smtClean="0"/>
              <a:t>, </a:t>
            </a:r>
            <a:r>
              <a:rPr lang="ru-RU" dirty="0"/>
              <a:t>СШ № 158 (Гимназия № 5)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65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2147</Words>
  <Application>Microsoft Office PowerPoint</Application>
  <PresentationFormat>Широкоэкранный</PresentationFormat>
  <Paragraphs>438</Paragraphs>
  <Slides>48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Тема Office</vt:lpstr>
      <vt:lpstr>«Красноярский стандарт качества образования»:  переосмысление и целеполагание   «Совершенствование воспитания в части целенаправленного формирования приоритетно выделенных образовательных результатов» для директоров и заместителей директоров  общеобразовательных организаций  по воспитательной работе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«Ядро» образовательных результатов Красноярского стандарта качества образования выделено из образовательных результатов ФГОС общего образования и  из международных исследований PISA, PIRLS, TIMS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 переосмысление и целеполагание   Совершенствование воспитания в части  целенаправленного формирования приоритетно выделенных образовательных результатов» для директоров и заместителей директоров  общеобразовательных организаций  по воспитательной работе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«Красноярский стандарт качества образования: контексты развития муниципальной системы образования» для директоров, назначенных в период 2017-2020 гг.</dc:title>
  <dc:creator>Горностаев Александр Октавьевич</dc:creator>
  <cp:lastModifiedBy>Горностаев Александр Октавьевич</cp:lastModifiedBy>
  <cp:revision>375</cp:revision>
  <dcterms:created xsi:type="dcterms:W3CDTF">2020-09-17T02:47:12Z</dcterms:created>
  <dcterms:modified xsi:type="dcterms:W3CDTF">2022-03-11T07:31:11Z</dcterms:modified>
</cp:coreProperties>
</file>