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84" r:id="rId10"/>
    <p:sldId id="285" r:id="rId11"/>
    <p:sldId id="286" r:id="rId12"/>
    <p:sldId id="274" r:id="rId13"/>
    <p:sldId id="263" r:id="rId14"/>
    <p:sldId id="266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62" r:id="rId24"/>
    <p:sldId id="267" r:id="rId25"/>
    <p:sldId id="268" r:id="rId26"/>
    <p:sldId id="271" r:id="rId27"/>
    <p:sldId id="272" r:id="rId28"/>
    <p:sldId id="269" r:id="rId29"/>
    <p:sldId id="270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C0183-312E-4A04-9C93-0704782F2515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D482-C3B1-4BAD-BA82-2B7BED90B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5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D482-C3B1-4BAD-BA82-2B7BED90BB2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2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D482-C3B1-4BAD-BA82-2B7BED90BB2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2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0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7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D9CAAB-6A3A-469D-918C-D09E8CD5E729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B16061-8586-44CE-80BE-A0F6F2442AB4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4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0B41-A998-4F52-B0DA-E9454533B766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E531-83F7-4FE5-B233-BFDCC5B96B2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7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A488BA-3B2B-4691-99E0-EFB1F4734EEF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696AF-8C68-4774-BCCB-9E0C922DCE6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4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9B6C-218F-45B6-A9F7-770E8CA45956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DDF0-9426-49BD-91F8-B83BF795B76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6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E6A0-2547-4436-967F-E72DCC6F9545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67EF-1CF2-47DA-9EB3-30754EA6C50B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8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B5D2-DFFC-486A-AE2B-6AEC3FB9F465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3656-6E0E-4232-9CB9-51B88CC5A1B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9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BD2839-BCC8-4628-9570-EA975E89104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FF3ADF-63C6-43C3-A795-7A151648A6DF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35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F4B3-13E8-4107-85C5-AE95218C4A38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1062A-8424-40A2-8E0E-D8B245B1060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5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8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6F81CE-988D-45D5-B6A6-7457FCD25155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C8E837-808E-4DC6-8CE7-BEB394F74F6B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9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2071-F5D8-4583-90CD-DE4FBD5726B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D592-2736-4BFE-B6D3-E6852ADA19B4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8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4935-B225-41A2-94BC-C53A79FA3B8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91AB-4637-4E17-A3AF-E923048001BB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3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0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44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8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7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8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C864-0552-4161-9A42-1EBCC52CD9AA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056A-A0E2-4069-A0E6-CEFF78491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6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99CD27-275B-4DF6-9E89-859BD77B980E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14.12.2017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BC13581-32D7-4150-8836-4DCE0D29ACD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8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co-kras.ru/mit/para/" TargetMode="External"/><Relationship Id="rId2" Type="http://schemas.openxmlformats.org/officeDocument/2006/relationships/hyperlink" Target="http://pervoklassnik.resobr.ru/archive/year/articles/3179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sovet.org/forum/index.php?showtopic=537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ppsy.ru/issues/1993/932/932035.htm" TargetMode="External"/><Relationship Id="rId2" Type="http://schemas.openxmlformats.org/officeDocument/2006/relationships/hyperlink" Target="http://www.pligin.ru/articles/pligin_refleksia2009.htm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403244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Школа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молодого завуча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«Организация работы в парах сменного состава» 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229200"/>
            <a:ext cx="5616624" cy="1224136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Гребенцова</a:t>
            </a:r>
            <a:r>
              <a:rPr lang="ru-RU" b="1" dirty="0" smtClean="0"/>
              <a:t> Галина Васильевна</a:t>
            </a:r>
          </a:p>
          <a:p>
            <a:r>
              <a:rPr lang="en-US" b="1" dirty="0" smtClean="0"/>
              <a:t>Grebencova.G@kimc.ms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69"/>
            <a:ext cx="5381625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10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ариационная пара 1 такт 2 такт 1 1 2 2 4 3 3 4 3 такт 3 1 2 4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6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uprum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Cuprum"/>
              </a:rPr>
            </a:br>
            <a:r>
              <a:rPr lang="ru-RU" b="1" dirty="0" smtClean="0">
                <a:solidFill>
                  <a:srgbClr val="000000"/>
                </a:solidFill>
                <a:latin typeface="Cuprum"/>
              </a:rPr>
              <a:t>Каких </a:t>
            </a:r>
            <a:r>
              <a:rPr lang="ru-RU" b="1" dirty="0">
                <a:solidFill>
                  <a:srgbClr val="000000"/>
                </a:solidFill>
                <a:latin typeface="Cuprum"/>
              </a:rPr>
              <a:t>детей объединять в пары?</a:t>
            </a:r>
            <a:br>
              <a:rPr lang="ru-RU" b="1" dirty="0">
                <a:solidFill>
                  <a:srgbClr val="000000"/>
                </a:solidFill>
                <a:latin typeface="Cuprum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latin typeface="Arial"/>
              </a:rPr>
              <a:t>При изучении нового </a:t>
            </a:r>
            <a:r>
              <a:rPr lang="ru-RU" sz="3600" dirty="0">
                <a:solidFill>
                  <a:srgbClr val="000000"/>
                </a:solidFill>
                <a:latin typeface="Arial"/>
              </a:rPr>
              <a:t>материала лучше объединять в пары «сильного» и «слабого» учеников, «среднего» и «сильного». </a:t>
            </a:r>
            <a:endParaRPr lang="ru-RU" sz="36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latin typeface="Arial"/>
              </a:rPr>
              <a:t>При </a:t>
            </a:r>
            <a:r>
              <a:rPr lang="ru-RU" sz="3600" b="1" dirty="0">
                <a:solidFill>
                  <a:srgbClr val="000000"/>
                </a:solidFill>
                <a:latin typeface="Arial"/>
              </a:rPr>
              <a:t>обобщении и закреплении </a:t>
            </a:r>
            <a:r>
              <a:rPr lang="ru-RU" sz="3600" dirty="0">
                <a:solidFill>
                  <a:srgbClr val="000000"/>
                </a:solidFill>
                <a:latin typeface="Arial"/>
              </a:rPr>
              <a:t>материала лучше, чтобы дети в паре были равносильны: сильный — сильный, средний — средний, слабый — слабый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014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5400" b="1" dirty="0"/>
              <a:t>Пары сменного </a:t>
            </a:r>
            <a:r>
              <a:rPr lang="ru-RU" sz="5400" b="1" dirty="0" smtClean="0"/>
              <a:t>состава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1) </a:t>
            </a:r>
            <a:r>
              <a:rPr lang="ru-RU" sz="3600" dirty="0" smtClean="0"/>
              <a:t>каждый участник занятий попеременно выступает в роли то «ученика», то «учителя»; </a:t>
            </a:r>
          </a:p>
          <a:p>
            <a:pPr marL="0" indent="0" algn="just">
              <a:buNone/>
            </a:pPr>
            <a:r>
              <a:rPr lang="ru-RU" sz="3600" dirty="0" smtClean="0"/>
              <a:t>2) ближайшая цель « ученика» и « учителя» – учить всему тому, что он знает сам; </a:t>
            </a:r>
          </a:p>
          <a:p>
            <a:pPr marL="0" indent="0" algn="just">
              <a:buNone/>
            </a:pPr>
            <a:r>
              <a:rPr lang="ru-RU" sz="3600" dirty="0" smtClean="0"/>
              <a:t>3) деятельность каждого участника занятий имеет общественно-полезную окраску, потому что он не только учится, но и обучает других; </a:t>
            </a:r>
          </a:p>
        </p:txBody>
      </p:sp>
    </p:spTree>
    <p:extLst>
      <p:ext uri="{BB962C8B-B14F-4D97-AF65-F5344CB8AC3E}">
        <p14:creationId xmlns:p14="http://schemas.microsoft.com/office/powerpoint/2010/main" val="157330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5400" b="1" dirty="0"/>
              <a:t>Пары сменного </a:t>
            </a:r>
            <a:r>
              <a:rPr lang="ru-RU" sz="5400" b="1" dirty="0" smtClean="0"/>
              <a:t>состава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000" dirty="0">
                <a:solidFill>
                  <a:prstClr val="black"/>
                </a:solidFill>
              </a:rPr>
              <a:t>4) основной принцип работы – все по очереди учат каждого и каждый всех; </a:t>
            </a:r>
          </a:p>
          <a:p>
            <a:pPr marL="0" lvl="0" indent="0">
              <a:buNone/>
            </a:pPr>
            <a:r>
              <a:rPr lang="ru-RU" sz="4000" dirty="0">
                <a:solidFill>
                  <a:prstClr val="black"/>
                </a:solidFill>
              </a:rPr>
              <a:t>5) каждый отвечает не только за свои знания, но также за знания и успехи товарищей;</a:t>
            </a:r>
          </a:p>
          <a:p>
            <a:pPr marL="0" lvl="0" indent="0">
              <a:buNone/>
            </a:pPr>
            <a:r>
              <a:rPr lang="ru-RU" sz="4000" dirty="0">
                <a:solidFill>
                  <a:prstClr val="black"/>
                </a:solidFill>
              </a:rPr>
              <a:t> 6) полное совпадение и единство коллективных и личных интересов: чем лучше и больше я обучаю других, тем больше и лучше знаю сам.</a:t>
            </a:r>
          </a:p>
          <a:p>
            <a:pPr marL="0" indent="0"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90988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52028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Тренинги </a:t>
            </a:r>
            <a:r>
              <a:rPr lang="ru-RU" sz="4900" b="1" dirty="0"/>
              <a:t>для учащихся начальной школы на отработку навыков работы в парах сменного состава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8" cy="41659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FF0000"/>
                </a:solidFill>
              </a:rPr>
              <a:t>Тренинг на ориентирование в </a:t>
            </a:r>
            <a:r>
              <a:rPr lang="ru-RU" u="sng" dirty="0" smtClean="0">
                <a:solidFill>
                  <a:srgbClr val="FF0000"/>
                </a:solidFill>
              </a:rPr>
              <a:t>пространстве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В классе имеется одно свободное место. Учитель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спрашивает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: «Сколько свободных мест в классе?» Ребята отвечают. Того, кто ответил первым, учитель просит сесть на свободное место, но так,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чтобы ничего не задеть и как можно быстрее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Ученик пересаживается. Учитель указывает на ученика, который должен найти свободное место и занять его.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5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232248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Тренинг на умение слушать партнера и слышать то, что он говорит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76872"/>
            <a:ext cx="9036496" cy="44539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Ребята любят играть в «Испорченный телефон</a:t>
            </a:r>
            <a:r>
              <a:rPr lang="ru-RU" dirty="0"/>
              <a:t>». Элементы этой игры используются в тренинге. Класс делится на варианты. На первую парту каждого варианта выдается карточка с пословицей, поговоркой, скороговоркой, правилом, определением и т.д. Ученики на первой парте читают запись на карточке, запоминают ее и, отложив в сторону, по сигналу учителя поворачиваются и проговаривают фразу соседу на второй парте. И так до конца. Ученик на последней парте произносит фразу вслух. Процесс можно усложнить — вместо фраз взять, к примеру, правила, которые ребятам трудно запомнить.</a:t>
            </a:r>
          </a:p>
        </p:txBody>
      </p:sp>
    </p:spTree>
    <p:extLst>
      <p:ext uri="{BB962C8B-B14F-4D97-AF65-F5344CB8AC3E}">
        <p14:creationId xmlns:p14="http://schemas.microsoft.com/office/powerpoint/2010/main" val="368316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784976" cy="223224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0000"/>
                </a:solidFill>
                <a:latin typeface="Cuprum"/>
              </a:rPr>
              <a:t>Тренинг на умение работать в шуме</a:t>
            </a:r>
            <a:endParaRPr lang="ru-RU" sz="4800" b="1" i="0" dirty="0">
              <a:solidFill>
                <a:srgbClr val="000000"/>
              </a:solidFill>
              <a:effectLst/>
              <a:latin typeface="Cuprum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0202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u="sng" dirty="0"/>
              <a:t>Умение учиться в шуме </a:t>
            </a:r>
            <a:r>
              <a:rPr lang="ru-RU" dirty="0"/>
              <a:t>следует отрабатывать специально. Задание при этом такое: у каждого ученика есть небольшая карточка, на которой написана скороговорка. Мальчики приходят в гости, здороваются и читают свою скороговорку девочкам, а те свою — мальчикам.</a:t>
            </a:r>
          </a:p>
          <a:p>
            <a:pPr marL="0" indent="0" algn="just">
              <a:buNone/>
            </a:pPr>
            <a:r>
              <a:rPr lang="ru-RU" dirty="0"/>
              <a:t>Когда каждый проговорит свою скороговорку без запинки, ученики меняются карточками, и мальчик, поблагодарив, уходит в гости к другой девочке. В классе стоит шум, так как половина ребят говорит. Однако ученики довольно быстро привыкают к этому и даже не замечают шума. Это связано с тем, что ребенок адаптируется к шумовой среде и старается говорить так, чтобы его слышал только сосед. Важно, чтобы эти фразы были написаны заранее, а не являлись экспромтом приходящих «гостей», тогда помимо основного навыка — работы в шуме — будет отрабатываться и дополнительный навык – умение обращаться с карточкой.</a:t>
            </a:r>
          </a:p>
        </p:txBody>
      </p:sp>
    </p:spTree>
    <p:extLst>
      <p:ext uri="{BB962C8B-B14F-4D97-AF65-F5344CB8AC3E}">
        <p14:creationId xmlns:p14="http://schemas.microsoft.com/office/powerpoint/2010/main" val="95109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2819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latin typeface="Cuprum"/>
              </a:rPr>
            </a:br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>Тренинг </a:t>
            </a:r>
            <a:r>
              <a:rPr lang="ru-RU" sz="4800" b="1" dirty="0">
                <a:solidFill>
                  <a:srgbClr val="000000"/>
                </a:solidFill>
                <a:latin typeface="Cuprum"/>
              </a:rPr>
              <a:t>на умение находить нужную информацию</a:t>
            </a:r>
            <a:br>
              <a:rPr lang="ru-RU" sz="4800" b="1" dirty="0">
                <a:solidFill>
                  <a:srgbClr val="000000"/>
                </a:solidFill>
                <a:latin typeface="Cuprum"/>
              </a:rPr>
            </a:br>
            <a:endParaRPr lang="ru-RU" sz="4800" b="1" i="0" dirty="0">
              <a:solidFill>
                <a:srgbClr val="000000"/>
              </a:solidFill>
              <a:effectLst/>
              <a:latin typeface="Cuprum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020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Этот тренинг можно проводить двумя способами:</a:t>
            </a:r>
          </a:p>
          <a:p>
            <a:pPr marL="0" indent="0" algn="just">
              <a:buNone/>
            </a:pPr>
            <a:r>
              <a:rPr lang="ru-RU" dirty="0" smtClean="0"/>
              <a:t>1. разрешить </a:t>
            </a:r>
            <a:r>
              <a:rPr lang="ru-RU" dirty="0"/>
              <a:t>всем ходить по классу;</a:t>
            </a:r>
          </a:p>
          <a:p>
            <a:pPr marL="0" indent="0" algn="just">
              <a:buNone/>
            </a:pPr>
            <a:r>
              <a:rPr lang="ru-RU" dirty="0" smtClean="0"/>
              <a:t>2. разрешить </a:t>
            </a:r>
            <a:r>
              <a:rPr lang="ru-RU" dirty="0"/>
              <a:t>ходить по классу только половине ребят.</a:t>
            </a:r>
          </a:p>
          <a:p>
            <a:pPr marL="0" indent="0" algn="just">
              <a:buNone/>
            </a:pPr>
            <a:r>
              <a:rPr lang="ru-RU" dirty="0"/>
              <a:t>Перед всеми ребятами в классе кладутся обратной стороной вверх карточки. На них написано по половине пословицы, например: на одной карточке «тише едешь», на другой — «дальше будешь». Парные карточки лежат в разных концах класса на разных вариантах. Задача ребят — найти нужного партнера и образовать пару.</a:t>
            </a:r>
          </a:p>
        </p:txBody>
      </p:sp>
    </p:spTree>
    <p:extLst>
      <p:ext uri="{BB962C8B-B14F-4D97-AF65-F5344CB8AC3E}">
        <p14:creationId xmlns:p14="http://schemas.microsoft.com/office/powerpoint/2010/main" val="149594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2819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latin typeface="Cuprum"/>
              </a:rPr>
            </a:br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>Тренинг </a:t>
            </a:r>
            <a:r>
              <a:rPr lang="ru-RU" sz="4800" b="1" dirty="0">
                <a:solidFill>
                  <a:srgbClr val="000000"/>
                </a:solidFill>
                <a:latin typeface="Cuprum"/>
              </a:rPr>
              <a:t>на умение находить нужную информацию</a:t>
            </a:r>
            <a:br>
              <a:rPr lang="ru-RU" sz="4800" b="1" dirty="0">
                <a:solidFill>
                  <a:srgbClr val="000000"/>
                </a:solidFill>
                <a:latin typeface="Cuprum"/>
              </a:rPr>
            </a:br>
            <a:endParaRPr lang="ru-RU" sz="4800" b="1" i="0" dirty="0">
              <a:solidFill>
                <a:srgbClr val="000000"/>
              </a:solidFill>
              <a:effectLst/>
              <a:latin typeface="Cuprum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02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/>
              <a:t>Тренинг можно усложнить</a:t>
            </a:r>
            <a:r>
              <a:rPr lang="ru-RU" sz="4000" dirty="0"/>
              <a:t>. </a:t>
            </a:r>
            <a:r>
              <a:rPr lang="ru-RU" sz="3600" dirty="0"/>
              <a:t>Первому варианту предложить карточки с загадками, а второму — с отгадками. Первый вариант остается на месте, а второй отправляется на поиски нужной загадки. Интересно использовать такой тренинг на уроках математики, где одному варианту предлагаются задачи, а второму — ответы.</a:t>
            </a:r>
          </a:p>
        </p:txBody>
      </p:sp>
    </p:spTree>
    <p:extLst>
      <p:ext uri="{BB962C8B-B14F-4D97-AF65-F5344CB8AC3E}">
        <p14:creationId xmlns:p14="http://schemas.microsoft.com/office/powerpoint/2010/main" val="385967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48464" cy="172819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latin typeface="Cuprum"/>
              </a:rPr>
            </a:br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>Тренинг </a:t>
            </a:r>
            <a:r>
              <a:rPr lang="ru-RU" sz="4800" b="1" dirty="0">
                <a:solidFill>
                  <a:srgbClr val="000000"/>
                </a:solidFill>
                <a:latin typeface="Cuprum"/>
              </a:rPr>
              <a:t>на умение </a:t>
            </a:r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> использовать </a:t>
            </a:r>
            <a:r>
              <a:rPr lang="ru-RU" sz="4800" b="1" dirty="0">
                <a:solidFill>
                  <a:srgbClr val="000000"/>
                </a:solidFill>
                <a:latin typeface="Cuprum"/>
              </a:rPr>
              <a:t>лист </a:t>
            </a:r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>индивидуального </a:t>
            </a:r>
            <a:r>
              <a:rPr lang="ru-RU" sz="4800" b="1" dirty="0">
                <a:solidFill>
                  <a:srgbClr val="000000"/>
                </a:solidFill>
                <a:latin typeface="Cuprum"/>
              </a:rPr>
              <a:t>учета</a:t>
            </a:r>
            <a:br>
              <a:rPr lang="ru-RU" sz="4800" b="1" dirty="0">
                <a:solidFill>
                  <a:srgbClr val="000000"/>
                </a:solidFill>
                <a:latin typeface="Cuprum"/>
              </a:rPr>
            </a:br>
            <a:endParaRPr lang="ru-RU" sz="4800" b="1" i="0" dirty="0">
              <a:solidFill>
                <a:srgbClr val="000000"/>
              </a:solidFill>
              <a:effectLst/>
              <a:latin typeface="Cuprum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Лист индивидуального учета позволяет вести </a:t>
            </a:r>
            <a:r>
              <a:rPr lang="ru-RU" sz="3600" b="1" dirty="0"/>
              <a:t>учет проработанных карточек</a:t>
            </a:r>
            <a:r>
              <a:rPr lang="ru-RU" sz="3600" dirty="0"/>
              <a:t>. На листе написаны цифры, соответствующие номерам выполняемых заданий. Если задание изучено и выполнено — номер обводится кружочком. Если оказана помощь другому ученику в выполнении этого задания — номер зачеркивается.</a:t>
            </a:r>
          </a:p>
          <a:p>
            <a:pPr marL="0" indent="0"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626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Если у тебя есть яблоко и у меня есть яблоко, и мы обменяемся этими яблоками, то у каждого из нас будет одно яблоко… Если у тебя есть идея и у меня есть идея, и мы обменяемся этими идеями, то у каждого из нас будет по две идеи! 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Бернард </a:t>
            </a:r>
            <a:r>
              <a:rPr lang="ru-RU" sz="4000" dirty="0">
                <a:solidFill>
                  <a:srgbClr val="FF0000"/>
                </a:solidFill>
              </a:rPr>
              <a:t>Шоу</a:t>
            </a:r>
          </a:p>
        </p:txBody>
      </p:sp>
    </p:spTree>
    <p:extLst>
      <p:ext uri="{BB962C8B-B14F-4D97-AF65-F5344CB8AC3E}">
        <p14:creationId xmlns:p14="http://schemas.microsoft.com/office/powerpoint/2010/main" val="53385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48464" cy="172819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latin typeface="Cuprum"/>
              </a:rPr>
            </a:br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>Тренинг </a:t>
            </a:r>
            <a:r>
              <a:rPr lang="ru-RU" sz="4800" b="1" dirty="0">
                <a:solidFill>
                  <a:srgbClr val="000000"/>
                </a:solidFill>
                <a:latin typeface="Cuprum"/>
              </a:rPr>
              <a:t>на умение </a:t>
            </a:r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> использовать </a:t>
            </a:r>
            <a:r>
              <a:rPr lang="ru-RU" sz="4800" b="1" dirty="0">
                <a:solidFill>
                  <a:srgbClr val="000000"/>
                </a:solidFill>
                <a:latin typeface="Cuprum"/>
              </a:rPr>
              <a:t>лист </a:t>
            </a:r>
            <a:r>
              <a:rPr lang="ru-RU" sz="4800" b="1" dirty="0" smtClean="0">
                <a:solidFill>
                  <a:srgbClr val="000000"/>
                </a:solidFill>
                <a:latin typeface="Cuprum"/>
              </a:rPr>
              <a:t>индивидуального </a:t>
            </a:r>
            <a:r>
              <a:rPr lang="ru-RU" sz="4800" b="1" dirty="0">
                <a:solidFill>
                  <a:srgbClr val="000000"/>
                </a:solidFill>
                <a:latin typeface="Cuprum"/>
              </a:rPr>
              <a:t>учета</a:t>
            </a:r>
            <a:br>
              <a:rPr lang="ru-RU" sz="4800" b="1" dirty="0">
                <a:solidFill>
                  <a:srgbClr val="000000"/>
                </a:solidFill>
                <a:latin typeface="Cuprum"/>
              </a:rPr>
            </a:br>
            <a:endParaRPr lang="ru-RU" sz="4800" b="1" i="0" dirty="0">
              <a:solidFill>
                <a:srgbClr val="000000"/>
              </a:solidFill>
              <a:effectLst/>
              <a:latin typeface="Cuprum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183195"/>
              </p:ext>
            </p:extLst>
          </p:nvPr>
        </p:nvGraphicFramePr>
        <p:xfrm>
          <a:off x="192262" y="1988840"/>
          <a:ext cx="89281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620"/>
                <a:gridCol w="1785620"/>
                <a:gridCol w="1785620"/>
                <a:gridCol w="1785620"/>
                <a:gridCol w="1785620"/>
              </a:tblGrid>
              <a:tr h="4713744"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4000" dirty="0" smtClean="0"/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8691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05382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8691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315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48464" cy="1728192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0000"/>
                </a:solidFill>
                <a:latin typeface="Cuprum"/>
              </a:rPr>
              <a:t/>
            </a:r>
            <a:br>
              <a:rPr lang="ru-RU" sz="4800" b="1" dirty="0">
                <a:solidFill>
                  <a:srgbClr val="000000"/>
                </a:solidFill>
                <a:latin typeface="Cuprum"/>
              </a:rPr>
            </a:br>
            <a:r>
              <a:rPr lang="ru-RU" sz="4800" b="1" dirty="0">
                <a:solidFill>
                  <a:srgbClr val="000000"/>
                </a:solidFill>
                <a:latin typeface="Cuprum"/>
              </a:rPr>
              <a:t>Тренинг на умение переводить образную информацию в вербальную и обратно</a:t>
            </a:r>
            <a:br>
              <a:rPr lang="ru-RU" sz="4800" b="1" dirty="0">
                <a:solidFill>
                  <a:srgbClr val="000000"/>
                </a:solidFill>
                <a:latin typeface="Cuprum"/>
              </a:rPr>
            </a:br>
            <a:endParaRPr lang="ru-RU" sz="4800" b="1" i="0" dirty="0">
              <a:solidFill>
                <a:srgbClr val="000000"/>
              </a:solidFill>
              <a:effectLst/>
              <a:latin typeface="Cupr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8691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05382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8691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 одного ученика в паре имеется карточка с нарисованным сюжетом, которую запрещено показывать до окончания работы, а у его партнера — ее разрезные части. Задача первого — руководить так, чтобы партнер как можно быстрее выложил соответствующий рисунок. Управлять можно только словом, без помощи жестов. Затем тот, кто руководил, уходит искать свободного партнера, а тот, кто собирал рисунок, остается ждать нового партнера. Теперь уже руководить будет он.</a:t>
            </a:r>
          </a:p>
        </p:txBody>
      </p:sp>
    </p:spTree>
    <p:extLst>
      <p:ext uri="{BB962C8B-B14F-4D97-AF65-F5344CB8AC3E}">
        <p14:creationId xmlns:p14="http://schemas.microsoft.com/office/powerpoint/2010/main" val="238054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80728"/>
          </a:xfrm>
        </p:spPr>
        <p:txBody>
          <a:bodyPr>
            <a:normAutofit/>
          </a:bodyPr>
          <a:lstStyle/>
          <a:p>
            <a:r>
              <a:rPr lang="ru-RU" sz="5400" b="1" dirty="0" err="1"/>
              <a:t>Взаимодиктанты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/>
              <a:t>1) один из работающих в паре читает по предложениям текст, другой записывает; </a:t>
            </a:r>
          </a:p>
          <a:p>
            <a:pPr marL="0" indent="0" algn="just">
              <a:buNone/>
            </a:pPr>
            <a:r>
              <a:rPr lang="ru-RU" sz="3600" dirty="0" smtClean="0"/>
              <a:t>2) следующий ученик читает, а первый записывает; </a:t>
            </a:r>
          </a:p>
          <a:p>
            <a:pPr marL="0" indent="0" algn="just">
              <a:buNone/>
            </a:pPr>
            <a:r>
              <a:rPr lang="ru-RU" sz="3600" dirty="0" smtClean="0"/>
              <a:t>3) ребята обмениваются тетрадями и проверяют работы друг друга;</a:t>
            </a:r>
          </a:p>
          <a:p>
            <a:pPr marL="0" indent="0" algn="just">
              <a:buNone/>
            </a:pPr>
            <a:r>
              <a:rPr lang="ru-RU" sz="3600" dirty="0" smtClean="0"/>
              <a:t> 4) далее учащиеся открывают карточки и по ним совместно проверяют второй раз записанный текст; </a:t>
            </a:r>
          </a:p>
          <a:p>
            <a:pPr marL="0" indent="0" algn="just">
              <a:buNone/>
            </a:pPr>
            <a:r>
              <a:rPr lang="ru-RU" sz="3600" dirty="0" smtClean="0"/>
              <a:t>5) работа над ошибками.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2245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FF0000"/>
                </a:solidFill>
                <a:ea typeface="Calibri"/>
                <a:cs typeface="Times New Roman"/>
              </a:rPr>
              <a:t>Результаты работы в парах сменного состава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928992" cy="55155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3600" dirty="0">
                <a:ea typeface="Calibri"/>
                <a:cs typeface="Times New Roman"/>
              </a:rPr>
              <a:t>повышается успеваемость и качество знаний учащихся; </a:t>
            </a:r>
            <a:endParaRPr lang="ru-RU" sz="3600" dirty="0" smtClean="0"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3600" dirty="0" smtClean="0">
                <a:ea typeface="Calibri"/>
                <a:cs typeface="Times New Roman"/>
              </a:rPr>
              <a:t>возрастает </a:t>
            </a:r>
            <a:r>
              <a:rPr lang="ru-RU" sz="3600" dirty="0">
                <a:ea typeface="Calibri"/>
                <a:cs typeface="Times New Roman"/>
              </a:rPr>
              <a:t>интерес детей к учению. Школьники не просто слушают готовую информацию, а учатся добывать ее сами, в т. ч. из дополнительных источников; </a:t>
            </a:r>
            <a:endParaRPr lang="ru-RU" sz="3600" dirty="0" smtClean="0"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3600" dirty="0" smtClean="0">
                <a:ea typeface="Calibri"/>
                <a:cs typeface="Times New Roman"/>
              </a:rPr>
              <a:t> </a:t>
            </a:r>
            <a:r>
              <a:rPr lang="ru-RU" sz="3600" dirty="0">
                <a:ea typeface="Calibri"/>
                <a:cs typeface="Times New Roman"/>
              </a:rPr>
              <a:t>учащиеся меньше устают на уроке. Активные формы обучения играют не последнюю роль в сбережении здоровья детей; </a:t>
            </a:r>
            <a:endParaRPr lang="ru-RU" sz="3600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9371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FF0000"/>
                </a:solidFill>
                <a:ea typeface="Calibri"/>
                <a:cs typeface="Times New Roman"/>
              </a:rPr>
              <a:t>Результаты работы в парах сменного состава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prstClr val="black"/>
                </a:solidFill>
                <a:ea typeface="Calibri"/>
                <a:cs typeface="Aharoni" panose="02010803020104030203" pitchFamily="2" charset="-79"/>
              </a:rPr>
              <a:t>благодаря психологической диагностике увеличивается количество учащихся с высоким уровнем </a:t>
            </a:r>
            <a:r>
              <a:rPr lang="ru-RU" sz="4800" dirty="0" err="1">
                <a:solidFill>
                  <a:prstClr val="black"/>
                </a:solidFill>
                <a:ea typeface="Calibri"/>
                <a:cs typeface="Aharoni" panose="02010803020104030203" pitchFamily="2" charset="-79"/>
              </a:rPr>
              <a:t>коммуникативности</a:t>
            </a:r>
            <a:r>
              <a:rPr lang="ru-RU" sz="4800" dirty="0">
                <a:solidFill>
                  <a:prstClr val="black"/>
                </a:solidFill>
                <a:ea typeface="Calibri"/>
                <a:cs typeface="Aharoni" panose="02010803020104030203" pitchFamily="2" charset="-79"/>
              </a:rPr>
              <a:t>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prstClr val="black"/>
                </a:solidFill>
                <a:ea typeface="Calibri"/>
                <a:cs typeface="Aharoni" panose="02010803020104030203" pitchFamily="2" charset="-79"/>
              </a:rPr>
              <a:t>улучшаются память и внимание учащихся.</a:t>
            </a:r>
            <a:endParaRPr lang="ru-RU" sz="4800" dirty="0">
              <a:solidFill>
                <a:prstClr val="black"/>
              </a:solidFill>
              <a:ea typeface="Calibr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3488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27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ПРЕДПОЛАГАЕМЫЕ </a:t>
            </a:r>
            <a:r>
              <a:rPr lang="ru-RU" sz="27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РЕЗУЛЬТАТЫ РАБОТЫ ПО ФОРМИРОВАНИЮ КОММУНИКАТИВНЫХ НАВЫКОВ</a:t>
            </a:r>
            <a:r>
              <a:rPr lang="ru-RU" sz="20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20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rmAutofit lnSpcReduction="10000"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b="1" i="1" dirty="0">
                <a:solidFill>
                  <a:prstClr val="black"/>
                </a:solidFill>
                <a:latin typeface="Verdana"/>
              </a:rPr>
              <a:t>учащиеся научатся:</a:t>
            </a:r>
            <a:endParaRPr lang="ru-RU" b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работая в группе учитывать мнения партнёров, отличные от собственных;</a:t>
            </a: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аргументировать собственную позицию и координировать её с позицией партнёров при выработке решения;</a:t>
            </a: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точно и последовательно передавать партнёру необходимую информацию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;</a:t>
            </a:r>
            <a:endParaRPr lang="ru-RU" sz="36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201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2700" b="1" dirty="0" smtClean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ПРЕДПОЛАГАЕМЫЕ </a:t>
            </a:r>
            <a:r>
              <a:rPr lang="ru-RU" sz="27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РЕЗУЛЬТАТЫ РАБОТЫ ПО ФОРМИРОВАНИЮ КОММУНИКАТИВНЫХ НАВЫКОВ</a:t>
            </a:r>
            <a:r>
              <a:rPr lang="ru-RU" sz="20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/>
            </a:r>
            <a:br>
              <a:rPr lang="ru-RU" sz="20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>
            <a:normAutofit/>
          </a:bodyPr>
          <a:lstStyle/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оказывать в сотрудничестве необходимую взаимопомощь, осуществлять взаимоконтроль;</a:t>
            </a: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владеть диалогической формой речи;</a:t>
            </a: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dirty="0">
                <a:solidFill>
                  <a:prstClr val="black"/>
                </a:solidFill>
                <a:latin typeface="Verdana"/>
              </a:rPr>
              <a:t>корректно строить речь при решении коммуникативных задач.</a:t>
            </a: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None/>
              <a:defRPr/>
            </a:pPr>
            <a:r>
              <a:rPr lang="ru-RU" b="1" i="1" dirty="0">
                <a:solidFill>
                  <a:prstClr val="black"/>
                </a:solidFill>
                <a:latin typeface="Verdana"/>
              </a:rPr>
              <a:t>Учащиеся получат возможность научиться:</a:t>
            </a:r>
            <a:endParaRPr lang="ru-RU" b="1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понимать относительность мнений и подходов к решению поставленной проблемы.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5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3" y="197346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Arial"/>
              </a:rPr>
              <a:t>Список литературы.</a:t>
            </a:r>
          </a:p>
          <a:p>
            <a:endParaRPr lang="ru-RU" sz="3600" b="1" dirty="0">
              <a:solidFill>
                <a:srgbClr val="000000"/>
              </a:solidFill>
              <a:latin typeface="Arial"/>
            </a:endParaRPr>
          </a:p>
          <a:p>
            <a:r>
              <a:rPr lang="ru-RU" sz="3200" dirty="0" err="1">
                <a:solidFill>
                  <a:srgbClr val="000000"/>
                </a:solidFill>
                <a:latin typeface="Arial"/>
              </a:rPr>
              <a:t>Зебзеева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И.С. Организация урока по методике 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              коллективного взаимного обучения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3200" u="sng" dirty="0">
                <a:solidFill>
                  <a:srgbClr val="153960"/>
                </a:solidFill>
                <a:latin typeface="Arial"/>
                <a:hlinkClick r:id="rId2"/>
              </a:rPr>
              <a:t>http://pervoklassnik.resobr.ru/archive/year/articles/3179/</a:t>
            </a:r>
            <a:endParaRPr lang="ru-RU" sz="3200" dirty="0">
              <a:solidFill>
                <a:srgbClr val="000000"/>
              </a:solidFill>
              <a:latin typeface="Arial"/>
            </a:endParaRP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Лебединцев В.Б. Виды учебной деятельности в 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парах. </a:t>
            </a:r>
            <a:r>
              <a:rPr lang="ru-RU" sz="3200" u="sng" dirty="0" smtClean="0">
                <a:solidFill>
                  <a:srgbClr val="153960"/>
                </a:solidFill>
                <a:latin typeface="Arial"/>
                <a:hlinkClick r:id="rId3"/>
              </a:rPr>
              <a:t>http</a:t>
            </a:r>
            <a:r>
              <a:rPr lang="ru-RU" sz="3200" u="sng" dirty="0">
                <a:solidFill>
                  <a:srgbClr val="153960"/>
                </a:solidFill>
                <a:latin typeface="Arial"/>
                <a:hlinkClick r:id="rId3"/>
              </a:rPr>
              <a:t>://kco-kras.ru/mit/para/</a:t>
            </a:r>
            <a:endParaRPr lang="ru-RU" sz="3200" dirty="0">
              <a:solidFill>
                <a:srgbClr val="000000"/>
              </a:solidFill>
              <a:latin typeface="Arial"/>
            </a:endParaRPr>
          </a:p>
          <a:p>
            <a:r>
              <a:rPr lang="ru-RU" sz="3200" dirty="0">
                <a:solidFill>
                  <a:srgbClr val="000000"/>
                </a:solidFill>
                <a:latin typeface="Arial"/>
              </a:rPr>
              <a:t>Парная технология обучения / Парная технология обучения. Начальная 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школа </a:t>
            </a:r>
            <a:r>
              <a:rPr lang="ru-RU" sz="3200" u="sng" dirty="0" smtClean="0">
                <a:solidFill>
                  <a:srgbClr val="153960"/>
                </a:solidFill>
                <a:latin typeface="Arial"/>
                <a:hlinkClick r:id="rId4"/>
              </a:rPr>
              <a:t>http</a:t>
            </a:r>
            <a:r>
              <a:rPr lang="ru-RU" sz="3200" u="sng" dirty="0">
                <a:solidFill>
                  <a:srgbClr val="153960"/>
                </a:solidFill>
                <a:latin typeface="Arial"/>
                <a:hlinkClick r:id="rId4"/>
              </a:rPr>
              <a:t>://</a:t>
            </a:r>
            <a:r>
              <a:rPr lang="ru-RU" sz="3200" u="sng" dirty="0" smtClean="0">
                <a:solidFill>
                  <a:srgbClr val="153960"/>
                </a:solidFill>
                <a:latin typeface="Arial"/>
                <a:hlinkClick r:id="rId4"/>
              </a:rPr>
              <a:t>pedsovet.org/forum/index.php?showtopic=5375</a:t>
            </a:r>
            <a:endParaRPr lang="ru-RU" sz="3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019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7272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Список литературы: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050"/>
            <a:ext cx="8784976" cy="5761310"/>
          </a:xfrm>
        </p:spPr>
        <p:txBody>
          <a:bodyPr>
            <a:norm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dirty="0" err="1">
                <a:solidFill>
                  <a:srgbClr val="000000"/>
                </a:solidFill>
                <a:latin typeface="Arial"/>
              </a:rPr>
              <a:t>Плигин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А.А. Рефлексия как психологический феномен и проблемы ее развития у школьников.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u="sng" dirty="0">
                <a:solidFill>
                  <a:srgbClr val="153960"/>
                </a:solidFill>
                <a:latin typeface="Arial"/>
                <a:hlinkClick r:id="rId2"/>
              </a:rPr>
              <a:t>http://www.pligin.ru/articles/pligin_refleksia2009.htm</a:t>
            </a:r>
            <a:endParaRPr lang="ru-RU" sz="3200" dirty="0">
              <a:solidFill>
                <a:srgbClr val="000000"/>
              </a:solidFill>
              <a:latin typeface="Arial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dirty="0" err="1">
                <a:solidFill>
                  <a:srgbClr val="000000"/>
                </a:solidFill>
                <a:latin typeface="Arial"/>
              </a:rPr>
              <a:t>Цукерман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Г.А. и др. Обучение учебному сотрудничеству. </a:t>
            </a:r>
            <a:r>
              <a:rPr lang="ru-RU" sz="3200" u="sng" dirty="0">
                <a:solidFill>
                  <a:srgbClr val="153960"/>
                </a:solidFill>
                <a:latin typeface="Arial"/>
                <a:hlinkClick r:id="rId3"/>
              </a:rPr>
              <a:t>http://www.voppsy.ru/issues/1993/932/932035.htm</a:t>
            </a:r>
            <a:endParaRPr lang="ru-RU" sz="3200" dirty="0">
              <a:solidFill>
                <a:srgbClr val="000000"/>
              </a:solidFill>
              <a:latin typeface="Arial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200" dirty="0" err="1">
                <a:solidFill>
                  <a:srgbClr val="000000"/>
                </a:solidFill>
                <a:latin typeface="Arial"/>
              </a:rPr>
              <a:t>Цукерман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Г.А. Виды общения в обучении. – Томск: изд-во Пеленг, 1996.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6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403244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Школа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молодого завуча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«Организация работы в парах сменного состава» 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229200"/>
            <a:ext cx="5616624" cy="1224136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Гребенцова</a:t>
            </a:r>
            <a:r>
              <a:rPr lang="ru-RU" b="1" dirty="0" smtClean="0"/>
              <a:t> Галина Васильевна</a:t>
            </a:r>
          </a:p>
          <a:p>
            <a:r>
              <a:rPr lang="en-US" b="1" dirty="0" smtClean="0"/>
              <a:t>Grebencova.G@kimc.ms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69"/>
            <a:ext cx="5381625" cy="105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89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50e/0002eb3d-f9682e68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1" y="-111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1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50e/0002eb3d-f9682e6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0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50e/0002eb3d-f9682e6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8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50e/0002eb3d-f9682e68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9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50e/0002eb3d-f9682e68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8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тистическая пара регулярное общение учащихся друг с другом на уроке каждый ученик получает возможность на каждом уроке говорить, отвечать, объяснять, доказывать, подсказывать, проверять, оценивать, корректировать ошибки, воспринимать содержание речи партнера, отвечать на вопросы и задавать их. 1 2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3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намическая пара  - общее задание делится между членами микрогруппы. В микрогруппу объединяются учащиеся двух соседних парт. Каждый работает с  каждым,  трижды меняя партнеров, каждый получает отдельный вопрос и опрашивает каждого. В конце опрашивают дуг друга по диагонали. Такой порядок позволяет каждому опросить каждого и каждому ответить каждому, что и является основным механизмом  работы в динамической паре. 2 1 3 4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85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1125</Words>
  <Application>Microsoft Office PowerPoint</Application>
  <PresentationFormat>Экран (4:3)</PresentationFormat>
  <Paragraphs>95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Аспект</vt:lpstr>
      <vt:lpstr>  Школа  молодого завуча «Организация работы в парах сменного состава»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Каких детей объединять в пары? </vt:lpstr>
      <vt:lpstr>Пары сменного состава </vt:lpstr>
      <vt:lpstr>Пары сменного состава </vt:lpstr>
      <vt:lpstr>Тренинги для учащихся начальной школы на отработку навыков работы в парах сменного состава</vt:lpstr>
      <vt:lpstr>Тренинг на умение слушать партнера и слышать то, что он говорит</vt:lpstr>
      <vt:lpstr>Тренинг на умение работать в шуме</vt:lpstr>
      <vt:lpstr> Тренинг на умение находить нужную информацию </vt:lpstr>
      <vt:lpstr> Тренинг на умение находить нужную информацию </vt:lpstr>
      <vt:lpstr> Тренинг на умение  использовать лист индивидуального учета </vt:lpstr>
      <vt:lpstr> Тренинг на умение  использовать лист индивидуального учета </vt:lpstr>
      <vt:lpstr> Тренинг на умение переводить образную информацию в вербальную и обратно </vt:lpstr>
      <vt:lpstr>Взаимодиктанты</vt:lpstr>
      <vt:lpstr>Результаты работы в парах сменного состава</vt:lpstr>
      <vt:lpstr>Результаты работы в парах сменного состава</vt:lpstr>
      <vt:lpstr>  ПРЕДПОЛАГАЕМЫЕ РЕЗУЛЬТАТЫ РАБОТЫ ПО ФОРМИРОВАНИЮ КОММУНИКАТИВНЫХ НАВЫКОВ </vt:lpstr>
      <vt:lpstr>  ПРЕДПОЛАГАЕМЫЕ РЕЗУЛЬТАТЫ РАБОТЫ ПО ФОРМИРОВАНИЮ КОММУНИКАТИВНЫХ НАВЫКОВ </vt:lpstr>
      <vt:lpstr>Презентация PowerPoint</vt:lpstr>
      <vt:lpstr>Список литературы: </vt:lpstr>
      <vt:lpstr>  Школа  молодого завуча «Организация работы в парах сменного состава»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profnet@kimc.ms</dc:creator>
  <cp:lastModifiedBy>profnet@kimc.ms</cp:lastModifiedBy>
  <cp:revision>27</cp:revision>
  <dcterms:created xsi:type="dcterms:W3CDTF">2017-12-11T04:27:41Z</dcterms:created>
  <dcterms:modified xsi:type="dcterms:W3CDTF">2017-12-14T10:01:06Z</dcterms:modified>
</cp:coreProperties>
</file>