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 userDrawn="1"/>
        </p:nvSpPr>
        <p:spPr>
          <a:xfrm>
            <a:off x="323528" y="332656"/>
            <a:ext cx="8496944" cy="6336704"/>
          </a:xfrm>
          <a:prstGeom prst="flowChartDocument">
            <a:avLst/>
          </a:prstGeom>
          <a:solidFill>
            <a:srgbClr val="FFDDFF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88" y="6619182"/>
            <a:ext cx="1177604" cy="381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 userDrawn="1"/>
        </p:nvSpPr>
        <p:spPr>
          <a:xfrm>
            <a:off x="323528" y="332656"/>
            <a:ext cx="8496944" cy="6336704"/>
          </a:xfrm>
          <a:prstGeom prst="flowChartDocument">
            <a:avLst/>
          </a:prstGeom>
          <a:solidFill>
            <a:srgbClr val="FFDDFF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88" y="6619182"/>
            <a:ext cx="1177604" cy="381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 userDrawn="1"/>
        </p:nvSpPr>
        <p:spPr>
          <a:xfrm>
            <a:off x="323528" y="332656"/>
            <a:ext cx="8496944" cy="6336704"/>
          </a:xfrm>
          <a:prstGeom prst="flowChartDocument">
            <a:avLst/>
          </a:prstGeom>
          <a:solidFill>
            <a:srgbClr val="FFDDFF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88" y="6619182"/>
            <a:ext cx="1177604" cy="381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документ 5"/>
          <p:cNvSpPr/>
          <p:nvPr userDrawn="1"/>
        </p:nvSpPr>
        <p:spPr>
          <a:xfrm>
            <a:off x="323528" y="332656"/>
            <a:ext cx="8496944" cy="6336704"/>
          </a:xfrm>
          <a:prstGeom prst="flowChartDocument">
            <a:avLst/>
          </a:prstGeom>
          <a:solidFill>
            <a:srgbClr val="FFDDFF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88" y="6619182"/>
            <a:ext cx="1177604" cy="381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документ 4"/>
          <p:cNvSpPr/>
          <p:nvPr userDrawn="1"/>
        </p:nvSpPr>
        <p:spPr>
          <a:xfrm>
            <a:off x="323528" y="332656"/>
            <a:ext cx="8496944" cy="6336704"/>
          </a:xfrm>
          <a:prstGeom prst="flowChartDocument">
            <a:avLst/>
          </a:prstGeom>
          <a:solidFill>
            <a:srgbClr val="FFDDFF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88" y="6619182"/>
            <a:ext cx="1177604" cy="38159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520279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Организация методической работы с молодыми учителями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077072"/>
            <a:ext cx="4968552" cy="146456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9900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Гребенцова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Галина Васильевна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заместитель директора КИМЦ</a:t>
            </a:r>
          </a:p>
          <a:p>
            <a:pPr algn="r"/>
            <a:r>
              <a:rPr lang="en-US" sz="2400" dirty="0" smtClean="0">
                <a:solidFill>
                  <a:schemeClr val="tx1"/>
                </a:solidFill>
              </a:rPr>
              <a:t>profnet@kimc.ms.ru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profnet\Desktop\презентации\kim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44016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2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848566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 ВНИМАНИЕ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8405"/>
            <a:ext cx="1841954" cy="136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7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Планирование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работы с молодыми учителями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20840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/>
              <a:t>-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вопросы;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планирование и организация работы по предмету;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планирование и организация методической работы;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406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Планирование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работы с молодыми учителями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109" y="1435960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/>
              <a:t>-  </a:t>
            </a:r>
            <a:r>
              <a:rPr lang="ru-RU" sz="4400" dirty="0"/>
              <a:t>работа со школьной документацией;</a:t>
            </a:r>
          </a:p>
          <a:p>
            <a:r>
              <a:rPr lang="ru-RU" sz="4400" dirty="0"/>
              <a:t>- работа по саморазвитию;</a:t>
            </a:r>
          </a:p>
          <a:p>
            <a:r>
              <a:rPr lang="ru-RU" sz="4400" dirty="0"/>
              <a:t>- контроль за деятельностью молодых специалистов.</a:t>
            </a:r>
          </a:p>
        </p:txBody>
      </p:sp>
    </p:spTree>
    <p:extLst>
      <p:ext uri="{BB962C8B-B14F-4D97-AF65-F5344CB8AC3E}">
        <p14:creationId xmlns:p14="http://schemas.microsoft.com/office/powerpoint/2010/main" val="3347538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Диагностика затруднений молодых специалистов и выбор форм оказания помощи на основе анализа их потребностей;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Планирование и анализ деятельности;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Разработка рекомендаций о содержании, методах и формах организации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деятельности;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Помощь молодым специалистам в повышении эффективности организации учебно-воспитательной работы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83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Ознакомление с основными направлениями и формами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время (олимпиады, смотры, предметные недели, аукционы знаний и др.);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Организация мониторинга эффективности деятельности учителей – стажеров;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Создание условий для совершенствования педагогического мастерства молодых учителей;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Организация встреч с опытными учителями, демонстрация опыта успешной педагогической деятельности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может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1662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условий для успешной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индивидуальных бесед и консультаций с молодыми специалистами;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может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1662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помощи по планированию и проведению уроков, в том числе предварительную работу с конспектами уроков и анализ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уроков;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диагностики уровня профессиональной компетентности молодых специалистов, систематическое изучение их методических и педагогических проблем.</a:t>
            </a:r>
          </a:p>
        </p:txBody>
      </p:sp>
    </p:spTree>
    <p:extLst>
      <p:ext uri="{BB962C8B-B14F-4D97-AF65-F5344CB8AC3E}">
        <p14:creationId xmlns:p14="http://schemas.microsoft.com/office/powerpoint/2010/main" val="123861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/>
              <a:t>Организация наставничества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29411"/>
          </a:xfrm>
        </p:spPr>
        <p:txBody>
          <a:bodyPr>
            <a:normAutofit/>
          </a:bodyPr>
          <a:lstStyle/>
          <a:p>
            <a:r>
              <a:rPr lang="ru-RU" b="1" dirty="0"/>
              <a:t>Помощь наставника </a:t>
            </a:r>
            <a:r>
              <a:rPr lang="ru-RU" dirty="0"/>
              <a:t>заключается в оказании помощи по анализу программ, конструированию урока, подборе методического и дидактического оснащения, работе с нормативными документами, соблюдении научной организации труда учителя, корректированию результативности профессиональной деятельности молодого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197207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/>
              <a:t>Организация наставничества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29411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не контролирует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способствует быстрейшей адаптации молодого специалиста к педагогической деятельности в школе, предоставляя ему методическую, психолого-педагогическую, управленческую, нормативно-правовую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32724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1206819</TotalTime>
  <Words>320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Организация методической работы с молодыми учителями</vt:lpstr>
      <vt:lpstr>Планирование работы с молодыми учителями</vt:lpstr>
      <vt:lpstr>Планирование работы с молодыми учителями</vt:lpstr>
      <vt:lpstr>Содержание деятельности</vt:lpstr>
      <vt:lpstr>Содержание деятельности</vt:lpstr>
      <vt:lpstr>План работы может включать:</vt:lpstr>
      <vt:lpstr>План работы может включать:</vt:lpstr>
      <vt:lpstr>Организация наставничества</vt:lpstr>
      <vt:lpstr>Организация наставничества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RTF</cp:lastModifiedBy>
  <cp:revision>15</cp:revision>
  <dcterms:created xsi:type="dcterms:W3CDTF">2016-12-16T14:56:09Z</dcterms:created>
  <dcterms:modified xsi:type="dcterms:W3CDTF">2017-03-02T07:26:16Z</dcterms:modified>
</cp:coreProperties>
</file>