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330" r:id="rId4"/>
    <p:sldId id="344" r:id="rId5"/>
    <p:sldId id="346" r:id="rId6"/>
    <p:sldId id="345" r:id="rId7"/>
    <p:sldId id="347" r:id="rId8"/>
    <p:sldId id="326" r:id="rId9"/>
    <p:sldId id="348" r:id="rId10"/>
    <p:sldId id="349" r:id="rId11"/>
    <p:sldId id="350" r:id="rId12"/>
    <p:sldId id="351" r:id="rId13"/>
    <p:sldId id="352" r:id="rId14"/>
    <p:sldId id="353" r:id="rId15"/>
    <p:sldId id="355" r:id="rId16"/>
    <p:sldId id="356" r:id="rId17"/>
    <p:sldId id="354" r:id="rId18"/>
    <p:sldId id="359" r:id="rId19"/>
    <p:sldId id="360" r:id="rId20"/>
    <p:sldId id="341" r:id="rId21"/>
    <p:sldId id="342" r:id="rId22"/>
    <p:sldId id="343" r:id="rId23"/>
    <p:sldId id="335" r:id="rId24"/>
    <p:sldId id="336" r:id="rId25"/>
    <p:sldId id="338" r:id="rId26"/>
    <p:sldId id="331" r:id="rId27"/>
    <p:sldId id="332" r:id="rId28"/>
    <p:sldId id="333" r:id="rId29"/>
    <p:sldId id="334" r:id="rId30"/>
    <p:sldId id="340" r:id="rId31"/>
    <p:sldId id="307" r:id="rId32"/>
    <p:sldId id="329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0000"/>
    <a:srgbClr val="FFFF99"/>
    <a:srgbClr val="D20000"/>
    <a:srgbClr val="680000"/>
    <a:srgbClr val="000066"/>
    <a:srgbClr val="FDCFDC"/>
    <a:srgbClr val="EFD2D1"/>
    <a:srgbClr val="FCDDD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8" autoAdjust="0"/>
    <p:restoredTop sz="94660"/>
  </p:normalViewPr>
  <p:slideViewPr>
    <p:cSldViewPr>
      <p:cViewPr>
        <p:scale>
          <a:sx n="80" d="100"/>
          <a:sy n="80" d="100"/>
        </p:scale>
        <p:origin x="-105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AF13-3B3F-4174-9730-D0728BD8E86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417A-24D9-4A1B-91A6-FCE6EC4C4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09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A144-1834-4B62-A85D-3168CBA2CDB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EEC1-31B7-4595-94E6-7260D01DE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3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39E-4B96-45F3-A5ED-CE83E1D7325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6446-0319-448E-83B3-B8383AA7D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9ED6-4CBF-4256-8681-2AB0761C85F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87F9-0FA9-4F5C-B3D7-4B4F28CBB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1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A134-2085-4236-9C75-3B3441AE337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B8CF-B3D0-477F-96AB-1E695E054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1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49A3-80EC-4C61-A7A9-CB4DA825FDE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875D-4F88-47A2-AB6F-3E7610A44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9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DDDE-2BFA-4D50-B55F-1A6F1CB0429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3AC5-FEC0-43CA-88EB-2083786E0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7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90BF-3A09-4334-A06D-2649CA8148F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7CA9-1D94-4C59-A78B-4812B9D24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3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9C8-F4FC-43AF-903B-EE044F1FA6B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E2-7436-49CA-978C-A97B714B9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81A-8A88-44DC-8FEB-EF77473DE1D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024F-9FB6-4422-B4F7-B7C317E9C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7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9703-F618-4597-B05E-78B73A85463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EF14-0934-4567-90C5-356AFBF97A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87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09E3-796C-4988-B07D-7A343D19AF0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6821C4-3F50-44D0-93E6-24589C38A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utmagazine.ru/posts/9829-informacionnaya-kultur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1413520" cy="97179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47664" y="4725144"/>
            <a:ext cx="7596336" cy="5458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 bwMode="auto">
          <a:xfrm>
            <a:off x="1662102" y="548680"/>
            <a:ext cx="73448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ИКТ в организации образовательного </a:t>
            </a:r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процесса: </a:t>
            </a:r>
          </a:p>
          <a:p>
            <a:pPr algn="ctr"/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презентации</a:t>
            </a:r>
            <a:endParaRPr 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2051720" y="5589240"/>
            <a:ext cx="7092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МБУ КИМЦ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3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Управляющая кнопка </a:t>
            </a:r>
            <a:r>
              <a:rPr lang="ru-RU" sz="2600" dirty="0">
                <a:latin typeface="+mn-lt"/>
              </a:rPr>
              <a:t>– это кнопка, при нажатии на которую в процессе демонстрации презентации, происходит переход на слайд или документ</a:t>
            </a:r>
            <a:r>
              <a:rPr lang="ru-RU" sz="2600" dirty="0" smtClean="0">
                <a:latin typeface="+mn-lt"/>
              </a:rPr>
              <a:t>.</a:t>
            </a:r>
          </a:p>
          <a:p>
            <a:endParaRPr lang="ru-RU" sz="2600" dirty="0">
              <a:latin typeface="+mn-lt"/>
            </a:endParaRPr>
          </a:p>
          <a:p>
            <a:r>
              <a:rPr lang="ru-RU" sz="2600" dirty="0">
                <a:latin typeface="+mn-lt"/>
              </a:rPr>
              <a:t>Чтобы добавить кнопку на слайд, нужно:</a:t>
            </a:r>
          </a:p>
          <a:p>
            <a:r>
              <a:rPr lang="ru-RU" sz="2600" dirty="0">
                <a:latin typeface="+mn-lt"/>
              </a:rPr>
              <a:t>1) </a:t>
            </a:r>
            <a:r>
              <a:rPr lang="ru-RU" sz="2600" dirty="0" smtClean="0">
                <a:latin typeface="+mn-lt"/>
              </a:rPr>
              <a:t>на </a:t>
            </a:r>
            <a:r>
              <a:rPr lang="ru-RU" sz="2600" dirty="0">
                <a:latin typeface="+mn-lt"/>
              </a:rPr>
              <a:t>панели Рисование в разделе Автофигуры выбрать команду Управляющие </a:t>
            </a:r>
            <a:r>
              <a:rPr lang="ru-RU" sz="2600" dirty="0" smtClean="0">
                <a:latin typeface="+mn-lt"/>
              </a:rPr>
              <a:t>кнопки;</a:t>
            </a:r>
            <a:endParaRPr lang="ru-RU" sz="2600" dirty="0">
              <a:latin typeface="+mn-lt"/>
            </a:endParaRPr>
          </a:p>
          <a:p>
            <a:r>
              <a:rPr lang="ru-RU" sz="2600" dirty="0">
                <a:latin typeface="+mn-lt"/>
              </a:rPr>
              <a:t>2) в раскрывшейся панели Кнопки действий выбрать тип кнопки (Вперед, Назад, Возврат и т.д.).</a:t>
            </a:r>
          </a:p>
          <a:p>
            <a:r>
              <a:rPr lang="ru-RU" sz="2600" dirty="0">
                <a:latin typeface="+mn-lt"/>
              </a:rPr>
              <a:t>3) разместить кнопку на слайде;</a:t>
            </a:r>
          </a:p>
          <a:p>
            <a:r>
              <a:rPr lang="ru-RU" sz="2600" dirty="0">
                <a:latin typeface="+mn-lt"/>
              </a:rPr>
              <a:t>4) после размещения кнопки в появившемся окне </a:t>
            </a:r>
            <a:r>
              <a:rPr lang="ru-RU" sz="2600" dirty="0" smtClean="0">
                <a:latin typeface="+mn-lt"/>
              </a:rPr>
              <a:t>«Настройка действия» </a:t>
            </a:r>
            <a:r>
              <a:rPr lang="ru-RU" sz="2600" dirty="0">
                <a:latin typeface="+mn-lt"/>
              </a:rPr>
              <a:t>при необходимости изменить действие, которое будет выполняться при нажатии на кнопку, либо при наведении курсора мыши на кнопку.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5810499"/>
            <a:ext cx="720080" cy="6428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983" y="600017"/>
            <a:ext cx="2486025" cy="57340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131840" y="5733256"/>
            <a:ext cx="2808312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860" y="260648"/>
            <a:ext cx="34480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840" y="188640"/>
            <a:ext cx="656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триггеров в презентации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939" y="83671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В презентации триггер — это объект на слайде (надпись, фигура), при нажатии на который запускается анимация одного или нескольких объектов. </a:t>
            </a:r>
            <a:endParaRPr lang="ru-RU" sz="2800" dirty="0" smtClean="0">
              <a:latin typeface="+mn-lt"/>
            </a:endParaRPr>
          </a:p>
          <a:p>
            <a:r>
              <a:rPr lang="ru-RU" sz="2800" dirty="0">
                <a:latin typeface="+mn-lt"/>
              </a:rPr>
              <a:t>Таким образом, использование триггеров в презентации позволяет </a:t>
            </a:r>
            <a:r>
              <a:rPr lang="ru-RU" sz="2800" b="1" dirty="0">
                <a:latin typeface="+mn-lt"/>
              </a:rPr>
              <a:t>запускать анимацию объектов в произвольном порядке</a:t>
            </a:r>
            <a:r>
              <a:rPr lang="ru-RU" sz="2800" dirty="0">
                <a:latin typeface="+mn-lt"/>
              </a:rPr>
              <a:t>, а не по очереди, как это происходит обычно.</a:t>
            </a:r>
          </a:p>
          <a:p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3314" y="4581128"/>
            <a:ext cx="201622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581128"/>
            <a:ext cx="2520280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апельсин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24" y="3780195"/>
            <a:ext cx="1905000" cy="2171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026" y="3924211"/>
            <a:ext cx="2291699" cy="2005237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136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интерактивной презентации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530" y="569356"/>
            <a:ext cx="863446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Шаг 1. Создаем новый слайд</a:t>
            </a:r>
          </a:p>
          <a:p>
            <a:r>
              <a:rPr lang="ru-RU" sz="2800" dirty="0" smtClean="0">
                <a:latin typeface="+mn-lt"/>
              </a:rPr>
              <a:t>Шаг 2. </a:t>
            </a:r>
            <a:r>
              <a:rPr lang="ru-RU" sz="2800" dirty="0">
                <a:latin typeface="+mn-lt"/>
              </a:rPr>
              <a:t>Вставим фон через команду «Формат фона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Шаг 3. Добавляем картинки: персонажи, предметы  </a:t>
            </a:r>
          </a:p>
          <a:p>
            <a:r>
              <a:rPr lang="ru-RU" sz="2800" dirty="0" smtClean="0">
                <a:latin typeface="+mn-lt"/>
              </a:rPr>
              <a:t>Шаг 4. Создаем объекты вопрос и ответы</a:t>
            </a:r>
          </a:p>
          <a:p>
            <a:r>
              <a:rPr lang="ru-RU" sz="2800" dirty="0" smtClean="0">
                <a:latin typeface="+mn-lt"/>
              </a:rPr>
              <a:t>Шаг 5. Настраиваем анимацию и триггеры</a:t>
            </a:r>
          </a:p>
          <a:p>
            <a:r>
              <a:rPr lang="ru-RU" sz="2800" dirty="0" smtClean="0">
                <a:latin typeface="+mn-lt"/>
              </a:rPr>
              <a:t>Шаг 6. Устанавливаем смену слайдов</a:t>
            </a:r>
          </a:p>
          <a:p>
            <a:r>
              <a:rPr lang="ru-RU" sz="2800" dirty="0" smtClean="0">
                <a:latin typeface="+mn-lt"/>
              </a:rPr>
              <a:t>Шаг 7. Добавляем кнопку перехода</a:t>
            </a:r>
          </a:p>
          <a:p>
            <a:r>
              <a:rPr lang="ru-RU" sz="2800" dirty="0" smtClean="0">
                <a:latin typeface="+mn-lt"/>
              </a:rPr>
              <a:t>Шаг 8. Дублируем слайд</a:t>
            </a:r>
          </a:p>
          <a:p>
            <a:r>
              <a:rPr lang="ru-RU" sz="2800" dirty="0" smtClean="0">
                <a:latin typeface="+mn-lt"/>
              </a:rPr>
              <a:t>Шаг 9. Изменяем текстовую строку в вопросе и ответах</a:t>
            </a:r>
          </a:p>
          <a:p>
            <a:r>
              <a:rPr lang="ru-RU" sz="2800" dirty="0" smtClean="0">
                <a:latin typeface="+mn-lt"/>
              </a:rPr>
              <a:t>Шаг 10. Изменяем порядок ответов, перемещаем предметы и настраиваем триггер</a:t>
            </a:r>
          </a:p>
          <a:p>
            <a:r>
              <a:rPr lang="ru-RU" sz="2800" dirty="0" smtClean="0">
                <a:latin typeface="+mn-lt"/>
              </a:rPr>
              <a:t>Шаги 8 - 10 повторяем, пока презентация не будет сделана </a:t>
            </a:r>
          </a:p>
          <a:p>
            <a:endParaRPr lang="ru-RU" sz="2800" dirty="0" smtClean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2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51720" y="260648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1-2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7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299611" y="5456867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41123"/>
            <a:ext cx="8568952" cy="50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299611" y="5456867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29" y="908719"/>
            <a:ext cx="8484635" cy="496351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967755" y="3212976"/>
            <a:ext cx="1685598" cy="360040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6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461349" y="5456867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6219" y="6264029"/>
            <a:ext cx="495341" cy="482840"/>
          </a:xfrm>
          <a:prstGeom prst="actionButtonForwardNext">
            <a:avLst/>
          </a:prstGeom>
          <a:solidFill>
            <a:srgbClr val="FFFF99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031E-7 C 0.00747 -0.00601 0.01389 -0.03053 0.01684 -0.04163 C 0.01754 -0.04417 0.01754 -0.04672 0.01823 -0.04903 C 0.01962 -0.05412 0.02327 -0.06406 0.02327 -0.06383 C 0.02414 -0.08696 0.02101 -0.11702 0.02848 -0.1383 C 0.03195 -0.20097 0.054 -0.28006 0.02466 -0.33187 C 0.02188 -0.34644 0.02552 -0.33187 0.01823 -0.34806 C 0.0099 -0.36679 0.01441 -0.35846 0.00521 -0.3735 C -0.00781 -0.39431 0.01025 -0.36748 0.00122 -0.3839 C -0.00434 -0.39408 -0.0026 -0.3883 -0.00781 -0.3957 C -0.01284 -0.40287 -0.01684 -0.41327 -0.02343 -0.41813 C -0.02604 -0.42761 -0.03177 -0.43363 -0.04027 -0.43594 C -0.05191 -0.44473 -0.06284 -0.44866 -0.07673 -0.45074 C -0.08715 -0.45513 -0.09826 -0.45583 -0.1092 -0.45675 C -0.14618 -0.46277 -0.1283 -0.46115 -0.19097 -0.45837 C -0.19774 -0.45814 -0.20017 -0.45259 -0.2052 -0.44935 C -0.20764 -0.44773 -0.21302 -0.44635 -0.21302 -0.44611 C -0.21597 -0.44103 -0.21996 -0.43918 -0.22343 -0.43455 C -0.22586 -0.43108 -0.22604 -0.42599 -0.22864 -0.42253 C -0.23073 -0.41998 -0.23385 -0.41859 -0.23645 -0.41651 C -0.23767 -0.41559 -0.24027 -0.41351 -0.24027 -0.41327 C -0.2375 -0.41859 -0.23246 -0.42345 -0.23246 -0.42993 L -0.22465 -0.44033 " pathEditMode="relative" rAng="0" ptsTypes="fffffffffffffffffffff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23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5416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54165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82" y="260648"/>
            <a:ext cx="914400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1023504" y="2387926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659652" y="5463034"/>
            <a:ext cx="926655" cy="128990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219" y="6264029"/>
            <a:ext cx="495341" cy="482840"/>
          </a:xfrm>
          <a:prstGeom prst="actionButtonForwardNext">
            <a:avLst/>
          </a:prstGeom>
          <a:solidFill>
            <a:srgbClr val="FFFF99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1023504" y="2387926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6219" y="6264029"/>
            <a:ext cx="495341" cy="482840"/>
          </a:xfrm>
          <a:prstGeom prst="actionButtonForwardNext">
            <a:avLst/>
          </a:prstGeom>
          <a:solidFill>
            <a:srgbClr val="FFFF99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768" y="2060848"/>
            <a:ext cx="816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Презентация может представлять собой сочетание текста, гипертекстовых ссылок, компьютерной анимации, графики, видео, музыки и звукового ряда, которые организованы в единую среду.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901" y="3954363"/>
            <a:ext cx="333375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116632"/>
            <a:ext cx="8604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buFontTx/>
              <a:buNone/>
            </a:pPr>
            <a:r>
              <a:rPr lang="ru-RU" altLang="ru-RU" sz="2800" dirty="0">
                <a:latin typeface="+mn-lt"/>
              </a:rPr>
              <a:t>Презентация - мультимедийный инструмент, </a:t>
            </a:r>
            <a:r>
              <a:rPr lang="ru-RU" altLang="ru-RU" sz="2800" dirty="0" smtClean="0">
                <a:latin typeface="+mn-lt"/>
              </a:rPr>
              <a:t>используемый </a:t>
            </a:r>
            <a:r>
              <a:rPr lang="ru-RU" altLang="ru-RU" sz="2800" dirty="0">
                <a:latin typeface="+mn-lt"/>
              </a:rPr>
              <a:t>для повышения выразительности </a:t>
            </a:r>
            <a:r>
              <a:rPr lang="ru-RU" altLang="ru-RU" sz="2800" dirty="0" smtClean="0">
                <a:latin typeface="+mn-lt"/>
              </a:rPr>
              <a:t>выступления</a:t>
            </a:r>
            <a:r>
              <a:rPr lang="ru-RU" altLang="ru-RU" sz="2800" dirty="0">
                <a:latin typeface="+mn-lt"/>
              </a:rPr>
              <a:t>, более убедительной и </a:t>
            </a:r>
            <a:r>
              <a:rPr lang="ru-RU" altLang="ru-RU" sz="2800" b="1" dirty="0">
                <a:latin typeface="+mn-lt"/>
              </a:rPr>
              <a:t>наглядной иллюстрации</a:t>
            </a:r>
            <a:r>
              <a:rPr lang="ru-RU" altLang="ru-RU" sz="2800" dirty="0">
                <a:latin typeface="+mn-lt"/>
              </a:rPr>
              <a:t> описываемых фактов и явлений.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353221" cy="6238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52936"/>
            <a:ext cx="3810000" cy="3571875"/>
          </a:xfrm>
          <a:prstGeom prst="rect">
            <a:avLst/>
          </a:prstGeom>
        </p:spPr>
      </p:pic>
      <p:pic>
        <p:nvPicPr>
          <p:cNvPr id="4" name="Picture 18" descr="Silwia -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168" y="5679314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ilwia -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5679314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Silwia -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286" y="5630400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Silwia -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02" y="2134915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ilwia -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77031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ilwia -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113693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82500" y="411521"/>
            <a:ext cx="3931571" cy="1577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зимний месяц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но 2 10">
            <a:hlinkClick r:id="" action="ppaction://hlinkshowjump?jump=nextslide"/>
          </p:cNvPr>
          <p:cNvSpPr/>
          <p:nvPr/>
        </p:nvSpPr>
        <p:spPr>
          <a:xfrm>
            <a:off x="8100392" y="6114467"/>
            <a:ext cx="936104" cy="6206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353221" cy="6238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52936"/>
            <a:ext cx="3810000" cy="3571875"/>
          </a:xfrm>
          <a:prstGeom prst="rect">
            <a:avLst/>
          </a:prstGeom>
        </p:spPr>
      </p:pic>
      <p:pic>
        <p:nvPicPr>
          <p:cNvPr id="5" name="Picture 21" descr="Silwia -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679314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Silwia -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396" y="5664092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Silwia -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02" y="2134915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ilwia -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77031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ilwia -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113693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82500" y="411521"/>
            <a:ext cx="3931571" cy="1577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живет Дед Мороз?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но 2 10">
            <a:hlinkClick r:id="" action="ppaction://hlinkshowjump?jump=nextslide"/>
          </p:cNvPr>
          <p:cNvSpPr/>
          <p:nvPr/>
        </p:nvSpPr>
        <p:spPr>
          <a:xfrm>
            <a:off x="8100392" y="6114467"/>
            <a:ext cx="936104" cy="6206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1" descr="Silwia -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958" y="3159010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ilwia -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032" y="3845220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Silwia -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661" y="5303048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ilwia -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34647">
            <a:off x="6542207" y="5687832"/>
            <a:ext cx="742696" cy="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353221" cy="6238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52936"/>
            <a:ext cx="3810000" cy="3571875"/>
          </a:xfrm>
          <a:prstGeom prst="rect">
            <a:avLst/>
          </a:prstGeom>
        </p:spPr>
      </p:pic>
      <p:pic>
        <p:nvPicPr>
          <p:cNvPr id="6" name="Picture 19" descr="Silwia -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748528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Silwia -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02" y="2134915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ilwia -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77031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ilwia -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113693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82500" y="411521"/>
            <a:ext cx="3931571" cy="1577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родилась елочка?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но 2 10">
            <a:hlinkClick r:id="" action="ppaction://hlinkshowjump?jump=nextslide"/>
          </p:cNvPr>
          <p:cNvSpPr/>
          <p:nvPr/>
        </p:nvSpPr>
        <p:spPr>
          <a:xfrm>
            <a:off x="8100392" y="6114467"/>
            <a:ext cx="936104" cy="6206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1" descr="Silwia -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958" y="3159010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ilwia -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863107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Silwia -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661" y="5303048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Silwia -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513" y="980728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Silwia -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513" y="4352974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Silwia -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353" y="5636616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ilwia -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34647">
            <a:off x="5701380" y="5687832"/>
            <a:ext cx="742696" cy="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Silwia -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352" y="5550630"/>
            <a:ext cx="667729" cy="9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8956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276475"/>
            <a:ext cx="5111750" cy="1470025"/>
          </a:xfrm>
          <a:solidFill>
            <a:srgbClr val="E8E264"/>
          </a:solidFill>
        </p:spPr>
        <p:txBody>
          <a:bodyPr/>
          <a:lstStyle/>
          <a:p>
            <a:r>
              <a:rPr lang="ru-RU" altLang="ru-RU"/>
              <a:t>Помоги ёжику собрать грибы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3581"/>
            <a:ext cx="28956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3636963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555307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55307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293280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16</a:t>
            </a:r>
            <a:endParaRPr lang="ru-RU" altLang="ru-RU" sz="3200" b="1" dirty="0"/>
          </a:p>
        </p:txBody>
      </p:sp>
      <p:pic>
        <p:nvPicPr>
          <p:cNvPr id="3081" name="Picture 9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0" y="4932363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korzin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3259138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4427984" y="670280"/>
            <a:ext cx="3348037" cy="1441450"/>
          </a:xfrm>
          <a:prstGeom prst="cloudCallout">
            <a:avLst>
              <a:gd name="adj1" fmla="val -60574"/>
              <a:gd name="adj2" fmla="val 110574"/>
            </a:avLst>
          </a:prstGeom>
          <a:solidFill>
            <a:srgbClr val="E8E26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25-10+1=?</a:t>
            </a:r>
          </a:p>
        </p:txBody>
      </p:sp>
      <p:sp>
        <p:nvSpPr>
          <p:cNvPr id="3099" name="AutoShape 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7988" y="6381750"/>
            <a:ext cx="1008062" cy="476250"/>
          </a:xfrm>
          <a:prstGeom prst="rightArrow">
            <a:avLst>
              <a:gd name="adj1" fmla="val 50000"/>
              <a:gd name="adj2" fmla="val 52917"/>
            </a:avLst>
          </a:prstGeom>
          <a:solidFill>
            <a:srgbClr val="E8E2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282417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/>
              <a:t>18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291388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17</a:t>
            </a:r>
            <a:endParaRPr lang="ru-RU" altLang="ru-RU" sz="3200" b="1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292080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14</a:t>
            </a:r>
            <a:endParaRPr lang="ru-RU" alt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7438E-6 C -0.0033 -0.03446 -0.01736 -0.07724 -0.03455 -0.08811 C -0.03976 -0.09621 -0.04792 -0.10152 -0.05417 -0.10476 C -0.06372 -0.11424 -0.06927 -0.12026 -0.07951 -0.12326 C -0.09219 -0.13575 -0.10608 -0.14084 -0.11979 -0.14639 C -0.12865 -0.1598 -0.12135 -0.15125 -0.1382 -0.15564 C -0.15104 -0.15888 -0.13403 -0.15703 -0.1474 -0.16304 C -0.1507 -0.16443 -0.15434 -0.16443 -0.15781 -0.16489 C -0.17396 -0.1716 -0.18993 -0.17669 -0.20625 -0.179 C -0.23524 -0.17761 -0.26719 -0.18154 -0.29583 -0.16952 C -0.30243 -0.16096 -0.31007 -0.15657 -0.31649 -0.14893 C -0.32448 -0.13945 -0.3276 -0.12928 -0.33611 -0.12326 C -0.34445 -0.11054 -0.35451 -0.09528 -0.36389 -0.08603 C -0.3684 -0.07354 -0.37465 -0.06152 -0.3776 -0.04671 C -0.37882 -0.04047 -0.3809 -0.02775 -0.3809 -0.02752 C -0.38073 -0.01526 -0.38056 -0.003 -0.37986 0.00925 C -0.37969 0.01318 -0.37899 0.01688 -0.37882 0.02105 C -0.37795 0.04094 -0.38056 0.06314 -0.37639 0.08141 C -0.37517 0.08719 -0.37049 0.08673 -0.3684 0.09135 " pathEditMode="relative" rAng="0" ptsTypes="ffffffffffffffffff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-451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6" grpId="0" animBg="1"/>
      <p:bldP spid="3098" grpId="0" animBg="1"/>
      <p:bldP spid="309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3581"/>
            <a:ext cx="28956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24399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796" y="428942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555307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55307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293280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19</a:t>
            </a:r>
            <a:endParaRPr lang="ru-RU" altLang="ru-RU" sz="3200" b="1" dirty="0"/>
          </a:p>
        </p:txBody>
      </p:sp>
      <p:pic>
        <p:nvPicPr>
          <p:cNvPr id="3081" name="Picture 9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0" y="4932363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korzin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3259138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AutoShape 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7988" y="6381750"/>
            <a:ext cx="1008062" cy="476250"/>
          </a:xfrm>
          <a:prstGeom prst="rightArrow">
            <a:avLst>
              <a:gd name="adj1" fmla="val 50000"/>
              <a:gd name="adj2" fmla="val 52917"/>
            </a:avLst>
          </a:prstGeom>
          <a:solidFill>
            <a:srgbClr val="E8E2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282417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16</a:t>
            </a:r>
            <a:endParaRPr lang="ru-RU" altLang="ru-RU" sz="3200" b="1" dirty="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291388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17</a:t>
            </a:r>
            <a:endParaRPr lang="ru-RU" altLang="ru-RU" sz="3200" b="1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292080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20</a:t>
            </a:r>
            <a:endParaRPr lang="ru-RU" altLang="ru-RU" sz="3200" b="1" dirty="0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4314046" y="692696"/>
            <a:ext cx="3348037" cy="1441450"/>
          </a:xfrm>
          <a:prstGeom prst="cloudCallout">
            <a:avLst>
              <a:gd name="adj1" fmla="val -60574"/>
              <a:gd name="adj2" fmla="val 110574"/>
            </a:avLst>
          </a:prstGeom>
          <a:solidFill>
            <a:srgbClr val="E8E26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14+10-7=?</a:t>
            </a:r>
          </a:p>
        </p:txBody>
      </p:sp>
    </p:spTree>
    <p:extLst>
      <p:ext uri="{BB962C8B-B14F-4D97-AF65-F5344CB8AC3E}">
        <p14:creationId xmlns:p14="http://schemas.microsoft.com/office/powerpoint/2010/main" val="822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3701 C 0.00452 0.02151 0.00538 0.0185 0.01042 0.00417 C 0.01181 0.00047 0.01198 -0.00393 0.01285 -0.00786 C 0.01702 -0.02289 0.0224 -0.04001 0.029 -0.05296 C 0.03108 -0.05735 0.0342 -0.06059 0.03629 -0.06498 C 0.05052 -0.0925 0.06077 -0.11471 0.08195 -0.13251 C 0.09323 -0.142 0.10191 -0.15518 0.11528 -0.15842 C 0.1316 -0.17206 0.10955 -0.15448 0.13021 -0.16697 C 0.13802 -0.1716 0.13837 -0.1753 0.14618 -0.17923 C 0.15556 -0.18409 0.1658 -0.18825 0.1757 -0.19126 C 0.18924 -0.20236 0.20677 -0.2123 0.22257 -0.21554 C 0.22466 -0.2167 0.22657 -0.21808 0.22865 -0.21901 C 0.23229 -0.2204 0.23959 -0.22248 0.23959 -0.22225 C 0.25087 -0.23034 0.2599 -0.23288 0.27188 -0.2345 C 0.29271 -0.2419 0.30608 -0.2389 0.32969 -0.23797 C 0.33594 -0.23635 0.34097 -0.23288 0.34705 -0.23103 C 0.35209 -0.22641 0.35851 -0.22502 0.36441 -0.22248 C 0.37101 -0.21623 0.37709 -0.20814 0.3842 -0.20328 C 0.38559 -0.20236 0.39167 -0.20028 0.39271 -0.19981 C 0.39757 -0.1975 0.40139 -0.19357 0.40625 -0.19126 C 0.41163 -0.18362 0.4257 -0.16744 0.43351 -0.1635 C 0.43959 -0.15287 0.4382 -0.15564 0.44445 -0.14292 C 0.44532 -0.14107 0.44688 -0.1376 0.44688 -0.13737 C 0.44809 -0.13182 0.44983 -0.12558 0.45191 -0.12026 C 0.4533 -0.11656 0.45521 -0.11332 0.45677 -0.10985 C 0.45764 -0.10823 0.45938 -0.10476 0.45938 -0.10453 C 0.46007 -0.10129 0.46094 -0.09782 0.46181 -0.09435 C 0.46216 -0.09274 0.46302 -0.08927 0.46302 -0.08904 C 0.46163 -0.08094 0.46268 -0.08025 0.46042 -0.0858 " pathEditMode="relative" rAng="0" ptsTypes="ffffffffffffffffffffffffffffA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-139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086" grpId="0" animBg="1"/>
      <p:bldP spid="3099" grpId="0" animBg="1"/>
      <p:bldP spid="20" grpId="0" animBg="1"/>
      <p:bldP spid="21" grpId="0" animBg="1"/>
      <p:bldP spid="2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51050" y="1268413"/>
            <a:ext cx="6553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Винни-Пуха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339975" y="1052513"/>
            <a:ext cx="2663825" cy="936625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2+2=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03575" y="55165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4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43438" y="55165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5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63713" y="55165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3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83300" y="55165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6</a:t>
            </a:r>
          </a:p>
        </p:txBody>
      </p:sp>
      <p:sp>
        <p:nvSpPr>
          <p:cNvPr id="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MOZ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2592 C 0.07327 -0.04606 0.10382 -0.06551 0.16545 -0.10601 C 0.22726 -0.14676 0.38229 -0.21643 0.41354 -0.27083 C 0.44514 -0.32523 0.38038 -0.3787 0.35347 -0.4324 C 0.32622 -0.48564 0.27952 -0.55416 0.25104 -0.59189 C 0.22257 -0.62939 0.20139 -0.64861 0.18229 -0.65787 C 0.1632 -0.66643 0.15 -0.65694 0.13681 -0.64699 " pathEditMode="relative" rAng="0" ptsTypes="aaaaa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32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ё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mnev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L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339975" y="1052513"/>
            <a:ext cx="2663825" cy="936625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2+1=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751388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3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11525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5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227763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2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35150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6</a:t>
            </a:r>
          </a:p>
        </p:txBody>
      </p:sp>
      <p:sp>
        <p:nvSpPr>
          <p:cNvPr id="410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0563" y="1054100"/>
            <a:ext cx="936625" cy="935038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mnev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L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OZ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39975" y="1052513"/>
            <a:ext cx="2663825" cy="936625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1+1=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227763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2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48038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1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908175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0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787900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3</a:t>
            </a:r>
          </a:p>
        </p:txBody>
      </p:sp>
      <p:sp>
        <p:nvSpPr>
          <p:cNvPr id="512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0563" y="1054100"/>
            <a:ext cx="936625" cy="935038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mnev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L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OZ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188640"/>
            <a:ext cx="3240360" cy="864096"/>
          </a:xfrm>
          <a:prstGeom prst="roundRect">
            <a:avLst/>
          </a:prstGeom>
          <a:solidFill>
            <a:srgbClr val="FCDDD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endParaRPr lang="ru-RU" sz="32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628800"/>
            <a:ext cx="3240360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1628800"/>
            <a:ext cx="3240360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слайдов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43808" y="1052736"/>
            <a:ext cx="1512168" cy="57606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14940" y="1060354"/>
            <a:ext cx="1440160" cy="56844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2326" y="2951793"/>
            <a:ext cx="2875372" cy="2923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30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971550" y="5300663"/>
            <a:ext cx="1152525" cy="1154112"/>
            <a:chOff x="1066" y="3249"/>
            <a:chExt cx="726" cy="727"/>
          </a:xfrm>
        </p:grpSpPr>
        <p:grpSp>
          <p:nvGrpSpPr>
            <p:cNvPr id="3082" name="Group 10"/>
            <p:cNvGrpSpPr>
              <a:grpSpLocks/>
            </p:cNvGrpSpPr>
            <p:nvPr/>
          </p:nvGrpSpPr>
          <p:grpSpPr bwMode="auto">
            <a:xfrm>
              <a:off x="1066" y="3249"/>
              <a:ext cx="726" cy="727"/>
              <a:chOff x="1701" y="2840"/>
              <a:chExt cx="726" cy="727"/>
            </a:xfrm>
          </p:grpSpPr>
          <p:sp>
            <p:nvSpPr>
              <p:cNvPr id="3076" name="Oval 4"/>
              <p:cNvSpPr>
                <a:spLocks noChangeArrowheads="1"/>
              </p:cNvSpPr>
              <p:nvPr/>
            </p:nvSpPr>
            <p:spPr bwMode="auto">
              <a:xfrm>
                <a:off x="1701" y="3113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" name="Oval 5"/>
              <p:cNvSpPr>
                <a:spLocks noChangeArrowheads="1"/>
              </p:cNvSpPr>
              <p:nvPr/>
            </p:nvSpPr>
            <p:spPr bwMode="auto">
              <a:xfrm rot="-2976981">
                <a:off x="2064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" name="Oval 6"/>
              <p:cNvSpPr>
                <a:spLocks noChangeArrowheads="1"/>
              </p:cNvSpPr>
              <p:nvPr/>
            </p:nvSpPr>
            <p:spPr bwMode="auto">
              <a:xfrm rot="1131627">
                <a:off x="2109" y="3158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" name="Oval 7"/>
              <p:cNvSpPr>
                <a:spLocks noChangeArrowheads="1"/>
              </p:cNvSpPr>
              <p:nvPr/>
            </p:nvSpPr>
            <p:spPr bwMode="auto">
              <a:xfrm rot="-18096416">
                <a:off x="1792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" name="Oval 8"/>
              <p:cNvSpPr>
                <a:spLocks noChangeArrowheads="1"/>
              </p:cNvSpPr>
              <p:nvPr/>
            </p:nvSpPr>
            <p:spPr bwMode="auto">
              <a:xfrm rot="-4436139">
                <a:off x="1882" y="3294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Oval 9"/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318" cy="31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247" y="3385"/>
              <a:ext cx="36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3600"/>
                <a:t>а</a:t>
              </a:r>
            </a:p>
          </p:txBody>
        </p:sp>
      </p:grp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2339975" y="5229225"/>
            <a:ext cx="1152525" cy="1154113"/>
            <a:chOff x="3152" y="3593"/>
            <a:chExt cx="726" cy="727"/>
          </a:xfrm>
        </p:grpSpPr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152" y="3593"/>
              <a:ext cx="726" cy="727"/>
              <a:chOff x="1701" y="2840"/>
              <a:chExt cx="726" cy="727"/>
            </a:xfrm>
          </p:grpSpPr>
          <p:sp>
            <p:nvSpPr>
              <p:cNvPr id="3084" name="Oval 12"/>
              <p:cNvSpPr>
                <a:spLocks noChangeArrowheads="1"/>
              </p:cNvSpPr>
              <p:nvPr/>
            </p:nvSpPr>
            <p:spPr bwMode="auto">
              <a:xfrm>
                <a:off x="1701" y="3113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5" name="Oval 13"/>
              <p:cNvSpPr>
                <a:spLocks noChangeArrowheads="1"/>
              </p:cNvSpPr>
              <p:nvPr/>
            </p:nvSpPr>
            <p:spPr bwMode="auto">
              <a:xfrm rot="-2976981">
                <a:off x="2064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auto">
              <a:xfrm rot="1131627">
                <a:off x="2109" y="3158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Oval 15"/>
              <p:cNvSpPr>
                <a:spLocks noChangeArrowheads="1"/>
              </p:cNvSpPr>
              <p:nvPr/>
            </p:nvSpPr>
            <p:spPr bwMode="auto">
              <a:xfrm rot="-18096416">
                <a:off x="1792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auto">
              <a:xfrm rot="-4436139">
                <a:off x="1882" y="3294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318" cy="31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3334" y="3702"/>
              <a:ext cx="36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3600"/>
                <a:t>и</a:t>
              </a:r>
            </a:p>
          </p:txBody>
        </p:sp>
      </p:grp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5651500" y="5300663"/>
            <a:ext cx="1152525" cy="1154112"/>
            <a:chOff x="3696" y="2795"/>
            <a:chExt cx="726" cy="727"/>
          </a:xfrm>
        </p:grpSpPr>
        <p:grpSp>
          <p:nvGrpSpPr>
            <p:cNvPr id="3097" name="Group 25"/>
            <p:cNvGrpSpPr>
              <a:grpSpLocks/>
            </p:cNvGrpSpPr>
            <p:nvPr/>
          </p:nvGrpSpPr>
          <p:grpSpPr bwMode="auto">
            <a:xfrm>
              <a:off x="3696" y="2795"/>
              <a:ext cx="726" cy="727"/>
              <a:chOff x="1701" y="2840"/>
              <a:chExt cx="726" cy="727"/>
            </a:xfrm>
          </p:grpSpPr>
          <p:sp>
            <p:nvSpPr>
              <p:cNvPr id="3098" name="Oval 26"/>
              <p:cNvSpPr>
                <a:spLocks noChangeArrowheads="1"/>
              </p:cNvSpPr>
              <p:nvPr/>
            </p:nvSpPr>
            <p:spPr bwMode="auto">
              <a:xfrm>
                <a:off x="1701" y="3113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Oval 27"/>
              <p:cNvSpPr>
                <a:spLocks noChangeArrowheads="1"/>
              </p:cNvSpPr>
              <p:nvPr/>
            </p:nvSpPr>
            <p:spPr bwMode="auto">
              <a:xfrm rot="-2976981">
                <a:off x="2064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Oval 28"/>
              <p:cNvSpPr>
                <a:spLocks noChangeArrowheads="1"/>
              </p:cNvSpPr>
              <p:nvPr/>
            </p:nvSpPr>
            <p:spPr bwMode="auto">
              <a:xfrm rot="1131627">
                <a:off x="2109" y="3158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Oval 29"/>
              <p:cNvSpPr>
                <a:spLocks noChangeArrowheads="1"/>
              </p:cNvSpPr>
              <p:nvPr/>
            </p:nvSpPr>
            <p:spPr bwMode="auto">
              <a:xfrm rot="-18096416">
                <a:off x="1792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 rot="-4436139">
                <a:off x="1882" y="3294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318" cy="31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3878" y="2931"/>
              <a:ext cx="36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3600"/>
                <a:t>е</a:t>
              </a:r>
            </a:p>
          </p:txBody>
        </p:sp>
      </p:grpSp>
      <p:grpSp>
        <p:nvGrpSpPr>
          <p:cNvPr id="3118" name="Group 46"/>
          <p:cNvGrpSpPr>
            <a:grpSpLocks/>
          </p:cNvGrpSpPr>
          <p:nvPr/>
        </p:nvGrpSpPr>
        <p:grpSpPr bwMode="auto">
          <a:xfrm>
            <a:off x="4067175" y="5229225"/>
            <a:ext cx="1152525" cy="1154113"/>
            <a:chOff x="2154" y="3067"/>
            <a:chExt cx="726" cy="727"/>
          </a:xfrm>
        </p:grpSpPr>
        <p:grpSp>
          <p:nvGrpSpPr>
            <p:cNvPr id="3090" name="Group 18"/>
            <p:cNvGrpSpPr>
              <a:grpSpLocks/>
            </p:cNvGrpSpPr>
            <p:nvPr/>
          </p:nvGrpSpPr>
          <p:grpSpPr bwMode="auto">
            <a:xfrm>
              <a:off x="2154" y="3067"/>
              <a:ext cx="726" cy="727"/>
              <a:chOff x="1701" y="2840"/>
              <a:chExt cx="726" cy="727"/>
            </a:xfrm>
          </p:grpSpPr>
          <p:sp>
            <p:nvSpPr>
              <p:cNvPr id="3091" name="Oval 19"/>
              <p:cNvSpPr>
                <a:spLocks noChangeArrowheads="1"/>
              </p:cNvSpPr>
              <p:nvPr/>
            </p:nvSpPr>
            <p:spPr bwMode="auto">
              <a:xfrm>
                <a:off x="1701" y="3113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auto">
              <a:xfrm rot="-2976981">
                <a:off x="2064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auto">
              <a:xfrm rot="1131627">
                <a:off x="2109" y="3158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auto">
              <a:xfrm rot="-18096416">
                <a:off x="1792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Oval 23"/>
              <p:cNvSpPr>
                <a:spLocks noChangeArrowheads="1"/>
              </p:cNvSpPr>
              <p:nvPr/>
            </p:nvSpPr>
            <p:spPr bwMode="auto">
              <a:xfrm rot="-4436139">
                <a:off x="1882" y="3294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318" cy="31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2336" y="3203"/>
              <a:ext cx="36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3600"/>
                <a:t>о</a:t>
              </a:r>
            </a:p>
          </p:txBody>
        </p:sp>
      </p:grp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411413" y="115888"/>
            <a:ext cx="23050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р-машка</a:t>
            </a:r>
          </a:p>
        </p:txBody>
      </p:sp>
      <p:pic>
        <p:nvPicPr>
          <p:cNvPr id="3112" name="Picture 40" descr="bu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78090">
            <a:off x="6948488" y="5013325"/>
            <a:ext cx="1714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2484438" y="115888"/>
            <a:ext cx="23050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 err="1"/>
              <a:t>р</a:t>
            </a:r>
            <a:r>
              <a:rPr lang="ru-RU" alt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3200" dirty="0" err="1"/>
              <a:t>машка</a:t>
            </a:r>
            <a:endParaRPr lang="ru-RU" altLang="ru-RU" sz="3200" dirty="0"/>
          </a:p>
        </p:txBody>
      </p:sp>
      <p:pic>
        <p:nvPicPr>
          <p:cNvPr id="3123" name="Picture 51" descr="r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506" y="2996952"/>
            <a:ext cx="825270" cy="11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448" y="6422546"/>
            <a:ext cx="539552" cy="435453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22639 C 0.00816 0.21644 0.00295 0.1963 0.00104 0.18611 C 0.00069 0.17315 0.00156 0.16019 -0.00018 0.14745 C -0.00052 0.14514 -0.00469 0.14653 -0.00487 0.14421 C -0.00625 0.13032 -0.00452 0.10741 -0.00018 0.09306 C -0.00105 0.08727 -0.00122 0.08148 -0.00261 0.07593 C -0.00469 0.06806 -0.01077 0.06273 -0.01407 0.05579 C -0.01719 0.04074 -0.01268 0.05972 -0.01875 0.04352 C -0.02205 0.03495 -0.02101 0.0331 -0.0257 0.02338 C -0.02674 0.0213 -0.029 0.02153 -0.03039 0.02014 C -0.03351 0.0169 -0.03664 0.01366 -0.03855 0.00926 C -0.04098 0.00417 -0.04375 -0.00463 -0.04671 -0.00926 C -0.05035 -0.01505 -0.05903 -0.01481 -0.06407 -0.0169 C -0.06927 -0.02153 -0.07448 -0.02361 -0.07813 -0.03102 C -0.07969 -0.03403 -0.08282 -0.04028 -0.08282 -0.04005 C -0.08455 -0.04792 -0.08629 -0.04653 -0.09098 -0.05116 C -0.09862 -0.05833 -0.09046 -0.05393 -0.09792 -0.05741 C -0.10209 -0.06296 -0.1073 -0.06597 -0.11181 -0.0713 C -0.12188 -0.08287 -0.13577 -0.1 -0.14896 -0.1037 C -0.16112 -0.10718 -0.16927 -0.10602 -0.18386 -0.10694 C -0.18542 -0.10741 -0.18716 -0.10764 -0.18855 -0.10856 C -0.18959 -0.10926 -0.18993 -0.11088 -0.19098 -0.11157 C -0.19202 -0.11227 -0.19914 -0.11435 -0.20018 -0.11458 C -0.20955 -0.12384 -0.22257 -0.12708 -0.23386 -0.1287 C -0.2448 -0.12755 -0.25504 -0.12731 -0.26528 -0.12245 C -0.2691 -0.11875 -0.27118 -0.11505 -0.2757 -0.11319 C -0.28143 -0.1081 -0.28316 -0.1081 -0.28629 -0.10069 C -0.28733 -0.09838 -0.28733 -0.09537 -0.28855 -0.09305 C -0.29462 -0.08171 -0.30504 -0.07176 -0.31302 -0.06343 C -0.31927 -0.05694 -0.31355 -0.05995 -0.31997 -0.05741 C -0.32223 -0.05417 -0.32448 -0.05116 -0.32691 -0.04792 C -0.32778 -0.04676 -0.32848 -0.04583 -0.32934 -0.04491 C -0.33056 -0.04329 -0.3316 -0.0419 -0.33282 -0.04028 C -0.33351 -0.03912 -0.33507 -0.03704 -0.33507 -0.0368 C -0.33785 -0.02662 -0.33212 -0.02037 -0.32813 -0.01227 C -0.32622 -0.00255 -0.32205 0.01134 -0.31302 0.0125 C -0.3099 0.01296 -0.30677 0.0125 -0.30365 0.0125 " pathEditMode="relative" rAng="0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8"/>
                  </p:tgtEl>
                </p:cond>
              </p:nextCondLst>
            </p:seq>
          </p:childTnLst>
        </p:cTn>
      </p:par>
    </p:tnLst>
    <p:bldLst>
      <p:bldP spid="3117" grpId="0"/>
      <p:bldP spid="31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689248" y="144016"/>
            <a:ext cx="6123112" cy="6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336" y="704885"/>
            <a:ext cx="8605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интерактивную презентацию на любую тему</a:t>
            </a: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ru-RU" sz="2400" b="1" dirty="0" smtClean="0">
                <a:latin typeface="+mn-lt"/>
              </a:rPr>
              <a:t>Требования</a:t>
            </a:r>
            <a:r>
              <a:rPr lang="ru-RU" sz="2400" b="1" dirty="0"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Презентация должна содержать не менее 5 слайдов.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На титульном слайде указать свои </a:t>
            </a:r>
            <a:r>
              <a:rPr lang="ru-RU" sz="2400" dirty="0">
                <a:latin typeface="+mn-lt"/>
              </a:rPr>
              <a:t>данные: ФИО, ОО, должность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Фон вставить через «Формат фона»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Создать не менее 3 слайдов, на которых разместить: вопрос, варианты ответов, настроить анимацию.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На последнем слайде указать использованные источники.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Готовую работу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Школа </a:t>
            </a:r>
            <a:r>
              <a:rPr lang="en-US" sz="2400" dirty="0" smtClean="0">
                <a:latin typeface="+mn-lt"/>
              </a:rPr>
              <a:t>IT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259632" y="109956"/>
            <a:ext cx="7272808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ресурсы сети</a:t>
            </a:r>
            <a:endParaRPr lang="ru-RU" alt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2067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  <a:hlinkClick r:id="rId2"/>
              </a:rPr>
              <a:t>https://ru.wikipedia.org/wiki/</a:t>
            </a:r>
            <a:r>
              <a:rPr lang="ru-RU" sz="2800" dirty="0">
                <a:latin typeface="+mn-lt"/>
                <a:hlinkClick r:id="rId2"/>
              </a:rPr>
              <a:t>Презентация_(способ_представления_информации</a:t>
            </a:r>
            <a:r>
              <a:rPr lang="ru-RU" sz="2800" dirty="0" smtClean="0">
                <a:latin typeface="+mn-lt"/>
                <a:hlinkClick r:id="rId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  <a:hlinkClick r:id="rId2"/>
              </a:rPr>
              <a:t>http://</a:t>
            </a:r>
            <a:r>
              <a:rPr lang="en-US" sz="2800" dirty="0" smtClean="0">
                <a:latin typeface="+mn-lt"/>
                <a:hlinkClick r:id="rId2"/>
              </a:rPr>
              <a:t>u4isna5.ru/stati/5-internet/253-sozdanie-prezentacii</a:t>
            </a:r>
            <a:endParaRPr lang="ru-RU" sz="2800" dirty="0" smtClean="0">
              <a:latin typeface="+mn-lt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  <a:hlinkClick r:id="rId2"/>
              </a:rPr>
              <a:t>http://pedsovet.su/powerpoint/5670_kak_sdelat_triggery_v_prezentacii</a:t>
            </a:r>
            <a:endParaRPr lang="ru-RU" sz="2800" dirty="0" smtClean="0">
              <a:latin typeface="+mn-lt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+mn-lt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+mn-lt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0709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692695"/>
            <a:ext cx="720080" cy="2012859"/>
          </a:xfrm>
          <a:prstGeom prst="roundRect">
            <a:avLst/>
          </a:prstGeom>
          <a:solidFill>
            <a:srgbClr val="68000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692696"/>
            <a:ext cx="7892463" cy="2012859"/>
          </a:xfrm>
          <a:prstGeom prst="rect">
            <a:avLst/>
          </a:prstGeom>
          <a:solidFill>
            <a:srgbClr val="EFD2D1"/>
          </a:solidFill>
          <a:ln>
            <a:solidFill>
              <a:srgbClr val="FCDDD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600" dirty="0" smtClean="0">
                <a:latin typeface="+mn-lt"/>
              </a:rPr>
              <a:t>1. Оформление </a:t>
            </a:r>
            <a:r>
              <a:rPr lang="ru-RU" altLang="ru-RU" sz="2600" dirty="0">
                <a:latin typeface="+mn-lt"/>
              </a:rPr>
              <a:t>фона должно тематически совпадать с содержанием презентации или быть нейтральным.</a:t>
            </a:r>
          </a:p>
          <a:p>
            <a:pPr algn="just">
              <a:lnSpc>
                <a:spcPct val="80000"/>
              </a:lnSpc>
            </a:pPr>
            <a:r>
              <a:rPr lang="ru-RU" altLang="ru-RU" sz="2600" dirty="0" smtClean="0">
                <a:latin typeface="+mn-lt"/>
              </a:rPr>
              <a:t>2. Для </a:t>
            </a:r>
            <a:r>
              <a:rPr lang="ru-RU" altLang="ru-RU" sz="2600" dirty="0">
                <a:latin typeface="+mn-lt"/>
              </a:rPr>
              <a:t>фона и текста выбирайте контрастные цветовые сочетания</a:t>
            </a:r>
            <a:r>
              <a:rPr lang="ru-RU" altLang="ru-RU" sz="2600" dirty="0" smtClean="0">
                <a:latin typeface="+mn-lt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altLang="ru-RU" sz="2600" dirty="0" smtClean="0">
                <a:latin typeface="+mn-lt"/>
              </a:rPr>
              <a:t>3. Все </a:t>
            </a:r>
            <a:r>
              <a:rPr lang="ru-RU" altLang="ru-RU" sz="2600" dirty="0">
                <a:latin typeface="+mn-lt"/>
              </a:rPr>
              <a:t>слайды презентации должны быть выдержаны в одном стиле</a:t>
            </a:r>
            <a:r>
              <a:rPr lang="ru-RU" altLang="ru-RU" sz="2600" dirty="0" smtClean="0">
                <a:latin typeface="+mn-lt"/>
              </a:rPr>
              <a:t>.</a:t>
            </a:r>
            <a:endParaRPr lang="ru-RU" altLang="ru-RU" sz="2600" dirty="0">
              <a:latin typeface="+mn-lt"/>
            </a:endParaRPr>
          </a:p>
        </p:txBody>
      </p:sp>
      <p:sp>
        <p:nvSpPr>
          <p:cNvPr id="3" name="Текст 7"/>
          <p:cNvSpPr txBox="1">
            <a:spLocks/>
          </p:cNvSpPr>
          <p:nvPr/>
        </p:nvSpPr>
        <p:spPr bwMode="auto">
          <a:xfrm>
            <a:off x="1123711" y="44624"/>
            <a:ext cx="70922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презентации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2852936"/>
            <a:ext cx="8540535" cy="3301160"/>
            <a:chOff x="539552" y="2852936"/>
            <a:chExt cx="8540535" cy="33011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39552" y="2852936"/>
              <a:ext cx="720080" cy="330116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ТЕКСТ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95719" y="2852936"/>
              <a:ext cx="7884368" cy="33011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altLang="ru-RU" sz="2600" dirty="0" smtClean="0">
                  <a:latin typeface="+mn-lt"/>
                </a:rPr>
                <a:t>1. </a:t>
              </a:r>
              <a:r>
                <a:rPr lang="ru-RU" altLang="ru-RU" sz="2600" dirty="0">
                  <a:latin typeface="+mn-lt"/>
                </a:rPr>
                <a:t>Р</a:t>
              </a:r>
              <a:r>
                <a:rPr lang="ru-RU" altLang="ru-RU" sz="2600" dirty="0" smtClean="0">
                  <a:latin typeface="+mn-lt"/>
                </a:rPr>
                <a:t>азмер </a:t>
              </a:r>
              <a:r>
                <a:rPr lang="ru-RU" altLang="ru-RU" sz="2600" dirty="0">
                  <a:latin typeface="+mn-lt"/>
                </a:rPr>
                <a:t>шрифта: </a:t>
              </a:r>
              <a:r>
                <a:rPr lang="ru-RU" altLang="ru-RU" sz="2600" b="1" dirty="0" smtClean="0">
                  <a:latin typeface="+mn-lt"/>
                </a:rPr>
                <a:t>32–44 </a:t>
              </a:r>
              <a:r>
                <a:rPr lang="ru-RU" altLang="ru-RU" sz="2600" dirty="0" smtClean="0">
                  <a:latin typeface="+mn-lt"/>
                </a:rPr>
                <a:t>пункта (</a:t>
              </a:r>
              <a:r>
                <a:rPr lang="ru-RU" altLang="ru-RU" sz="2600" dirty="0">
                  <a:latin typeface="+mn-lt"/>
                </a:rPr>
                <a:t>заголовок), </a:t>
              </a:r>
              <a:r>
                <a:rPr lang="ru-RU" altLang="ru-RU" sz="2600" b="1" dirty="0">
                  <a:latin typeface="+mn-lt"/>
                </a:rPr>
                <a:t>28–36</a:t>
              </a:r>
              <a:r>
                <a:rPr lang="ru-RU" altLang="ru-RU" sz="2600" dirty="0">
                  <a:latin typeface="+mn-lt"/>
                </a:rPr>
                <a:t> пунктов (обычный текст); 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ru-RU" sz="2600" dirty="0" smtClean="0">
                  <a:latin typeface="+mn-lt"/>
                </a:rPr>
                <a:t>2. Не </a:t>
              </a:r>
              <a:r>
                <a:rPr lang="ru-RU" altLang="ru-RU" sz="2600" dirty="0">
                  <a:latin typeface="+mn-lt"/>
                </a:rPr>
                <a:t>рекомендуется использовать в стилевом оформлении презентации более 3 цветов и более 3 типов шрифта.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ru-RU" sz="2600" dirty="0" smtClean="0">
                  <a:latin typeface="+mn-lt"/>
                </a:rPr>
                <a:t>3. Тип </a:t>
              </a:r>
              <a:r>
                <a:rPr lang="ru-RU" altLang="ru-RU" sz="2600" dirty="0">
                  <a:latin typeface="+mn-lt"/>
                </a:rPr>
                <a:t>шрифта: для основного текста гладкий шрифт без засечек (</a:t>
              </a:r>
              <a:r>
                <a:rPr lang="ru-RU" altLang="ru-RU" sz="2600" dirty="0" err="1">
                  <a:latin typeface="+mn-lt"/>
                </a:rPr>
                <a:t>Arial</a:t>
              </a:r>
              <a:r>
                <a:rPr lang="ru-RU" altLang="ru-RU" sz="2600" dirty="0">
                  <a:latin typeface="+mn-lt"/>
                </a:rPr>
                <a:t>, </a:t>
              </a:r>
              <a:r>
                <a:rPr lang="ru-RU" altLang="ru-RU" sz="2600" dirty="0" err="1">
                  <a:latin typeface="+mn-lt"/>
                </a:rPr>
                <a:t>Tahoma</a:t>
              </a:r>
              <a:r>
                <a:rPr lang="ru-RU" altLang="ru-RU" sz="2600" dirty="0">
                  <a:latin typeface="+mn-lt"/>
                </a:rPr>
                <a:t>, </a:t>
              </a:r>
              <a:r>
                <a:rPr lang="ru-RU" altLang="ru-RU" sz="2600" dirty="0" err="1">
                  <a:latin typeface="+mn-lt"/>
                </a:rPr>
                <a:t>Verdana</a:t>
              </a:r>
              <a:r>
                <a:rPr lang="ru-RU" altLang="ru-RU" sz="2600" dirty="0">
                  <a:latin typeface="+mn-lt"/>
                </a:rPr>
                <a:t>); 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ru-RU" sz="2600" dirty="0" smtClean="0">
                  <a:latin typeface="+mn-lt"/>
                </a:rPr>
                <a:t>4. Курсив</a:t>
              </a:r>
              <a:r>
                <a:rPr lang="ru-RU" altLang="ru-RU" sz="2600" dirty="0">
                  <a:latin typeface="+mn-lt"/>
                </a:rPr>
                <a:t>, жирный шрифт, прописные буквы рекомендуется использовать только для смыслового выделения фрагмента текста;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2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7"/>
          <p:cNvSpPr txBox="1">
            <a:spLocks/>
          </p:cNvSpPr>
          <p:nvPr/>
        </p:nvSpPr>
        <p:spPr bwMode="auto">
          <a:xfrm>
            <a:off x="1123711" y="44624"/>
            <a:ext cx="70922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презентации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528" y="980728"/>
            <a:ext cx="720080" cy="45735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2695" y="980728"/>
            <a:ext cx="7884368" cy="4573560"/>
          </a:xfrm>
          <a:prstGeom prst="rect">
            <a:avLst/>
          </a:prstGeom>
          <a:solidFill>
            <a:srgbClr val="EFD2D1"/>
          </a:solidFill>
        </p:spPr>
        <p:txBody>
          <a:bodyPr wrap="square">
            <a:spAutoFit/>
          </a:bodyPr>
          <a:lstStyle/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1. Рисунки</a:t>
            </a:r>
            <a:r>
              <a:rPr lang="ru-RU" altLang="ru-RU" sz="2800" dirty="0">
                <a:latin typeface="+mn-lt"/>
              </a:rPr>
              <a:t>, фотографии, диаграммы призваны дополнить текстовую информацию или передать ее в более наглядном виде; </a:t>
            </a:r>
          </a:p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2. Желательно </a:t>
            </a:r>
            <a:r>
              <a:rPr lang="ru-RU" altLang="ru-RU" sz="2800" dirty="0">
                <a:latin typeface="+mn-lt"/>
              </a:rPr>
              <a:t>избегать в презентации рисунков, не несущих смысловой нагрузки, если они не являются частью стилевого оформления; </a:t>
            </a:r>
          </a:p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3. Цвет </a:t>
            </a:r>
            <a:r>
              <a:rPr lang="ru-RU" altLang="ru-RU" sz="2800" dirty="0">
                <a:latin typeface="+mn-lt"/>
              </a:rPr>
              <a:t>графических изображений не должен резко контрастировать с общим стилевым оформлением </a:t>
            </a:r>
            <a:r>
              <a:rPr lang="ru-RU" altLang="ru-RU" sz="2800" dirty="0" smtClean="0">
                <a:latin typeface="+mn-lt"/>
              </a:rPr>
              <a:t>слайда;</a:t>
            </a:r>
          </a:p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4. </a:t>
            </a:r>
            <a:r>
              <a:rPr lang="ru-RU" altLang="ru-RU" sz="2800" dirty="0">
                <a:latin typeface="+mn-lt"/>
              </a:rPr>
              <a:t>Иллюстрации рекомендуется сопровождать пояснительным </a:t>
            </a:r>
            <a:r>
              <a:rPr lang="ru-RU" altLang="ru-RU" sz="2800" dirty="0" smtClean="0">
                <a:latin typeface="+mn-lt"/>
              </a:rPr>
              <a:t>текстом</a:t>
            </a:r>
            <a:r>
              <a:rPr lang="ru-RU" altLang="ru-RU" sz="2800" dirty="0">
                <a:latin typeface="+mn-lt"/>
              </a:rPr>
              <a:t>;</a:t>
            </a:r>
            <a:endParaRPr lang="ru-RU" altLang="ru-RU" sz="2800" dirty="0" smtClean="0">
              <a:latin typeface="+mn-lt"/>
            </a:endParaRPr>
          </a:p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5. Используйте только качественные изображения. </a:t>
            </a:r>
            <a:endParaRPr lang="ru-RU" alt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90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/>
          <p:cNvSpPr txBox="1">
            <a:spLocks/>
          </p:cNvSpPr>
          <p:nvPr/>
        </p:nvSpPr>
        <p:spPr bwMode="auto">
          <a:xfrm>
            <a:off x="1296144" y="44624"/>
            <a:ext cx="70922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правильно вставить фон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1. Правой кнопкой мышки кликнуть на слайд</a:t>
            </a: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687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2. Выбрать команду «Формат фона»</a:t>
            </a:r>
            <a:endParaRPr lang="ru-RU" sz="2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7301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3. Выбрать «Рисунок» - «Файл»</a:t>
            </a:r>
            <a:endParaRPr lang="ru-RU" sz="28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79149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4. Выбрать папку, в которой находится фоновый рисунок, нажать «Вставить»</a:t>
            </a:r>
            <a:endParaRPr lang="ru-RU" sz="28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310499"/>
            <a:ext cx="1847850" cy="2524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488" y="1399381"/>
            <a:ext cx="5800725" cy="433387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432051" y="3140968"/>
            <a:ext cx="1067941" cy="576064"/>
          </a:xfrm>
          <a:prstGeom prst="ellipse">
            <a:avLst/>
          </a:prstGeom>
          <a:noFill/>
          <a:ln w="38100"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803592"/>
            <a:ext cx="6455895" cy="3993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228184" y="4293096"/>
            <a:ext cx="1139949" cy="486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9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нтерактивность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208" y="836712"/>
            <a:ext cx="8244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Отличительной особенностью презентации является её интерактивность, то есть создаваемая для пользователя возможность взаимодействия через элементы </a:t>
            </a:r>
            <a:r>
              <a:rPr lang="ru-RU" sz="2800" dirty="0" smtClean="0">
                <a:latin typeface="+mn-lt"/>
              </a:rPr>
              <a:t>управления.</a:t>
            </a:r>
          </a:p>
          <a:p>
            <a:r>
              <a:rPr lang="ru-RU" sz="2800" b="1" dirty="0">
                <a:latin typeface="+mn-lt"/>
              </a:rPr>
              <a:t>В </a:t>
            </a:r>
            <a:r>
              <a:rPr lang="ru-RU" sz="2800" b="1" dirty="0" err="1">
                <a:latin typeface="+mn-lt"/>
              </a:rPr>
              <a:t>PowerPoint</a:t>
            </a:r>
            <a:r>
              <a:rPr lang="ru-RU" sz="2800" b="1" dirty="0">
                <a:latin typeface="+mn-lt"/>
              </a:rPr>
              <a:t> интерактивность можно создать </a:t>
            </a:r>
            <a:r>
              <a:rPr lang="ru-RU" sz="2800" b="1" dirty="0" smtClean="0">
                <a:latin typeface="+mn-lt"/>
              </a:rPr>
              <a:t>следующими  </a:t>
            </a:r>
            <a:r>
              <a:rPr lang="ru-RU" sz="2800" b="1" dirty="0">
                <a:latin typeface="+mn-lt"/>
              </a:rPr>
              <a:t>способами: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с помощью гиперссылок;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с помощью управляющих </a:t>
            </a:r>
            <a:r>
              <a:rPr lang="ru-RU" sz="2800" dirty="0" smtClean="0">
                <a:latin typeface="+mn-lt"/>
              </a:rPr>
              <a:t>кнопок;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n-lt"/>
              </a:rPr>
              <a:t>с помощью анимационных эффектов с настройкой триггеров.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9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Гиперссылка</a:t>
            </a:r>
            <a:r>
              <a:rPr lang="ru-RU" sz="2800" dirty="0">
                <a:latin typeface="+mn-lt"/>
              </a:rPr>
              <a:t> – это объект на слайде, при нажатии на который в процессе демонстрации презентации происходит переход на указанный слайд или документ. В качестве объекта может быть слово, рисунок и др.</a:t>
            </a:r>
          </a:p>
          <a:p>
            <a:r>
              <a:rPr lang="ru-RU" sz="2800" dirty="0">
                <a:latin typeface="+mn-lt"/>
              </a:rPr>
              <a:t>Чтобы преобразовать объект на слайде в гиперссылку, нужно:</a:t>
            </a:r>
          </a:p>
          <a:p>
            <a:r>
              <a:rPr lang="ru-RU" sz="2800" dirty="0">
                <a:latin typeface="+mn-lt"/>
              </a:rPr>
              <a:t>1) выделить объект;</a:t>
            </a:r>
          </a:p>
          <a:p>
            <a:r>
              <a:rPr lang="ru-RU" sz="2800" dirty="0">
                <a:latin typeface="+mn-lt"/>
              </a:rPr>
              <a:t>2) выполнить команду меню Вставка/Гиперссылка;</a:t>
            </a:r>
          </a:p>
          <a:p>
            <a:r>
              <a:rPr lang="ru-RU" sz="2800" dirty="0">
                <a:latin typeface="+mn-lt"/>
              </a:rPr>
              <a:t>3) в появившемся окне Добавление гиперссылки выбрать существующий документ или место (слайд) в существующем документе (презентации), с которым будет связана ссылка.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53" y="836712"/>
            <a:ext cx="834614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7227946</TotalTime>
  <Words>845</Words>
  <Application>Microsoft Office PowerPoint</Application>
  <PresentationFormat>Экран (4:3)</PresentationFormat>
  <Paragraphs>137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Помоги ёжику собрать грибы</vt:lpstr>
      <vt:lpstr>Презентация PowerPoint</vt:lpstr>
      <vt:lpstr>Презентация PowerPoint</vt:lpstr>
      <vt:lpstr>В гостях у Винни-Пуха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презентации</dc:title>
  <dc:creator>Татьяна Копылова</dc:creator>
  <cp:lastModifiedBy>RTF</cp:lastModifiedBy>
  <cp:revision>172</cp:revision>
  <dcterms:created xsi:type="dcterms:W3CDTF">2014-05-22T02:56:40Z</dcterms:created>
  <dcterms:modified xsi:type="dcterms:W3CDTF">2016-11-22T02:06:56Z</dcterms:modified>
</cp:coreProperties>
</file>