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329" r:id="rId3"/>
    <p:sldId id="453" r:id="rId4"/>
    <p:sldId id="454" r:id="rId5"/>
    <p:sldId id="463" r:id="rId6"/>
    <p:sldId id="457" r:id="rId7"/>
    <p:sldId id="455" r:id="rId8"/>
    <p:sldId id="458" r:id="rId9"/>
    <p:sldId id="459" r:id="rId10"/>
    <p:sldId id="460" r:id="rId11"/>
    <p:sldId id="461" r:id="rId12"/>
    <p:sldId id="456" r:id="rId13"/>
    <p:sldId id="462" r:id="rId14"/>
    <p:sldId id="467" r:id="rId15"/>
    <p:sldId id="464" r:id="rId16"/>
    <p:sldId id="465" r:id="rId17"/>
    <p:sldId id="432" r:id="rId18"/>
    <p:sldId id="466" r:id="rId19"/>
    <p:sldId id="468" r:id="rId20"/>
    <p:sldId id="469" r:id="rId21"/>
    <p:sldId id="470" r:id="rId22"/>
    <p:sldId id="257" r:id="rId23"/>
    <p:sldId id="34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83104"/>
    <a:srgbClr val="407739"/>
    <a:srgbClr val="21A72E"/>
    <a:srgbClr val="5D380F"/>
    <a:srgbClr val="680000"/>
    <a:srgbClr val="C05B08"/>
    <a:srgbClr val="FF6600"/>
    <a:srgbClr val="BC5908"/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9.wdp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pfu.ru/docs/F1363895552/Word_2010.pdf" TargetMode="External"/><Relationship Id="rId2" Type="http://schemas.openxmlformats.org/officeDocument/2006/relationships/hyperlink" Target="http://www.compbegin.ru/articles/view/_36#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moychiteli.ru/document19366.html" TargetMode="External"/><Relationship Id="rId5" Type="http://schemas.openxmlformats.org/officeDocument/2006/relationships/hyperlink" Target="http://office-guru.ru/word" TargetMode="External"/><Relationship Id="rId4" Type="http://schemas.openxmlformats.org/officeDocument/2006/relationships/hyperlink" Target="http://www.taurion.ru/wor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538" y="1340768"/>
            <a:ext cx="9126462" cy="37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«Технологии обработки </a:t>
            </a:r>
            <a:endParaRPr lang="en-US" sz="4000" b="1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сложной </a:t>
            </a:r>
            <a:r>
              <a:rPr lang="ru-RU" sz="40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текстовой информации</a:t>
            </a: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40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250" y="44624"/>
            <a:ext cx="6439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диалоговым окном </a:t>
            </a:r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Абзац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 descr="Иллюстрированный самоучитель по Microsoft Word 2003 › Форматирование абзацев › Как установить специальный интервал между строк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26" y="1844824"/>
            <a:ext cx="4307758" cy="4442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427984" y="1628800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Выравнивание </a:t>
            </a:r>
            <a:r>
              <a:rPr lang="ru-RU" sz="2600" dirty="0" smtClean="0"/>
              <a:t>можно задавать перед набором текста. Все последующие абзацы (после нажатия клавиши «</a:t>
            </a:r>
            <a:r>
              <a:rPr lang="en-US" sz="2600" dirty="0" smtClean="0"/>
              <a:t>Enter</a:t>
            </a:r>
            <a:r>
              <a:rPr lang="ru-RU" sz="2600" dirty="0" smtClean="0"/>
              <a:t>» автоматически будут отформатированы по выбранному шаблону.</a:t>
            </a:r>
          </a:p>
          <a:p>
            <a:pPr algn="just"/>
            <a:r>
              <a:rPr lang="ru-RU" sz="2600" dirty="0" smtClean="0"/>
              <a:t>Или набираем текст, потом его выделяем и применяем форматирование ко всему выделенному тексту.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226" y="629399"/>
            <a:ext cx="89162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Абзац </a:t>
            </a:r>
            <a:r>
              <a:rPr lang="ru-RU" sz="2600" dirty="0"/>
              <a:t>– это фрагмент текста между двумя маркерами конца абзаца (¶), который вводится при нажатии клавиши [Enter]. </a:t>
            </a:r>
          </a:p>
        </p:txBody>
      </p:sp>
    </p:spTree>
    <p:extLst>
      <p:ext uri="{BB962C8B-B14F-4D97-AF65-F5344CB8AC3E}">
        <p14:creationId xmlns:p14="http://schemas.microsoft.com/office/powerpoint/2010/main" val="34150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450" y="518184"/>
            <a:ext cx="892899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/>
              <a:t>Для того, чтобы избавиться от «рваных» краев и придать тексту аккуратный вид, используем настройки в </a:t>
            </a:r>
            <a:r>
              <a:rPr lang="ru-RU" sz="2500" dirty="0" err="1" smtClean="0"/>
              <a:t>в</a:t>
            </a:r>
            <a:r>
              <a:rPr lang="ru-RU" sz="2500" dirty="0" smtClean="0"/>
              <a:t> окне «Абзац».</a:t>
            </a:r>
          </a:p>
          <a:p>
            <a:pPr algn="just"/>
            <a:r>
              <a:rPr lang="ru-RU" sz="2500" dirty="0" smtClean="0"/>
              <a:t>В </a:t>
            </a:r>
            <a:r>
              <a:rPr lang="ru-RU" sz="2500" dirty="0"/>
              <a:t>разделе  </a:t>
            </a:r>
            <a:r>
              <a:rPr lang="ru-RU" sz="25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«Отступы и интервалы» </a:t>
            </a:r>
            <a:r>
              <a:rPr lang="ru-RU" sz="2500" dirty="0" smtClean="0"/>
              <a:t>настраиваем  </a:t>
            </a:r>
            <a:r>
              <a:rPr lang="ru-RU" sz="2500" dirty="0"/>
              <a:t>следующие  параметры: </a:t>
            </a:r>
          </a:p>
          <a:p>
            <a:pPr algn="just"/>
            <a:r>
              <a:rPr lang="ru-RU" sz="2500" dirty="0"/>
              <a:t>- Общие: </a:t>
            </a:r>
          </a:p>
          <a:p>
            <a:pPr algn="just"/>
            <a:r>
              <a:rPr lang="ru-RU" sz="2500" dirty="0"/>
              <a:t>    Выравнивание – по ширине.</a:t>
            </a:r>
          </a:p>
          <a:p>
            <a:pPr algn="just"/>
            <a:r>
              <a:rPr lang="ru-RU" sz="2500" dirty="0"/>
              <a:t>- Отступ:</a:t>
            </a:r>
          </a:p>
          <a:p>
            <a:pPr algn="just"/>
            <a:r>
              <a:rPr lang="ru-RU" sz="2500" dirty="0"/>
              <a:t>   Слева: 0 см.</a:t>
            </a:r>
          </a:p>
          <a:p>
            <a:pPr algn="just"/>
            <a:r>
              <a:rPr lang="ru-RU" sz="2500" dirty="0"/>
              <a:t>   Справа: 0 см.</a:t>
            </a:r>
          </a:p>
          <a:p>
            <a:pPr algn="just"/>
            <a:r>
              <a:rPr lang="ru-RU" sz="2500" dirty="0"/>
              <a:t>   Первая строка: отступ на 1,25 см.</a:t>
            </a:r>
          </a:p>
          <a:p>
            <a:pPr algn="just"/>
            <a:r>
              <a:rPr lang="ru-RU" sz="2500" dirty="0"/>
              <a:t>- Интервал:</a:t>
            </a:r>
          </a:p>
          <a:p>
            <a:pPr algn="just"/>
            <a:r>
              <a:rPr lang="ru-RU" sz="2500" dirty="0"/>
              <a:t>   Перед: Авто </a:t>
            </a:r>
            <a:r>
              <a:rPr lang="ru-RU" sz="2500" dirty="0" smtClean="0"/>
              <a:t>или (6 пт)</a:t>
            </a:r>
            <a:endParaRPr lang="ru-RU" sz="2500" dirty="0"/>
          </a:p>
          <a:p>
            <a:pPr algn="just"/>
            <a:r>
              <a:rPr lang="ru-RU" sz="2500" dirty="0"/>
              <a:t>   После: Авто </a:t>
            </a:r>
            <a:r>
              <a:rPr lang="ru-RU" sz="2500" dirty="0" smtClean="0"/>
              <a:t>или (6 пт)</a:t>
            </a:r>
            <a:endParaRPr lang="ru-RU" sz="2500" dirty="0"/>
          </a:p>
          <a:p>
            <a:pPr algn="just"/>
            <a:r>
              <a:rPr lang="ru-RU" sz="2500" dirty="0"/>
              <a:t>  Междустрочный: одинарный (или 1,5  строки</a:t>
            </a:r>
            <a:r>
              <a:rPr lang="ru-RU" sz="2500" dirty="0" smtClean="0"/>
              <a:t>).</a:t>
            </a:r>
            <a:endParaRPr lang="ru-RU" sz="2500" dirty="0"/>
          </a:p>
          <a:p>
            <a:pPr algn="just"/>
            <a:r>
              <a:rPr lang="ru-RU" sz="2500" dirty="0"/>
              <a:t>После  всех настроек  не  забываем  нажать </a:t>
            </a:r>
            <a:r>
              <a:rPr lang="ru-RU" sz="2500" dirty="0" smtClean="0"/>
              <a:t>ОК.</a:t>
            </a:r>
            <a:endParaRPr lang="ru-RU" sz="2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6250" y="-27384"/>
            <a:ext cx="6439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диалоговым окном </a:t>
            </a:r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Абзац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20274"/>
            <a:ext cx="3175050" cy="37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Использование списков позволяет привлечь внимание к тем частям документа, которые содержат перечень из нескольких пунктов. </a:t>
            </a:r>
          </a:p>
          <a:p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Списки могут быть различных типов:</a:t>
            </a:r>
          </a:p>
          <a:p>
            <a:pPr marL="1614488" indent="-355600">
              <a:buFont typeface="Arial" panose="020B0604020202020204" pitchFamily="34" charset="0"/>
              <a:buChar char="•"/>
            </a:pPr>
            <a:r>
              <a:rPr lang="ru-RU" sz="2600" dirty="0"/>
              <a:t>нумерованные,</a:t>
            </a:r>
          </a:p>
          <a:p>
            <a:pPr marL="1614488" indent="-355600">
              <a:buFont typeface="Arial" panose="020B0604020202020204" pitchFamily="34" charset="0"/>
              <a:buChar char="•"/>
            </a:pPr>
            <a:r>
              <a:rPr lang="ru-RU" sz="2600" dirty="0"/>
              <a:t>маркированные,</a:t>
            </a:r>
          </a:p>
          <a:p>
            <a:pPr marL="1614488" indent="-355600">
              <a:buFont typeface="Arial" panose="020B0604020202020204" pitchFamily="34" charset="0"/>
              <a:buChar char="•"/>
            </a:pPr>
            <a:r>
              <a:rPr lang="ru-RU" sz="2600" dirty="0" smtClean="0"/>
              <a:t>многоуровневые. </a:t>
            </a:r>
          </a:p>
          <a:p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оформлении списка (перечня) учитывается следующее: </a:t>
            </a:r>
            <a:endParaRPr lang="ru-RU" sz="26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Если </a:t>
            </a:r>
            <a:r>
              <a:rPr lang="ru-RU" sz="2600" dirty="0"/>
              <a:t>его пункты (абзацы) — это самостоятельные предложения, то начинать каждый из них следует с прописной буквы, а завершать — точкой. </a:t>
            </a:r>
            <a:endParaRPr lang="ru-R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В </a:t>
            </a:r>
            <a:r>
              <a:rPr lang="ru-RU" sz="2600" dirty="0"/>
              <a:t>иных случаях пункты списка нужно начинать со строчной буквы и завершать запятой либо точкой с </a:t>
            </a:r>
            <a:r>
              <a:rPr lang="ru-RU" sz="2600" dirty="0" smtClean="0"/>
              <a:t>запятой.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В </a:t>
            </a:r>
            <a:r>
              <a:rPr lang="ru-RU" sz="2600" dirty="0"/>
              <a:t>последнем пункте списка ставится точка.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2828" y="-27384"/>
            <a:ext cx="333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списков</a:t>
            </a:r>
          </a:p>
        </p:txBody>
      </p:sp>
    </p:spTree>
    <p:extLst>
      <p:ext uri="{BB962C8B-B14F-4D97-AF65-F5344CB8AC3E}">
        <p14:creationId xmlns:p14="http://schemas.microsoft.com/office/powerpoint/2010/main" val="13814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документе создать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(перечень):</a:t>
            </a:r>
          </a:p>
          <a:p>
            <a:r>
              <a:rPr lang="ru-RU" sz="2400" dirty="0" smtClean="0"/>
              <a:t>выделите фрагмент текста, в верхнем меню </a:t>
            </a:r>
            <a:r>
              <a:rPr lang="ru-RU" sz="2400" dirty="0"/>
              <a:t>на вкладке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</a:t>
            </a:r>
            <a:r>
              <a:rPr lang="ru-RU" sz="2400" dirty="0"/>
              <a:t> в группе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Абзац</a:t>
            </a:r>
            <a:r>
              <a:rPr lang="ru-RU" sz="2400" dirty="0" smtClean="0"/>
              <a:t> выберите значок «Маркеры» или «Нумерация» для создания соответствующего списка.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выделите фрагмент текста, </a:t>
            </a:r>
            <a:r>
              <a:rPr lang="ru-RU" sz="2400" dirty="0" smtClean="0"/>
              <a:t>щелкните по нему ПК мыши, из выплывающего окна выберите </a:t>
            </a:r>
            <a:r>
              <a:rPr lang="ru-RU" sz="2400" dirty="0"/>
              <a:t>«Маркеры» или «Нумерация»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2828" y="-27384"/>
            <a:ext cx="333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списков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28800"/>
            <a:ext cx="857250" cy="666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1628800"/>
            <a:ext cx="857250" cy="666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31" y="3105336"/>
            <a:ext cx="7711501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-20867"/>
            <a:ext cx="3562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Разметка страницы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141" y="1628800"/>
            <a:ext cx="88818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Стандартная бумага, на которой печатается большинство документов, имеет размер А4. Именно ее Word считает стандартной страницей, элементы которой (поля и прочее) </a:t>
            </a:r>
            <a:r>
              <a:rPr lang="ru-RU" sz="2600" dirty="0" smtClean="0"/>
              <a:t>можно изменять </a:t>
            </a:r>
            <a:r>
              <a:rPr lang="ru-RU" sz="2600" dirty="0"/>
              <a:t>по своему усмотрению. </a:t>
            </a:r>
            <a:endParaRPr lang="ru-RU" sz="2600" dirty="0" smtClean="0"/>
          </a:p>
          <a:p>
            <a:r>
              <a:rPr lang="ru-RU" sz="2600" dirty="0" smtClean="0"/>
              <a:t>Но </a:t>
            </a:r>
            <a:r>
              <a:rPr lang="ru-RU" sz="2600" dirty="0"/>
              <a:t>можно выбрать и другой формат страницы</a:t>
            </a:r>
            <a:r>
              <a:rPr lang="ru-RU" sz="2600" dirty="0" smtClean="0"/>
              <a:t>. В верхнем меню выбираем раздел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«Разметка страницы» </a:t>
            </a:r>
            <a:r>
              <a:rPr lang="ru-RU" sz="2600" dirty="0" smtClean="0"/>
              <a:t>и настраиваем «Поля», «Ориентация», «Размер».</a:t>
            </a:r>
          </a:p>
          <a:p>
            <a:r>
              <a:rPr lang="ru-RU" sz="2600" dirty="0" smtClean="0"/>
              <a:t>Для вставки новой страницы не рекомендуется использовать клавишу «</a:t>
            </a:r>
            <a:r>
              <a:rPr lang="en-US" sz="2600" dirty="0" smtClean="0"/>
              <a:t>Enter</a:t>
            </a:r>
            <a:r>
              <a:rPr lang="ru-RU" sz="2600" dirty="0" smtClean="0"/>
              <a:t>». В верхнем меню в разделе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«Вставка» </a:t>
            </a:r>
            <a:r>
              <a:rPr lang="ru-RU" sz="2600" dirty="0" smtClean="0"/>
              <a:t>выберите или  «Пустая страница» или «Разрыв страницы».  </a:t>
            </a:r>
            <a:r>
              <a:rPr lang="ru-RU" sz="2600" dirty="0"/>
              <a:t>Опция «Разрыв страницы</a:t>
            </a:r>
            <a:r>
              <a:rPr lang="ru-RU" sz="2600" dirty="0" smtClean="0"/>
              <a:t>» доступна и в разделе «Разметка страницы». </a:t>
            </a:r>
            <a:endParaRPr lang="ru-RU" sz="2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20688"/>
            <a:ext cx="9108000" cy="910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210" y="4941168"/>
            <a:ext cx="236774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2" y="643961"/>
            <a:ext cx="8811345" cy="881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-20867"/>
            <a:ext cx="3562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Разметка страницы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98335"/>
            <a:ext cx="3671380" cy="48424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877" y="643961"/>
            <a:ext cx="2476500" cy="5896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705359"/>
            <a:ext cx="2376264" cy="20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Word можно разделять </a:t>
            </a:r>
            <a:r>
              <a:rPr lang="ru-RU" sz="2600" dirty="0"/>
              <a:t>текст на страницах документа на несколько печатных колонок. </a:t>
            </a:r>
            <a:r>
              <a:rPr lang="ru-RU" sz="2600" dirty="0" smtClean="0"/>
              <a:t>Для этого выделяем фрагмент текста/весь текст и применяем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«Разметка страницы» </a:t>
            </a:r>
            <a:r>
              <a:rPr lang="ru-RU" sz="2600" dirty="0" smtClean="0"/>
              <a:t>- «Колонки».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0709"/>
            <a:ext cx="1668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0126" y="2385467"/>
            <a:ext cx="2683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 страницы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194" y="3068960"/>
            <a:ext cx="8784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Для оформления страницы можно использовать в разделе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«Разметка страницы» </a:t>
            </a:r>
            <a:r>
              <a:rPr lang="ru-RU" sz="2600" dirty="0" smtClean="0"/>
              <a:t>опции «Подложка», «Цвет страницы»,  «Границы и заливка».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88840"/>
            <a:ext cx="2232248" cy="447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382" y="2261376"/>
            <a:ext cx="5172075" cy="3933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980" y="4653136"/>
            <a:ext cx="2788577" cy="14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Самый быстрый способ создания таблицы — выделить таблицу необходимого размера в </a:t>
            </a:r>
            <a:r>
              <a:rPr lang="ru-RU" sz="2600" dirty="0" smtClean="0"/>
              <a:t>сетке </a:t>
            </a:r>
            <a:r>
              <a:rPr lang="ru-RU" sz="2600" b="1" dirty="0" smtClean="0"/>
              <a:t>Таблица</a:t>
            </a:r>
            <a:r>
              <a:rPr lang="ru-RU" sz="2600" dirty="0"/>
              <a:t>. </a:t>
            </a:r>
            <a:endParaRPr lang="ru-RU" sz="2600" dirty="0" smtClean="0"/>
          </a:p>
          <a:p>
            <a:r>
              <a:rPr lang="ru-RU" sz="2600" dirty="0" smtClean="0"/>
              <a:t>Для </a:t>
            </a:r>
            <a:r>
              <a:rPr lang="ru-RU" sz="2600" dirty="0"/>
              <a:t>этого нужно </a:t>
            </a:r>
            <a:r>
              <a:rPr lang="ru-RU" sz="2600" dirty="0" smtClean="0"/>
              <a:t>в верхнем меню выбрать раздел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«Вставка», </a:t>
            </a:r>
            <a:r>
              <a:rPr lang="ru-RU" sz="2600" dirty="0"/>
              <a:t>нажать кнопку </a:t>
            </a:r>
            <a:r>
              <a:rPr lang="ru-RU" sz="2600" b="1" dirty="0"/>
              <a:t>Таблица</a:t>
            </a:r>
            <a:r>
              <a:rPr lang="ru-RU" sz="2600" dirty="0"/>
              <a:t> и выбрать необходимое число строк и столбцов будущей таблицы</a:t>
            </a:r>
            <a:r>
              <a:rPr lang="ru-RU" sz="2600" dirty="0" smtClean="0"/>
              <a:t>.</a:t>
            </a:r>
          </a:p>
          <a:p>
            <a:endParaRPr lang="ru-RU" sz="2600" dirty="0" smtClean="0"/>
          </a:p>
          <a:p>
            <a:r>
              <a:rPr lang="ru-RU" sz="2800" dirty="0"/>
              <a:t>Для того, чтобы  изменить стиль оформления таблицы, выделите таблицу, щелкнув по крестику, расположенному в левом верхнем углу таблицы или поставьте курсор внутри любой ячейки таблицы и выберите пункт верхнего меню </a:t>
            </a:r>
            <a:r>
              <a:rPr lang="ru-RU" sz="2800" b="1" dirty="0"/>
              <a:t>Конструктор.</a:t>
            </a:r>
            <a:r>
              <a:rPr lang="ru-RU" sz="2800" dirty="0"/>
              <a:t> Выберите нужный тип оформления таблицы.</a:t>
            </a:r>
          </a:p>
          <a:p>
            <a:endParaRPr lang="en-US" sz="2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Таблицы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46" y="1299262"/>
            <a:ext cx="3209537" cy="4553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696768"/>
            <a:ext cx="4532238" cy="57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15454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Сначала пронумеруем все страницы документа. На </a:t>
            </a:r>
            <a:r>
              <a:rPr lang="ru-RU" sz="2600" dirty="0"/>
              <a:t>ленте выберите вкладку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«Вставка» </a:t>
            </a:r>
            <a:r>
              <a:rPr lang="ru-RU" sz="2600" dirty="0"/>
              <a:t>и нажмите на кнопку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страницы.</a:t>
            </a:r>
            <a:r>
              <a:rPr lang="ru-RU" sz="2600" dirty="0"/>
              <a:t> В ниспадающем меню вы увидите возможные варианты размещения номеров страниц. </a:t>
            </a:r>
          </a:p>
          <a:p>
            <a:r>
              <a:rPr lang="ru-RU" sz="2600" dirty="0"/>
              <a:t>Автоматическое содержание создается в верхнем меню в разделе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«Ссылки». </a:t>
            </a:r>
            <a:r>
              <a:rPr lang="ru-RU" sz="2600" dirty="0"/>
              <a:t>Для этого нужно поставить курсор мышки напротив названия главы. В левом верхнем углу нажать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«Добавить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текст» </a:t>
            </a:r>
            <a:r>
              <a:rPr lang="ru-RU" sz="2600" dirty="0"/>
              <a:t>и выбрать уровень 1. Важно проделать такие действия перед всеми заголовками и нужными пунктами вашей работы. </a:t>
            </a:r>
            <a:endParaRPr lang="ru-RU" sz="2600" dirty="0" smtClean="0"/>
          </a:p>
          <a:p>
            <a:r>
              <a:rPr lang="ru-RU" sz="2600" dirty="0"/>
              <a:t>Расставив везде необходимые уровни, следует вернуться к странице, на которой будет размещено оглавление работы. Затем во вкладке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«Ссылки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, </a:t>
            </a:r>
            <a:r>
              <a:rPr lang="ru-RU" sz="2600" dirty="0"/>
              <a:t>нажимаем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«Оглавление», </a:t>
            </a:r>
            <a:r>
              <a:rPr lang="ru-RU" sz="2600" dirty="0" smtClean="0"/>
              <a:t>и выбираем </a:t>
            </a:r>
            <a:r>
              <a:rPr lang="ru-RU" sz="2600" dirty="0"/>
              <a:t>нужный вариант. </a:t>
            </a:r>
            <a:endParaRPr lang="en-US" sz="2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3328764" cy="3578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757361"/>
            <a:ext cx="5644935" cy="395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665678"/>
            <a:ext cx="3847593" cy="57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1047"/>
            <a:ext cx="4286250" cy="6200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1047"/>
            <a:ext cx="42862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348" y="666556"/>
            <a:ext cx="89289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1</a:t>
            </a:r>
            <a:r>
              <a:rPr lang="ru-RU" sz="2600" dirty="0" smtClean="0"/>
              <a:t>. Между словами всегда нужно ставить только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</a:t>
            </a:r>
            <a:r>
              <a:rPr lang="ru-RU" sz="2600" dirty="0" smtClean="0"/>
              <a:t> пробел.</a:t>
            </a:r>
          </a:p>
          <a:p>
            <a:r>
              <a:rPr lang="ru-RU" sz="2600" dirty="0" smtClean="0"/>
              <a:t>2. Перед знаками препинания: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(.)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(,)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(…)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(:)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(;)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(?)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(!) </a:t>
            </a:r>
            <a:r>
              <a:rPr lang="ru-RU" sz="2600" dirty="0" smtClean="0"/>
              <a:t>пробел не ставится.</a:t>
            </a:r>
          </a:p>
          <a:p>
            <a:r>
              <a:rPr lang="ru-RU" sz="2600" dirty="0" smtClean="0"/>
              <a:t>3. Между цифрой и знаками 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(%)</a:t>
            </a:r>
            <a:r>
              <a:rPr lang="ru-RU" sz="2600" dirty="0" smtClean="0">
                <a:solidFill>
                  <a:srgbClr val="A50021"/>
                </a:solidFill>
              </a:rPr>
              <a:t>,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(°)</a:t>
            </a:r>
            <a:r>
              <a:rPr lang="ru-RU" sz="2600" dirty="0" smtClean="0">
                <a:solidFill>
                  <a:srgbClr val="A50021"/>
                </a:solidFill>
              </a:rPr>
              <a:t>, </a:t>
            </a:r>
            <a:r>
              <a:rPr lang="ru-RU" sz="2600" dirty="0" smtClean="0"/>
              <a:t>минуты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(′)</a:t>
            </a:r>
            <a:r>
              <a:rPr lang="ru-RU" sz="2600" dirty="0" smtClean="0">
                <a:solidFill>
                  <a:srgbClr val="A50021"/>
                </a:solidFill>
              </a:rPr>
              <a:t>,</a:t>
            </a:r>
            <a:r>
              <a:rPr lang="ru-RU" sz="2600" dirty="0" smtClean="0"/>
              <a:t> секунды</a:t>
            </a:r>
            <a:r>
              <a:rPr lang="ru-RU" sz="2600" dirty="0" smtClean="0">
                <a:solidFill>
                  <a:srgbClr val="A50021"/>
                </a:solidFill>
              </a:rPr>
              <a:t>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(″)</a:t>
            </a:r>
            <a:r>
              <a:rPr lang="ru-RU" sz="2600" dirty="0" smtClean="0">
                <a:solidFill>
                  <a:srgbClr val="A50021"/>
                </a:solidFill>
              </a:rPr>
              <a:t> </a:t>
            </a:r>
            <a:r>
              <a:rPr lang="ru-RU" sz="2600" dirty="0" smtClean="0"/>
              <a:t>не принято ставить пробел.</a:t>
            </a:r>
          </a:p>
          <a:p>
            <a:r>
              <a:rPr lang="ru-RU" sz="2600" dirty="0" smtClean="0"/>
              <a:t>4. Между словами и для обозначения прямой речи используется длинное тире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(—)</a:t>
            </a:r>
            <a:r>
              <a:rPr lang="ru-RU" sz="2800" dirty="0" smtClean="0">
                <a:solidFill>
                  <a:srgbClr val="A50021"/>
                </a:solidFill>
              </a:rPr>
              <a:t>.</a:t>
            </a:r>
          </a:p>
          <a:p>
            <a:r>
              <a:rPr lang="ru-RU" sz="2600" dirty="0"/>
              <a:t>Нажмите </a:t>
            </a:r>
            <a:r>
              <a:rPr lang="ru-RU" sz="2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Ctrl+минус</a:t>
            </a:r>
            <a:r>
              <a:rPr lang="ru-RU" sz="2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/>
              <a:t>на </a:t>
            </a:r>
            <a:r>
              <a:rPr lang="ru-RU" sz="2600" b="1" dirty="0"/>
              <a:t>цифровой клавиатуре</a:t>
            </a:r>
            <a:r>
              <a:rPr lang="ru-RU" sz="2600" dirty="0"/>
              <a:t> для получения среднего тире и </a:t>
            </a:r>
            <a:r>
              <a:rPr lang="ru-RU" sz="28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Ctrl+Alt+минус</a:t>
            </a:r>
            <a:r>
              <a:rPr lang="ru-RU" sz="2800" dirty="0"/>
              <a:t> </a:t>
            </a:r>
            <a:r>
              <a:rPr lang="ru-RU" sz="2600" dirty="0"/>
              <a:t>– для большого</a:t>
            </a:r>
            <a:r>
              <a:rPr lang="ru-RU" sz="2600" dirty="0" smtClean="0"/>
              <a:t>.</a:t>
            </a:r>
          </a:p>
          <a:p>
            <a:r>
              <a:rPr lang="en-US" sz="2600" dirty="0" smtClean="0"/>
              <a:t>5</a:t>
            </a:r>
            <a:r>
              <a:rPr lang="ru-RU" sz="2600" dirty="0" smtClean="0"/>
              <a:t>. Длинное тире отбивается пробелами с обеих сторон, при этом пробел перед тире должен быть неразрывным.</a:t>
            </a:r>
          </a:p>
          <a:p>
            <a:r>
              <a:rPr lang="ru-RU" sz="2600" dirty="0" smtClean="0"/>
              <a:t>Для </a:t>
            </a:r>
            <a:r>
              <a:rPr lang="ru-RU" sz="2600" dirty="0"/>
              <a:t>ввода неразрывн</a:t>
            </a:r>
            <a:r>
              <a:rPr lang="ru-RU" sz="2600" dirty="0" smtClean="0"/>
              <a:t>ого </a:t>
            </a:r>
            <a:r>
              <a:rPr lang="ru-RU" sz="2600" dirty="0"/>
              <a:t>пробела существует специальная комбинация </a:t>
            </a:r>
            <a:r>
              <a:rPr lang="ru-RU" sz="2600" dirty="0" smtClean="0"/>
              <a:t>клавиш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</a:t>
            </a:r>
            <a:r>
              <a:rPr lang="ru-RU" sz="2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t+пробел</a:t>
            </a:r>
            <a:r>
              <a:rPr lang="ru-RU" sz="28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/>
              <a:t>. 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70302" y="81781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набора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5275"/>
            <a:ext cx="4286250" cy="6267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95275"/>
            <a:ext cx="42862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52" y="404664"/>
            <a:ext cx="8208912" cy="58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689100" y="260350"/>
            <a:ext cx="6122988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124744"/>
            <a:ext cx="86423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буклет на любую тему:</a:t>
            </a:r>
          </a:p>
          <a:p>
            <a:pPr eaLnBrk="0" hangingPunct="0">
              <a:defRPr/>
            </a:pPr>
            <a:r>
              <a:rPr lang="ru-RU" sz="2400" dirty="0" smtClean="0">
                <a:latin typeface="+mn-lt"/>
              </a:rPr>
              <a:t>(Программа концерта, семинара; дидактическое пособие; рекламный проспект; советы родителям, ученикам; памятка и т.д.)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Формат страницы альбомный.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На странице 3 колонки.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 тексте разместить: картинки, списки, таблицу.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Буклет оформить.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Готовую работу выслать на адрес: </a:t>
            </a:r>
            <a:r>
              <a:rPr lang="en-US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, указав в теме сообщения – </a:t>
            </a:r>
            <a:r>
              <a:rPr lang="ru-RU" sz="2400" b="1" dirty="0" smtClean="0">
                <a:latin typeface="+mn-lt"/>
              </a:rPr>
              <a:t>Школа </a:t>
            </a:r>
            <a:r>
              <a:rPr lang="en-US" sz="2400" b="1" dirty="0" smtClean="0">
                <a:latin typeface="+mn-lt"/>
              </a:rPr>
              <a:t>IT</a:t>
            </a:r>
            <a:r>
              <a:rPr lang="ru-RU" sz="2400" b="1" dirty="0" smtClean="0">
                <a:latin typeface="+mn-lt"/>
              </a:rPr>
              <a:t>-2год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899536"/>
            <a:ext cx="8784976" cy="54097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Microsoft</a:t>
            </a:r>
            <a:r>
              <a:rPr lang="ru-RU" sz="2400" dirty="0"/>
              <a:t> Word 2010 для начинающих: Первые </a:t>
            </a:r>
            <a:r>
              <a:rPr lang="ru-RU" sz="2400" dirty="0" smtClean="0"/>
              <a:t>шаги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://www.compbegin.ru/articles/view/_</a:t>
            </a:r>
            <a:r>
              <a:rPr lang="en-US" sz="2400" dirty="0" smtClean="0">
                <a:hlinkClick r:id="rId2"/>
              </a:rPr>
              <a:t>36#8</a:t>
            </a:r>
            <a:endParaRPr lang="ru-RU" sz="2400" dirty="0" smtClean="0"/>
          </a:p>
          <a:p>
            <a:r>
              <a:rPr lang="ru-RU" sz="2400" dirty="0" smtClean="0"/>
              <a:t>«Word </a:t>
            </a:r>
            <a:r>
              <a:rPr lang="ru-RU" sz="2400" dirty="0"/>
              <a:t>2010 в </a:t>
            </a:r>
            <a:r>
              <a:rPr lang="ru-RU" sz="2400" dirty="0" smtClean="0"/>
              <a:t>примерах», </a:t>
            </a:r>
            <a:r>
              <a:rPr lang="ru-RU" sz="2400" dirty="0" err="1"/>
              <a:t>Учебноe</a:t>
            </a:r>
            <a:r>
              <a:rPr lang="ru-RU" sz="2400" dirty="0"/>
              <a:t> пособие, Е.М. </a:t>
            </a:r>
            <a:r>
              <a:rPr lang="ru-RU" sz="2400" dirty="0" err="1"/>
              <a:t>Карчевский</a:t>
            </a:r>
            <a:r>
              <a:rPr lang="ru-RU" sz="2400" dirty="0"/>
              <a:t>, И.Е. Филиппов, И.А. Филиппова</a:t>
            </a:r>
          </a:p>
          <a:p>
            <a:pPr marL="0" indent="0">
              <a:buNone/>
            </a:pPr>
            <a:r>
              <a:rPr lang="ru-RU" sz="2400" dirty="0">
                <a:hlinkClick r:id="rId3"/>
              </a:rPr>
              <a:t>http://</a:t>
            </a:r>
            <a:r>
              <a:rPr lang="ru-RU" sz="2400" dirty="0" smtClean="0">
                <a:hlinkClick r:id="rId3"/>
              </a:rPr>
              <a:t>kpfu.ru/docs/F1363895552/Word_2010.pdf</a:t>
            </a:r>
            <a:endParaRPr lang="ru-RU" sz="2400" dirty="0" smtClean="0"/>
          </a:p>
          <a:p>
            <a:r>
              <a:rPr lang="ru-RU" sz="2400" dirty="0"/>
              <a:t>Иллюстрированный самоучитель по </a:t>
            </a:r>
            <a:r>
              <a:rPr lang="ru-RU" sz="2400" dirty="0" err="1"/>
              <a:t>Microsoft</a:t>
            </a:r>
            <a:r>
              <a:rPr lang="ru-RU" sz="2400" dirty="0"/>
              <a:t> Word </a:t>
            </a:r>
            <a:r>
              <a:rPr lang="ru-RU" sz="2400" dirty="0" smtClean="0"/>
              <a:t>2003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www.taurion.ru/word</a:t>
            </a:r>
            <a:endParaRPr lang="ru-RU" sz="2400" dirty="0" smtClean="0"/>
          </a:p>
          <a:p>
            <a:r>
              <a:rPr lang="ru-RU" sz="2400" dirty="0"/>
              <a:t>Уроки MS WORD</a:t>
            </a:r>
          </a:p>
          <a:p>
            <a:pPr marL="0" indent="0">
              <a:buNone/>
            </a:pPr>
            <a:r>
              <a:rPr lang="ru-RU" sz="2400" dirty="0">
                <a:hlinkClick r:id="rId5"/>
              </a:rPr>
              <a:t>http://</a:t>
            </a:r>
            <a:r>
              <a:rPr lang="ru-RU" sz="2400" dirty="0" smtClean="0">
                <a:hlinkClick r:id="rId5"/>
              </a:rPr>
              <a:t>office-guru.ru/word</a:t>
            </a:r>
            <a:endParaRPr lang="ru-RU" sz="2400" dirty="0" smtClean="0"/>
          </a:p>
          <a:p>
            <a:r>
              <a:rPr lang="ru-RU" sz="2400" dirty="0"/>
              <a:t>Иллюстрированный</a:t>
            </a:r>
            <a:r>
              <a:rPr lang="ru-RU" sz="2400" b="1" dirty="0"/>
              <a:t> </a:t>
            </a:r>
            <a:r>
              <a:rPr lang="ru-RU" sz="2400" dirty="0"/>
              <a:t>самоучитель по </a:t>
            </a:r>
            <a:r>
              <a:rPr lang="ru-RU" sz="2400" dirty="0" err="1"/>
              <a:t>Microsoft</a:t>
            </a:r>
            <a:r>
              <a:rPr lang="ru-RU" sz="2400" dirty="0"/>
              <a:t> Word 2003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samoychiteli.ru/document19366.html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188640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61565"/>
            <a:ext cx="89289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6. Если </a:t>
            </a:r>
            <a:r>
              <a:rPr lang="ru-RU" sz="2600" dirty="0"/>
              <a:t>длинное или короткое тире используется для обозначения числового диапазона (например,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2014—18 гг.</a:t>
            </a:r>
            <a:r>
              <a:rPr lang="ru-RU" sz="2600" dirty="0" smtClean="0"/>
              <a:t>), </a:t>
            </a:r>
            <a:r>
              <a:rPr lang="ru-RU" sz="2600" dirty="0"/>
              <a:t>то отбивка пробелами не нужна.</a:t>
            </a:r>
          </a:p>
          <a:p>
            <a:r>
              <a:rPr lang="ru-RU" sz="2600" dirty="0" smtClean="0"/>
              <a:t>7. Дефис </a:t>
            </a:r>
            <a:r>
              <a:rPr lang="ru-RU" sz="2600" dirty="0"/>
              <a:t>пробелами не отбивается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«где-то»,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«Рио-де-Жанейро»</a:t>
            </a:r>
            <a:r>
              <a:rPr lang="ru-RU" sz="2600" dirty="0"/>
              <a:t>).</a:t>
            </a:r>
          </a:p>
          <a:p>
            <a:r>
              <a:rPr lang="ru-RU" sz="2600" dirty="0" smtClean="0"/>
              <a:t>8. Между </a:t>
            </a:r>
            <a:r>
              <a:rPr lang="ru-RU" sz="2600" dirty="0"/>
              <a:t>цифрами дефис не ставится, а ставится тире (чаще всего короткое) без отбивки пробелами. </a:t>
            </a:r>
            <a:r>
              <a:rPr lang="ru-RU" sz="2600" dirty="0" smtClean="0"/>
              <a:t>Пример: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«4–5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шт.»,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I–</a:t>
            </a:r>
            <a:r>
              <a:rPr lang="en-US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век»</a:t>
            </a:r>
            <a:r>
              <a:rPr lang="ru-RU" sz="2600" dirty="0" smtClean="0"/>
              <a:t>.</a:t>
            </a:r>
            <a:endParaRPr lang="ru-RU" sz="2600" dirty="0"/>
          </a:p>
          <a:p>
            <a:r>
              <a:rPr lang="en-US" sz="2600" dirty="0" smtClean="0"/>
              <a:t>9</a:t>
            </a:r>
            <a:r>
              <a:rPr lang="ru-RU" sz="2600" dirty="0" smtClean="0"/>
              <a:t>. Знаки </a:t>
            </a:r>
            <a:r>
              <a:rPr lang="ru-RU" sz="2600" dirty="0"/>
              <a:t>«плюс» </a:t>
            </a:r>
            <a:r>
              <a:rPr lang="ru-RU" sz="2800" dirty="0"/>
              <a:t>(</a:t>
            </a:r>
            <a:r>
              <a:rPr lang="ru-RU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«+»</a:t>
            </a:r>
            <a:r>
              <a:rPr lang="ru-RU" sz="2800" dirty="0"/>
              <a:t>)</a:t>
            </a:r>
            <a:r>
              <a:rPr lang="ru-RU" sz="2600" dirty="0"/>
              <a:t> и минус (</a:t>
            </a:r>
            <a:r>
              <a:rPr lang="ru-RU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«–»</a:t>
            </a:r>
            <a:r>
              <a:rPr lang="ru-RU" sz="2600" dirty="0"/>
              <a:t>) не отделяются пробелом от цифры в случаях подобного написания: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«+20», «–15». </a:t>
            </a:r>
            <a:r>
              <a:rPr lang="ru-RU" sz="2600" dirty="0"/>
              <a:t>Однако при написании выражений </a:t>
            </a:r>
            <a:r>
              <a:rPr lang="ru-RU" sz="2600" dirty="0" smtClean="0"/>
              <a:t>типа: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«2 + 2 = 4» </a:t>
            </a:r>
            <a:r>
              <a:rPr lang="ru-RU" sz="2600" dirty="0"/>
              <a:t>неразрывные пробелы необходимы.</a:t>
            </a:r>
          </a:p>
          <a:p>
            <a:r>
              <a:rPr lang="ru-RU" sz="2600" dirty="0" smtClean="0"/>
              <a:t>10. </a:t>
            </a:r>
            <a:r>
              <a:rPr lang="ru-RU" sz="2600" dirty="0"/>
              <a:t>Содержимое, заключенное в кавычки либо скобки, не отделяется от них пробелами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320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26" y="260648"/>
            <a:ext cx="885698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11.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 заголовка точка не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ставится! </a:t>
            </a:r>
            <a:r>
              <a:rPr lang="ru-RU" sz="2600" dirty="0"/>
              <a:t>При этом иные знаки препинания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«…», «!», «?»</a:t>
            </a:r>
            <a:r>
              <a:rPr lang="ru-RU" sz="2600" dirty="0" smtClean="0"/>
              <a:t>) ставить можно.</a:t>
            </a:r>
            <a:endParaRPr lang="ru-RU" sz="2600" dirty="0"/>
          </a:p>
          <a:p>
            <a:r>
              <a:rPr lang="ru-RU" sz="2600" dirty="0" smtClean="0"/>
              <a:t>12. Между </a:t>
            </a:r>
            <a:r>
              <a:rPr lang="ru-RU" sz="2600" dirty="0"/>
              <a:t>инициалами и после </a:t>
            </a:r>
            <a:r>
              <a:rPr lang="ru-RU" sz="2600" dirty="0" smtClean="0"/>
              <a:t>них  рекомендуется </a:t>
            </a:r>
            <a:r>
              <a:rPr lang="ru-RU" sz="2600" dirty="0"/>
              <a:t>ставить неразрывный </a:t>
            </a:r>
            <a:r>
              <a:rPr lang="ru-RU" sz="2600" dirty="0" smtClean="0"/>
              <a:t>пробел ( «</a:t>
            </a:r>
            <a:r>
              <a:rPr lang="ru-RU" sz="2600" dirty="0"/>
              <a:t>Н. В. Гоголь</a:t>
            </a:r>
            <a:r>
              <a:rPr lang="ru-RU" sz="2600" dirty="0" smtClean="0"/>
              <a:t>» ), </a:t>
            </a:r>
            <a:r>
              <a:rPr lang="ru-RU" sz="2600" dirty="0"/>
              <a:t>чтобы избежать некрасивого разрыва при переносе строки.</a:t>
            </a:r>
          </a:p>
          <a:p>
            <a:r>
              <a:rPr lang="ru-RU" sz="2600" dirty="0" smtClean="0"/>
              <a:t>13. После </a:t>
            </a:r>
            <a:r>
              <a:rPr lang="ru-RU" sz="2600" dirty="0"/>
              <a:t>и внутри сокращений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Прага», «12 кв. м»</a:t>
            </a:r>
            <a:r>
              <a:rPr lang="ru-RU" sz="2600" dirty="0" smtClean="0"/>
              <a:t>), </a:t>
            </a:r>
            <a:r>
              <a:rPr lang="ru-RU" sz="2600" dirty="0"/>
              <a:t>между числами и единицами измерения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кг»,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«2018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r>
              <a:rPr lang="ru-RU" sz="2600" dirty="0" smtClean="0"/>
              <a:t>), </a:t>
            </a:r>
            <a:r>
              <a:rPr lang="ru-RU" sz="2600" dirty="0"/>
              <a:t>между названием и версией продукта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iPhone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) </a:t>
            </a:r>
            <a:r>
              <a:rPr lang="ru-RU" sz="2600" dirty="0"/>
              <a:t>необходим неразрывный пробел.</a:t>
            </a:r>
          </a:p>
          <a:p>
            <a:r>
              <a:rPr lang="ru-RU" sz="2600" dirty="0" smtClean="0"/>
              <a:t>14. При </a:t>
            </a:r>
            <a:r>
              <a:rPr lang="ru-RU" sz="2600" dirty="0"/>
              <a:t>написании сокращений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м/с», «б/у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), </a:t>
            </a:r>
            <a:r>
              <a:rPr lang="ru-RU" sz="2600" dirty="0"/>
              <a:t>дробных чисел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) </a:t>
            </a:r>
            <a:r>
              <a:rPr lang="ru-RU" sz="2600" dirty="0"/>
              <a:t>и разделении одиночных слов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«и/или»</a:t>
            </a:r>
            <a:r>
              <a:rPr lang="ru-RU" sz="2600" dirty="0" smtClean="0"/>
              <a:t>), косая черта (слэш) -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«/» </a:t>
            </a:r>
            <a:r>
              <a:rPr lang="ru-RU" sz="2600" dirty="0" smtClean="0"/>
              <a:t>пробелами </a:t>
            </a:r>
            <a:r>
              <a:rPr lang="ru-RU" sz="2600" dirty="0"/>
              <a:t>не отделяется.</a:t>
            </a:r>
          </a:p>
          <a:p>
            <a:r>
              <a:rPr lang="ru-RU" sz="2600" dirty="0" smtClean="0"/>
              <a:t>15. Если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«/» </a:t>
            </a:r>
            <a:r>
              <a:rPr lang="ru-RU" sz="2600" dirty="0" smtClean="0"/>
              <a:t>используется </a:t>
            </a:r>
            <a:r>
              <a:rPr lang="ru-RU" sz="2600" dirty="0"/>
              <a:t>для разделения словосочетаний </a:t>
            </a:r>
            <a:r>
              <a:rPr lang="ru-RU" sz="2600" dirty="0" smtClean="0"/>
              <a:t>и/или слов (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начальная позиция / окончание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), </a:t>
            </a:r>
            <a:r>
              <a:rPr lang="ru-RU" sz="2600" dirty="0"/>
              <a:t>требуется отбивка </a:t>
            </a:r>
            <a:r>
              <a:rPr lang="ru-RU" sz="2600" dirty="0" smtClean="0"/>
              <a:t>слэша </a:t>
            </a:r>
            <a:r>
              <a:rPr lang="ru-RU" sz="2600" dirty="0"/>
              <a:t>неразрывными пробелами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30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40" y="528152"/>
            <a:ext cx="87934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16. Использование </a:t>
            </a:r>
            <a:r>
              <a:rPr lang="ru-RU" sz="2800" dirty="0"/>
              <a:t>двух и больше вопросительных или восклицательных знаков подряд </a:t>
            </a:r>
            <a:r>
              <a:rPr lang="ru-RU" sz="2800" dirty="0" smtClean="0"/>
              <a:t>(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«??», «!!!</a:t>
            </a:r>
            <a:r>
              <a:rPr lang="ru-RU" sz="2800" dirty="0" smtClean="0"/>
              <a:t>» ) считается </a:t>
            </a:r>
            <a:r>
              <a:rPr lang="ru-RU" sz="2800" dirty="0"/>
              <a:t>ошибкой.</a:t>
            </a:r>
          </a:p>
          <a:p>
            <a:r>
              <a:rPr lang="ru-RU" sz="2800" dirty="0" smtClean="0"/>
              <a:t>17. Сочетать </a:t>
            </a:r>
            <a:r>
              <a:rPr lang="ru-RU" sz="2800" dirty="0"/>
              <a:t>вопросительный и восклицательный знаки можно только в такой последовательности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«?!»</a:t>
            </a:r>
            <a:r>
              <a:rPr lang="ru-RU" sz="2800" dirty="0"/>
              <a:t>, но не наоборот.</a:t>
            </a:r>
          </a:p>
          <a:p>
            <a:r>
              <a:rPr lang="ru-RU" sz="2800" dirty="0" smtClean="0"/>
              <a:t>18. Правильные </a:t>
            </a:r>
            <a:r>
              <a:rPr lang="ru-RU" sz="2800" dirty="0"/>
              <a:t>кавычки — это «ёлочки»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(«»)</a:t>
            </a:r>
            <a:r>
              <a:rPr lang="ru-RU" sz="2800" dirty="0"/>
              <a:t>. </a:t>
            </a:r>
          </a:p>
          <a:p>
            <a:r>
              <a:rPr lang="ru-RU" sz="2800" dirty="0" smtClean="0"/>
              <a:t>19. После </a:t>
            </a:r>
            <a:r>
              <a:rPr lang="ru-RU" sz="2800" dirty="0"/>
              <a:t>сокращенной записи единиц измерения точка не ставится </a:t>
            </a:r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мм», «г», «с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dirty="0" smtClean="0"/>
              <a:t>).</a:t>
            </a:r>
            <a:endParaRPr lang="ru-RU" sz="2800" dirty="0"/>
          </a:p>
          <a:p>
            <a:r>
              <a:rPr lang="ru-RU" sz="2800" dirty="0" smtClean="0"/>
              <a:t>20. Правильная </a:t>
            </a:r>
            <a:r>
              <a:rPr lang="ru-RU" sz="2800" dirty="0"/>
              <a:t>сокращенная запись дней недели такая (по порядку):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пн.», «вт.», «ср.», «чт.», «пт.», «сб.», «вс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.». </a:t>
            </a:r>
            <a:r>
              <a:rPr lang="ru-RU" sz="2800" dirty="0" smtClean="0"/>
              <a:t>Иные </a:t>
            </a:r>
            <a:r>
              <a:rPr lang="ru-RU" sz="2800" dirty="0"/>
              <a:t>варианты сокращений </a:t>
            </a:r>
            <a:r>
              <a:rPr lang="ru-RU" sz="2800" dirty="0" smtClean="0"/>
              <a:t>считаются </a:t>
            </a:r>
            <a:r>
              <a:rPr lang="ru-RU" sz="2800" dirty="0"/>
              <a:t>ошибочными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732" y="107921"/>
            <a:ext cx="330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 символов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907" y="5157192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Чтобы поставить ударение, установите </a:t>
            </a:r>
            <a:r>
              <a:rPr lang="ru-RU" sz="2600" dirty="0" smtClean="0"/>
              <a:t>курсор после нужной буквы, перейдите </a:t>
            </a:r>
            <a:r>
              <a:rPr lang="ru-RU" sz="2600" dirty="0"/>
              <a:t>на английскую раскладку, наберите комбинацию </a:t>
            </a:r>
            <a:r>
              <a:rPr lang="ru-RU" sz="2600" dirty="0" smtClean="0"/>
              <a:t>0301, нажмите комбинацию </a:t>
            </a:r>
            <a:r>
              <a:rPr lang="ru-RU" sz="2600" dirty="0"/>
              <a:t>клавиш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6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lt+x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.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843" y="980728"/>
            <a:ext cx="7271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Чтобы вставить </a:t>
            </a:r>
            <a:r>
              <a:rPr lang="ru-RU" sz="2600" dirty="0"/>
              <a:t>в </a:t>
            </a:r>
            <a:r>
              <a:rPr lang="ru-RU" sz="2600" dirty="0" smtClean="0"/>
              <a:t>текст специальные символы, воспользуйтесь меню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«Вставка» - «Символ»</a:t>
            </a:r>
            <a:endParaRPr lang="ru-RU" sz="2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33" y="2097192"/>
            <a:ext cx="4247344" cy="30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44" y="2097192"/>
            <a:ext cx="4247344" cy="30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288" y="228659"/>
            <a:ext cx="1352391" cy="176018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020272" y="1700808"/>
            <a:ext cx="1728192" cy="39638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27584" y="1873280"/>
            <a:ext cx="6192688" cy="54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20072" y="2255714"/>
            <a:ext cx="1080120" cy="39638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40" y="2471985"/>
            <a:ext cx="88723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При вводе текста редактор Word предупреждает о наличии грамматических или орфографических ошибок, подчеркивая их волнистой зеленой или красной линией.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21A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Зеленое</a:t>
            </a:r>
            <a:r>
              <a:rPr lang="ru-RU" sz="2600" dirty="0" smtClean="0">
                <a:solidFill>
                  <a:srgbClr val="21A72E"/>
                </a:solidFill>
              </a:rPr>
              <a:t> </a:t>
            </a:r>
            <a:r>
              <a:rPr lang="ru-RU" sz="2600" dirty="0"/>
              <a:t>подчеркивание указывает на то, что необходимо проверить </a:t>
            </a:r>
            <a:r>
              <a:rPr lang="ru-RU" sz="2600" dirty="0" smtClean="0"/>
              <a:t>грамматику. </a:t>
            </a:r>
          </a:p>
          <a:p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Красное</a:t>
            </a:r>
            <a:r>
              <a:rPr lang="ru-RU" sz="2600" dirty="0" smtClean="0"/>
              <a:t> </a:t>
            </a:r>
            <a:r>
              <a:rPr lang="ru-RU" sz="2600" dirty="0"/>
              <a:t>указывает на возможные орфографические ошибки или на то, что слово (к примеру, имя собственное или географические названия) не распознано, то есть отсутствуют в словаре редактора Word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562" y="599777"/>
            <a:ext cx="8901934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68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2600" dirty="0" smtClean="0"/>
              <a:t>В процессе набора текста или в конце, рекомендуется выполнять </a:t>
            </a:r>
            <a:r>
              <a:rPr lang="ru-RU" sz="2600" dirty="0"/>
              <a:t>проверку правописания. </a:t>
            </a:r>
            <a:endParaRPr lang="ru-RU" sz="2600" dirty="0" smtClean="0"/>
          </a:p>
          <a:p>
            <a:r>
              <a:rPr lang="ru-RU" sz="2600" dirty="0" smtClean="0"/>
              <a:t>Для </a:t>
            </a:r>
            <a:r>
              <a:rPr lang="ru-RU" sz="2600" dirty="0"/>
              <a:t>этого выберите </a:t>
            </a:r>
            <a:r>
              <a:rPr lang="ru-RU" sz="2600" dirty="0" smtClean="0"/>
              <a:t>на панели </a:t>
            </a:r>
            <a:r>
              <a:rPr lang="ru-RU" sz="2600" dirty="0"/>
              <a:t>верхнего меню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«Рецензирование» - «Правописание»</a:t>
            </a:r>
            <a:endParaRPr lang="ru-RU" sz="2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80312" y="1103833"/>
            <a:ext cx="1584176" cy="108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3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атрибутам форматирования относят: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Гарнитуру, размер, начертание, цвет и регистра шрифта, интервал между символами, фоновое выделение текста </a:t>
            </a:r>
            <a:r>
              <a:rPr lang="ru-RU" sz="2600" dirty="0" smtClean="0">
                <a:latin typeface="+mn-lt"/>
              </a:rPr>
              <a:t>- «</a:t>
            </a:r>
            <a:r>
              <a:rPr lang="ru-RU" sz="2600" dirty="0">
                <a:latin typeface="+mn-lt"/>
              </a:rPr>
              <a:t>Шрифт</a:t>
            </a:r>
            <a:r>
              <a:rPr lang="ru-RU" sz="2600" dirty="0" smtClean="0">
                <a:latin typeface="+mn-lt"/>
              </a:rPr>
              <a:t>».</a:t>
            </a:r>
            <a:endParaRPr lang="ru-RU" sz="26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Выравнивание текста (левый или правый край, центр, ширина), отступы, межстрочный интервал, маркированные и нумерованные списки, цветная заливка общего фона </a:t>
            </a:r>
            <a:r>
              <a:rPr lang="ru-RU" sz="2600" dirty="0" smtClean="0">
                <a:latin typeface="+mn-lt"/>
              </a:rPr>
              <a:t>- «</a:t>
            </a:r>
            <a:r>
              <a:rPr lang="ru-RU" sz="2600" dirty="0">
                <a:latin typeface="+mn-lt"/>
              </a:rPr>
              <a:t>Абзац</a:t>
            </a:r>
            <a:r>
              <a:rPr lang="ru-RU" sz="2600" dirty="0" smtClean="0">
                <a:latin typeface="+mn-lt"/>
              </a:rPr>
              <a:t>».</a:t>
            </a:r>
            <a:endParaRPr lang="ru-RU" sz="26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Размер и ориентация страницы, границы рабочего поля текстового редактора </a:t>
            </a:r>
            <a:r>
              <a:rPr lang="en-US" sz="2600" dirty="0" smtClean="0">
                <a:latin typeface="+mn-lt"/>
              </a:rPr>
              <a:t>Word</a:t>
            </a:r>
            <a:r>
              <a:rPr lang="ru-RU" sz="2600" dirty="0" smtClean="0">
                <a:latin typeface="+mn-lt"/>
              </a:rPr>
              <a:t>  - «Разметка </a:t>
            </a:r>
            <a:r>
              <a:rPr lang="ru-RU" sz="2600" dirty="0">
                <a:latin typeface="+mn-lt"/>
              </a:rPr>
              <a:t>страницы</a:t>
            </a:r>
            <a:r>
              <a:rPr lang="ru-RU" sz="2600" dirty="0" smtClean="0">
                <a:latin typeface="+mn-lt"/>
              </a:rPr>
              <a:t>».</a:t>
            </a:r>
            <a:endParaRPr lang="ru-RU" sz="26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Создание колонок, новых разделов, </a:t>
            </a:r>
            <a:r>
              <a:rPr lang="ru-RU" sz="2600" dirty="0" smtClean="0">
                <a:latin typeface="+mn-lt"/>
              </a:rPr>
              <a:t>колонтитулов.</a:t>
            </a:r>
            <a:endParaRPr lang="ru-RU" sz="26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Оформление оглавления и добавление </a:t>
            </a:r>
            <a:r>
              <a:rPr lang="ru-RU" sz="2600" dirty="0" smtClean="0">
                <a:latin typeface="+mn-lt"/>
              </a:rPr>
              <a:t>нумерации страниц.</a:t>
            </a:r>
            <a:endParaRPr lang="en-US" sz="2600" dirty="0" smtClean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7920"/>
            <a:ext cx="4396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Форматирование текста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5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250" y="-36095"/>
            <a:ext cx="662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диалоговым окном Шрифт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В меню «Главная» открыть диалоговое окно «Шрифт</a:t>
            </a:r>
            <a:r>
              <a:rPr lang="ru-RU" sz="2600" dirty="0" smtClean="0"/>
              <a:t>».</a:t>
            </a:r>
          </a:p>
          <a:p>
            <a:endParaRPr lang="ru-RU" sz="2600" dirty="0"/>
          </a:p>
          <a:p>
            <a:endParaRPr lang="ru-RU" sz="2600" dirty="0"/>
          </a:p>
          <a:p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ru-RU" sz="2600" dirty="0" smtClean="0"/>
              <a:t>  </a:t>
            </a:r>
          </a:p>
          <a:p>
            <a:r>
              <a:rPr lang="ru-RU" sz="2600" dirty="0" smtClean="0"/>
              <a:t>Выделить </a:t>
            </a:r>
            <a:r>
              <a:rPr lang="ru-RU" sz="2600" dirty="0"/>
              <a:t>текст, щелкнуть право кнопкой мыши, из выплывшего окна выбрать  «Шрифт». </a:t>
            </a:r>
            <a:endParaRPr lang="ru-RU" sz="2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546" y="896055"/>
            <a:ext cx="5904148" cy="116479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170122" y="1255934"/>
            <a:ext cx="216024" cy="19922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852936"/>
            <a:ext cx="3265613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852936"/>
            <a:ext cx="326561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79082997</TotalTime>
  <Words>1527</Words>
  <Application>Microsoft Office PowerPoint</Application>
  <PresentationFormat>Экран (4:3)</PresentationFormat>
  <Paragraphs>123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 городского методического объединения  учителей  информатики за 2016-17 уч. год. </dc:title>
  <dc:creator>Татьяна Копылова</dc:creator>
  <cp:lastModifiedBy>Татьяна Копылова</cp:lastModifiedBy>
  <cp:revision>478</cp:revision>
  <dcterms:created xsi:type="dcterms:W3CDTF">2017-08-18T03:59:39Z</dcterms:created>
  <dcterms:modified xsi:type="dcterms:W3CDTF">2018-03-23T02:59:05Z</dcterms:modified>
</cp:coreProperties>
</file>