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79" r:id="rId2"/>
    <p:sldId id="257" r:id="rId3"/>
    <p:sldId id="471" r:id="rId4"/>
    <p:sldId id="473" r:id="rId5"/>
    <p:sldId id="479" r:id="rId6"/>
    <p:sldId id="476" r:id="rId7"/>
    <p:sldId id="478" r:id="rId8"/>
    <p:sldId id="480" r:id="rId9"/>
    <p:sldId id="481" r:id="rId10"/>
    <p:sldId id="483" r:id="rId11"/>
    <p:sldId id="482" r:id="rId12"/>
    <p:sldId id="484" r:id="rId13"/>
    <p:sldId id="329" r:id="rId14"/>
    <p:sldId id="472" r:id="rId15"/>
    <p:sldId id="474" r:id="rId16"/>
    <p:sldId id="475" r:id="rId17"/>
    <p:sldId id="477" r:id="rId18"/>
    <p:sldId id="485" r:id="rId19"/>
    <p:sldId id="486" r:id="rId20"/>
    <p:sldId id="487" r:id="rId21"/>
    <p:sldId id="488" r:id="rId22"/>
    <p:sldId id="489" r:id="rId23"/>
    <p:sldId id="490" r:id="rId24"/>
    <p:sldId id="491" r:id="rId25"/>
    <p:sldId id="492" r:id="rId26"/>
    <p:sldId id="493" r:id="rId27"/>
    <p:sldId id="494" r:id="rId28"/>
    <p:sldId id="495" r:id="rId29"/>
    <p:sldId id="346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0000"/>
    <a:srgbClr val="C05B08"/>
    <a:srgbClr val="CD6209"/>
    <a:srgbClr val="BC5908"/>
    <a:srgbClr val="5D380F"/>
    <a:srgbClr val="683104"/>
    <a:srgbClr val="A50021"/>
    <a:srgbClr val="407739"/>
    <a:srgbClr val="21A72E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918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2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F9928AF-2094-43DE-BBF3-59F5B0F651B3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0467D8-531A-4737-BB08-9340EBCB9E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6078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514AAFD-9B29-40E4-B363-43E14B95BA20}" type="slidenum">
              <a:rPr lang="ru-RU" altLang="ru-RU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514AAFD-9B29-40E4-B363-43E14B95BA20}" type="slidenum">
              <a:rPr lang="ru-RU" altLang="ru-RU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514AAFD-9B29-40E4-B363-43E14B95BA20}" type="slidenum">
              <a:rPr lang="ru-RU" altLang="ru-RU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514AAFD-9B29-40E4-B363-43E14B95BA20}" type="slidenum">
              <a:rPr lang="ru-RU" altLang="ru-RU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514AAFD-9B29-40E4-B363-43E14B95BA20}" type="slidenum">
              <a:rPr lang="ru-RU" altLang="ru-RU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02EF5-57EF-4DF6-A6B7-FAEDD8752309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0C99F-2DFC-4BDC-83EF-DBF53377E9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955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C09F4-75FB-4A05-BC0B-CEF559E880D9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996BC-5AAF-44D8-922E-21B98EF809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501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08591-11FA-4DCC-8EAF-C63B74F2F571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22E78-D0DE-482F-90B3-ABE80A661F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131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FA954-8308-4256-821C-8921E86A2A38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02AA8-8621-48C6-B44B-9A14DB1470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523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074F2-2F11-44DF-9268-3EB2D0E22774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C67D0-F4A7-426F-BBDC-7001E0E9D7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482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ED413-28C8-4AAB-8273-DD7700F8E565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44339-8D86-4A86-A1BF-691BF47548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37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768FB-D244-49DA-A152-680C7A6FB445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8D3D6-0165-4251-B824-49003B4795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36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F5D9C-2209-42AC-95F4-00DC1AB767DF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FA5A2-AC24-474A-ADBD-06A738C213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827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A92CD-3ADF-485A-A6F6-F570AFDBA233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EFDC1-11F0-4D17-8404-C46382E2E6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61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2925E-9790-41BF-94E9-2072E5FA52AB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20C56-F5E4-443A-89A4-56EB6C782E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563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30D50-2142-412A-94C0-C3486F0C5C10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015EA-1ACC-4AED-A4A4-749DED0C52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344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C1E668-229A-48EC-AB1C-C3DF76A22D4E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F08B45-DD36-4733-89E5-24F072209A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hyperlink" Target="http://www.blender.org/downloa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lamerkomp.ru/load/grafika_i_dizajn/redaktory_3d_grafiki/sketchup/46-1-0-738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yaplanet.net/grafics/wings-3d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scad.org/downloads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microsoft.com/office/2007/relationships/hdphoto" Target="../media/hdphoto4.wdp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amabilis.com/download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ocad.org/download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33.png"/><Relationship Id="rId4" Type="http://schemas.openxmlformats.org/officeDocument/2006/relationships/hyperlink" Target="http://pixologic.com/sculptris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www.sweethome3d.com/ru/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merkomp.ru/load/grafika_i_dizajn/redaktory_3d_grafiki/46" TargetMode="External"/><Relationship Id="rId2" Type="http://schemas.openxmlformats.org/officeDocument/2006/relationships/hyperlink" Target="https://videosmile.ru/lessons/read/obzor-samyih-populyarnyih-3d-redaktorov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-engineer.ru/spravochnik-po-openscad/" TargetMode="External"/><Relationship Id="rId5" Type="http://schemas.openxmlformats.org/officeDocument/2006/relationships/hyperlink" Target="http://www.sweethome3d.com/ru/userGuide.jsp" TargetMode="External"/><Relationship Id="rId4" Type="http://schemas.openxmlformats.org/officeDocument/2006/relationships/hyperlink" Target="https://freelance.today/poleznoe/20-besplatnyh-programm-dlya-3d-modelirovaniya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7538" y="1340768"/>
            <a:ext cx="9126462" cy="379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ru-RU" sz="3600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</a:t>
            </a:r>
            <a:r>
              <a:rPr lang="ru-RU" sz="3600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Технологии 3D моделирования </a:t>
            </a:r>
            <a:endParaRPr lang="en-US" sz="3600" dirty="0" smtClean="0">
              <a:solidFill>
                <a:srgbClr val="6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ru-RU" sz="3600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для </a:t>
            </a:r>
            <a:r>
              <a:rPr lang="ru-RU" sz="3600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создания образовательных ресурсов</a:t>
            </a:r>
            <a:r>
              <a:rPr lang="ru-RU" sz="3600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»</a:t>
            </a:r>
            <a:endParaRPr lang="ru-RU" sz="3600" dirty="0">
              <a:solidFill>
                <a:srgbClr val="6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051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375" y="152400"/>
            <a:ext cx="1412875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Текст 7"/>
          <p:cNvSpPr txBox="1">
            <a:spLocks/>
          </p:cNvSpPr>
          <p:nvPr/>
        </p:nvSpPr>
        <p:spPr>
          <a:xfrm>
            <a:off x="5967413" y="333375"/>
            <a:ext cx="3203575" cy="54451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«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- 2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Текст 7"/>
          <p:cNvSpPr txBox="1">
            <a:spLocks/>
          </p:cNvSpPr>
          <p:nvPr/>
        </p:nvSpPr>
        <p:spPr bwMode="auto">
          <a:xfrm>
            <a:off x="1944688" y="5299075"/>
            <a:ext cx="70913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2800" b="1" dirty="0" smtClean="0">
                <a:solidFill>
                  <a:srgbClr val="CD62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Копылова Татьяна Владимировна,</a:t>
            </a:r>
          </a:p>
          <a:p>
            <a:pPr algn="r">
              <a:defRPr/>
            </a:pPr>
            <a:r>
              <a:rPr lang="ru-RU" sz="2400" dirty="0" smtClean="0">
                <a:solidFill>
                  <a:srgbClr val="CD62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методист МКУ КИМЦ</a:t>
            </a:r>
            <a:endParaRPr lang="ru-RU" sz="2400" dirty="0">
              <a:solidFill>
                <a:srgbClr val="CD62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116631"/>
            <a:ext cx="54613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Самые популярные 3</a:t>
            </a:r>
            <a:r>
              <a:rPr lang="en-US" sz="3200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 </a:t>
            </a:r>
            <a:r>
              <a:rPr lang="ru-RU" sz="3200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пакеты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620688"/>
            <a:ext cx="87849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solidFill>
                  <a:srgbClr val="C05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Лицензионное ПО:</a:t>
            </a:r>
          </a:p>
          <a:p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3Ds </a:t>
            </a:r>
            <a:r>
              <a:rPr lang="ru-RU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</a:t>
            </a:r>
            <a:r>
              <a:rPr lang="ru-RU" sz="2600" dirty="0"/>
              <a:t> – «пионер» среди 3D редакторов, </a:t>
            </a:r>
            <a:r>
              <a:rPr lang="ru-RU" sz="2600" dirty="0" smtClean="0"/>
              <a:t>самый популярный </a:t>
            </a:r>
            <a:r>
              <a:rPr lang="ru-RU" sz="2600" dirty="0"/>
              <a:t>инструмент, №1  </a:t>
            </a:r>
            <a:r>
              <a:rPr lang="ru-RU" sz="2600" dirty="0" smtClean="0"/>
              <a:t>(компьютерные </a:t>
            </a:r>
            <a:r>
              <a:rPr lang="ru-RU" sz="2600" dirty="0"/>
              <a:t>игры, интерьеры, </a:t>
            </a:r>
            <a:r>
              <a:rPr lang="ru-RU" sz="2600" dirty="0" smtClean="0"/>
              <a:t>визуализация).</a:t>
            </a:r>
            <a:endParaRPr lang="ru-RU" sz="2600" dirty="0"/>
          </a:p>
          <a:p>
            <a:r>
              <a:rPr lang="ru-RU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Maya</a:t>
            </a:r>
            <a:r>
              <a:rPr lang="ru-RU" sz="2600" dirty="0"/>
              <a:t> – анимация, киноиндустрия, телевидение, клипы.</a:t>
            </a:r>
          </a:p>
          <a:p>
            <a:r>
              <a:rPr lang="ru-RU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Cinema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4D </a:t>
            </a:r>
            <a:r>
              <a:rPr lang="ru-RU" sz="2600" dirty="0"/>
              <a:t>– спецэффекты в кино и телевидении, </a:t>
            </a:r>
            <a:r>
              <a:rPr lang="ru-RU" sz="2600" dirty="0" err="1"/>
              <a:t>моушен</a:t>
            </a:r>
            <a:r>
              <a:rPr lang="ru-RU" sz="2600" dirty="0"/>
              <a:t>-дизайн, реклама.</a:t>
            </a:r>
          </a:p>
          <a:p>
            <a:r>
              <a:rPr lang="ru-RU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Modo</a:t>
            </a:r>
            <a:r>
              <a:rPr lang="ru-RU" sz="2600" dirty="0"/>
              <a:t> – реклама, игры, спецэффекты в кино.</a:t>
            </a:r>
          </a:p>
          <a:p>
            <a:r>
              <a:rPr lang="ru-RU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Houdini</a:t>
            </a:r>
            <a:r>
              <a:rPr lang="ru-RU" sz="2600" dirty="0"/>
              <a:t> – визуальное программирование, спецэффекты в кино.</a:t>
            </a:r>
          </a:p>
          <a:p>
            <a:r>
              <a:rPr lang="ru-RU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LightWave</a:t>
            </a:r>
            <a:r>
              <a:rPr lang="ru-RU" sz="2600" dirty="0" smtClean="0"/>
              <a:t> </a:t>
            </a:r>
            <a:r>
              <a:rPr lang="ru-RU" sz="2600" dirty="0"/>
              <a:t>– спецэффекты в кино, телевидении.</a:t>
            </a:r>
            <a:endParaRPr lang="ru-RU" sz="2600" dirty="0" smtClean="0"/>
          </a:p>
          <a:p>
            <a:endParaRPr lang="ru-RU" sz="2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20" y="5157176"/>
            <a:ext cx="1332000" cy="1332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824" y="5063048"/>
            <a:ext cx="1368000" cy="14261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000" y="5013176"/>
            <a:ext cx="1476000" cy="1476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854" y="5121176"/>
            <a:ext cx="1061282" cy="136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320" y="5121176"/>
            <a:ext cx="1368000" cy="136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1"/>
          <a:stretch/>
        </p:blipFill>
        <p:spPr>
          <a:xfrm>
            <a:off x="7482780" y="5121176"/>
            <a:ext cx="1410758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51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pp.userapi.com/c837530/v837530602/a114/aq9VSxkoCt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915816" y="38063"/>
            <a:ext cx="31683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Blender</a:t>
            </a:r>
            <a:r>
              <a:rPr lang="ru-RU" sz="3200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3D</a:t>
            </a:r>
            <a:endParaRPr lang="ru-RU" sz="3200" dirty="0">
              <a:solidFill>
                <a:srgbClr val="6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781" y="4270469"/>
            <a:ext cx="1224136" cy="12241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771" y="5744869"/>
            <a:ext cx="408015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smtClean="0">
                <a:hlinkClick r:id="rId4"/>
              </a:rPr>
              <a:t>www.blender.org/download</a:t>
            </a:r>
            <a:r>
              <a:rPr lang="ru-RU" sz="2600" dirty="0" smtClean="0"/>
              <a:t> </a:t>
            </a:r>
            <a:endParaRPr lang="ru-RU" sz="2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622838"/>
            <a:ext cx="878239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err="1">
                <a:solidFill>
                  <a:srgbClr val="C05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Blender</a:t>
            </a:r>
            <a:r>
              <a:rPr lang="ru-RU" sz="2600" dirty="0">
                <a:solidFill>
                  <a:srgbClr val="C05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dirty="0"/>
              <a:t>— Свободное и открытое программное обеспечение для создания трёхмерной компьютерной графики, включающий в себя средства моделирования, анимации, рендеринга, постобработки и монтажа видео со звуком, компоновки с помощью «узлов», а также для создания интерактивных игр. В настоящее время пользуется наибольшей популярностью среди бесплатных </a:t>
            </a:r>
            <a:r>
              <a:rPr lang="ru-RU" sz="2600" dirty="0" smtClean="0"/>
              <a:t>3D-редакторов.</a:t>
            </a:r>
            <a:endParaRPr lang="ru-RU" sz="2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810" y="3501008"/>
            <a:ext cx="4984105" cy="297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99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10288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Простое </a:t>
            </a:r>
            <a:r>
              <a:rPr lang="ru-RU" sz="2400" dirty="0"/>
              <a:t>в использовании, бесплатное приложение с набором необходимых </a:t>
            </a:r>
            <a:r>
              <a:rPr lang="ru-RU" sz="2400" dirty="0" smtClean="0"/>
              <a:t>инструментов. Используя </a:t>
            </a:r>
            <a:r>
              <a:rPr lang="ru-RU" sz="2400" dirty="0"/>
              <a:t>встроенные в </a:t>
            </a:r>
            <a:r>
              <a:rPr lang="ru-RU" sz="2400" dirty="0" err="1"/>
              <a:t>SketchUp</a:t>
            </a:r>
            <a:r>
              <a:rPr lang="ru-RU" sz="2400" dirty="0"/>
              <a:t> реалистичные </a:t>
            </a:r>
            <a:r>
              <a:rPr lang="ru-RU" sz="2400" dirty="0" smtClean="0"/>
              <a:t>текстуры</a:t>
            </a:r>
            <a:r>
              <a:rPr lang="ru-RU" sz="2400" dirty="0"/>
              <a:t>,</a:t>
            </a:r>
            <a:r>
              <a:rPr lang="ru-RU" sz="2400" dirty="0" smtClean="0"/>
              <a:t> </a:t>
            </a:r>
            <a:r>
              <a:rPr lang="ru-RU" sz="2400" dirty="0"/>
              <a:t>добавляя и скачивая новые элементы, </a:t>
            </a:r>
            <a:r>
              <a:rPr lang="ru-RU" sz="2400" dirty="0" smtClean="0"/>
              <a:t>можно </a:t>
            </a:r>
            <a:r>
              <a:rPr lang="ru-RU" sz="2400" dirty="0"/>
              <a:t>создавать 3D проекты домов, ландшафта, архитектурных сооружений, дизайна интерьера и т.д.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51920" y="-36095"/>
            <a:ext cx="17496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SketchUp</a:t>
            </a:r>
            <a:endParaRPr lang="ru-RU" sz="3200" dirty="0">
              <a:solidFill>
                <a:srgbClr val="6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008" y="5805264"/>
            <a:ext cx="9036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prstClr val="black"/>
                </a:solidFill>
                <a:hlinkClick r:id="rId2"/>
              </a:rPr>
              <a:t>http://www.lamerkomp.ru/load/grafika_i_dizajn/redaktory_3d_grafiki/sketchup/46-1-0-738</a:t>
            </a:r>
            <a:r>
              <a:rPr lang="ru-RU" sz="2400" dirty="0" smtClean="0">
                <a:solidFill>
                  <a:prstClr val="black"/>
                </a:solidFill>
              </a:rPr>
              <a:t> 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3074" name="Picture 2" descr="Sketch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70158"/>
            <a:ext cx="6043614" cy="344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836713"/>
            <a:ext cx="9108000" cy="293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59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478" y="3933056"/>
            <a:ext cx="89289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Программа для </a:t>
            </a:r>
            <a:r>
              <a:rPr lang="ru-RU" sz="2400" dirty="0"/>
              <a:t>трехмерного </a:t>
            </a:r>
            <a:r>
              <a:rPr lang="ru-RU" sz="2400" dirty="0" smtClean="0"/>
              <a:t>моделирования . </a:t>
            </a:r>
            <a:r>
              <a:rPr lang="ru-RU" sz="2400" dirty="0"/>
              <a:t>Пользователям предоставляется множество инструментов, с помощью которых можно создавать очень реалистичные модели. </a:t>
            </a:r>
            <a:r>
              <a:rPr lang="ru-RU" sz="2400" dirty="0" err="1"/>
              <a:t>Wings</a:t>
            </a:r>
            <a:r>
              <a:rPr lang="ru-RU" sz="2400" dirty="0"/>
              <a:t> 3D имеет настраиваемый интерфейс, встроенный инструмент отображения </a:t>
            </a:r>
            <a:r>
              <a:rPr lang="ru-RU" sz="2400" dirty="0" err="1" smtClean="0"/>
              <a:t>AutoUV</a:t>
            </a:r>
            <a:r>
              <a:rPr lang="ru-RU" sz="2400" dirty="0" smtClean="0"/>
              <a:t> и </a:t>
            </a:r>
            <a:r>
              <a:rPr lang="ru-RU" sz="2400" dirty="0"/>
              <a:t>может экспортировать готовые файлы в большинство популярных 3D-форматов. </a:t>
            </a:r>
            <a:r>
              <a:rPr lang="ru-RU" sz="2400" dirty="0" err="1" smtClean="0"/>
              <a:t>Wings</a:t>
            </a:r>
            <a:r>
              <a:rPr lang="ru-RU" sz="2400" dirty="0" smtClean="0"/>
              <a:t> </a:t>
            </a:r>
            <a:r>
              <a:rPr lang="ru-RU" sz="2400" dirty="0"/>
              <a:t>3D не поддерживает анимацию</a:t>
            </a:r>
            <a:r>
              <a:rPr lang="ru-RU" sz="2400" dirty="0" smtClean="0"/>
              <a:t>.</a:t>
            </a:r>
            <a:endParaRPr lang="ru-RU" sz="2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505737" y="0"/>
            <a:ext cx="17700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Wings</a:t>
            </a:r>
            <a:r>
              <a:rPr lang="ru-RU" sz="3200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3D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6165304"/>
            <a:ext cx="6696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hlinkClick r:id="rId3"/>
              </a:rPr>
              <a:t>http://</a:t>
            </a:r>
            <a:r>
              <a:rPr lang="en-US" sz="2400" dirty="0" smtClean="0">
                <a:solidFill>
                  <a:prstClr val="black"/>
                </a:solidFill>
                <a:hlinkClick r:id="rId3"/>
              </a:rPr>
              <a:t>www.anyaplanet.net/grafics/wings-3d.html</a:t>
            </a:r>
            <a:r>
              <a:rPr lang="ru-RU" sz="2400" dirty="0" smtClean="0">
                <a:solidFill>
                  <a:prstClr val="black"/>
                </a:solidFill>
              </a:rPr>
              <a:t> 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33" y="620688"/>
            <a:ext cx="4416491" cy="33123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003" y="620688"/>
            <a:ext cx="3022429" cy="3312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20688"/>
            <a:ext cx="3154925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57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8797" y="4523636"/>
            <a:ext cx="89289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Бесплатное программное обеспечение для 3D-моделирования </a:t>
            </a:r>
            <a:r>
              <a:rPr lang="ru-RU" sz="2400" dirty="0" err="1"/>
              <a:t>Open</a:t>
            </a:r>
            <a:r>
              <a:rPr lang="ru-RU" sz="2400" dirty="0"/>
              <a:t> SCAD создано для серьезного проектирования (</a:t>
            </a:r>
            <a:r>
              <a:rPr lang="ru-RU" sz="2400" dirty="0" err="1"/>
              <a:t>промдизайн</a:t>
            </a:r>
            <a:r>
              <a:rPr lang="ru-RU" sz="2400" dirty="0"/>
              <a:t>, интерьеры, архитектура). Художественные аспекты создателей программы интересовали в гораздо меньшей степени. </a:t>
            </a:r>
            <a:endParaRPr lang="ru-RU" sz="2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505737" y="0"/>
            <a:ext cx="2162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SCAD</a:t>
            </a:r>
            <a:endParaRPr lang="ru-RU" sz="3200" dirty="0">
              <a:solidFill>
                <a:srgbClr val="6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6063679"/>
            <a:ext cx="6696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hlinkClick r:id="rId3"/>
              </a:rPr>
              <a:t>http://</a:t>
            </a:r>
            <a:r>
              <a:rPr lang="en-US" sz="2400" dirty="0" smtClean="0">
                <a:solidFill>
                  <a:prstClr val="black"/>
                </a:solidFill>
                <a:hlinkClick r:id="rId3"/>
              </a:rPr>
              <a:t>www.openscad.org/downloads.html</a:t>
            </a:r>
            <a:r>
              <a:rPr lang="ru-RU" sz="2400" dirty="0" smtClean="0">
                <a:solidFill>
                  <a:prstClr val="black"/>
                </a:solidFill>
              </a:rPr>
              <a:t> 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5" y="584774"/>
            <a:ext cx="6503447" cy="388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110" y="606312"/>
            <a:ext cx="5071301" cy="38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68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496" y="4154304"/>
            <a:ext cx="90364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Бесплатная программа 3D </a:t>
            </a:r>
            <a:r>
              <a:rPr lang="ru-RU" sz="2400" dirty="0" err="1"/>
              <a:t>Crafter</a:t>
            </a:r>
            <a:r>
              <a:rPr lang="ru-RU" sz="2400" dirty="0"/>
              <a:t> предназначена для 3D-моделирования в режиме реального времени и создания </a:t>
            </a:r>
            <a:r>
              <a:rPr lang="ru-RU" sz="2400" dirty="0" err="1"/>
              <a:t>анимаций</a:t>
            </a:r>
            <a:r>
              <a:rPr lang="ru-RU" sz="2400" dirty="0"/>
              <a:t>. </a:t>
            </a:r>
            <a:r>
              <a:rPr lang="ru-RU" sz="2400" dirty="0" smtClean="0"/>
              <a:t>Интуитивно </a:t>
            </a:r>
            <a:r>
              <a:rPr lang="ru-RU" sz="2400" dirty="0"/>
              <a:t>понятный подход «</a:t>
            </a:r>
            <a:r>
              <a:rPr lang="ru-RU" sz="2400" dirty="0" err="1"/>
              <a:t>drag-and-drop</a:t>
            </a:r>
            <a:r>
              <a:rPr lang="ru-RU" sz="2400" dirty="0"/>
              <a:t>». Сложные модели могут быть построены с помощью простых </a:t>
            </a:r>
            <a:r>
              <a:rPr lang="ru-RU" sz="2400" dirty="0" smtClean="0"/>
              <a:t>форм. </a:t>
            </a:r>
            <a:r>
              <a:rPr lang="ru-RU" sz="2400" dirty="0"/>
              <a:t>Это один из самых удобных инструментов для создания анимации.</a:t>
            </a:r>
            <a:endParaRPr lang="ru-RU" sz="2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505737" y="0"/>
            <a:ext cx="19856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3D </a:t>
            </a:r>
            <a:r>
              <a:rPr lang="ru-RU" sz="3200" dirty="0" err="1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Crafter</a:t>
            </a:r>
            <a:r>
              <a:rPr lang="ru-RU" sz="3200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6063679"/>
            <a:ext cx="6696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hlinkClick r:id="rId3"/>
              </a:rPr>
              <a:t>http://amabilis.com/downloads</a:t>
            </a:r>
            <a:r>
              <a:rPr lang="en-US" sz="2400" dirty="0" smtClean="0">
                <a:solidFill>
                  <a:prstClr val="black"/>
                </a:solidFill>
                <a:hlinkClick r:id="rId3"/>
              </a:rPr>
              <a:t>/</a:t>
            </a:r>
            <a:r>
              <a:rPr lang="ru-RU" sz="2400" dirty="0" smtClean="0">
                <a:solidFill>
                  <a:prstClr val="black"/>
                </a:solidFill>
              </a:rPr>
              <a:t> 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584775"/>
            <a:ext cx="5173231" cy="356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47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496" y="4154304"/>
            <a:ext cx="90364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Бесплатное программное обеспечение </a:t>
            </a:r>
            <a:r>
              <a:rPr lang="ru-RU" sz="2400" dirty="0" err="1"/>
              <a:t>LeoCAD</a:t>
            </a:r>
            <a:r>
              <a:rPr lang="ru-RU" sz="2400" dirty="0"/>
              <a:t> – это система автоматизированного проектирования виртуальных моделей LEGO. Есть версии для </a:t>
            </a:r>
            <a:r>
              <a:rPr lang="ru-RU" sz="2400" dirty="0" err="1"/>
              <a:t>Windows</a:t>
            </a:r>
            <a:r>
              <a:rPr lang="ru-RU" sz="2400" dirty="0"/>
              <a:t>, </a:t>
            </a:r>
            <a:r>
              <a:rPr lang="ru-RU" sz="2400" dirty="0" err="1"/>
              <a:t>Mac</a:t>
            </a:r>
            <a:r>
              <a:rPr lang="ru-RU" sz="2400" dirty="0"/>
              <a:t> OS и </a:t>
            </a:r>
            <a:r>
              <a:rPr lang="ru-RU" sz="2400" dirty="0" err="1"/>
              <a:t>Linux</a:t>
            </a:r>
            <a:r>
              <a:rPr lang="ru-RU" sz="2400" dirty="0"/>
              <a:t>. Программа </a:t>
            </a:r>
            <a:r>
              <a:rPr lang="ru-RU" sz="2400" dirty="0" smtClean="0"/>
              <a:t>имеет </a:t>
            </a:r>
            <a:r>
              <a:rPr lang="ru-RU" sz="2400" dirty="0"/>
              <a:t>простой интерфейс, поддерживает ключевые кадры и работает в режиме анимации. </a:t>
            </a:r>
            <a:endParaRPr lang="ru-RU" sz="2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505737" y="0"/>
            <a:ext cx="14879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LeoCAD</a:t>
            </a:r>
            <a:endParaRPr lang="ru-RU" sz="3200" dirty="0">
              <a:solidFill>
                <a:srgbClr val="6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6063679"/>
            <a:ext cx="6696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hlinkClick r:id="rId3"/>
              </a:rPr>
              <a:t>https://</a:t>
            </a:r>
            <a:r>
              <a:rPr lang="en-US" sz="2400" dirty="0" smtClean="0">
                <a:solidFill>
                  <a:prstClr val="black"/>
                </a:solidFill>
                <a:hlinkClick r:id="rId3"/>
              </a:rPr>
              <a:t>www.leocad.org/download.html</a:t>
            </a:r>
            <a:r>
              <a:rPr lang="ru-RU" sz="2400" dirty="0" smtClean="0">
                <a:solidFill>
                  <a:prstClr val="black"/>
                </a:solidFill>
              </a:rPr>
              <a:t> 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936" y="605556"/>
            <a:ext cx="5269352" cy="354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4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" t="2663" r="-765" b="-195"/>
          <a:stretch/>
        </p:blipFill>
        <p:spPr>
          <a:xfrm>
            <a:off x="4644008" y="732036"/>
            <a:ext cx="4499992" cy="33450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496" y="4221088"/>
            <a:ext cx="90364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Особенностями бесплатной программы </a:t>
            </a:r>
            <a:r>
              <a:rPr lang="ru-RU" sz="2400" dirty="0" err="1" smtClean="0"/>
              <a:t>Sculptris</a:t>
            </a:r>
            <a:r>
              <a:rPr lang="ru-RU" sz="2400" dirty="0" smtClean="0"/>
              <a:t> </a:t>
            </a:r>
            <a:r>
              <a:rPr lang="ru-RU" sz="2400" dirty="0"/>
              <a:t>являются удобная навигация и простота использования. Программу легко освоит даже </a:t>
            </a:r>
            <a:r>
              <a:rPr lang="ru-RU" sz="2400" dirty="0" smtClean="0"/>
              <a:t>новичок. </a:t>
            </a:r>
            <a:r>
              <a:rPr lang="ru-RU" sz="2400" dirty="0"/>
              <a:t>Процесс работы построен так, что можно забыть о геометрии и просто создавать модель, при этом бережно расходуя ресурсы компьютера.</a:t>
            </a:r>
          </a:p>
          <a:p>
            <a:r>
              <a:rPr lang="ru-RU" sz="2400" dirty="0">
                <a:hlinkClick r:id="rId4"/>
              </a:rPr>
              <a:t>http://pixologic.com/sculptris</a:t>
            </a:r>
            <a:r>
              <a:rPr lang="ru-RU" sz="2400" dirty="0" smtClean="0">
                <a:hlinkClick r:id="rId4"/>
              </a:rPr>
              <a:t>/</a:t>
            </a:r>
            <a:r>
              <a:rPr lang="ru-RU" sz="2400" dirty="0" smtClean="0"/>
              <a:t> </a:t>
            </a:r>
            <a:endParaRPr lang="ru-RU" sz="2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505737" y="0"/>
            <a:ext cx="16079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Sculptris</a:t>
            </a:r>
            <a:endParaRPr lang="ru-RU" sz="3200" dirty="0">
              <a:solidFill>
                <a:srgbClr val="6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Sculptris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84776"/>
            <a:ext cx="4706420" cy="34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94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-27384"/>
            <a:ext cx="28557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Sweet Home 3D</a:t>
            </a:r>
            <a:endParaRPr lang="ru-RU" sz="3200" dirty="0">
              <a:solidFill>
                <a:srgbClr val="6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077072"/>
            <a:ext cx="885698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err="1"/>
              <a:t>Sweet</a:t>
            </a:r>
            <a:r>
              <a:rPr lang="ru-RU" sz="2600" dirty="0"/>
              <a:t> </a:t>
            </a:r>
            <a:r>
              <a:rPr lang="ru-RU" sz="2600" dirty="0" err="1"/>
              <a:t>Home</a:t>
            </a:r>
            <a:r>
              <a:rPr lang="ru-RU" sz="2600" dirty="0"/>
              <a:t> 3D - бесплатное приложение для проектирования интерьера. Программа  позволяет создать план дома, квартиры, разместить на двухмерном плане окна и двери, расставить мебель и фурнитуру, отображая при этом все действия в окне трехмерного вида.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6084004"/>
            <a:ext cx="509902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hlinkClick r:id="rId2"/>
              </a:rPr>
              <a:t>http://www.sweethome3d.com/ru</a:t>
            </a:r>
            <a:r>
              <a:rPr lang="en-US" sz="2600" dirty="0" smtClean="0">
                <a:hlinkClick r:id="rId2"/>
              </a:rPr>
              <a:t>/</a:t>
            </a:r>
            <a:r>
              <a:rPr lang="ru-RU" sz="2600" dirty="0" smtClean="0"/>
              <a:t> </a:t>
            </a:r>
            <a:endParaRPr lang="ru-RU" sz="2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036" y="554227"/>
            <a:ext cx="5307310" cy="359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98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88569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Интерфейс </a:t>
            </a:r>
            <a:r>
              <a:rPr lang="ru-RU" sz="2400" dirty="0" err="1"/>
              <a:t>Sweet</a:t>
            </a:r>
            <a:r>
              <a:rPr lang="ru-RU" sz="2400" dirty="0"/>
              <a:t> </a:t>
            </a:r>
            <a:r>
              <a:rPr lang="ru-RU" sz="2400" dirty="0" err="1"/>
              <a:t>Home</a:t>
            </a:r>
            <a:r>
              <a:rPr lang="ru-RU" sz="2400" dirty="0"/>
              <a:t> 3D не перегружен различными кнопками и меню. При запуске программы перед пользователем открываются четыре рабочие области. Размеры этих областей можно произвольно менять, перетаскивая мышью границы между ними.</a:t>
            </a:r>
          </a:p>
        </p:txBody>
      </p:sp>
      <p:pic>
        <p:nvPicPr>
          <p:cNvPr id="3" name="Рисунок 2" descr="C:\Users\Школа\OneDrive\Desktop\Статья Sweet Home 3D\Цветное\Рисунок 2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47634"/>
            <a:ext cx="6408712" cy="40176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273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 txBox="1">
            <a:spLocks noChangeArrowheads="1"/>
          </p:cNvSpPr>
          <p:nvPr/>
        </p:nvSpPr>
        <p:spPr>
          <a:xfrm>
            <a:off x="323528" y="0"/>
            <a:ext cx="8568952" cy="62071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ru-RU" altLang="ru-RU" sz="3200" b="1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Трехмерная графика </a:t>
            </a:r>
            <a:endParaRPr lang="ru-RU" altLang="ru-RU" sz="3200" b="1" dirty="0">
              <a:solidFill>
                <a:srgbClr val="6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620713"/>
            <a:ext cx="85689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>
                <a:solidFill>
                  <a:srgbClr val="C05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Трёхмерная графика — </a:t>
            </a:r>
            <a:r>
              <a:rPr lang="ru-RU" sz="2600" dirty="0"/>
              <a:t>раздел компьютерной графики, посвящённый методам создания изображений или видео путём моделирования объёмных объектов в трёхмерном пространстве</a:t>
            </a:r>
            <a:r>
              <a:rPr lang="ru-RU" sz="2600" dirty="0" smtClean="0"/>
              <a:t>.</a:t>
            </a:r>
          </a:p>
          <a:p>
            <a:r>
              <a:rPr lang="ru-RU" sz="2600" dirty="0">
                <a:solidFill>
                  <a:srgbClr val="C05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3D-моделирование</a:t>
            </a:r>
            <a:r>
              <a:rPr lang="ru-RU" sz="2600" dirty="0"/>
              <a:t> — это процесс создания трёхмерной модели объекта. </a:t>
            </a:r>
          </a:p>
          <a:p>
            <a:r>
              <a:rPr lang="ru-RU" sz="2600" dirty="0"/>
              <a:t>Задача 3D-моделирования — разработать визуальный объемный образ желаемого объекта.</a:t>
            </a:r>
            <a:endParaRPr lang="ru-RU" sz="2600" dirty="0" smtClean="0"/>
          </a:p>
          <a:p>
            <a:endParaRPr lang="ru-RU" sz="2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985" y="3933056"/>
            <a:ext cx="3789231" cy="2492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7504" y="800700"/>
            <a:ext cx="893214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На панели меню расположены команды, используемые при работе. Панель инструментов содержит кнопки, с помощью которых реализуется доступ к наиболее часто используемым командам. 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2049" name="Рисунок 3" descr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749154"/>
            <a:ext cx="3492470" cy="341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7504" y="2348880"/>
            <a:ext cx="5256584" cy="415498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В левой верхней части окна программы находится каталог мебели. Если нажать на кнопку слева от названия категории, можно увидеть список образцов, входящих в нее. Когда курсор наводится на строку с названием образца, рядом с ним появляется увеличенное изображение этого образца, что помогает пользователю определиться с выбором.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7"/>
          <a:stretch/>
        </p:blipFill>
        <p:spPr>
          <a:xfrm>
            <a:off x="107504" y="193234"/>
            <a:ext cx="8932149" cy="60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8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Школа\OneDrive\Desktop\Статья Sweet Home 3D\Цветное\Рисунок 5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33" y="1916832"/>
            <a:ext cx="5904656" cy="441664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99881" y="188640"/>
            <a:ext cx="90291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диалоговом окне трехмерного отображения проекта можно увеличить или уменьшить </a:t>
            </a:r>
            <a:r>
              <a:rPr lang="ru-RU" sz="2400" dirty="0" smtClean="0"/>
              <a:t>освещенность, </a:t>
            </a:r>
            <a:r>
              <a:rPr lang="ru-RU" sz="2400" dirty="0"/>
              <a:t>задать цвет и текстуру для земли и неба, отрегулировать степень прозрачности стен, последний параметр не будет отображаться на чертеже. </a:t>
            </a:r>
          </a:p>
        </p:txBody>
      </p:sp>
    </p:spTree>
    <p:extLst>
      <p:ext uri="{BB962C8B-B14F-4D97-AF65-F5344CB8AC3E}">
        <p14:creationId xmlns:p14="http://schemas.microsoft.com/office/powerpoint/2010/main" val="138137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3" name="Рисунок 9" descr="Рисунок 9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52476"/>
            <a:ext cx="3985435" cy="315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88640"/>
            <a:ext cx="88569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Чтобы начать создание комнаты, нам следует активировать инструмент «Создать комнату» на панели инструментов. Появляется окно </a:t>
            </a:r>
            <a:r>
              <a:rPr lang="ru-RU" sz="2400" dirty="0" smtClean="0"/>
              <a:t>подсказки, которая </a:t>
            </a:r>
            <a:r>
              <a:rPr lang="ru-RU" sz="2400" dirty="0" err="1" smtClean="0"/>
              <a:t>знакомитс</a:t>
            </a:r>
            <a:r>
              <a:rPr lang="ru-RU" sz="2400" dirty="0" smtClean="0"/>
              <a:t> </a:t>
            </a:r>
            <a:r>
              <a:rPr lang="ru-RU" sz="2400" dirty="0"/>
              <a:t>технологией создания </a:t>
            </a:r>
            <a:r>
              <a:rPr lang="ru-RU" sz="2400" dirty="0" smtClean="0"/>
              <a:t>комнат. С </a:t>
            </a:r>
            <a:r>
              <a:rPr lang="ru-RU" sz="2400" dirty="0"/>
              <a:t>помощью курсора рисуем пол первой комнаты. Активируем инструмент «Создать </a:t>
            </a:r>
            <a:r>
              <a:rPr lang="ru-RU" sz="2400" dirty="0" smtClean="0"/>
              <a:t>стены. Раскрасим </a:t>
            </a:r>
            <a:r>
              <a:rPr lang="ru-RU" sz="2400" dirty="0"/>
              <a:t>пол и стены в нужный цвет. Настраиваем параметры пола, стен и потолка. </a:t>
            </a:r>
            <a:r>
              <a:rPr lang="ru-RU" sz="2400" dirty="0" smtClean="0"/>
              <a:t>Задаём </a:t>
            </a:r>
            <a:r>
              <a:rPr lang="ru-RU" sz="2400" dirty="0"/>
              <a:t>цвет/текстуру для заливки соответствующих поверхностей. </a:t>
            </a:r>
          </a:p>
        </p:txBody>
      </p:sp>
      <p:pic>
        <p:nvPicPr>
          <p:cNvPr id="6" name="Рисунок 5" descr="C:\Users\Школа\OneDrive\Desktop\Статья Sweet Home 3D\Цветное\Рисунок 14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52476"/>
            <a:ext cx="3816424" cy="31560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54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51693"/>
            <a:ext cx="48245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Для стен есть отдельные настройки. Каждую стену можно выбрать отдельно для окрашивания индивидуальным цветом или заклеивания определённым видом обоев. Для этого в режиме «чёрной стрелки» делаем двойной клик на нужной стене и в появившемся окне устанавливаем нужные параметры цвета. Помимо этого, там же можно подровнять положение стен по координатной сетке, придать уклон или окрасить их внешнюю часть (к примеру, «под кирпич»). </a:t>
            </a:r>
          </a:p>
        </p:txBody>
      </p:sp>
      <p:pic>
        <p:nvPicPr>
          <p:cNvPr id="3" name="Рисунок 2" descr="C:\Users\Школа\OneDrive\Desktop\Статья Sweet Home 3D\Цветное\Рисунок 15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832" y="473873"/>
            <a:ext cx="3765778" cy="5472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245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096" y="332656"/>
            <a:ext cx="443691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Виртуальная расстановка мебели, дверей, окон и светильников. Для этого находим в списке нужный элемент, захватываем его левой кнопкой мыши и переносим на рабочее пространство. Отрегулируем расположение объекта, изменим некоторые его характеристики (двойным кликом по нему</a:t>
            </a:r>
            <a:r>
              <a:rPr lang="ru-RU" sz="2400" dirty="0" smtClean="0"/>
              <a:t>). </a:t>
            </a:r>
            <a:r>
              <a:rPr lang="ru-RU" sz="2400" dirty="0"/>
              <a:t>Для красоты </a:t>
            </a:r>
            <a:r>
              <a:rPr lang="ru-RU" sz="2400" dirty="0" smtClean="0"/>
              <a:t>можно </a:t>
            </a:r>
            <a:r>
              <a:rPr lang="ru-RU" sz="2400" dirty="0"/>
              <a:t>применить фоновые рисунки </a:t>
            </a:r>
            <a:r>
              <a:rPr lang="ru-RU" sz="2400" dirty="0" smtClean="0"/>
              <a:t>и текстуры для </a:t>
            </a:r>
            <a:r>
              <a:rPr lang="ru-RU" sz="2400" dirty="0"/>
              <a:t>неба и земли. Они размещаются на плане «над» и «под» макетом дома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3" name="Рисунок 2" descr="C:\Users\Школа\OneDrive\Desktop\Статья Sweet Home 3D\Цветное\Рисунок 1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4664"/>
            <a:ext cx="4032448" cy="3596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Школа\OneDrive\Desktop\Статья Sweet Home 3D\Цветное\Рисунок 1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77072"/>
            <a:ext cx="4032448" cy="2304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245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2"/>
            <a:ext cx="43924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Сохраняем </a:t>
            </a:r>
            <a:r>
              <a:rPr lang="ru-RU" sz="2400" dirty="0" smtClean="0"/>
              <a:t> работу во </a:t>
            </a:r>
            <a:r>
              <a:rPr lang="ru-RU" sz="2400" dirty="0"/>
              <a:t>«внутреннем» формате программы sh3d (кнопка «Сохранить план» на панели инструментов). </a:t>
            </a:r>
            <a:r>
              <a:rPr lang="ru-RU" sz="2400" dirty="0" smtClean="0"/>
              <a:t>Если планируем редактировать  комнату в </a:t>
            </a:r>
            <a:r>
              <a:rPr lang="ru-RU" sz="2400" dirty="0"/>
              <a:t>дальнейшем. Также можно экспортировать готовый дом в векторный формат </a:t>
            </a:r>
            <a:r>
              <a:rPr lang="ru-RU" sz="2400" dirty="0" err="1"/>
              <a:t>svg</a:t>
            </a:r>
            <a:r>
              <a:rPr lang="ru-RU" sz="2400" dirty="0"/>
              <a:t> (меню «План» — «Экспорт в формате </a:t>
            </a:r>
            <a:r>
              <a:rPr lang="ru-RU" sz="2400" dirty="0" err="1"/>
              <a:t>svg</a:t>
            </a:r>
            <a:r>
              <a:rPr lang="ru-RU" sz="2400" dirty="0"/>
              <a:t>...») или трехмерный </a:t>
            </a:r>
            <a:r>
              <a:rPr lang="ru-RU" sz="2400" dirty="0" err="1"/>
              <a:t>obj</a:t>
            </a:r>
            <a:r>
              <a:rPr lang="ru-RU" sz="2400" dirty="0"/>
              <a:t> («Вид 3D» — «Экспорт в формате </a:t>
            </a:r>
            <a:r>
              <a:rPr lang="ru-RU" sz="2400" dirty="0" err="1"/>
              <a:t>obj</a:t>
            </a:r>
            <a:r>
              <a:rPr lang="ru-RU" sz="2400" dirty="0"/>
              <a:t>...»). 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Можно </a:t>
            </a:r>
            <a:r>
              <a:rPr lang="ru-RU" sz="2400" dirty="0"/>
              <a:t>сделать фотографию «глазами посетителя».</a:t>
            </a:r>
          </a:p>
        </p:txBody>
      </p:sp>
      <p:pic>
        <p:nvPicPr>
          <p:cNvPr id="3" name="Рисунок 2" descr="C:\Users\Школа\OneDrive\Desktop\Статья Sweet Home 3D\Цветное\Рисунок 20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72233"/>
            <a:ext cx="3672408" cy="5488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955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04664"/>
            <a:ext cx="7296811" cy="54726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10877" y="6021287"/>
            <a:ext cx="61062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План квартиры, созданный в </a:t>
            </a:r>
            <a:r>
              <a:rPr lang="ru-RU" sz="2400" dirty="0" err="1"/>
              <a:t>Sweet</a:t>
            </a:r>
            <a:r>
              <a:rPr lang="ru-RU" sz="2400" dirty="0"/>
              <a:t> </a:t>
            </a:r>
            <a:r>
              <a:rPr lang="ru-RU" sz="2400" dirty="0" err="1"/>
              <a:t>Home</a:t>
            </a:r>
            <a:r>
              <a:rPr lang="ru-RU" sz="2400" dirty="0"/>
              <a:t> 3D </a:t>
            </a:r>
          </a:p>
        </p:txBody>
      </p:sp>
    </p:spTree>
    <p:extLst>
      <p:ext uri="{BB962C8B-B14F-4D97-AF65-F5344CB8AC3E}">
        <p14:creationId xmlns:p14="http://schemas.microsoft.com/office/powerpoint/2010/main" val="161463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8576953" cy="48245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10876" y="5804346"/>
            <a:ext cx="64273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Ландшафт сквера, </a:t>
            </a:r>
            <a:r>
              <a:rPr lang="ru-RU" sz="2400" dirty="0"/>
              <a:t>созданный в </a:t>
            </a:r>
            <a:r>
              <a:rPr lang="ru-RU" sz="2400" dirty="0" err="1"/>
              <a:t>Sweet</a:t>
            </a:r>
            <a:r>
              <a:rPr lang="ru-RU" sz="2400" dirty="0"/>
              <a:t> </a:t>
            </a:r>
            <a:r>
              <a:rPr lang="ru-RU" sz="2400" dirty="0" err="1"/>
              <a:t>Home</a:t>
            </a:r>
            <a:r>
              <a:rPr lang="ru-RU" sz="2400" dirty="0"/>
              <a:t> 3D </a:t>
            </a:r>
          </a:p>
        </p:txBody>
      </p:sp>
    </p:spTree>
    <p:extLst>
      <p:ext uri="{BB962C8B-B14F-4D97-AF65-F5344CB8AC3E}">
        <p14:creationId xmlns:p14="http://schemas.microsoft.com/office/powerpoint/2010/main" val="381200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8192910" cy="460851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56448" y="5806399"/>
            <a:ext cx="57696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Вид спальни, </a:t>
            </a:r>
            <a:r>
              <a:rPr lang="ru-RU" sz="2400" dirty="0"/>
              <a:t>созданный в </a:t>
            </a:r>
            <a:r>
              <a:rPr lang="ru-RU" sz="2400" dirty="0" err="1"/>
              <a:t>Sweet</a:t>
            </a:r>
            <a:r>
              <a:rPr lang="ru-RU" sz="2400" dirty="0"/>
              <a:t> </a:t>
            </a:r>
            <a:r>
              <a:rPr lang="ru-RU" sz="2400" dirty="0" err="1"/>
              <a:t>Home</a:t>
            </a:r>
            <a:r>
              <a:rPr lang="ru-RU" sz="2400" dirty="0"/>
              <a:t> 3D </a:t>
            </a:r>
          </a:p>
        </p:txBody>
      </p:sp>
    </p:spTree>
    <p:extLst>
      <p:ext uri="{BB962C8B-B14F-4D97-AF65-F5344CB8AC3E}">
        <p14:creationId xmlns:p14="http://schemas.microsoft.com/office/powerpoint/2010/main" val="163872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79512" y="692696"/>
            <a:ext cx="8784976" cy="54097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/>
              <a:t>Обзор самых популярных 3D редакторов</a:t>
            </a:r>
          </a:p>
          <a:p>
            <a:pPr marL="0" indent="0">
              <a:buNone/>
            </a:pPr>
            <a:r>
              <a:rPr lang="ru-RU" sz="2400" dirty="0">
                <a:hlinkClick r:id="rId2"/>
              </a:rPr>
              <a:t>https://</a:t>
            </a:r>
            <a:r>
              <a:rPr lang="ru-RU" sz="2400" dirty="0" smtClean="0">
                <a:hlinkClick r:id="rId2"/>
              </a:rPr>
              <a:t>videosmile.ru/lessons/read/obzor-samyih-populyarnyih-3d-redaktorov.html</a:t>
            </a:r>
            <a:r>
              <a:rPr lang="ru-RU" sz="2400" dirty="0" smtClean="0"/>
              <a:t> </a:t>
            </a:r>
            <a:endParaRPr lang="ru-RU" sz="2400" dirty="0"/>
          </a:p>
          <a:p>
            <a:r>
              <a:rPr lang="ru-RU" sz="2400" dirty="0" smtClean="0"/>
              <a:t>Редакторы </a:t>
            </a:r>
            <a:r>
              <a:rPr lang="ru-RU" sz="2400" dirty="0"/>
              <a:t>3D графики  </a:t>
            </a:r>
          </a:p>
          <a:p>
            <a:pPr marL="0" indent="0">
              <a:buNone/>
            </a:pPr>
            <a:r>
              <a:rPr lang="ru-RU" sz="2400" dirty="0">
                <a:hlinkClick r:id="rId3"/>
              </a:rPr>
              <a:t>http://www.lamerkomp.ru/load/grafika_i_dizajn/redaktory_3d_grafiki/46</a:t>
            </a:r>
            <a:r>
              <a:rPr lang="ru-RU" sz="2400" dirty="0"/>
              <a:t> </a:t>
            </a:r>
          </a:p>
          <a:p>
            <a:r>
              <a:rPr lang="ru-RU" sz="2400" dirty="0" smtClean="0"/>
              <a:t>20 </a:t>
            </a:r>
            <a:r>
              <a:rPr lang="ru-RU" sz="2400" dirty="0"/>
              <a:t>бесплатных программ для 3D-моделирования</a:t>
            </a:r>
          </a:p>
          <a:p>
            <a:pPr marL="0" indent="0">
              <a:buNone/>
            </a:pPr>
            <a:r>
              <a:rPr lang="en-US" sz="2400" dirty="0" smtClean="0">
                <a:hlinkClick r:id="rId4"/>
              </a:rPr>
              <a:t>https</a:t>
            </a:r>
            <a:r>
              <a:rPr lang="en-US" sz="2400" dirty="0">
                <a:hlinkClick r:id="rId4"/>
              </a:rPr>
              <a:t>://</a:t>
            </a:r>
            <a:r>
              <a:rPr lang="en-US" sz="2400" dirty="0" smtClean="0">
                <a:hlinkClick r:id="rId4"/>
              </a:rPr>
              <a:t>freelance.today/poleznoe/20-besplatnyh-programm-dlya-3d-modelirovaniya.html</a:t>
            </a:r>
            <a:endParaRPr lang="ru-RU" sz="2400" dirty="0" smtClean="0"/>
          </a:p>
          <a:p>
            <a:r>
              <a:rPr lang="ru-RU" sz="2400" dirty="0" err="1"/>
              <a:t>Sweet</a:t>
            </a:r>
            <a:r>
              <a:rPr lang="ru-RU" sz="2400" dirty="0"/>
              <a:t> </a:t>
            </a:r>
            <a:r>
              <a:rPr lang="ru-RU" sz="2400" dirty="0" err="1"/>
              <a:t>Home</a:t>
            </a:r>
            <a:r>
              <a:rPr lang="ru-RU" sz="2400" dirty="0"/>
              <a:t> 3D руководство пользователя</a:t>
            </a:r>
          </a:p>
          <a:p>
            <a:pPr marL="0" indent="0">
              <a:buNone/>
            </a:pPr>
            <a:r>
              <a:rPr lang="en-US" sz="2400" dirty="0">
                <a:hlinkClick r:id="rId5"/>
              </a:rPr>
              <a:t>http://</a:t>
            </a:r>
            <a:r>
              <a:rPr lang="en-US" sz="2400" dirty="0" smtClean="0">
                <a:hlinkClick r:id="rId5"/>
              </a:rPr>
              <a:t>www.sweethome3d.com/ru/userGuide.jsp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Справочник </a:t>
            </a:r>
            <a:r>
              <a:rPr lang="ru-RU" sz="2400" dirty="0"/>
              <a:t>(шпаргалка) по </a:t>
            </a:r>
            <a:r>
              <a:rPr lang="ru-RU" sz="2400" dirty="0" err="1"/>
              <a:t>OpenSCAD</a:t>
            </a:r>
            <a:endParaRPr lang="ru-RU" sz="2400" dirty="0"/>
          </a:p>
          <a:p>
            <a:pPr marL="0" indent="0">
              <a:buNone/>
            </a:pPr>
            <a:r>
              <a:rPr lang="ru-RU" sz="2400" dirty="0">
                <a:hlinkClick r:id="rId6"/>
              </a:rPr>
              <a:t>http://s-engineer.ru/spravochnik-po-openscad</a:t>
            </a:r>
            <a:r>
              <a:rPr lang="ru-RU" sz="2400" dirty="0" smtClean="0">
                <a:hlinkClick r:id="rId6"/>
              </a:rPr>
              <a:t>/</a:t>
            </a: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868363" y="3687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charset="0"/>
                <a:cs typeface="Arial" charset="0"/>
              </a:rPr>
              <a:t/>
            </a:r>
            <a:br>
              <a:rPr lang="ru-RU" altLang="ru-RU" sz="1800">
                <a:latin typeface="Arial" charset="0"/>
                <a:cs typeface="Arial" charset="0"/>
              </a:rPr>
            </a:br>
            <a:endParaRPr lang="ru-RU" altLang="ru-RU" sz="1800">
              <a:latin typeface="Arial" charset="0"/>
              <a:cs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11560" y="44624"/>
            <a:ext cx="8229600" cy="5762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3200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Полезные ресурсы сети</a:t>
            </a:r>
          </a:p>
        </p:txBody>
      </p:sp>
    </p:spTree>
    <p:extLst>
      <p:ext uri="{BB962C8B-B14F-4D97-AF65-F5344CB8AC3E}">
        <p14:creationId xmlns:p14="http://schemas.microsoft.com/office/powerpoint/2010/main" val="282526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 txBox="1">
            <a:spLocks noChangeArrowheads="1"/>
          </p:cNvSpPr>
          <p:nvPr/>
        </p:nvSpPr>
        <p:spPr>
          <a:xfrm>
            <a:off x="323528" y="44624"/>
            <a:ext cx="8568952" cy="62071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ru-RU" altLang="ru-RU" sz="3200" b="1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работы с трехмерной графикой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548680"/>
            <a:ext cx="8856984" cy="4237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>
                <a:solidFill>
                  <a:srgbClr val="C05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Моделирование </a:t>
            </a:r>
            <a:r>
              <a:rPr lang="ru-RU" sz="2600" dirty="0"/>
              <a:t>— </a:t>
            </a:r>
            <a:r>
              <a:rPr lang="ru-RU" sz="2600" dirty="0" smtClean="0"/>
              <a:t>создание </a:t>
            </a:r>
            <a:r>
              <a:rPr lang="ru-RU" sz="2600" dirty="0"/>
              <a:t>объектов, которые будут </a:t>
            </a:r>
            <a:r>
              <a:rPr lang="ru-RU" sz="2600" dirty="0" smtClean="0"/>
              <a:t>составлять изображение.</a:t>
            </a:r>
            <a:endParaRPr lang="ru-RU" sz="2600" dirty="0"/>
          </a:p>
          <a:p>
            <a:r>
              <a:rPr lang="ru-RU" sz="2600" dirty="0">
                <a:solidFill>
                  <a:srgbClr val="C05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ru-RU" sz="2600" dirty="0" smtClean="0">
                <a:solidFill>
                  <a:srgbClr val="C05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Текстурирование</a:t>
            </a:r>
            <a:r>
              <a:rPr lang="ru-RU" sz="2600" dirty="0" smtClean="0"/>
              <a:t> </a:t>
            </a:r>
            <a:r>
              <a:rPr lang="ru-RU" sz="2600" dirty="0"/>
              <a:t>— </a:t>
            </a:r>
            <a:r>
              <a:rPr lang="ru-RU" sz="2600" dirty="0" smtClean="0"/>
              <a:t>определение свойств </a:t>
            </a:r>
            <a:r>
              <a:rPr lang="ru-RU" sz="2600" dirty="0"/>
              <a:t>поверхностей объектов для имитации различных свойств </a:t>
            </a:r>
            <a:r>
              <a:rPr lang="ru-RU" sz="2600" dirty="0" smtClean="0"/>
              <a:t>реальных предметов </a:t>
            </a:r>
            <a:r>
              <a:rPr lang="ru-RU" sz="2600" dirty="0"/>
              <a:t>(цвет, фактура, прозрачность, яркость и т. д.).</a:t>
            </a:r>
          </a:p>
          <a:p>
            <a:r>
              <a:rPr lang="ru-RU" sz="2600" dirty="0">
                <a:solidFill>
                  <a:srgbClr val="C05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Освещение </a:t>
            </a:r>
            <a:r>
              <a:rPr lang="ru-RU" sz="2600" dirty="0"/>
              <a:t>— добавление и размещение источников </a:t>
            </a:r>
            <a:r>
              <a:rPr lang="ru-RU" sz="2600" dirty="0" smtClean="0"/>
              <a:t>света.</a:t>
            </a:r>
            <a:endParaRPr lang="ru-RU" sz="2600" dirty="0"/>
          </a:p>
          <a:p>
            <a:r>
              <a:rPr lang="ru-RU" sz="2600" dirty="0">
                <a:solidFill>
                  <a:srgbClr val="C05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Анимация </a:t>
            </a:r>
            <a:r>
              <a:rPr lang="ru-RU" sz="2600" dirty="0"/>
              <a:t>— создание движения по ключевым кадрам.</a:t>
            </a:r>
          </a:p>
          <a:p>
            <a:r>
              <a:rPr lang="ru-RU" sz="2600" b="1" dirty="0">
                <a:solidFill>
                  <a:srgbClr val="BC5908"/>
                </a:solidFill>
              </a:rPr>
              <a:t>5. </a:t>
            </a:r>
            <a:r>
              <a:rPr lang="ru-RU" sz="2600" b="1" dirty="0" smtClean="0">
                <a:solidFill>
                  <a:srgbClr val="BC5908"/>
                </a:solidFill>
              </a:rPr>
              <a:t>Визуализация </a:t>
            </a:r>
            <a:r>
              <a:rPr lang="ru-RU" sz="2600" dirty="0" smtClean="0"/>
              <a:t>— </a:t>
            </a:r>
            <a:r>
              <a:rPr lang="ru-RU" sz="2600" dirty="0"/>
              <a:t>создание конечного изображения или анимации.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160" y="4243341"/>
            <a:ext cx="2610272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746" y="4243341"/>
            <a:ext cx="2042188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074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9211" y="692696"/>
            <a:ext cx="889248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Моделирование на основе </a:t>
            </a:r>
            <a:r>
              <a:rPr lang="ru-RU" sz="2600" dirty="0" smtClean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примитивов </a:t>
            </a:r>
          </a:p>
          <a:p>
            <a:r>
              <a:rPr lang="ru-RU" sz="2600" dirty="0" smtClean="0"/>
              <a:t>Примитивы </a:t>
            </a:r>
            <a:r>
              <a:rPr lang="ru-RU" sz="2600" dirty="0"/>
              <a:t>— </a:t>
            </a:r>
            <a:r>
              <a:rPr lang="ru-RU" sz="2600" dirty="0" smtClean="0"/>
              <a:t>простейшие параметрические </a:t>
            </a:r>
            <a:r>
              <a:rPr lang="ru-RU" sz="2600" dirty="0"/>
              <a:t>формы, например, кубы, сферы и пирамиды. </a:t>
            </a:r>
            <a:endParaRPr lang="ru-RU" sz="2600" dirty="0" smtClean="0"/>
          </a:p>
          <a:p>
            <a:r>
              <a:rPr lang="ru-RU" sz="2600" dirty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Моделирование на основе </a:t>
            </a:r>
            <a:r>
              <a:rPr lang="ru-RU" sz="2600" dirty="0" smtClean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сечений</a:t>
            </a:r>
            <a:endParaRPr lang="ru-RU" sz="2600" dirty="0">
              <a:solidFill>
                <a:srgbClr val="BC59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600" dirty="0" smtClean="0"/>
              <a:t>Объекты создаются </a:t>
            </a:r>
            <a:r>
              <a:rPr lang="ru-RU" sz="2600" dirty="0"/>
              <a:t>"</a:t>
            </a:r>
            <a:r>
              <a:rPr lang="ru-RU" sz="2600" dirty="0" smtClean="0"/>
              <a:t>натягиванием" </a:t>
            </a:r>
            <a:r>
              <a:rPr lang="ru-RU" sz="2600" dirty="0"/>
              <a:t>поверхности на </a:t>
            </a:r>
            <a:r>
              <a:rPr lang="ru-RU" sz="2600" dirty="0" smtClean="0"/>
              <a:t>произвольные Сечения. Сечения </a:t>
            </a:r>
            <a:r>
              <a:rPr lang="ru-RU" sz="2600" dirty="0"/>
              <a:t>или плоские формы — двумерные объекты. </a:t>
            </a:r>
            <a:r>
              <a:rPr lang="ru-RU" sz="2600" dirty="0" smtClean="0"/>
              <a:t>При создании </a:t>
            </a:r>
            <a:r>
              <a:rPr lang="ru-RU" sz="2600" dirty="0"/>
              <a:t>трехмерных объектов несколько форм располагаются </a:t>
            </a:r>
            <a:r>
              <a:rPr lang="ru-RU" sz="2600" dirty="0" smtClean="0"/>
              <a:t>вдоль некоторого </a:t>
            </a:r>
            <a:r>
              <a:rPr lang="ru-RU" sz="2600" dirty="0"/>
              <a:t>пути.</a:t>
            </a:r>
            <a:endParaRPr lang="ru-RU" sz="26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823412" y="107921"/>
            <a:ext cx="30657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Моделирование</a:t>
            </a:r>
            <a:endParaRPr lang="ru-RU" sz="3200" dirty="0">
              <a:solidFill>
                <a:srgbClr val="68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32" y="4066040"/>
            <a:ext cx="3210367" cy="23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888" y="4066040"/>
            <a:ext cx="3065504" cy="23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630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9211" y="572321"/>
            <a:ext cx="889248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Векторная  полигональная  графика</a:t>
            </a:r>
          </a:p>
          <a:p>
            <a:r>
              <a:rPr lang="ru-RU" sz="2600" dirty="0" smtClean="0"/>
              <a:t>Объект задается набором полигонов. Полигон - это плоский многоугольник. Каждый полигон задается набором точек. 3-х мерный объект  задается как массив или структура</a:t>
            </a:r>
          </a:p>
          <a:p>
            <a:r>
              <a:rPr lang="ru-RU" altLang="ru-RU" sz="2800" dirty="0" smtClean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Lucida Grande" charset="0"/>
              </a:rPr>
              <a:t>Аналитическая графика</a:t>
            </a:r>
          </a:p>
          <a:p>
            <a:r>
              <a:rPr lang="ru-RU" altLang="ru-RU" sz="2600" dirty="0" smtClean="0">
                <a:latin typeface="+mn-lt"/>
                <a:sym typeface="Lucida Grande" charset="0"/>
              </a:rPr>
              <a:t>В </a:t>
            </a:r>
            <a:r>
              <a:rPr lang="en-US" altLang="ru-RU" sz="2600" dirty="0" smtClean="0">
                <a:latin typeface="+mn-lt"/>
                <a:sym typeface="Lucida Grande" charset="0"/>
              </a:rPr>
              <a:t>АГ</a:t>
            </a:r>
            <a:r>
              <a:rPr lang="en-US" altLang="ru-RU" sz="2600" dirty="0" smtClean="0">
                <a:latin typeface="+mn-lt"/>
              </a:rPr>
              <a:t> </a:t>
            </a:r>
            <a:r>
              <a:rPr lang="en-US" altLang="ru-RU" sz="2600" dirty="0" err="1">
                <a:latin typeface="+mn-lt"/>
                <a:sym typeface="Lucida Grande" charset="0"/>
              </a:rPr>
              <a:t>объекты</a:t>
            </a:r>
            <a:r>
              <a:rPr lang="en-US" altLang="ru-RU" sz="2600" dirty="0">
                <a:latin typeface="+mn-lt"/>
              </a:rPr>
              <a:t> </a:t>
            </a:r>
            <a:r>
              <a:rPr lang="en-US" altLang="ru-RU" sz="2600" dirty="0" err="1">
                <a:latin typeface="+mn-lt"/>
                <a:sym typeface="Lucida Grande" charset="0"/>
              </a:rPr>
              <a:t>задаются</a:t>
            </a:r>
            <a:r>
              <a:rPr lang="en-US" altLang="ru-RU" sz="2600" dirty="0">
                <a:latin typeface="+mn-lt"/>
              </a:rPr>
              <a:t> </a:t>
            </a:r>
            <a:r>
              <a:rPr lang="en-US" altLang="ru-RU" sz="2600" dirty="0" err="1">
                <a:latin typeface="+mn-lt"/>
                <a:sym typeface="Lucida Grande" charset="0"/>
              </a:rPr>
              <a:t>аналитически</a:t>
            </a:r>
            <a:r>
              <a:rPr lang="en-US" altLang="ru-RU" sz="2600" dirty="0">
                <a:latin typeface="+mn-lt"/>
              </a:rPr>
              <a:t>, </a:t>
            </a:r>
            <a:r>
              <a:rPr lang="en-US" altLang="ru-RU" sz="2600" dirty="0" err="1">
                <a:latin typeface="+mn-lt"/>
                <a:sym typeface="Lucida Grande" charset="0"/>
              </a:rPr>
              <a:t>т</a:t>
            </a:r>
            <a:r>
              <a:rPr lang="en-US" altLang="ru-RU" sz="2600" dirty="0" err="1">
                <a:latin typeface="+mn-lt"/>
              </a:rPr>
              <a:t>.</a:t>
            </a:r>
            <a:r>
              <a:rPr lang="en-US" altLang="ru-RU" sz="2600" dirty="0" err="1">
                <a:latin typeface="+mn-lt"/>
                <a:sym typeface="Lucida Grande" charset="0"/>
              </a:rPr>
              <a:t>е</a:t>
            </a:r>
            <a:r>
              <a:rPr lang="en-US" altLang="ru-RU" sz="2600" dirty="0">
                <a:latin typeface="+mn-lt"/>
              </a:rPr>
              <a:t>. </a:t>
            </a:r>
            <a:r>
              <a:rPr lang="en-US" altLang="ru-RU" sz="2600" dirty="0" err="1" smtClean="0">
                <a:latin typeface="+mn-lt"/>
                <a:sym typeface="Lucida Grande" charset="0"/>
              </a:rPr>
              <a:t>формулами</a:t>
            </a:r>
            <a:r>
              <a:rPr lang="en-US" altLang="ru-RU" sz="2600" dirty="0" smtClean="0">
                <a:latin typeface="+mn-lt"/>
              </a:rPr>
              <a:t>.</a:t>
            </a:r>
            <a:endParaRPr lang="ru-RU" altLang="ru-RU" sz="2600" dirty="0">
              <a:latin typeface="+mn-lt"/>
            </a:endParaRPr>
          </a:p>
          <a:p>
            <a:r>
              <a:rPr lang="en-US" altLang="ru-RU" sz="2600" dirty="0" err="1" smtClean="0">
                <a:latin typeface="+mn-lt"/>
                <a:sym typeface="Lucida Grande" charset="0"/>
              </a:rPr>
              <a:t>Например</a:t>
            </a:r>
            <a:r>
              <a:rPr lang="en-US" altLang="ru-RU" sz="2600" dirty="0">
                <a:latin typeface="+mn-lt"/>
              </a:rPr>
              <a:t>: </a:t>
            </a:r>
            <a:r>
              <a:rPr lang="en-US" altLang="ru-RU" sz="2600" dirty="0" err="1" smtClean="0">
                <a:latin typeface="+mn-lt"/>
                <a:sym typeface="Lucida Grande" charset="0"/>
              </a:rPr>
              <a:t>шар</a:t>
            </a:r>
            <a:r>
              <a:rPr lang="en-US" altLang="ru-RU" sz="2600" dirty="0" smtClean="0">
                <a:latin typeface="+mn-lt"/>
              </a:rPr>
              <a:t> </a:t>
            </a:r>
            <a:r>
              <a:rPr lang="en-US" altLang="ru-RU" sz="2600" dirty="0" err="1">
                <a:latin typeface="+mn-lt"/>
                <a:sym typeface="Lucida Grande" charset="0"/>
              </a:rPr>
              <a:t>радиуса</a:t>
            </a:r>
            <a:r>
              <a:rPr lang="en-US" altLang="ru-RU" sz="2600" dirty="0">
                <a:latin typeface="+mn-lt"/>
              </a:rPr>
              <a:t> r </a:t>
            </a:r>
            <a:r>
              <a:rPr lang="en-US" altLang="ru-RU" sz="2600" dirty="0" smtClean="0">
                <a:latin typeface="+mn-lt"/>
                <a:sym typeface="Lucida Grande" charset="0"/>
              </a:rPr>
              <a:t>с</a:t>
            </a:r>
            <a:r>
              <a:rPr lang="en-US" altLang="ru-RU" sz="2600" dirty="0" smtClean="0">
                <a:latin typeface="+mn-lt"/>
              </a:rPr>
              <a:t> </a:t>
            </a:r>
            <a:r>
              <a:rPr lang="en-US" altLang="ru-RU" sz="2600" dirty="0" err="1">
                <a:latin typeface="+mn-lt"/>
                <a:sym typeface="Lucida Grande" charset="0"/>
              </a:rPr>
              <a:t>центром</a:t>
            </a:r>
            <a:r>
              <a:rPr lang="en-US" altLang="ru-RU" sz="2600" dirty="0">
                <a:latin typeface="+mn-lt"/>
              </a:rPr>
              <a:t> </a:t>
            </a:r>
            <a:r>
              <a:rPr lang="en-US" altLang="ru-RU" sz="2600" dirty="0">
                <a:latin typeface="+mn-lt"/>
                <a:sym typeface="Lucida Grande" charset="0"/>
              </a:rPr>
              <a:t>в</a:t>
            </a:r>
            <a:r>
              <a:rPr lang="en-US" altLang="ru-RU" sz="2600" dirty="0">
                <a:latin typeface="+mn-lt"/>
              </a:rPr>
              <a:t> </a:t>
            </a:r>
            <a:r>
              <a:rPr lang="en-US" altLang="ru-RU" sz="2600" dirty="0" err="1">
                <a:latin typeface="+mn-lt"/>
                <a:sym typeface="Lucida Grande" charset="0"/>
              </a:rPr>
              <a:t>точке</a:t>
            </a:r>
            <a:r>
              <a:rPr lang="en-US" altLang="ru-RU" sz="2600" dirty="0">
                <a:latin typeface="+mn-lt"/>
              </a:rPr>
              <a:t> (x</a:t>
            </a:r>
            <a:r>
              <a:rPr lang="en-US" altLang="ru-RU" sz="2600" baseline="-25000" dirty="0">
                <a:latin typeface="+mn-lt"/>
              </a:rPr>
              <a:t>0</a:t>
            </a:r>
            <a:r>
              <a:rPr lang="en-US" altLang="ru-RU" sz="2600" dirty="0">
                <a:latin typeface="+mn-lt"/>
              </a:rPr>
              <a:t>,y</a:t>
            </a:r>
            <a:r>
              <a:rPr lang="en-US" altLang="ru-RU" sz="2600" baseline="-25000" dirty="0">
                <a:latin typeface="+mn-lt"/>
              </a:rPr>
              <a:t>0</a:t>
            </a:r>
            <a:r>
              <a:rPr lang="en-US" altLang="ru-RU" sz="2600" dirty="0">
                <a:latin typeface="+mn-lt"/>
              </a:rPr>
              <a:t>,z</a:t>
            </a:r>
            <a:r>
              <a:rPr lang="en-US" altLang="ru-RU" sz="2600" baseline="-25000" dirty="0">
                <a:latin typeface="+mn-lt"/>
              </a:rPr>
              <a:t>0</a:t>
            </a:r>
            <a:r>
              <a:rPr lang="en-US" altLang="ru-RU" sz="2600" dirty="0">
                <a:latin typeface="+mn-lt"/>
              </a:rPr>
              <a:t> </a:t>
            </a:r>
            <a:r>
              <a:rPr lang="en-US" altLang="ru-RU" sz="2600" dirty="0" smtClean="0">
                <a:latin typeface="+mn-lt"/>
              </a:rPr>
              <a:t>):</a:t>
            </a:r>
            <a:endParaRPr lang="ru-RU" altLang="ru-RU" sz="2600" dirty="0" smtClean="0">
              <a:latin typeface="+mn-lt"/>
            </a:endParaRPr>
          </a:p>
          <a:p>
            <a:pPr marL="82550">
              <a:lnSpc>
                <a:spcPct val="100000"/>
              </a:lnSpc>
              <a:tabLst>
                <a:tab pos="0" algn="l"/>
              </a:tabLst>
            </a:pPr>
            <a:r>
              <a:rPr lang="en-US" altLang="ru-RU" sz="3200" dirty="0" smtClean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</a:t>
            </a:r>
            <a:r>
              <a:rPr lang="en-US" altLang="ru-RU" sz="3200" dirty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x-x</a:t>
            </a:r>
            <a:r>
              <a:rPr lang="en-US" altLang="ru-RU" sz="3200" baseline="-25000" dirty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0</a:t>
            </a:r>
            <a:r>
              <a:rPr lang="en-US" altLang="ru-RU" sz="3200" dirty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  <a:r>
              <a:rPr lang="en-US" altLang="ru-RU" sz="3200" baseline="30000" dirty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r>
              <a:rPr lang="en-US" altLang="ru-RU" sz="3200" dirty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+(y-y</a:t>
            </a:r>
            <a:r>
              <a:rPr lang="en-US" altLang="ru-RU" sz="3200" baseline="-25000" dirty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0</a:t>
            </a:r>
            <a:r>
              <a:rPr lang="en-US" altLang="ru-RU" sz="3200" dirty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  <a:r>
              <a:rPr lang="en-US" altLang="ru-RU" sz="3200" baseline="30000" dirty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r>
              <a:rPr lang="en-US" altLang="ru-RU" sz="3200" dirty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+(z-z</a:t>
            </a:r>
            <a:r>
              <a:rPr lang="en-US" altLang="ru-RU" sz="3200" baseline="-25000" dirty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0</a:t>
            </a:r>
            <a:r>
              <a:rPr lang="en-US" altLang="ru-RU" sz="3200" dirty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  <a:r>
              <a:rPr lang="en-US" altLang="ru-RU" sz="3200" baseline="30000" dirty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r>
              <a:rPr lang="en-US" altLang="ru-RU" sz="3200" dirty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=</a:t>
            </a:r>
            <a:r>
              <a:rPr lang="en-US" altLang="ru-RU" sz="3200" dirty="0" smtClean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</a:t>
            </a:r>
            <a:r>
              <a:rPr lang="en-US" altLang="ru-RU" sz="3200" baseline="30000" dirty="0" smtClean="0">
                <a:solidFill>
                  <a:srgbClr val="BC59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endParaRPr lang="en-US" altLang="ru-RU" sz="3200" baseline="30000" dirty="0">
              <a:solidFill>
                <a:srgbClr val="BC59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23412" y="-27384"/>
            <a:ext cx="30657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Моделирование</a:t>
            </a:r>
            <a:endParaRPr lang="ru-RU" sz="3200" dirty="0">
              <a:solidFill>
                <a:srgbClr val="68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77" y="4221088"/>
            <a:ext cx="4591451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582" y="3634281"/>
            <a:ext cx="3323041" cy="2747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34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71296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/>
              <a:t>На </a:t>
            </a:r>
            <a:r>
              <a:rPr lang="ru-RU" sz="2600" dirty="0"/>
              <a:t>этом этапе поверхностям моделей придают вид реальных </a:t>
            </a:r>
            <a:r>
              <a:rPr lang="ru-RU" sz="2600" dirty="0" smtClean="0"/>
              <a:t>материалов. </a:t>
            </a:r>
          </a:p>
          <a:p>
            <a:r>
              <a:rPr lang="ru-RU" sz="2600" dirty="0" smtClean="0"/>
              <a:t>Выбор цвета, прозрачности, яркости.</a:t>
            </a:r>
          </a:p>
          <a:p>
            <a:r>
              <a:rPr lang="ru-RU" sz="2600" dirty="0" smtClean="0"/>
              <a:t>Выбор фактуры - вид </a:t>
            </a:r>
            <a:r>
              <a:rPr lang="ru-RU" sz="2600" dirty="0"/>
              <a:t>дерева, металла, </a:t>
            </a:r>
            <a:r>
              <a:rPr lang="ru-RU" sz="2600" dirty="0" smtClean="0"/>
              <a:t>ткани, пластика...</a:t>
            </a:r>
          </a:p>
          <a:p>
            <a:r>
              <a:rPr lang="ru-RU" sz="2600" dirty="0" smtClean="0"/>
              <a:t>Поверхность - зеркальная, гладкая, рельефная, прозрачная...</a:t>
            </a:r>
            <a:r>
              <a:rPr lang="ru-RU" sz="2600" dirty="0"/>
              <a:t> </a:t>
            </a:r>
            <a:endParaRPr lang="ru-RU" sz="2600" dirty="0" smtClean="0"/>
          </a:p>
          <a:p>
            <a:r>
              <a:rPr lang="ru-RU" sz="2600" dirty="0" smtClean="0"/>
              <a:t>Для </a:t>
            </a:r>
            <a:r>
              <a:rPr lang="ru-RU" sz="2600" dirty="0"/>
              <a:t>этого в любой программе трехмерного моделирования существуют редакторы материалов, в которых есть готовые наборы материалов.</a:t>
            </a:r>
            <a:r>
              <a:rPr lang="ru-RU" sz="2600" dirty="0" smtClean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15816" y="-27384"/>
            <a:ext cx="31650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Текстурирование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19" y="3825558"/>
            <a:ext cx="4680521" cy="2627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177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i.ytimg.com/vi/gvXSugxiF-Y/maxres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419872" y="-27384"/>
            <a:ext cx="21830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Освещение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0776" y="476672"/>
            <a:ext cx="873690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/>
              <a:t>Выбор </a:t>
            </a:r>
            <a:r>
              <a:rPr lang="ru-RU" sz="2600" dirty="0"/>
              <a:t>положения источников света в </a:t>
            </a:r>
            <a:r>
              <a:rPr lang="ru-RU" sz="2600" dirty="0" smtClean="0"/>
              <a:t>сцене. </a:t>
            </a:r>
            <a:r>
              <a:rPr lang="ru-RU" sz="2600" dirty="0"/>
              <a:t>Неудачное расположение источников света может создать слишком темные участки в сцене, а сами объекты могут быть плохо видны из-за недостаточной освещенности или, наоборот, слишком яркого света. </a:t>
            </a:r>
            <a:r>
              <a:rPr lang="ru-RU" sz="2600" dirty="0" smtClean="0"/>
              <a:t>Расположение </a:t>
            </a:r>
            <a:r>
              <a:rPr lang="ru-RU" sz="2600" dirty="0"/>
              <a:t>источников будет разным для различных сцен. Лучшее освещение должно быть почти </a:t>
            </a:r>
            <a:r>
              <a:rPr lang="ru-RU" sz="2600" dirty="0" smtClean="0"/>
              <a:t>подсознательным: присутствовать</a:t>
            </a:r>
            <a:r>
              <a:rPr lang="ru-RU" sz="2600" dirty="0"/>
              <a:t>, но не быть </a:t>
            </a:r>
            <a:r>
              <a:rPr lang="ru-RU" sz="2600" dirty="0" smtClean="0"/>
              <a:t>навязчивым.</a:t>
            </a:r>
            <a:endParaRPr lang="ru-RU" sz="2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501008"/>
            <a:ext cx="6624736" cy="2784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935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76672"/>
            <a:ext cx="88569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600" dirty="0" smtClean="0">
                <a:solidFill>
                  <a:prstClr val="black"/>
                </a:solidFill>
              </a:rPr>
              <a:t>Визуализация - </a:t>
            </a:r>
            <a:r>
              <a:rPr lang="ru-RU" sz="2600" dirty="0" smtClean="0"/>
              <a:t>получение </a:t>
            </a:r>
            <a:r>
              <a:rPr lang="ru-RU" sz="2600" dirty="0"/>
              <a:t>реалистичного и правдоподобного конечного изображения.</a:t>
            </a:r>
          </a:p>
          <a:p>
            <a:r>
              <a:rPr lang="ru-RU" sz="2600" dirty="0"/>
              <a:t>Основным критерием </a:t>
            </a:r>
            <a:r>
              <a:rPr lang="ru-RU" sz="2600" dirty="0" smtClean="0"/>
              <a:t>является </a:t>
            </a:r>
            <a:r>
              <a:rPr lang="ru-RU" sz="2600" dirty="0"/>
              <a:t>точное отображение освещения, теней, отражающих </a:t>
            </a:r>
            <a:r>
              <a:rPr lang="ru-RU" sz="2600" dirty="0" smtClean="0"/>
              <a:t>и поглощающих </a:t>
            </a:r>
            <a:r>
              <a:rPr lang="ru-RU" sz="2600" dirty="0"/>
              <a:t>свойств материалов объектов.</a:t>
            </a:r>
          </a:p>
          <a:p>
            <a:r>
              <a:rPr lang="ru-RU" sz="2600" dirty="0" smtClean="0"/>
              <a:t>Визуализация является заключительным этапом работы, на котором компьютер превращает математическую модель в форму доступную для визуального восприятия. Этот процесс называется </a:t>
            </a:r>
            <a:r>
              <a:rPr lang="ru-RU" sz="2600" dirty="0">
                <a:solidFill>
                  <a:srgbClr val="CD62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рендерингом</a:t>
            </a:r>
            <a:r>
              <a:rPr lang="ru-RU" sz="2600" dirty="0"/>
              <a:t> (</a:t>
            </a:r>
            <a:r>
              <a:rPr lang="ru-RU" sz="2600" dirty="0" err="1"/>
              <a:t>render</a:t>
            </a:r>
            <a:r>
              <a:rPr lang="ru-RU" sz="2600" dirty="0"/>
              <a:t>).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03848" y="0"/>
            <a:ext cx="26224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Визуализация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145089"/>
            <a:ext cx="7632848" cy="2308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463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76672"/>
            <a:ext cx="885698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/>
              <a:t>Анимация — иллюзия движения, созданного через просмотр быстро сменяющихся </a:t>
            </a:r>
            <a:r>
              <a:rPr lang="ru-RU" sz="2800" dirty="0" smtClean="0"/>
              <a:t>кадров. В </a:t>
            </a:r>
            <a:r>
              <a:rPr lang="ru-RU" sz="2800" dirty="0"/>
              <a:t>трехмерной анимации используются трехмерные модели, материалы и освещение. Чтобы создать движение, автор определяет только ключевые кадры (</a:t>
            </a:r>
            <a:r>
              <a:rPr lang="ru-RU" sz="2800" dirty="0" err="1"/>
              <a:t>key</a:t>
            </a:r>
            <a:r>
              <a:rPr lang="ru-RU" sz="2800" dirty="0"/>
              <a:t> </a:t>
            </a:r>
            <a:r>
              <a:rPr lang="ru-RU" sz="2800" dirty="0" err="1"/>
              <a:t>frames</a:t>
            </a:r>
            <a:r>
              <a:rPr lang="ru-RU" sz="2800" dirty="0"/>
              <a:t>), а программное обеспечение создает или интерполирует </a:t>
            </a:r>
            <a:r>
              <a:rPr lang="ru-RU" sz="2800" dirty="0" smtClean="0"/>
              <a:t>движение.</a:t>
            </a:r>
            <a:endParaRPr lang="ru-RU" sz="2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48385" y="-32742"/>
            <a:ext cx="19752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Анимация</a:t>
            </a:r>
            <a:endParaRPr lang="ru-RU" sz="3200" dirty="0">
              <a:solidFill>
                <a:srgbClr val="6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56" y="3645024"/>
            <a:ext cx="8382000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40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89883497</TotalTime>
  <Words>1274</Words>
  <Application>Microsoft Office PowerPoint</Application>
  <PresentationFormat>Экран (4:3)</PresentationFormat>
  <Paragraphs>102</Paragraphs>
  <Slides>29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Копылова</dc:creator>
  <cp:lastModifiedBy>Татьяна Копылова</cp:lastModifiedBy>
  <cp:revision>528</cp:revision>
  <dcterms:created xsi:type="dcterms:W3CDTF">2017-08-18T03:59:39Z</dcterms:created>
  <dcterms:modified xsi:type="dcterms:W3CDTF">2018-04-21T00:09:22Z</dcterms:modified>
</cp:coreProperties>
</file>